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1/31/2024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1/31/2024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1/31/2024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7FB3-04F8-E809-AA73-D36B1DE27D1E}"/>
              </a:ext>
            </a:extLst>
          </p:cNvPr>
          <p:cNvSpPr>
            <a:spLocks noGrp="1"/>
          </p:cNvSpPr>
          <p:nvPr>
            <p:ph type="ctrTitle"/>
          </p:nvPr>
        </p:nvSpPr>
        <p:spPr/>
        <p:txBody>
          <a:bodyPr>
            <a:normAutofit/>
          </a:bodyPr>
          <a:lstStyle/>
          <a:p>
            <a:r>
              <a:rPr lang="en-US" b="0" i="0" dirty="0">
                <a:solidFill>
                  <a:schemeClr val="bg1"/>
                </a:solidFill>
                <a:effectLst/>
                <a:latin typeface="Söhne"/>
              </a:rPr>
              <a:t>DFT and FFT Algorithms</a:t>
            </a:r>
            <a:br>
              <a:rPr lang="en-US" sz="2200" i="0" dirty="0">
                <a:solidFill>
                  <a:schemeClr val="bg1"/>
                </a:solidFill>
                <a:effectLst/>
                <a:latin typeface="Söhne"/>
              </a:rPr>
            </a:br>
            <a:r>
              <a:rPr lang="en-US" sz="2200" i="0" dirty="0">
                <a:solidFill>
                  <a:schemeClr val="bg1"/>
                </a:solidFill>
                <a:effectLst/>
                <a:latin typeface="Söhne"/>
              </a:rPr>
              <a:t>Exploring the Core of Signal Processing</a:t>
            </a:r>
            <a:endParaRPr lang="fa-IR" sz="2200" dirty="0">
              <a:solidFill>
                <a:schemeClr val="bg1"/>
              </a:solidFill>
            </a:endParaRPr>
          </a:p>
        </p:txBody>
      </p:sp>
      <p:sp>
        <p:nvSpPr>
          <p:cNvPr id="3" name="Subtitle 2">
            <a:extLst>
              <a:ext uri="{FF2B5EF4-FFF2-40B4-BE49-F238E27FC236}">
                <a16:creationId xmlns:a16="http://schemas.microsoft.com/office/drawing/2014/main" id="{21F67567-B706-0629-418E-04BFFC2ABD18}"/>
              </a:ext>
            </a:extLst>
          </p:cNvPr>
          <p:cNvSpPr>
            <a:spLocks noGrp="1"/>
          </p:cNvSpPr>
          <p:nvPr>
            <p:ph type="subTitle" idx="1"/>
          </p:nvPr>
        </p:nvSpPr>
        <p:spPr>
          <a:xfrm>
            <a:off x="2695194" y="4352543"/>
            <a:ext cx="6801612" cy="1729079"/>
          </a:xfrm>
        </p:spPr>
        <p:txBody>
          <a:bodyPr>
            <a:normAutofit/>
          </a:bodyPr>
          <a:lstStyle/>
          <a:p>
            <a:pPr rtl="0"/>
            <a:r>
              <a:rPr lang="en-US" dirty="0">
                <a:solidFill>
                  <a:schemeClr val="tx1"/>
                </a:solidFill>
                <a:latin typeface="Söhne"/>
              </a:rPr>
              <a:t>Mohammad Mohammadi – 402208592</a:t>
            </a:r>
          </a:p>
          <a:p>
            <a:pPr rtl="0"/>
            <a:r>
              <a:rPr lang="en-US" dirty="0">
                <a:solidFill>
                  <a:schemeClr val="tx1"/>
                </a:solidFill>
              </a:rPr>
              <a:t>School of Mathematics – Sharif University of Technology</a:t>
            </a:r>
          </a:p>
          <a:p>
            <a:pPr rtl="0"/>
            <a:r>
              <a:rPr lang="en-US" dirty="0">
                <a:solidFill>
                  <a:schemeClr val="tx1"/>
                </a:solidFill>
              </a:rPr>
              <a:t>Course Instructed by Dr. </a:t>
            </a:r>
            <a:r>
              <a:rPr lang="en-US" dirty="0" err="1">
                <a:solidFill>
                  <a:schemeClr val="tx1"/>
                </a:solidFill>
              </a:rPr>
              <a:t>Zarei</a:t>
            </a:r>
            <a:endParaRPr lang="fa-IR" dirty="0">
              <a:solidFill>
                <a:schemeClr val="tx1"/>
              </a:solidFill>
            </a:endParaRPr>
          </a:p>
        </p:txBody>
      </p:sp>
    </p:spTree>
    <p:extLst>
      <p:ext uri="{BB962C8B-B14F-4D97-AF65-F5344CB8AC3E}">
        <p14:creationId xmlns:p14="http://schemas.microsoft.com/office/powerpoint/2010/main" val="276203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9CF6-C527-8DE5-2BCD-C2064FF2E989}"/>
              </a:ext>
            </a:extLst>
          </p:cNvPr>
          <p:cNvSpPr>
            <a:spLocks noGrp="1"/>
          </p:cNvSpPr>
          <p:nvPr>
            <p:ph type="title"/>
          </p:nvPr>
        </p:nvSpPr>
        <p:spPr/>
        <p:txBody>
          <a:bodyPr/>
          <a:lstStyle/>
          <a:p>
            <a:r>
              <a:rPr lang="en-US" b="1" i="0" dirty="0">
                <a:effectLst/>
                <a:latin typeface="Söhne"/>
              </a:rPr>
              <a:t>FFT in Action</a:t>
            </a:r>
            <a:endParaRPr lang="fa-IR" dirty="0"/>
          </a:p>
        </p:txBody>
      </p:sp>
      <p:sp>
        <p:nvSpPr>
          <p:cNvPr id="3" name="Content Placeholder 2">
            <a:extLst>
              <a:ext uri="{FF2B5EF4-FFF2-40B4-BE49-F238E27FC236}">
                <a16:creationId xmlns:a16="http://schemas.microsoft.com/office/drawing/2014/main" id="{B0627C59-B78D-E2B1-0BBC-48C93C139497}"/>
              </a:ext>
            </a:extLst>
          </p:cNvPr>
          <p:cNvSpPr>
            <a:spLocks noGrp="1"/>
          </p:cNvSpPr>
          <p:nvPr>
            <p:ph idx="1"/>
          </p:nvPr>
        </p:nvSpPr>
        <p:spPr/>
        <p:txBody>
          <a:bodyPr>
            <a:normAutofit/>
          </a:bodyPr>
          <a:lstStyle/>
          <a:p>
            <a:pPr algn="l" rtl="0">
              <a:buFont typeface="Arial" panose="020B0604020202020204" pitchFamily="34" charset="0"/>
              <a:buChar char="•"/>
            </a:pPr>
            <a:r>
              <a:rPr lang="en-US" b="1" i="0" dirty="0">
                <a:solidFill>
                  <a:schemeClr val="tx1"/>
                </a:solidFill>
                <a:effectLst/>
              </a:rPr>
              <a:t>Visual Example</a:t>
            </a:r>
            <a:r>
              <a:rPr lang="en-US" b="0" i="0" dirty="0">
                <a:solidFill>
                  <a:schemeClr val="tx1"/>
                </a:solidFill>
                <a:effectLst/>
              </a:rPr>
              <a:t>: This is an example of FFT processing a signal, transforming it from time to frequency domain.</a:t>
            </a:r>
          </a:p>
          <a:p>
            <a:pPr algn="l" rtl="0">
              <a:buFont typeface="Arial" panose="020B0604020202020204" pitchFamily="34" charset="0"/>
              <a:buChar char="•"/>
            </a:pPr>
            <a:endParaRPr lang="en-US" dirty="0">
              <a:solidFill>
                <a:schemeClr val="tx1"/>
              </a:solidFill>
            </a:endParaRPr>
          </a:p>
          <a:p>
            <a:pPr algn="l" rtl="0">
              <a:buFont typeface="Arial" panose="020B0604020202020204" pitchFamily="34" charset="0"/>
              <a:buChar char="•"/>
            </a:pPr>
            <a:endParaRPr lang="en-US" b="0" i="0" dirty="0">
              <a:solidFill>
                <a:schemeClr val="tx1"/>
              </a:solidFill>
              <a:effectLst/>
            </a:endParaRPr>
          </a:p>
          <a:p>
            <a:pPr algn="l" rtl="0">
              <a:buFont typeface="Arial" panose="020B0604020202020204" pitchFamily="34" charset="0"/>
              <a:buChar char="•"/>
            </a:pPr>
            <a:endParaRPr lang="en-US" b="0" i="0" dirty="0">
              <a:solidFill>
                <a:schemeClr val="tx1"/>
              </a:solidFill>
              <a:effectLst/>
            </a:endParaRPr>
          </a:p>
        </p:txBody>
      </p:sp>
      <p:pic>
        <p:nvPicPr>
          <p:cNvPr id="5" name="Picture 4">
            <a:extLst>
              <a:ext uri="{FF2B5EF4-FFF2-40B4-BE49-F238E27FC236}">
                <a16:creationId xmlns:a16="http://schemas.microsoft.com/office/drawing/2014/main" id="{2709BFA4-CA89-DF2D-9F71-44ADF6979B2E}"/>
              </a:ext>
            </a:extLst>
          </p:cNvPr>
          <p:cNvPicPr>
            <a:picLocks noChangeAspect="1"/>
          </p:cNvPicPr>
          <p:nvPr/>
        </p:nvPicPr>
        <p:blipFill>
          <a:blip r:embed="rId2"/>
          <a:stretch>
            <a:fillRect/>
          </a:stretch>
        </p:blipFill>
        <p:spPr>
          <a:xfrm>
            <a:off x="3535941" y="3324479"/>
            <a:ext cx="5120118" cy="2900180"/>
          </a:xfrm>
          <a:prstGeom prst="rect">
            <a:avLst/>
          </a:prstGeom>
        </p:spPr>
      </p:pic>
    </p:spTree>
    <p:extLst>
      <p:ext uri="{BB962C8B-B14F-4D97-AF65-F5344CB8AC3E}">
        <p14:creationId xmlns:p14="http://schemas.microsoft.com/office/powerpoint/2010/main" val="37968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9CF6-C527-8DE5-2BCD-C2064FF2E989}"/>
              </a:ext>
            </a:extLst>
          </p:cNvPr>
          <p:cNvSpPr>
            <a:spLocks noGrp="1"/>
          </p:cNvSpPr>
          <p:nvPr>
            <p:ph type="title"/>
          </p:nvPr>
        </p:nvSpPr>
        <p:spPr/>
        <p:txBody>
          <a:bodyPr/>
          <a:lstStyle/>
          <a:p>
            <a:r>
              <a:rPr lang="en-US" b="1" i="0" dirty="0">
                <a:effectLst/>
                <a:latin typeface="Söhne"/>
              </a:rPr>
              <a:t>FFT in Action [Contd.]</a:t>
            </a:r>
            <a:endParaRPr lang="fa-IR" dirty="0"/>
          </a:p>
        </p:txBody>
      </p:sp>
      <p:sp>
        <p:nvSpPr>
          <p:cNvPr id="3" name="Content Placeholder 2">
            <a:extLst>
              <a:ext uri="{FF2B5EF4-FFF2-40B4-BE49-F238E27FC236}">
                <a16:creationId xmlns:a16="http://schemas.microsoft.com/office/drawing/2014/main" id="{B0627C59-B78D-E2B1-0BBC-48C93C139497}"/>
              </a:ext>
            </a:extLst>
          </p:cNvPr>
          <p:cNvSpPr>
            <a:spLocks noGrp="1"/>
          </p:cNvSpPr>
          <p:nvPr>
            <p:ph idx="1"/>
          </p:nvPr>
        </p:nvSpPr>
        <p:spPr>
          <a:xfrm>
            <a:off x="2231136" y="2638044"/>
            <a:ext cx="7729728" cy="3641986"/>
          </a:xfrm>
        </p:spPr>
        <p:txBody>
          <a:bodyPr>
            <a:normAutofit lnSpcReduction="10000"/>
          </a:bodyPr>
          <a:lstStyle/>
          <a:p>
            <a:pPr algn="l" rtl="0">
              <a:buFont typeface="Arial" panose="020B0604020202020204" pitchFamily="34" charset="0"/>
              <a:buChar char="•"/>
            </a:pPr>
            <a:r>
              <a:rPr lang="en-US" b="1" i="0" dirty="0">
                <a:solidFill>
                  <a:schemeClr val="tx1"/>
                </a:solidFill>
                <a:effectLst/>
              </a:rPr>
              <a:t>Step-by-Step Process</a:t>
            </a:r>
            <a:r>
              <a:rPr lang="en-US" b="0" i="0" dirty="0">
                <a:solidFill>
                  <a:schemeClr val="tx1"/>
                </a:solidFill>
                <a:effectLst/>
              </a:rPr>
              <a:t>: Let's consider a simple 4-point signal: [3, 1, 4, 1]. Using FFT:</a:t>
            </a:r>
          </a:p>
          <a:p>
            <a:pPr lvl="1" algn="l" rtl="0"/>
            <a:r>
              <a:rPr lang="en-US" b="1" i="0" dirty="0">
                <a:solidFill>
                  <a:schemeClr val="tx1"/>
                </a:solidFill>
                <a:effectLst/>
              </a:rPr>
              <a:t>Splitting</a:t>
            </a:r>
            <a:r>
              <a:rPr lang="en-US" b="0" i="0" dirty="0">
                <a:solidFill>
                  <a:schemeClr val="tx1"/>
                </a:solidFill>
                <a:effectLst/>
              </a:rPr>
              <a:t>: Divide into even-indexed [3, 4] and odd-indexed [1, 1] parts.</a:t>
            </a:r>
          </a:p>
          <a:p>
            <a:pPr lvl="1" algn="l" rtl="0"/>
            <a:r>
              <a:rPr lang="en-US" b="1" i="0" dirty="0">
                <a:solidFill>
                  <a:schemeClr val="tx1"/>
                </a:solidFill>
                <a:effectLst/>
              </a:rPr>
              <a:t>Applying</a:t>
            </a:r>
            <a:r>
              <a:rPr lang="en-US" b="0" i="0" dirty="0">
                <a:solidFill>
                  <a:schemeClr val="tx1"/>
                </a:solidFill>
                <a:effectLst/>
              </a:rPr>
              <a:t> DFT: Perform DFT on each: for [3, 4], it's [7, -1]; for [1, 1], it's [2, 0].</a:t>
            </a:r>
          </a:p>
          <a:p>
            <a:pPr lvl="1" algn="l" rtl="0"/>
            <a:r>
              <a:rPr lang="en-US" b="1" i="0" dirty="0">
                <a:solidFill>
                  <a:schemeClr val="tx1"/>
                </a:solidFill>
                <a:effectLst/>
              </a:rPr>
              <a:t>Combining</a:t>
            </a:r>
            <a:r>
              <a:rPr lang="en-US" b="0" i="0" dirty="0">
                <a:solidFill>
                  <a:schemeClr val="tx1"/>
                </a:solidFill>
                <a:effectLst/>
              </a:rPr>
              <a:t>: Combine these using FFT's butterfly operation to get the final frequency spectrum: [9, 1, 5, -1].</a:t>
            </a:r>
          </a:p>
          <a:p>
            <a:pPr lvl="1" algn="l" rtl="0"/>
            <a:r>
              <a:rPr lang="en-US" b="0" i="0" dirty="0">
                <a:solidFill>
                  <a:schemeClr val="tx1"/>
                </a:solidFill>
                <a:effectLst/>
              </a:rPr>
              <a:t>This process illustrates how FFT efficiently computes the frequency spectrum of a signal.</a:t>
            </a:r>
          </a:p>
          <a:p>
            <a:pPr algn="l" rtl="0">
              <a:buFont typeface="Arial" panose="020B0604020202020204" pitchFamily="34" charset="0"/>
              <a:buChar char="•"/>
            </a:pPr>
            <a:r>
              <a:rPr lang="en-US" b="1" i="0" dirty="0">
                <a:solidFill>
                  <a:schemeClr val="tx1"/>
                </a:solidFill>
                <a:effectLst/>
              </a:rPr>
              <a:t>Real-time Processing</a:t>
            </a:r>
            <a:r>
              <a:rPr lang="en-US" b="0" i="0" dirty="0">
                <a:solidFill>
                  <a:schemeClr val="tx1"/>
                </a:solidFill>
                <a:effectLst/>
              </a:rPr>
              <a:t>:  As an example of FFT's importance in real-time applications we can mention audio signal processing, where it enables quick analysis and transformation of live audio data for various effects and modifications.</a:t>
            </a:r>
            <a:endParaRPr lang="fa-IR" dirty="0">
              <a:solidFill>
                <a:schemeClr val="tx1"/>
              </a:solidFill>
            </a:endParaRPr>
          </a:p>
          <a:p>
            <a:pPr algn="l" rtl="0">
              <a:buFont typeface="Arial" panose="020B0604020202020204" pitchFamily="34" charset="0"/>
              <a:buChar char="•"/>
            </a:pPr>
            <a:endParaRPr lang="en-US" dirty="0">
              <a:solidFill>
                <a:schemeClr val="tx1"/>
              </a:solidFill>
            </a:endParaRPr>
          </a:p>
          <a:p>
            <a:pPr algn="l" rtl="0">
              <a:buFont typeface="Arial" panose="020B0604020202020204" pitchFamily="34" charset="0"/>
              <a:buChar char="•"/>
            </a:pPr>
            <a:endParaRPr lang="en-US" b="0" i="0" dirty="0">
              <a:solidFill>
                <a:schemeClr val="tx1"/>
              </a:solidFill>
              <a:effectLst/>
            </a:endParaRPr>
          </a:p>
          <a:p>
            <a:pPr algn="l" rtl="0">
              <a:buFont typeface="Arial" panose="020B0604020202020204" pitchFamily="34" charset="0"/>
              <a:buChar char="•"/>
            </a:pPr>
            <a:endParaRPr lang="en-US" b="0" i="0" dirty="0">
              <a:solidFill>
                <a:schemeClr val="tx1"/>
              </a:solidFill>
              <a:effectLst/>
            </a:endParaRPr>
          </a:p>
        </p:txBody>
      </p:sp>
    </p:spTree>
    <p:extLst>
      <p:ext uri="{BB962C8B-B14F-4D97-AF65-F5344CB8AC3E}">
        <p14:creationId xmlns:p14="http://schemas.microsoft.com/office/powerpoint/2010/main" val="279181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11ED-E95C-67EE-75EE-836DAD885846}"/>
              </a:ext>
            </a:extLst>
          </p:cNvPr>
          <p:cNvSpPr>
            <a:spLocks noGrp="1"/>
          </p:cNvSpPr>
          <p:nvPr>
            <p:ph type="title"/>
          </p:nvPr>
        </p:nvSpPr>
        <p:spPr/>
        <p:txBody>
          <a:bodyPr/>
          <a:lstStyle/>
          <a:p>
            <a:r>
              <a:rPr lang="en-US" b="1" i="0" dirty="0">
                <a:effectLst/>
                <a:latin typeface="Söhne"/>
              </a:rPr>
              <a:t>Applications of FFT</a:t>
            </a:r>
            <a:endParaRPr lang="fa-IR" dirty="0"/>
          </a:p>
        </p:txBody>
      </p:sp>
      <p:sp>
        <p:nvSpPr>
          <p:cNvPr id="3" name="Content Placeholder 2">
            <a:extLst>
              <a:ext uri="{FF2B5EF4-FFF2-40B4-BE49-F238E27FC236}">
                <a16:creationId xmlns:a16="http://schemas.microsoft.com/office/drawing/2014/main" id="{8F742B8A-2D0A-5C6A-2065-9CC036EDCE2B}"/>
              </a:ext>
            </a:extLst>
          </p:cNvPr>
          <p:cNvSpPr>
            <a:spLocks noGrp="1"/>
          </p:cNvSpPr>
          <p:nvPr>
            <p:ph idx="1"/>
          </p:nvPr>
        </p:nvSpPr>
        <p:spPr/>
        <p:txBody>
          <a:bodyPr/>
          <a:lstStyle/>
          <a:p>
            <a:pPr algn="just" rtl="0">
              <a:buFont typeface="Arial" panose="020B0604020202020204" pitchFamily="34" charset="0"/>
              <a:buChar char="•"/>
            </a:pPr>
            <a:r>
              <a:rPr lang="en-US" b="1" i="0" dirty="0">
                <a:solidFill>
                  <a:schemeClr val="tx1"/>
                </a:solidFill>
                <a:effectLst/>
              </a:rPr>
              <a:t>Telecommunications</a:t>
            </a:r>
            <a:r>
              <a:rPr lang="en-US" b="0" i="0" dirty="0">
                <a:solidFill>
                  <a:schemeClr val="tx1"/>
                </a:solidFill>
                <a:effectLst/>
              </a:rPr>
              <a:t>: FFT is used in signal modulation and demodulation, crucial for data transmission in telecommunications systems.</a:t>
            </a: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r>
              <a:rPr lang="en-US" b="1" i="0" dirty="0">
                <a:solidFill>
                  <a:schemeClr val="tx1"/>
                </a:solidFill>
                <a:effectLst/>
              </a:rPr>
              <a:t>Audio and Acoustic Engineering</a:t>
            </a:r>
            <a:r>
              <a:rPr lang="en-US" b="0" i="0" dirty="0">
                <a:solidFill>
                  <a:schemeClr val="tx1"/>
                </a:solidFill>
                <a:effectLst/>
              </a:rPr>
              <a:t>: In audio processing, FFT enables noise reduction, equalization, and analysis of audio signals for various applications.</a:t>
            </a: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r>
              <a:rPr lang="en-US" b="1" i="0" dirty="0">
                <a:solidFill>
                  <a:schemeClr val="tx1"/>
                </a:solidFill>
                <a:effectLst/>
              </a:rPr>
              <a:t>Medical Imaging</a:t>
            </a:r>
            <a:r>
              <a:rPr lang="en-US" b="0" i="0" dirty="0">
                <a:solidFill>
                  <a:schemeClr val="tx1"/>
                </a:solidFill>
                <a:effectLst/>
              </a:rPr>
              <a:t>: FFT plays a pivotal role in reconstructing images from raw data in MRI and CT scans, enhancing medical diagnostic capabilities.</a:t>
            </a: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endParaRPr lang="en-US" b="0" i="0" dirty="0">
              <a:solidFill>
                <a:schemeClr val="tx1"/>
              </a:solidFill>
              <a:effectLst/>
            </a:endParaRPr>
          </a:p>
          <a:p>
            <a:pPr algn="just" rtl="0"/>
            <a:endParaRPr lang="fa-IR" dirty="0">
              <a:solidFill>
                <a:schemeClr val="tx1"/>
              </a:solidFill>
            </a:endParaRPr>
          </a:p>
        </p:txBody>
      </p:sp>
    </p:spTree>
    <p:extLst>
      <p:ext uri="{BB962C8B-B14F-4D97-AF65-F5344CB8AC3E}">
        <p14:creationId xmlns:p14="http://schemas.microsoft.com/office/powerpoint/2010/main" val="3399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5762-33B1-6E35-2B4A-805FDE19132E}"/>
              </a:ext>
            </a:extLst>
          </p:cNvPr>
          <p:cNvSpPr>
            <a:spLocks noGrp="1"/>
          </p:cNvSpPr>
          <p:nvPr>
            <p:ph type="title"/>
          </p:nvPr>
        </p:nvSpPr>
        <p:spPr/>
        <p:txBody>
          <a:bodyPr/>
          <a:lstStyle/>
          <a:p>
            <a:r>
              <a:rPr lang="en-US" b="1" i="0" dirty="0">
                <a:effectLst/>
                <a:latin typeface="Söhne"/>
              </a:rPr>
              <a:t>DFT vs. FFT: A Comparison</a:t>
            </a:r>
            <a:endParaRPr lang="fa-IR" dirty="0"/>
          </a:p>
        </p:txBody>
      </p:sp>
      <p:sp>
        <p:nvSpPr>
          <p:cNvPr id="3" name="Content Placeholder 2">
            <a:extLst>
              <a:ext uri="{FF2B5EF4-FFF2-40B4-BE49-F238E27FC236}">
                <a16:creationId xmlns:a16="http://schemas.microsoft.com/office/drawing/2014/main" id="{6603BD06-57B6-A3A2-989E-044F3B25121F}"/>
              </a:ext>
            </a:extLst>
          </p:cNvPr>
          <p:cNvSpPr>
            <a:spLocks noGrp="1"/>
          </p:cNvSpPr>
          <p:nvPr>
            <p:ph idx="1"/>
          </p:nvPr>
        </p:nvSpPr>
        <p:spPr/>
        <p:txBody>
          <a:bodyPr/>
          <a:lstStyle/>
          <a:p>
            <a:pPr algn="l" rtl="0">
              <a:buFont typeface="Arial" panose="020B0604020202020204" pitchFamily="34" charset="0"/>
              <a:buChar char="•"/>
            </a:pPr>
            <a:r>
              <a:rPr lang="en-US" b="1" i="0" dirty="0">
                <a:solidFill>
                  <a:schemeClr val="tx1"/>
                </a:solidFill>
                <a:effectLst/>
              </a:rPr>
              <a:t>Performance Comparison</a:t>
            </a:r>
            <a:r>
              <a:rPr lang="en-US" b="0" i="0" dirty="0">
                <a:solidFill>
                  <a:schemeClr val="tx1"/>
                </a:solidFill>
                <a:effectLst/>
              </a:rPr>
              <a:t>: While DFT requires </a:t>
            </a:r>
            <a:r>
              <a:rPr lang="en-US" b="0" i="1" dirty="0">
                <a:solidFill>
                  <a:schemeClr val="tx1"/>
                </a:solidFill>
                <a:effectLst/>
              </a:rPr>
              <a:t>O</a:t>
            </a:r>
            <a:r>
              <a:rPr lang="en-US" b="0" i="0" dirty="0">
                <a:solidFill>
                  <a:schemeClr val="tx1"/>
                </a:solidFill>
                <a:effectLst/>
              </a:rPr>
              <a:t>(</a:t>
            </a:r>
            <a:r>
              <a:rPr lang="en-US" b="0" i="1" dirty="0">
                <a:solidFill>
                  <a:schemeClr val="tx1"/>
                </a:solidFill>
                <a:effectLst/>
              </a:rPr>
              <a:t>N</a:t>
            </a:r>
            <a:r>
              <a:rPr lang="en-US" b="0" i="0" dirty="0">
                <a:solidFill>
                  <a:schemeClr val="tx1"/>
                </a:solidFill>
                <a:effectLst/>
              </a:rPr>
              <a:t>2) computations for N data points, FFT dramatically reduces this to </a:t>
            </a:r>
            <a:r>
              <a:rPr lang="en-US" b="0" i="1" dirty="0">
                <a:solidFill>
                  <a:schemeClr val="tx1"/>
                </a:solidFill>
                <a:effectLst/>
              </a:rPr>
              <a:t>O</a:t>
            </a:r>
            <a:r>
              <a:rPr lang="en-US" b="0" i="0" dirty="0">
                <a:solidFill>
                  <a:schemeClr val="tx1"/>
                </a:solidFill>
                <a:effectLst/>
              </a:rPr>
              <a:t>(</a:t>
            </a:r>
            <a:r>
              <a:rPr lang="en-US" b="0" i="1" dirty="0" err="1">
                <a:solidFill>
                  <a:schemeClr val="tx1"/>
                </a:solidFill>
                <a:effectLst/>
              </a:rPr>
              <a:t>N</a:t>
            </a:r>
            <a:r>
              <a:rPr lang="en-US" b="0" i="0" dirty="0" err="1">
                <a:solidFill>
                  <a:schemeClr val="tx1"/>
                </a:solidFill>
                <a:effectLst/>
              </a:rPr>
              <a:t>log</a:t>
            </a:r>
            <a:r>
              <a:rPr lang="en-US" b="0" i="1" dirty="0" err="1">
                <a:solidFill>
                  <a:schemeClr val="tx1"/>
                </a:solidFill>
                <a:effectLst/>
              </a:rPr>
              <a:t>N</a:t>
            </a:r>
            <a:r>
              <a:rPr lang="en-US" b="0" i="0" dirty="0">
                <a:solidFill>
                  <a:schemeClr val="tx1"/>
                </a:solidFill>
                <a:effectLst/>
              </a:rPr>
              <a:t>), making it significantly faster, especially for large datasets.</a:t>
            </a:r>
          </a:p>
          <a:p>
            <a:pPr algn="l" rtl="0">
              <a:buFont typeface="Arial" panose="020B0604020202020204" pitchFamily="34" charset="0"/>
              <a:buChar char="•"/>
            </a:pPr>
            <a:r>
              <a:rPr lang="en-US" b="1" i="0" dirty="0">
                <a:solidFill>
                  <a:schemeClr val="tx1"/>
                </a:solidFill>
                <a:effectLst/>
              </a:rPr>
              <a:t>Application Suitability</a:t>
            </a:r>
            <a:r>
              <a:rPr lang="en-US" b="0" i="0" dirty="0">
                <a:solidFill>
                  <a:schemeClr val="tx1"/>
                </a:solidFill>
                <a:effectLst/>
              </a:rPr>
              <a:t>: DFT is simpler and suitable for small datasets or where computational resources are limited, while FFT is preferred for larger datasets due to its efficiency.</a:t>
            </a:r>
          </a:p>
          <a:p>
            <a:pPr algn="l" rtl="0">
              <a:buFont typeface="Arial" panose="020B0604020202020204" pitchFamily="34" charset="0"/>
              <a:buChar char="•"/>
            </a:pPr>
            <a:r>
              <a:rPr lang="en-US" b="1" i="0" dirty="0">
                <a:solidFill>
                  <a:schemeClr val="tx1"/>
                </a:solidFill>
                <a:effectLst/>
              </a:rPr>
              <a:t>Practical Considerations</a:t>
            </a:r>
            <a:r>
              <a:rPr lang="en-US" b="0" i="0" dirty="0">
                <a:solidFill>
                  <a:schemeClr val="tx1"/>
                </a:solidFill>
                <a:effectLst/>
              </a:rPr>
              <a:t>: Choosing between DFT and FFT depends on factors like data size, computational speed requirements, and available processing power, with FFT generally favored for its speed in real-world applications.</a:t>
            </a:r>
            <a:endParaRPr lang="fa-IR" dirty="0">
              <a:solidFill>
                <a:schemeClr val="tx1"/>
              </a:solidFill>
            </a:endParaRPr>
          </a:p>
        </p:txBody>
      </p:sp>
    </p:spTree>
    <p:extLst>
      <p:ext uri="{BB962C8B-B14F-4D97-AF65-F5344CB8AC3E}">
        <p14:creationId xmlns:p14="http://schemas.microsoft.com/office/powerpoint/2010/main" val="359862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5A22-4F43-67F6-22BD-F3A703E87033}"/>
              </a:ext>
            </a:extLst>
          </p:cNvPr>
          <p:cNvSpPr>
            <a:spLocks noGrp="1"/>
          </p:cNvSpPr>
          <p:nvPr>
            <p:ph type="title"/>
          </p:nvPr>
        </p:nvSpPr>
        <p:spPr/>
        <p:txBody>
          <a:bodyPr/>
          <a:lstStyle/>
          <a:p>
            <a:r>
              <a:rPr lang="en-US" b="1" i="0" dirty="0">
                <a:effectLst/>
                <a:latin typeface="Söhne"/>
              </a:rPr>
              <a:t>Mathematical Deep Dive - DFT</a:t>
            </a:r>
            <a:endParaRPr lang="fa-IR" dirty="0"/>
          </a:p>
        </p:txBody>
      </p:sp>
      <p:sp>
        <p:nvSpPr>
          <p:cNvPr id="3" name="Content Placeholder 2">
            <a:extLst>
              <a:ext uri="{FF2B5EF4-FFF2-40B4-BE49-F238E27FC236}">
                <a16:creationId xmlns:a16="http://schemas.microsoft.com/office/drawing/2014/main" id="{B9461A37-6B3C-EA84-D3F3-DF1A1913F231}"/>
              </a:ext>
            </a:extLst>
          </p:cNvPr>
          <p:cNvSpPr>
            <a:spLocks noGrp="1"/>
          </p:cNvSpPr>
          <p:nvPr>
            <p:ph idx="1"/>
          </p:nvPr>
        </p:nvSpPr>
        <p:spPr>
          <a:xfrm>
            <a:off x="2231136" y="2638044"/>
            <a:ext cx="7729728" cy="3331435"/>
          </a:xfrm>
        </p:spPr>
        <p:txBody>
          <a:bodyPr>
            <a:normAutofit/>
          </a:bodyPr>
          <a:lstStyle/>
          <a:p>
            <a:pPr algn="just" rtl="0">
              <a:buFont typeface="Arial" panose="020B0604020202020204" pitchFamily="34" charset="0"/>
              <a:buChar char="•"/>
            </a:pPr>
            <a:r>
              <a:rPr lang="en-US" b="1" i="0" dirty="0">
                <a:solidFill>
                  <a:schemeClr val="tx1"/>
                </a:solidFill>
                <a:effectLst/>
              </a:rPr>
              <a:t>Detailed Formula</a:t>
            </a:r>
            <a:r>
              <a:rPr lang="en-US" b="0" i="0" dirty="0">
                <a:solidFill>
                  <a:schemeClr val="tx1"/>
                </a:solidFill>
                <a:effectLst/>
              </a:rPr>
              <a:t>: The DFT formula, calculates each frequency component X[k] by summing over all points x[n] multiplied by a complex exponential factor.</a:t>
            </a:r>
          </a:p>
          <a:p>
            <a:pPr algn="just" rtl="0">
              <a:buFont typeface="Arial" panose="020B0604020202020204" pitchFamily="34" charset="0"/>
              <a:buChar char="•"/>
            </a:pPr>
            <a:endParaRPr lang="en-US" b="0" i="0" dirty="0">
              <a:solidFill>
                <a:schemeClr val="tx1"/>
              </a:solidFill>
              <a:effectLst/>
            </a:endParaRPr>
          </a:p>
          <a:p>
            <a:pPr algn="just" rtl="0">
              <a:buFont typeface="Arial" panose="020B0604020202020204" pitchFamily="34" charset="0"/>
              <a:buChar char="•"/>
            </a:pPr>
            <a:r>
              <a:rPr lang="en-US" b="1" i="0" dirty="0">
                <a:solidFill>
                  <a:schemeClr val="tx1"/>
                </a:solidFill>
                <a:effectLst/>
              </a:rPr>
              <a:t>Signal Decomposition</a:t>
            </a:r>
            <a:r>
              <a:rPr lang="en-US" b="0" i="0" dirty="0">
                <a:solidFill>
                  <a:schemeClr val="tx1"/>
                </a:solidFill>
                <a:effectLst/>
              </a:rPr>
              <a:t>: DFT decomposes a signal into a spectrum of frequencies, with each frequency represented by a complex number that indicates its amplitude and phase.</a:t>
            </a:r>
          </a:p>
          <a:p>
            <a:pPr algn="just" rtl="0">
              <a:buFont typeface="Arial" panose="020B0604020202020204" pitchFamily="34" charset="0"/>
              <a:buChar char="•"/>
            </a:pPr>
            <a:r>
              <a:rPr lang="en-US" b="1" i="0" dirty="0">
                <a:solidFill>
                  <a:schemeClr val="tx1"/>
                </a:solidFill>
                <a:effectLst/>
              </a:rPr>
              <a:t>Phase and Amplitude</a:t>
            </a:r>
            <a:r>
              <a:rPr lang="en-US" b="0" i="0" dirty="0">
                <a:solidFill>
                  <a:schemeClr val="tx1"/>
                </a:solidFill>
                <a:effectLst/>
              </a:rPr>
              <a:t>: In the DFT output, the magnitude of each complex number X[k] represents the amplitude, and its angle (or phase) indicates the phase shift of the corresponding frequency component in the original signal.</a:t>
            </a:r>
            <a:endParaRPr lang="fa-IR" dirty="0">
              <a:solidFill>
                <a:schemeClr val="tx1"/>
              </a:solidFill>
            </a:endParaRPr>
          </a:p>
        </p:txBody>
      </p:sp>
      <p:pic>
        <p:nvPicPr>
          <p:cNvPr id="5" name="Picture 4">
            <a:extLst>
              <a:ext uri="{FF2B5EF4-FFF2-40B4-BE49-F238E27FC236}">
                <a16:creationId xmlns:a16="http://schemas.microsoft.com/office/drawing/2014/main" id="{EF7E155C-F8BA-CE18-407E-9F9CC6DA3B86}"/>
              </a:ext>
            </a:extLst>
          </p:cNvPr>
          <p:cNvPicPr>
            <a:picLocks noChangeAspect="1"/>
          </p:cNvPicPr>
          <p:nvPr/>
        </p:nvPicPr>
        <p:blipFill rotWithShape="1">
          <a:blip r:embed="rId2"/>
          <a:srcRect l="6580" t="15025" r="2378" b="18591"/>
          <a:stretch/>
        </p:blipFill>
        <p:spPr>
          <a:xfrm>
            <a:off x="4975571" y="3251201"/>
            <a:ext cx="2323986" cy="738908"/>
          </a:xfrm>
          <a:prstGeom prst="rect">
            <a:avLst/>
          </a:prstGeom>
        </p:spPr>
      </p:pic>
    </p:spTree>
    <p:extLst>
      <p:ext uri="{BB962C8B-B14F-4D97-AF65-F5344CB8AC3E}">
        <p14:creationId xmlns:p14="http://schemas.microsoft.com/office/powerpoint/2010/main" val="105693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0D1-5C5A-B94C-41A1-D721621AEF4A}"/>
              </a:ext>
            </a:extLst>
          </p:cNvPr>
          <p:cNvSpPr>
            <a:spLocks noGrp="1"/>
          </p:cNvSpPr>
          <p:nvPr>
            <p:ph type="title"/>
          </p:nvPr>
        </p:nvSpPr>
        <p:spPr/>
        <p:txBody>
          <a:bodyPr/>
          <a:lstStyle/>
          <a:p>
            <a:r>
              <a:rPr lang="en-US" b="1" i="0" dirty="0">
                <a:effectLst/>
                <a:latin typeface="Söhne"/>
              </a:rPr>
              <a:t>Mathematical Deep Dive - FFT</a:t>
            </a:r>
            <a:endParaRPr lang="fa-IR" dirty="0"/>
          </a:p>
        </p:txBody>
      </p:sp>
      <p:sp>
        <p:nvSpPr>
          <p:cNvPr id="3" name="Content Placeholder 2">
            <a:extLst>
              <a:ext uri="{FF2B5EF4-FFF2-40B4-BE49-F238E27FC236}">
                <a16:creationId xmlns:a16="http://schemas.microsoft.com/office/drawing/2014/main" id="{FEC430F0-106C-E7BC-D92F-E93CE06FBFDD}"/>
              </a:ext>
            </a:extLst>
          </p:cNvPr>
          <p:cNvSpPr>
            <a:spLocks noGrp="1"/>
          </p:cNvSpPr>
          <p:nvPr>
            <p:ph idx="1"/>
          </p:nvPr>
        </p:nvSpPr>
        <p:spPr>
          <a:xfrm>
            <a:off x="2231136" y="2638044"/>
            <a:ext cx="7729728" cy="3605738"/>
          </a:xfrm>
        </p:spPr>
        <p:txBody>
          <a:bodyPr/>
          <a:lstStyle/>
          <a:p>
            <a:pPr algn="just" rtl="0">
              <a:buFont typeface="Arial" panose="020B0604020202020204" pitchFamily="34" charset="0"/>
              <a:buChar char="•"/>
            </a:pPr>
            <a:r>
              <a:rPr lang="en-US" b="1" i="0" dirty="0">
                <a:solidFill>
                  <a:schemeClr val="tx1"/>
                </a:solidFill>
                <a:effectLst/>
              </a:rPr>
              <a:t>FFT Algorithm Details</a:t>
            </a:r>
            <a:r>
              <a:rPr lang="en-US" b="0" i="0" dirty="0">
                <a:solidFill>
                  <a:schemeClr val="tx1"/>
                </a:solidFill>
                <a:effectLst/>
              </a:rPr>
              <a:t>: FFT algorithms, such as the Cooley-Tukey algorithm, efficiently compute the DFT by recursively breaking down the DFT calculation into smaller parts, reducing the overall number of computations.</a:t>
            </a:r>
          </a:p>
          <a:p>
            <a:pPr algn="just" rtl="0">
              <a:buFont typeface="Arial" panose="020B0604020202020204" pitchFamily="34" charset="0"/>
              <a:buChar char="•"/>
            </a:pPr>
            <a:r>
              <a:rPr lang="en-US" b="1" i="0" dirty="0">
                <a:solidFill>
                  <a:schemeClr val="tx1"/>
                </a:solidFill>
                <a:effectLst/>
              </a:rPr>
              <a:t>Butterfly Operation</a:t>
            </a:r>
            <a:r>
              <a:rPr lang="en-US" b="0" i="0" dirty="0">
                <a:solidFill>
                  <a:schemeClr val="tx1"/>
                </a:solidFill>
                <a:effectLst/>
              </a:rPr>
              <a:t>: The 'butterfly' operation in FFT algorithms is a specific computational step that combines pairs of complex numbers in a way that contributes to the FFT's efficiency in computing the DFT.</a:t>
            </a:r>
          </a:p>
          <a:p>
            <a:pPr algn="just" rtl="0">
              <a:buFont typeface="Arial" panose="020B0604020202020204" pitchFamily="34" charset="0"/>
              <a:buChar char="•"/>
            </a:pPr>
            <a:r>
              <a:rPr lang="en-US" b="1" i="0" dirty="0">
                <a:solidFill>
                  <a:schemeClr val="tx1"/>
                </a:solidFill>
                <a:effectLst/>
              </a:rPr>
              <a:t>Sample Decomposition</a:t>
            </a:r>
            <a:r>
              <a:rPr lang="en-US" b="0" i="0" dirty="0">
                <a:solidFill>
                  <a:schemeClr val="tx1"/>
                </a:solidFill>
                <a:effectLst/>
              </a:rPr>
              <a:t>: FFT divides the original sample set into smaller subsets (like even and odd indexed elements), processes them individually, and then combines the results to produce the final frequency domain representation.</a:t>
            </a:r>
            <a:endParaRPr lang="fa-IR" dirty="0">
              <a:solidFill>
                <a:schemeClr val="tx1"/>
              </a:solidFill>
            </a:endParaRPr>
          </a:p>
        </p:txBody>
      </p:sp>
    </p:spTree>
    <p:extLst>
      <p:ext uri="{BB962C8B-B14F-4D97-AF65-F5344CB8AC3E}">
        <p14:creationId xmlns:p14="http://schemas.microsoft.com/office/powerpoint/2010/main" val="170167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213E-FF76-6C39-36B9-9D38851E4D31}"/>
              </a:ext>
            </a:extLst>
          </p:cNvPr>
          <p:cNvSpPr>
            <a:spLocks noGrp="1"/>
          </p:cNvSpPr>
          <p:nvPr>
            <p:ph type="title"/>
          </p:nvPr>
        </p:nvSpPr>
        <p:spPr/>
        <p:txBody>
          <a:bodyPr/>
          <a:lstStyle/>
          <a:p>
            <a:r>
              <a:rPr lang="en-US" b="1" i="0" dirty="0">
                <a:effectLst/>
                <a:latin typeface="Söhne"/>
              </a:rPr>
              <a:t>Optimizations in FFT</a:t>
            </a:r>
            <a:endParaRPr lang="fa-IR" dirty="0"/>
          </a:p>
        </p:txBody>
      </p:sp>
      <p:sp>
        <p:nvSpPr>
          <p:cNvPr id="3" name="Content Placeholder 2">
            <a:extLst>
              <a:ext uri="{FF2B5EF4-FFF2-40B4-BE49-F238E27FC236}">
                <a16:creationId xmlns:a16="http://schemas.microsoft.com/office/drawing/2014/main" id="{65A3326F-AE1A-2C85-58A3-FABDE899EB56}"/>
              </a:ext>
            </a:extLst>
          </p:cNvPr>
          <p:cNvSpPr>
            <a:spLocks noGrp="1"/>
          </p:cNvSpPr>
          <p:nvPr>
            <p:ph idx="1"/>
          </p:nvPr>
        </p:nvSpPr>
        <p:spPr/>
        <p:txBody>
          <a:bodyPr/>
          <a:lstStyle/>
          <a:p>
            <a:pPr algn="l" rtl="0">
              <a:buFont typeface="Arial" panose="020B0604020202020204" pitchFamily="34" charset="0"/>
              <a:buChar char="•"/>
            </a:pPr>
            <a:r>
              <a:rPr lang="en-US" b="1" i="0" dirty="0">
                <a:solidFill>
                  <a:schemeClr val="tx1"/>
                </a:solidFill>
                <a:effectLst/>
              </a:rPr>
              <a:t>Windowing Techniques</a:t>
            </a:r>
            <a:r>
              <a:rPr lang="en-US" b="0" i="0" dirty="0">
                <a:solidFill>
                  <a:schemeClr val="tx1"/>
                </a:solidFill>
                <a:effectLst/>
              </a:rPr>
              <a:t>: Windowing involves multiplying the signal by a window function before applying FFT, reducing spectral leakage and improving frequency resolution, especially at the boundaries of the signal.</a:t>
            </a:r>
          </a:p>
          <a:p>
            <a:pPr algn="l" rtl="0">
              <a:buFont typeface="Arial" panose="020B0604020202020204" pitchFamily="34" charset="0"/>
              <a:buChar char="•"/>
            </a:pPr>
            <a:r>
              <a:rPr lang="en-US" b="1" i="0" dirty="0">
                <a:solidFill>
                  <a:schemeClr val="tx1"/>
                </a:solidFill>
                <a:effectLst/>
              </a:rPr>
              <a:t>Hardware Optimization</a:t>
            </a:r>
            <a:r>
              <a:rPr lang="en-US" b="0" i="0" dirty="0">
                <a:solidFill>
                  <a:schemeClr val="tx1"/>
                </a:solidFill>
                <a:effectLst/>
              </a:rPr>
              <a:t>: FFT algorithms are optimized for specific hardware platforms, like GPUs and FPGAs for parallel processing or DSPs for efficient real-time processing, to enhance performance and speed.</a:t>
            </a:r>
          </a:p>
          <a:p>
            <a:pPr algn="l" rtl="0">
              <a:buFont typeface="Arial" panose="020B0604020202020204" pitchFamily="34" charset="0"/>
              <a:buChar char="•"/>
            </a:pPr>
            <a:r>
              <a:rPr lang="en-US" b="1" i="0" dirty="0">
                <a:solidFill>
                  <a:schemeClr val="tx1"/>
                </a:solidFill>
                <a:effectLst/>
              </a:rPr>
              <a:t>Parallel Computing</a:t>
            </a:r>
            <a:r>
              <a:rPr lang="en-US" b="0" i="0" dirty="0">
                <a:solidFill>
                  <a:schemeClr val="tx1"/>
                </a:solidFill>
                <a:effectLst/>
              </a:rPr>
              <a:t>: Leveraging parallel computing in FFT allows simultaneous processing of multiple data points, significantly accelerating the computation, especially for large and complex datasets.</a:t>
            </a:r>
            <a:endParaRPr lang="fa-IR" dirty="0">
              <a:solidFill>
                <a:schemeClr val="tx1"/>
              </a:solidFill>
            </a:endParaRPr>
          </a:p>
        </p:txBody>
      </p:sp>
    </p:spTree>
    <p:extLst>
      <p:ext uri="{BB962C8B-B14F-4D97-AF65-F5344CB8AC3E}">
        <p14:creationId xmlns:p14="http://schemas.microsoft.com/office/powerpoint/2010/main" val="92389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F8C7-FB4F-CF93-A3E1-E0B5B4AFBFA7}"/>
              </a:ext>
            </a:extLst>
          </p:cNvPr>
          <p:cNvSpPr>
            <a:spLocks noGrp="1"/>
          </p:cNvSpPr>
          <p:nvPr>
            <p:ph type="title"/>
          </p:nvPr>
        </p:nvSpPr>
        <p:spPr/>
        <p:txBody>
          <a:bodyPr/>
          <a:lstStyle/>
          <a:p>
            <a:r>
              <a:rPr lang="en-US" b="1" i="0" dirty="0">
                <a:effectLst/>
                <a:latin typeface="Söhne"/>
              </a:rPr>
              <a:t>Challenges in Implementation</a:t>
            </a:r>
            <a:endParaRPr lang="fa-IR" dirty="0"/>
          </a:p>
        </p:txBody>
      </p:sp>
      <p:sp>
        <p:nvSpPr>
          <p:cNvPr id="3" name="Content Placeholder 2">
            <a:extLst>
              <a:ext uri="{FF2B5EF4-FFF2-40B4-BE49-F238E27FC236}">
                <a16:creationId xmlns:a16="http://schemas.microsoft.com/office/drawing/2014/main" id="{4D5AEE79-0521-6C5A-CBAC-6BA470315285}"/>
              </a:ext>
            </a:extLst>
          </p:cNvPr>
          <p:cNvSpPr>
            <a:spLocks noGrp="1"/>
          </p:cNvSpPr>
          <p:nvPr>
            <p:ph idx="1"/>
          </p:nvPr>
        </p:nvSpPr>
        <p:spPr/>
        <p:txBody>
          <a:bodyPr/>
          <a:lstStyle/>
          <a:p>
            <a:pPr algn="just" rtl="0">
              <a:buFont typeface="Arial" panose="020B0604020202020204" pitchFamily="34" charset="0"/>
              <a:buChar char="•"/>
            </a:pPr>
            <a:r>
              <a:rPr lang="en-US" b="1" i="0" dirty="0">
                <a:solidFill>
                  <a:schemeClr val="tx1"/>
                </a:solidFill>
                <a:effectLst/>
              </a:rPr>
              <a:t>Computational Resources</a:t>
            </a:r>
            <a:r>
              <a:rPr lang="en-US" b="0" i="0" dirty="0">
                <a:solidFill>
                  <a:schemeClr val="tx1"/>
                </a:solidFill>
                <a:effectLst/>
              </a:rPr>
              <a:t>: Implementing FFT requires balancing computational resources, as more complex signals demand more processing power and memory, posing challenges in constrained environments.</a:t>
            </a:r>
          </a:p>
          <a:p>
            <a:pPr algn="just" rtl="0">
              <a:buFont typeface="Arial" panose="020B0604020202020204" pitchFamily="34" charset="0"/>
              <a:buChar char="•"/>
            </a:pPr>
            <a:r>
              <a:rPr lang="en-US" b="1" i="0" dirty="0">
                <a:solidFill>
                  <a:schemeClr val="tx1"/>
                </a:solidFill>
                <a:effectLst/>
              </a:rPr>
              <a:t>Accuracy and Precision</a:t>
            </a:r>
            <a:r>
              <a:rPr lang="en-US" b="0" i="0" dirty="0">
                <a:solidFill>
                  <a:schemeClr val="tx1"/>
                </a:solidFill>
                <a:effectLst/>
              </a:rPr>
              <a:t>: Accuracy in FFT computations can be affected by factors like numerical precision and rounding errors, especially in fixed-point arithmetic used in some hardware.</a:t>
            </a:r>
          </a:p>
          <a:p>
            <a:pPr algn="just" rtl="0">
              <a:buFont typeface="Arial" panose="020B0604020202020204" pitchFamily="34" charset="0"/>
              <a:buChar char="•"/>
            </a:pPr>
            <a:r>
              <a:rPr lang="en-US" b="1" i="0" dirty="0">
                <a:solidFill>
                  <a:schemeClr val="tx1"/>
                </a:solidFill>
                <a:effectLst/>
              </a:rPr>
              <a:t>Algorithm Selection</a:t>
            </a:r>
            <a:r>
              <a:rPr lang="en-US" b="0" i="0" dirty="0">
                <a:solidFill>
                  <a:schemeClr val="tx1"/>
                </a:solidFill>
                <a:effectLst/>
              </a:rPr>
              <a:t>: Choosing the right FFT algorithm (like Radix-2 or split-radix) depends on factors like data size and hardware capabilities, requiring careful consideration for optimal performance.</a:t>
            </a:r>
            <a:endParaRPr lang="fa-IR" dirty="0">
              <a:solidFill>
                <a:schemeClr val="tx1"/>
              </a:solidFill>
            </a:endParaRPr>
          </a:p>
        </p:txBody>
      </p:sp>
    </p:spTree>
    <p:extLst>
      <p:ext uri="{BB962C8B-B14F-4D97-AF65-F5344CB8AC3E}">
        <p14:creationId xmlns:p14="http://schemas.microsoft.com/office/powerpoint/2010/main" val="134568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4048-6404-FC60-BCC1-168537158F33}"/>
              </a:ext>
            </a:extLst>
          </p:cNvPr>
          <p:cNvSpPr>
            <a:spLocks noGrp="1"/>
          </p:cNvSpPr>
          <p:nvPr>
            <p:ph type="title"/>
          </p:nvPr>
        </p:nvSpPr>
        <p:spPr/>
        <p:txBody>
          <a:bodyPr/>
          <a:lstStyle/>
          <a:p>
            <a:r>
              <a:rPr lang="en-US" b="1" i="0" dirty="0">
                <a:effectLst/>
                <a:latin typeface="Söhne"/>
              </a:rPr>
              <a:t>Case Study</a:t>
            </a:r>
            <a:endParaRPr lang="fa-IR" dirty="0"/>
          </a:p>
        </p:txBody>
      </p:sp>
      <p:sp>
        <p:nvSpPr>
          <p:cNvPr id="3" name="Content Placeholder 2">
            <a:extLst>
              <a:ext uri="{FF2B5EF4-FFF2-40B4-BE49-F238E27FC236}">
                <a16:creationId xmlns:a16="http://schemas.microsoft.com/office/drawing/2014/main" id="{D15CD459-525A-FA1A-9F86-9C7AF8893D2E}"/>
              </a:ext>
            </a:extLst>
          </p:cNvPr>
          <p:cNvSpPr>
            <a:spLocks noGrp="1"/>
          </p:cNvSpPr>
          <p:nvPr>
            <p:ph idx="1"/>
          </p:nvPr>
        </p:nvSpPr>
        <p:spPr>
          <a:xfrm>
            <a:off x="2231136" y="2638044"/>
            <a:ext cx="7729728" cy="3485665"/>
          </a:xfrm>
        </p:spPr>
        <p:txBody>
          <a:bodyPr/>
          <a:lstStyle/>
          <a:p>
            <a:pPr algn="just" rtl="0">
              <a:buFont typeface="Arial" panose="020B0604020202020204" pitchFamily="34" charset="0"/>
              <a:buChar char="•"/>
            </a:pPr>
            <a:r>
              <a:rPr lang="en-US" b="0" i="0" dirty="0">
                <a:solidFill>
                  <a:schemeClr val="tx1"/>
                </a:solidFill>
                <a:effectLst/>
              </a:rPr>
              <a:t>In a key application, FFT was used to analyze seismic data for earthquake prediction. It transformed time-based seismic waveforms into frequency domain, revealing distinct patterns crucial for identifying seismic activity. This enabled quicker, more accurate earthquake predictions by efficiently processing large data sets in real-time.</a:t>
            </a:r>
          </a:p>
          <a:p>
            <a:pPr algn="just" rtl="0">
              <a:buFont typeface="Arial" panose="020B0604020202020204" pitchFamily="34" charset="0"/>
              <a:buChar char="•"/>
            </a:pPr>
            <a:r>
              <a:rPr lang="en-US" b="1" i="0" dirty="0">
                <a:solidFill>
                  <a:schemeClr val="tx1"/>
                </a:solidFill>
                <a:effectLst/>
              </a:rPr>
              <a:t>Data Analysis</a:t>
            </a:r>
            <a:r>
              <a:rPr lang="en-US" b="0" i="0" dirty="0">
                <a:solidFill>
                  <a:schemeClr val="tx1"/>
                </a:solidFill>
                <a:effectLst/>
              </a:rPr>
              <a:t>: seismic data was converted from time to frequency domain using FFT, revealing patterns and frequencies crucial for understanding seismic activities.</a:t>
            </a:r>
          </a:p>
          <a:p>
            <a:pPr algn="just" rtl="0">
              <a:buFont typeface="Arial" panose="020B0604020202020204" pitchFamily="34" charset="0"/>
              <a:buChar char="•"/>
            </a:pPr>
            <a:r>
              <a:rPr lang="en-US" b="1" i="0" dirty="0">
                <a:solidFill>
                  <a:schemeClr val="tx1"/>
                </a:solidFill>
                <a:effectLst/>
              </a:rPr>
              <a:t>Impact and Outcomes</a:t>
            </a:r>
            <a:r>
              <a:rPr lang="en-US" b="0" i="0" dirty="0">
                <a:solidFill>
                  <a:schemeClr val="tx1"/>
                </a:solidFill>
                <a:effectLst/>
              </a:rPr>
              <a:t>: FFT enabled faster and more accurate analysis, leading to better earthquake prediction and preparedness strategies.</a:t>
            </a:r>
          </a:p>
          <a:p>
            <a:pPr algn="just" rtl="0"/>
            <a:endParaRPr lang="fa-IR" dirty="0">
              <a:solidFill>
                <a:schemeClr val="tx1"/>
              </a:solidFill>
            </a:endParaRPr>
          </a:p>
        </p:txBody>
      </p:sp>
    </p:spTree>
    <p:extLst>
      <p:ext uri="{BB962C8B-B14F-4D97-AF65-F5344CB8AC3E}">
        <p14:creationId xmlns:p14="http://schemas.microsoft.com/office/powerpoint/2010/main" val="7039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8BBE-6EF0-6AA8-E12C-B8B024FEE291}"/>
              </a:ext>
            </a:extLst>
          </p:cNvPr>
          <p:cNvSpPr>
            <a:spLocks noGrp="1"/>
          </p:cNvSpPr>
          <p:nvPr>
            <p:ph type="title"/>
          </p:nvPr>
        </p:nvSpPr>
        <p:spPr/>
        <p:txBody>
          <a:bodyPr/>
          <a:lstStyle/>
          <a:p>
            <a:r>
              <a:rPr lang="en-US" b="1" i="0" dirty="0">
                <a:effectLst/>
                <a:latin typeface="Söhne"/>
              </a:rPr>
              <a:t>The Future of Fourier Transforms</a:t>
            </a:r>
            <a:endParaRPr lang="fa-IR" dirty="0"/>
          </a:p>
        </p:txBody>
      </p:sp>
      <p:sp>
        <p:nvSpPr>
          <p:cNvPr id="3" name="Content Placeholder 2">
            <a:extLst>
              <a:ext uri="{FF2B5EF4-FFF2-40B4-BE49-F238E27FC236}">
                <a16:creationId xmlns:a16="http://schemas.microsoft.com/office/drawing/2014/main" id="{1B42E2D4-F962-DEF4-E17B-7F7C595C4B9A}"/>
              </a:ext>
            </a:extLst>
          </p:cNvPr>
          <p:cNvSpPr>
            <a:spLocks noGrp="1"/>
          </p:cNvSpPr>
          <p:nvPr>
            <p:ph idx="1"/>
          </p:nvPr>
        </p:nvSpPr>
        <p:spPr/>
        <p:txBody>
          <a:bodyPr/>
          <a:lstStyle/>
          <a:p>
            <a:pPr algn="just" rtl="0">
              <a:buFont typeface="Arial" panose="020B0604020202020204" pitchFamily="34" charset="0"/>
              <a:buChar char="•"/>
            </a:pPr>
            <a:r>
              <a:rPr lang="en-US" b="1" i="0" dirty="0">
                <a:solidFill>
                  <a:schemeClr val="tx1"/>
                </a:solidFill>
                <a:effectLst/>
              </a:rPr>
              <a:t>Emerging Trends</a:t>
            </a:r>
            <a:r>
              <a:rPr lang="en-US" b="0" i="0" dirty="0">
                <a:solidFill>
                  <a:schemeClr val="tx1"/>
                </a:solidFill>
                <a:effectLst/>
              </a:rPr>
              <a:t>: We can explore recent advancements in Fourier transforms, including novel algorithms and techniques that enhance their capabilities for various applications.</a:t>
            </a:r>
          </a:p>
          <a:p>
            <a:pPr algn="just" rtl="0">
              <a:buFont typeface="Arial" panose="020B0604020202020204" pitchFamily="34" charset="0"/>
              <a:buChar char="•"/>
            </a:pPr>
            <a:r>
              <a:rPr lang="en-US" b="1" i="0" dirty="0">
                <a:solidFill>
                  <a:schemeClr val="tx1"/>
                </a:solidFill>
                <a:effectLst/>
              </a:rPr>
              <a:t>Integration with AI and ML</a:t>
            </a:r>
            <a:r>
              <a:rPr lang="en-US" b="0" i="0" dirty="0">
                <a:solidFill>
                  <a:schemeClr val="tx1"/>
                </a:solidFill>
                <a:effectLst/>
              </a:rPr>
              <a:t>: Nowadays Fourier transforms play a crucial role in feature extraction and data analysis, enabling advanced applications in data science and automation.</a:t>
            </a:r>
          </a:p>
          <a:p>
            <a:pPr algn="just" rtl="0">
              <a:buFont typeface="Arial" panose="020B0604020202020204" pitchFamily="34" charset="0"/>
              <a:buChar char="•"/>
            </a:pPr>
            <a:r>
              <a:rPr lang="en-US" b="1" i="0" dirty="0">
                <a:solidFill>
                  <a:schemeClr val="tx1"/>
                </a:solidFill>
                <a:effectLst/>
              </a:rPr>
              <a:t>Potential Future Applications</a:t>
            </a:r>
            <a:r>
              <a:rPr lang="en-US" b="0" i="0" dirty="0">
                <a:solidFill>
                  <a:schemeClr val="tx1"/>
                </a:solidFill>
                <a:effectLst/>
              </a:rPr>
              <a:t>: There </a:t>
            </a:r>
            <a:r>
              <a:rPr lang="en-US" dirty="0">
                <a:solidFill>
                  <a:schemeClr val="tx1"/>
                </a:solidFill>
              </a:rPr>
              <a:t>are tons of potential </a:t>
            </a:r>
            <a:r>
              <a:rPr lang="en-US" b="0" i="0" dirty="0">
                <a:solidFill>
                  <a:schemeClr val="tx1"/>
                </a:solidFill>
                <a:effectLst/>
              </a:rPr>
              <a:t>future applications of Fourier transforms, such as their use in cutting-edge technologies, scientific discoveries, and innovations across diverse fields, ranging from healthcare to telecommunications.</a:t>
            </a:r>
          </a:p>
          <a:p>
            <a:pPr algn="just" rtl="0"/>
            <a:endParaRPr lang="fa-IR" dirty="0">
              <a:solidFill>
                <a:schemeClr val="tx1"/>
              </a:solidFill>
            </a:endParaRPr>
          </a:p>
        </p:txBody>
      </p:sp>
    </p:spTree>
    <p:extLst>
      <p:ext uri="{BB962C8B-B14F-4D97-AF65-F5344CB8AC3E}">
        <p14:creationId xmlns:p14="http://schemas.microsoft.com/office/powerpoint/2010/main" val="336478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BD81-3D4A-599A-5F7D-E3AC874B3632}"/>
              </a:ext>
            </a:extLst>
          </p:cNvPr>
          <p:cNvSpPr>
            <a:spLocks noGrp="1"/>
          </p:cNvSpPr>
          <p:nvPr>
            <p:ph type="title"/>
          </p:nvPr>
        </p:nvSpPr>
        <p:spPr/>
        <p:txBody>
          <a:bodyPr/>
          <a:lstStyle/>
          <a:p>
            <a:r>
              <a:rPr lang="en-US" b="1" i="0" dirty="0">
                <a:effectLst/>
                <a:latin typeface="Söhne"/>
              </a:rPr>
              <a:t>Introduction to Fourier Transforms</a:t>
            </a:r>
            <a:endParaRPr lang="fa-IR" dirty="0"/>
          </a:p>
        </p:txBody>
      </p:sp>
      <p:sp>
        <p:nvSpPr>
          <p:cNvPr id="3" name="Content Placeholder 2">
            <a:extLst>
              <a:ext uri="{FF2B5EF4-FFF2-40B4-BE49-F238E27FC236}">
                <a16:creationId xmlns:a16="http://schemas.microsoft.com/office/drawing/2014/main" id="{BF5ECCCD-D1EF-518D-73C9-743A68045ACD}"/>
              </a:ext>
            </a:extLst>
          </p:cNvPr>
          <p:cNvSpPr>
            <a:spLocks noGrp="1"/>
          </p:cNvSpPr>
          <p:nvPr>
            <p:ph idx="1"/>
          </p:nvPr>
        </p:nvSpPr>
        <p:spPr>
          <a:xfrm>
            <a:off x="2231136" y="2327493"/>
            <a:ext cx="7729728" cy="3038137"/>
          </a:xfrm>
        </p:spPr>
        <p:txBody>
          <a:bodyPr>
            <a:normAutofit/>
          </a:bodyPr>
          <a:lstStyle/>
          <a:p>
            <a:pPr algn="just" rtl="0">
              <a:buFont typeface="Arial" panose="020B0604020202020204" pitchFamily="34" charset="0"/>
              <a:buChar char="•"/>
            </a:pPr>
            <a:r>
              <a:rPr lang="en-US" sz="1600" b="1" i="0" dirty="0">
                <a:solidFill>
                  <a:schemeClr val="tx1"/>
                </a:solidFill>
                <a:effectLst/>
              </a:rPr>
              <a:t>Definition and Essence</a:t>
            </a:r>
            <a:r>
              <a:rPr lang="en-US" sz="1600" b="0" i="0" dirty="0">
                <a:solidFill>
                  <a:schemeClr val="tx1"/>
                </a:solidFill>
                <a:effectLst/>
              </a:rPr>
              <a:t>: Fourier Transform is a mathematical technique for decomposing a function (like a signal) into its constituent frequencies, translating it from the time or spatial domain to the frequency domain.</a:t>
            </a:r>
          </a:p>
          <a:p>
            <a:pPr algn="just" rtl="0">
              <a:buFont typeface="Arial" panose="020B0604020202020204" pitchFamily="34" charset="0"/>
              <a:buChar char="•"/>
            </a:pPr>
            <a:r>
              <a:rPr lang="en-US" sz="1600" b="1" i="0" dirty="0">
                <a:solidFill>
                  <a:schemeClr val="tx1"/>
                </a:solidFill>
                <a:effectLst/>
              </a:rPr>
              <a:t>Revealing Frequency Spectrum</a:t>
            </a:r>
            <a:r>
              <a:rPr lang="en-US" sz="1600" b="0" i="0" dirty="0">
                <a:solidFill>
                  <a:schemeClr val="tx1"/>
                </a:solidFill>
                <a:effectLst/>
              </a:rPr>
              <a:t>: It's crucial for revealing how different frequencies contribute to the overall makeup of a signal.</a:t>
            </a:r>
          </a:p>
          <a:p>
            <a:pPr algn="just" rtl="0">
              <a:buFont typeface="Arial" panose="020B0604020202020204" pitchFamily="34" charset="0"/>
              <a:buChar char="•"/>
            </a:pPr>
            <a:r>
              <a:rPr lang="en-US" sz="1600" b="1" i="0" dirty="0">
                <a:solidFill>
                  <a:schemeClr val="tx1"/>
                </a:solidFill>
                <a:effectLst/>
              </a:rPr>
              <a:t>Types of Fourier Transforms</a:t>
            </a:r>
            <a:r>
              <a:rPr lang="en-US" sz="1600" b="0" i="0" dirty="0">
                <a:solidFill>
                  <a:schemeClr val="tx1"/>
                </a:solidFill>
                <a:effectLst/>
              </a:rPr>
              <a:t>: Continuous Fourier Transform (for continuous signals), Discrete Fourier Transform (DFT), and Fast Fourier Transform (FFT).</a:t>
            </a:r>
          </a:p>
          <a:p>
            <a:pPr algn="just" rtl="0">
              <a:buFont typeface="Arial" panose="020B0604020202020204" pitchFamily="34" charset="0"/>
              <a:buChar char="•"/>
            </a:pPr>
            <a:r>
              <a:rPr lang="en-US" sz="1600" b="1" i="0" dirty="0">
                <a:solidFill>
                  <a:schemeClr val="tx1"/>
                </a:solidFill>
                <a:effectLst/>
              </a:rPr>
              <a:t>Signal Processing Importance</a:t>
            </a:r>
            <a:r>
              <a:rPr lang="en-US" sz="1600" b="0" i="0" dirty="0">
                <a:solidFill>
                  <a:schemeClr val="tx1"/>
                </a:solidFill>
                <a:effectLst/>
              </a:rPr>
              <a:t>: Fourier Transform has vital role in signal processing, including applications in data compression, noise reduction, and signal reconstruction.</a:t>
            </a:r>
          </a:p>
        </p:txBody>
      </p:sp>
      <p:pic>
        <p:nvPicPr>
          <p:cNvPr id="5" name="Picture 4">
            <a:extLst>
              <a:ext uri="{FF2B5EF4-FFF2-40B4-BE49-F238E27FC236}">
                <a16:creationId xmlns:a16="http://schemas.microsoft.com/office/drawing/2014/main" id="{70714990-B0B1-51C0-06F0-5FE4BCF0B15B}"/>
              </a:ext>
            </a:extLst>
          </p:cNvPr>
          <p:cNvPicPr>
            <a:picLocks noChangeAspect="1"/>
          </p:cNvPicPr>
          <p:nvPr/>
        </p:nvPicPr>
        <p:blipFill>
          <a:blip r:embed="rId2"/>
          <a:stretch>
            <a:fillRect/>
          </a:stretch>
        </p:blipFill>
        <p:spPr>
          <a:xfrm>
            <a:off x="4114800" y="5181314"/>
            <a:ext cx="3962400" cy="1423988"/>
          </a:xfrm>
          <a:prstGeom prst="rect">
            <a:avLst/>
          </a:prstGeom>
        </p:spPr>
      </p:pic>
    </p:spTree>
    <p:extLst>
      <p:ext uri="{BB962C8B-B14F-4D97-AF65-F5344CB8AC3E}">
        <p14:creationId xmlns:p14="http://schemas.microsoft.com/office/powerpoint/2010/main" val="360186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BFCD-619F-900D-B83F-C4643A40D9BE}"/>
              </a:ext>
            </a:extLst>
          </p:cNvPr>
          <p:cNvSpPr>
            <a:spLocks noGrp="1"/>
          </p:cNvSpPr>
          <p:nvPr>
            <p:ph type="title"/>
          </p:nvPr>
        </p:nvSpPr>
        <p:spPr/>
        <p:txBody>
          <a:bodyPr/>
          <a:lstStyle/>
          <a:p>
            <a:r>
              <a:rPr lang="en-US" b="1" i="0" dirty="0">
                <a:effectLst/>
                <a:latin typeface="Söhne"/>
              </a:rPr>
              <a:t>Conclusion</a:t>
            </a:r>
            <a:endParaRPr lang="fa-IR" dirty="0"/>
          </a:p>
        </p:txBody>
      </p:sp>
      <p:sp>
        <p:nvSpPr>
          <p:cNvPr id="3" name="Content Placeholder 2">
            <a:extLst>
              <a:ext uri="{FF2B5EF4-FFF2-40B4-BE49-F238E27FC236}">
                <a16:creationId xmlns:a16="http://schemas.microsoft.com/office/drawing/2014/main" id="{C6FD94B5-8DFE-AA3C-ACD3-4A7DD85E254F}"/>
              </a:ext>
            </a:extLst>
          </p:cNvPr>
          <p:cNvSpPr>
            <a:spLocks noGrp="1"/>
          </p:cNvSpPr>
          <p:nvPr>
            <p:ph idx="1"/>
          </p:nvPr>
        </p:nvSpPr>
        <p:spPr>
          <a:xfrm>
            <a:off x="2231136" y="2638044"/>
            <a:ext cx="7729728" cy="3522611"/>
          </a:xfrm>
        </p:spPr>
        <p:txBody>
          <a:bodyPr>
            <a:normAutofit fontScale="92500" lnSpcReduction="20000"/>
          </a:bodyPr>
          <a:lstStyle/>
          <a:p>
            <a:pPr algn="just" rtl="0">
              <a:buFont typeface="Arial" panose="020B0604020202020204" pitchFamily="34" charset="0"/>
              <a:buChar char="•"/>
            </a:pPr>
            <a:r>
              <a:rPr lang="en-US" b="1" i="0" dirty="0">
                <a:solidFill>
                  <a:schemeClr val="tx1"/>
                </a:solidFill>
                <a:effectLst/>
              </a:rPr>
              <a:t>Summary</a:t>
            </a:r>
            <a:r>
              <a:rPr lang="en-US" b="0" i="0" dirty="0">
                <a:solidFill>
                  <a:schemeClr val="tx1"/>
                </a:solidFill>
                <a:effectLst/>
              </a:rPr>
              <a:t>:</a:t>
            </a:r>
          </a:p>
          <a:p>
            <a:pPr lvl="1" algn="just" rtl="0"/>
            <a:r>
              <a:rPr lang="en-US" b="1" dirty="0">
                <a:solidFill>
                  <a:schemeClr val="tx1"/>
                </a:solidFill>
              </a:rPr>
              <a:t>Introduction to Fourier Transforms:</a:t>
            </a:r>
            <a:r>
              <a:rPr lang="en-US" dirty="0">
                <a:solidFill>
                  <a:schemeClr val="tx1"/>
                </a:solidFill>
              </a:rPr>
              <a:t> We began by introducing Fourier Transforms as a mathematical technique to analyze signals by decomposing them into their constituent frequencies.</a:t>
            </a:r>
          </a:p>
          <a:p>
            <a:pPr lvl="1" algn="just" rtl="0"/>
            <a:r>
              <a:rPr lang="en-US" b="1" dirty="0">
                <a:solidFill>
                  <a:schemeClr val="tx1"/>
                </a:solidFill>
              </a:rPr>
              <a:t>DFT vs. FFT: </a:t>
            </a:r>
            <a:r>
              <a:rPr lang="en-US" dirty="0">
                <a:solidFill>
                  <a:schemeClr val="tx1"/>
                </a:solidFill>
              </a:rPr>
              <a:t>We compared the Discrete Fourier Transform (DFT) and the Fast Fourier Transform (FFT), highlighting how FFT's efficient algorithm reduces computational complexity from O(N*2) to O(</a:t>
            </a:r>
            <a:r>
              <a:rPr lang="en-US" dirty="0" err="1">
                <a:solidFill>
                  <a:schemeClr val="tx1"/>
                </a:solidFill>
              </a:rPr>
              <a:t>NlogN</a:t>
            </a:r>
            <a:r>
              <a:rPr lang="en-US" dirty="0">
                <a:solidFill>
                  <a:schemeClr val="tx1"/>
                </a:solidFill>
              </a:rPr>
              <a:t>).</a:t>
            </a:r>
          </a:p>
          <a:p>
            <a:pPr lvl="1" algn="just" rtl="0"/>
            <a:r>
              <a:rPr lang="en-US" b="1" dirty="0">
                <a:solidFill>
                  <a:schemeClr val="tx1"/>
                </a:solidFill>
              </a:rPr>
              <a:t>Mathematical Deep Dive: </a:t>
            </a:r>
            <a:r>
              <a:rPr lang="en-US" dirty="0">
                <a:solidFill>
                  <a:schemeClr val="tx1"/>
                </a:solidFill>
              </a:rPr>
              <a:t>We explored the mathematical details of both DFT and FFT, explaining their formulas and how they represent frequency components.</a:t>
            </a:r>
          </a:p>
          <a:p>
            <a:pPr lvl="1" algn="just" rtl="0"/>
            <a:r>
              <a:rPr lang="en-US" b="1" dirty="0">
                <a:solidFill>
                  <a:schemeClr val="tx1"/>
                </a:solidFill>
              </a:rPr>
              <a:t>Applications and Impact: </a:t>
            </a:r>
            <a:r>
              <a:rPr lang="en-US" dirty="0">
                <a:solidFill>
                  <a:schemeClr val="tx1"/>
                </a:solidFill>
              </a:rPr>
              <a:t>We discussed real-world applications of FFT in telecommunications, audio processing, and medical imaging, emphasizing its role in signal analysis and data processing.</a:t>
            </a:r>
          </a:p>
          <a:p>
            <a:pPr lvl="1" algn="just" rtl="0"/>
            <a:r>
              <a:rPr lang="en-US" b="1" dirty="0">
                <a:solidFill>
                  <a:schemeClr val="tx1"/>
                </a:solidFill>
              </a:rPr>
              <a:t>Future Trends: </a:t>
            </a:r>
            <a:r>
              <a:rPr lang="en-US" dirty="0">
                <a:solidFill>
                  <a:schemeClr val="tx1"/>
                </a:solidFill>
              </a:rPr>
              <a:t>We speculated on the future of Fourier Transforms, including emerging trends, integration with AI and ML, and potential applications across various fields, showcasing their continued relevance in advancing technology and science.</a:t>
            </a:r>
            <a:endParaRPr lang="fa-IR" dirty="0">
              <a:solidFill>
                <a:schemeClr val="tx1"/>
              </a:solidFill>
            </a:endParaRPr>
          </a:p>
        </p:txBody>
      </p:sp>
    </p:spTree>
    <p:extLst>
      <p:ext uri="{BB962C8B-B14F-4D97-AF65-F5344CB8AC3E}">
        <p14:creationId xmlns:p14="http://schemas.microsoft.com/office/powerpoint/2010/main" val="4138278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BFCD-619F-900D-B83F-C4643A40D9BE}"/>
              </a:ext>
            </a:extLst>
          </p:cNvPr>
          <p:cNvSpPr>
            <a:spLocks noGrp="1"/>
          </p:cNvSpPr>
          <p:nvPr>
            <p:ph type="title"/>
          </p:nvPr>
        </p:nvSpPr>
        <p:spPr/>
        <p:txBody>
          <a:bodyPr/>
          <a:lstStyle/>
          <a:p>
            <a:r>
              <a:rPr lang="en-US" b="1" i="0" dirty="0">
                <a:effectLst/>
                <a:latin typeface="Söhne"/>
              </a:rPr>
              <a:t>Conclusion</a:t>
            </a:r>
            <a:endParaRPr lang="fa-IR" dirty="0"/>
          </a:p>
        </p:txBody>
      </p:sp>
      <p:sp>
        <p:nvSpPr>
          <p:cNvPr id="3" name="Content Placeholder 2">
            <a:extLst>
              <a:ext uri="{FF2B5EF4-FFF2-40B4-BE49-F238E27FC236}">
                <a16:creationId xmlns:a16="http://schemas.microsoft.com/office/drawing/2014/main" id="{C6FD94B5-8DFE-AA3C-ACD3-4A7DD85E254F}"/>
              </a:ext>
            </a:extLst>
          </p:cNvPr>
          <p:cNvSpPr>
            <a:spLocks noGrp="1"/>
          </p:cNvSpPr>
          <p:nvPr>
            <p:ph idx="1"/>
          </p:nvPr>
        </p:nvSpPr>
        <p:spPr/>
        <p:txBody>
          <a:bodyPr>
            <a:normAutofit lnSpcReduction="10000"/>
          </a:bodyPr>
          <a:lstStyle/>
          <a:p>
            <a:pPr algn="just" rtl="0">
              <a:buFont typeface="Arial" panose="020B0604020202020204" pitchFamily="34" charset="0"/>
              <a:buChar char="•"/>
            </a:pPr>
            <a:r>
              <a:rPr lang="en-US" b="1" i="0" dirty="0">
                <a:solidFill>
                  <a:schemeClr val="tx1"/>
                </a:solidFill>
                <a:effectLst/>
              </a:rPr>
              <a:t>Final Thoughts</a:t>
            </a:r>
            <a:r>
              <a:rPr lang="en-US" b="0" i="0" dirty="0">
                <a:solidFill>
                  <a:schemeClr val="tx1"/>
                </a:solidFill>
                <a:effectLst/>
              </a:rPr>
              <a:t>: </a:t>
            </a:r>
          </a:p>
          <a:p>
            <a:pPr lvl="1" algn="just" rtl="0"/>
            <a:r>
              <a:rPr lang="en-US" b="1" dirty="0">
                <a:solidFill>
                  <a:schemeClr val="tx1"/>
                </a:solidFill>
              </a:rPr>
              <a:t>Pivotal Analysis Tools: </a:t>
            </a:r>
            <a:r>
              <a:rPr lang="en-US" dirty="0">
                <a:solidFill>
                  <a:schemeClr val="tx1"/>
                </a:solidFill>
              </a:rPr>
              <a:t>DFT and FFT serve as pivotal tools for signal analysis and processing, enabling advancements in fields like telecommunications, medical imaging, and data science by efficiently extracting valuable information from complex datasets.</a:t>
            </a:r>
          </a:p>
          <a:p>
            <a:pPr lvl="1" algn="just" rtl="0"/>
            <a:r>
              <a:rPr lang="en-US" b="1" dirty="0">
                <a:solidFill>
                  <a:schemeClr val="tx1"/>
                </a:solidFill>
              </a:rPr>
              <a:t>Real-Time Processing: </a:t>
            </a:r>
            <a:r>
              <a:rPr lang="en-US" dirty="0">
                <a:solidFill>
                  <a:schemeClr val="tx1"/>
                </a:solidFill>
              </a:rPr>
              <a:t>These algorithms empower real-time processing of vast amounts of data, making them indispensable in applications where speed and accuracy are critical, such as live audio processing and seismic data analysis.</a:t>
            </a:r>
          </a:p>
          <a:p>
            <a:pPr lvl="1" algn="just" rtl="0"/>
            <a:r>
              <a:rPr lang="en-US" b="1" dirty="0">
                <a:solidFill>
                  <a:schemeClr val="tx1"/>
                </a:solidFill>
              </a:rPr>
              <a:t>Future Innovation: </a:t>
            </a:r>
            <a:r>
              <a:rPr lang="en-US" dirty="0">
                <a:solidFill>
                  <a:schemeClr val="tx1"/>
                </a:solidFill>
              </a:rPr>
              <a:t>As FFT continues to integrate with artificial intelligence and machine learning, and with ongoing research into emerging trends, the algorithms promise to play an even more influential role in shaping the future of technology and scientific discoveries.</a:t>
            </a:r>
            <a:endParaRPr lang="fa-IR" dirty="0">
              <a:solidFill>
                <a:schemeClr val="tx1"/>
              </a:solidFill>
            </a:endParaRPr>
          </a:p>
        </p:txBody>
      </p:sp>
    </p:spTree>
    <p:extLst>
      <p:ext uri="{BB962C8B-B14F-4D97-AF65-F5344CB8AC3E}">
        <p14:creationId xmlns:p14="http://schemas.microsoft.com/office/powerpoint/2010/main" val="200237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00FE28-B642-AD08-7C5C-E017B9922BE0}"/>
              </a:ext>
            </a:extLst>
          </p:cNvPr>
          <p:cNvSpPr txBox="1"/>
          <p:nvPr/>
        </p:nvSpPr>
        <p:spPr>
          <a:xfrm>
            <a:off x="5087550" y="3075057"/>
            <a:ext cx="2016899" cy="707886"/>
          </a:xfrm>
          <a:prstGeom prst="rect">
            <a:avLst/>
          </a:prstGeom>
          <a:noFill/>
        </p:spPr>
        <p:txBody>
          <a:bodyPr wrap="none" rtlCol="1">
            <a:spAutoFit/>
          </a:bodyPr>
          <a:lstStyle/>
          <a:p>
            <a:r>
              <a:rPr lang="en-US" sz="4000" dirty="0">
                <a:latin typeface="Söhne"/>
              </a:rPr>
              <a:t>THE END</a:t>
            </a:r>
            <a:endParaRPr lang="fa-IR" sz="4000" dirty="0">
              <a:latin typeface="Söhne"/>
            </a:endParaRPr>
          </a:p>
        </p:txBody>
      </p:sp>
    </p:spTree>
    <p:extLst>
      <p:ext uri="{BB962C8B-B14F-4D97-AF65-F5344CB8AC3E}">
        <p14:creationId xmlns:p14="http://schemas.microsoft.com/office/powerpoint/2010/main" val="348457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D5EF-11AC-B703-CDBA-DD484C2D8745}"/>
              </a:ext>
            </a:extLst>
          </p:cNvPr>
          <p:cNvSpPr>
            <a:spLocks noGrp="1"/>
          </p:cNvSpPr>
          <p:nvPr>
            <p:ph type="title"/>
          </p:nvPr>
        </p:nvSpPr>
        <p:spPr/>
        <p:txBody>
          <a:bodyPr/>
          <a:lstStyle/>
          <a:p>
            <a:r>
              <a:rPr lang="en-US" b="1" i="0" dirty="0">
                <a:effectLst/>
                <a:latin typeface="Söhne"/>
              </a:rPr>
              <a:t>What is DFT?</a:t>
            </a:r>
            <a:endParaRPr lang="fa-IR" dirty="0"/>
          </a:p>
        </p:txBody>
      </p:sp>
      <p:sp>
        <p:nvSpPr>
          <p:cNvPr id="3" name="Content Placeholder 2">
            <a:extLst>
              <a:ext uri="{FF2B5EF4-FFF2-40B4-BE49-F238E27FC236}">
                <a16:creationId xmlns:a16="http://schemas.microsoft.com/office/drawing/2014/main" id="{4517CBD7-8C24-E31C-9FE1-F6E35536EABA}"/>
              </a:ext>
            </a:extLst>
          </p:cNvPr>
          <p:cNvSpPr>
            <a:spLocks noGrp="1"/>
          </p:cNvSpPr>
          <p:nvPr>
            <p:ph idx="1"/>
          </p:nvPr>
        </p:nvSpPr>
        <p:spPr>
          <a:xfrm>
            <a:off x="2231136" y="2638045"/>
            <a:ext cx="7729728" cy="2477419"/>
          </a:xfrm>
        </p:spPr>
        <p:txBody>
          <a:bodyPr>
            <a:normAutofit fontScale="92500" lnSpcReduction="10000"/>
          </a:bodyPr>
          <a:lstStyle/>
          <a:p>
            <a:pPr algn="just" rtl="0">
              <a:buFont typeface="Arial" panose="020B0604020202020204" pitchFamily="34" charset="0"/>
              <a:buChar char="•"/>
            </a:pPr>
            <a:r>
              <a:rPr lang="en-US" b="1" i="0" dirty="0">
                <a:solidFill>
                  <a:schemeClr val="tx1"/>
                </a:solidFill>
                <a:effectLst/>
              </a:rPr>
              <a:t>Definition</a:t>
            </a:r>
            <a:r>
              <a:rPr lang="en-US" b="0" i="0" dirty="0">
                <a:solidFill>
                  <a:schemeClr val="tx1"/>
                </a:solidFill>
                <a:effectLst/>
              </a:rPr>
              <a:t>: Discrete Fourier Transform (DFT) is a mathematical technique used to convert a sequence of values (usually a signal) into components of different frequencies.</a:t>
            </a:r>
          </a:p>
          <a:p>
            <a:pPr algn="just" rtl="0">
              <a:buFont typeface="Arial" panose="020B0604020202020204" pitchFamily="34" charset="0"/>
              <a:buChar char="•"/>
            </a:pPr>
            <a:r>
              <a:rPr lang="en-US" b="1" i="0" dirty="0">
                <a:solidFill>
                  <a:schemeClr val="tx1"/>
                </a:solidFill>
                <a:effectLst/>
              </a:rPr>
              <a:t>Basic Formula</a:t>
            </a:r>
            <a:r>
              <a:rPr lang="en-US" b="0" i="0" dirty="0">
                <a:solidFill>
                  <a:schemeClr val="tx1"/>
                </a:solidFill>
                <a:effectLst/>
              </a:rPr>
              <a:t>: The DFT formula converts a finite sequence of equally-spaced samples into a sequence of complex numbers, representing the amplitude and phase of underlying frequencies.</a:t>
            </a:r>
          </a:p>
          <a:p>
            <a:pPr algn="just" rtl="0">
              <a:buFont typeface="Arial" panose="020B0604020202020204" pitchFamily="34" charset="0"/>
              <a:buChar char="•"/>
            </a:pPr>
            <a:r>
              <a:rPr lang="en-US" b="1" i="0" dirty="0">
                <a:solidFill>
                  <a:schemeClr val="tx1"/>
                </a:solidFill>
                <a:effectLst/>
              </a:rPr>
              <a:t>Key Principle</a:t>
            </a:r>
            <a:r>
              <a:rPr lang="en-US" b="0" i="0" dirty="0">
                <a:solidFill>
                  <a:schemeClr val="tx1"/>
                </a:solidFill>
                <a:effectLst/>
              </a:rPr>
              <a:t>: DFT analyzes the frequency content of a discrete signal by decomposing it into a sum of sinusoids (sine and cosine functions) of different frequencies.</a:t>
            </a:r>
          </a:p>
          <a:p>
            <a:pPr algn="just" rtl="0">
              <a:buFont typeface="Arial" panose="020B0604020202020204" pitchFamily="34" charset="0"/>
              <a:buChar char="•"/>
            </a:pPr>
            <a:endParaRPr lang="en-US" b="0" i="0" dirty="0">
              <a:solidFill>
                <a:schemeClr val="tx1"/>
              </a:solidFill>
              <a:effectLst/>
            </a:endParaRPr>
          </a:p>
          <a:p>
            <a:pPr algn="just" rtl="0"/>
            <a:endParaRPr lang="fa-IR" dirty="0">
              <a:solidFill>
                <a:schemeClr val="tx1"/>
              </a:solidFill>
            </a:endParaRPr>
          </a:p>
        </p:txBody>
      </p:sp>
      <p:pic>
        <p:nvPicPr>
          <p:cNvPr id="5" name="Picture 4">
            <a:extLst>
              <a:ext uri="{FF2B5EF4-FFF2-40B4-BE49-F238E27FC236}">
                <a16:creationId xmlns:a16="http://schemas.microsoft.com/office/drawing/2014/main" id="{B02B2378-4429-FC9A-A3A3-BB7A1BFFF34E}"/>
              </a:ext>
            </a:extLst>
          </p:cNvPr>
          <p:cNvPicPr>
            <a:picLocks noChangeAspect="1"/>
          </p:cNvPicPr>
          <p:nvPr/>
        </p:nvPicPr>
        <p:blipFill>
          <a:blip r:embed="rId2"/>
          <a:stretch>
            <a:fillRect/>
          </a:stretch>
        </p:blipFill>
        <p:spPr>
          <a:xfrm>
            <a:off x="2672751" y="5178931"/>
            <a:ext cx="3276600" cy="1428750"/>
          </a:xfrm>
          <a:prstGeom prst="rect">
            <a:avLst/>
          </a:prstGeom>
        </p:spPr>
      </p:pic>
      <p:sp>
        <p:nvSpPr>
          <p:cNvPr id="6" name="TextBox 5">
            <a:extLst>
              <a:ext uri="{FF2B5EF4-FFF2-40B4-BE49-F238E27FC236}">
                <a16:creationId xmlns:a16="http://schemas.microsoft.com/office/drawing/2014/main" id="{064AC24A-D084-9946-D383-901659E3D786}"/>
              </a:ext>
            </a:extLst>
          </p:cNvPr>
          <p:cNvSpPr txBox="1"/>
          <p:nvPr/>
        </p:nvSpPr>
        <p:spPr>
          <a:xfrm>
            <a:off x="6009966" y="5416253"/>
            <a:ext cx="3950898" cy="954107"/>
          </a:xfrm>
          <a:prstGeom prst="rect">
            <a:avLst/>
          </a:prstGeom>
          <a:noFill/>
        </p:spPr>
        <p:txBody>
          <a:bodyPr wrap="square" rtlCol="1">
            <a:spAutoFit/>
          </a:bodyPr>
          <a:lstStyle/>
          <a:p>
            <a:pPr algn="just"/>
            <a:r>
              <a:rPr lang="en-US" sz="1400" dirty="0">
                <a:solidFill>
                  <a:schemeClr val="tx1">
                    <a:lumMod val="65000"/>
                    <a:lumOff val="35000"/>
                  </a:schemeClr>
                </a:solidFill>
              </a:rPr>
              <a:t>Here,  X[k] is the k-</a:t>
            </a:r>
            <a:r>
              <a:rPr lang="en-US" sz="1400" dirty="0" err="1">
                <a:solidFill>
                  <a:schemeClr val="tx1">
                    <a:lumMod val="65000"/>
                    <a:lumOff val="35000"/>
                  </a:schemeClr>
                </a:solidFill>
              </a:rPr>
              <a:t>th</a:t>
            </a:r>
            <a:r>
              <a:rPr lang="en-US" sz="1400" dirty="0">
                <a:solidFill>
                  <a:schemeClr val="tx1">
                    <a:lumMod val="65000"/>
                    <a:lumOff val="35000"/>
                  </a:schemeClr>
                </a:solidFill>
              </a:rPr>
              <a:t> element of the output, x[n] is the n-</a:t>
            </a:r>
            <a:r>
              <a:rPr lang="en-US" sz="1400" dirty="0" err="1">
                <a:solidFill>
                  <a:schemeClr val="tx1">
                    <a:lumMod val="65000"/>
                    <a:lumOff val="35000"/>
                  </a:schemeClr>
                </a:solidFill>
              </a:rPr>
              <a:t>th</a:t>
            </a:r>
            <a:r>
              <a:rPr lang="en-US" sz="1400" dirty="0">
                <a:solidFill>
                  <a:schemeClr val="tx1">
                    <a:lumMod val="65000"/>
                    <a:lumOff val="35000"/>
                  </a:schemeClr>
                </a:solidFill>
              </a:rPr>
              <a:t> element of the input signal, N is the total number of samples, </a:t>
            </a:r>
            <a:r>
              <a:rPr lang="en-US" sz="1400" dirty="0" err="1">
                <a:solidFill>
                  <a:schemeClr val="tx1">
                    <a:lumMod val="65000"/>
                    <a:lumOff val="35000"/>
                  </a:schemeClr>
                </a:solidFill>
              </a:rPr>
              <a:t>i</a:t>
            </a:r>
            <a:r>
              <a:rPr lang="en-US" sz="1400" dirty="0">
                <a:solidFill>
                  <a:schemeClr val="tx1">
                    <a:lumMod val="65000"/>
                    <a:lumOff val="35000"/>
                  </a:schemeClr>
                </a:solidFill>
              </a:rPr>
              <a:t> is the imaginary unit, and e is the base of the natural logarithm.</a:t>
            </a:r>
            <a:endParaRPr lang="fa-IR" sz="1400" dirty="0">
              <a:solidFill>
                <a:schemeClr val="tx1">
                  <a:lumMod val="65000"/>
                  <a:lumOff val="35000"/>
                </a:schemeClr>
              </a:solidFill>
            </a:endParaRPr>
          </a:p>
        </p:txBody>
      </p:sp>
    </p:spTree>
    <p:extLst>
      <p:ext uri="{BB962C8B-B14F-4D97-AF65-F5344CB8AC3E}">
        <p14:creationId xmlns:p14="http://schemas.microsoft.com/office/powerpoint/2010/main" val="262904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993B-4747-554C-D6BD-06AF4A0BF923}"/>
              </a:ext>
            </a:extLst>
          </p:cNvPr>
          <p:cNvSpPr>
            <a:spLocks noGrp="1"/>
          </p:cNvSpPr>
          <p:nvPr>
            <p:ph type="title"/>
          </p:nvPr>
        </p:nvSpPr>
        <p:spPr/>
        <p:txBody>
          <a:bodyPr/>
          <a:lstStyle/>
          <a:p>
            <a:r>
              <a:rPr lang="en-US" b="1" i="0" dirty="0">
                <a:effectLst/>
                <a:latin typeface="Söhne"/>
              </a:rPr>
              <a:t>Principles of DFT</a:t>
            </a:r>
            <a:endParaRPr lang="fa-IR" dirty="0"/>
          </a:p>
        </p:txBody>
      </p:sp>
      <p:sp>
        <p:nvSpPr>
          <p:cNvPr id="3" name="Content Placeholder 2">
            <a:extLst>
              <a:ext uri="{FF2B5EF4-FFF2-40B4-BE49-F238E27FC236}">
                <a16:creationId xmlns:a16="http://schemas.microsoft.com/office/drawing/2014/main" id="{18315E2A-ACDB-9F6B-F878-B85705B8F851}"/>
              </a:ext>
            </a:extLst>
          </p:cNvPr>
          <p:cNvSpPr>
            <a:spLocks noGrp="1"/>
          </p:cNvSpPr>
          <p:nvPr>
            <p:ph idx="1"/>
          </p:nvPr>
        </p:nvSpPr>
        <p:spPr>
          <a:xfrm>
            <a:off x="2231136" y="2638044"/>
            <a:ext cx="7729728" cy="3909405"/>
          </a:xfrm>
        </p:spPr>
        <p:txBody>
          <a:bodyPr>
            <a:normAutofit fontScale="77500" lnSpcReduction="20000"/>
          </a:bodyPr>
          <a:lstStyle/>
          <a:p>
            <a:pPr algn="just" rtl="0">
              <a:buFont typeface="Arial" panose="020B0604020202020204" pitchFamily="34" charset="0"/>
              <a:buChar char="•"/>
            </a:pPr>
            <a:r>
              <a:rPr lang="en-US" b="1" i="0" dirty="0">
                <a:solidFill>
                  <a:schemeClr val="tx1"/>
                </a:solidFill>
                <a:effectLst/>
              </a:rPr>
              <a:t>Fundamentals</a:t>
            </a:r>
            <a:r>
              <a:rPr lang="en-US" b="0" i="0" dirty="0">
                <a:solidFill>
                  <a:schemeClr val="tx1"/>
                </a:solidFill>
                <a:effectLst/>
              </a:rPr>
              <a:t>: </a:t>
            </a:r>
          </a:p>
          <a:p>
            <a:pPr lvl="1" algn="just" rtl="0"/>
            <a:r>
              <a:rPr lang="en-US" b="1" i="0" dirty="0">
                <a:solidFill>
                  <a:schemeClr val="tx1"/>
                </a:solidFill>
                <a:effectLst/>
              </a:rPr>
              <a:t>Linearity</a:t>
            </a:r>
            <a:r>
              <a:rPr lang="en-US" b="0" i="0" dirty="0">
                <a:solidFill>
                  <a:schemeClr val="tx1"/>
                </a:solidFill>
                <a:effectLst/>
              </a:rPr>
              <a:t>: DFT is linear, meaning the transform of a sum of signals is the sum of their transforms.</a:t>
            </a:r>
          </a:p>
          <a:p>
            <a:pPr lvl="1" algn="just" rtl="0"/>
            <a:r>
              <a:rPr lang="en-US" b="1" i="0" dirty="0">
                <a:solidFill>
                  <a:schemeClr val="tx1"/>
                </a:solidFill>
                <a:effectLst/>
              </a:rPr>
              <a:t>Symmetry</a:t>
            </a:r>
            <a:r>
              <a:rPr lang="en-US" b="0" i="0" dirty="0">
                <a:solidFill>
                  <a:schemeClr val="tx1"/>
                </a:solidFill>
                <a:effectLst/>
              </a:rPr>
              <a:t>: DFT exhibits certain symmetrical properties, especially in the way frequency components mirror around the Nyquist frequency.</a:t>
            </a:r>
          </a:p>
          <a:p>
            <a:pPr lvl="1" algn="just" rtl="0"/>
            <a:r>
              <a:rPr lang="en-US" b="1" i="0" dirty="0">
                <a:solidFill>
                  <a:schemeClr val="tx1"/>
                </a:solidFill>
                <a:effectLst/>
              </a:rPr>
              <a:t>Periodicity</a:t>
            </a:r>
            <a:r>
              <a:rPr lang="en-US" b="0" i="0" dirty="0">
                <a:solidFill>
                  <a:schemeClr val="tx1"/>
                </a:solidFill>
                <a:effectLst/>
              </a:rPr>
              <a:t>: In DFT, both the input time sequence and the output frequency sequence are treated as periodic. This periodicity is inherent in the DFT's circular nature of mapping between time and frequency domains.</a:t>
            </a:r>
          </a:p>
          <a:p>
            <a:pPr algn="just" rtl="0">
              <a:buFont typeface="Arial" panose="020B0604020202020204" pitchFamily="34" charset="0"/>
              <a:buChar char="•"/>
            </a:pPr>
            <a:r>
              <a:rPr lang="en-US" b="1" i="0" dirty="0">
                <a:solidFill>
                  <a:schemeClr val="tx1"/>
                </a:solidFill>
                <a:effectLst/>
              </a:rPr>
              <a:t>Transform Pair</a:t>
            </a:r>
            <a:r>
              <a:rPr lang="en-US" b="0" i="0" dirty="0">
                <a:solidFill>
                  <a:schemeClr val="tx1"/>
                </a:solidFill>
                <a:effectLst/>
              </a:rPr>
              <a:t>: The DFT and its inverse (IDFT) are known as a transform pair, enabling conversion between time and frequency domains.</a:t>
            </a:r>
          </a:p>
          <a:p>
            <a:pPr algn="just" rtl="0">
              <a:buFont typeface="Arial" panose="020B0604020202020204" pitchFamily="34" charset="0"/>
              <a:buChar char="•"/>
            </a:pPr>
            <a:r>
              <a:rPr lang="en-US" b="1" i="0" dirty="0">
                <a:solidFill>
                  <a:schemeClr val="tx1"/>
                </a:solidFill>
                <a:effectLst/>
              </a:rPr>
              <a:t>Frequency Resolution</a:t>
            </a:r>
            <a:r>
              <a:rPr lang="en-US" b="0" i="0" dirty="0">
                <a:solidFill>
                  <a:schemeClr val="tx1"/>
                </a:solidFill>
                <a:effectLst/>
              </a:rPr>
              <a:t>: DFT provides a frequency resolution that depends on the duration of the signal being analyzed and the sampling rate.</a:t>
            </a:r>
          </a:p>
          <a:p>
            <a:pPr lvl="1" algn="just" rtl="0"/>
            <a:r>
              <a:rPr lang="en-US" b="1" i="0" dirty="0">
                <a:solidFill>
                  <a:schemeClr val="tx1"/>
                </a:solidFill>
                <a:effectLst/>
              </a:rPr>
              <a:t>Definition</a:t>
            </a:r>
            <a:r>
              <a:rPr lang="en-US" b="0" i="0" dirty="0">
                <a:solidFill>
                  <a:schemeClr val="tx1"/>
                </a:solidFill>
                <a:effectLst/>
              </a:rPr>
              <a:t>: Frequency resolution refers to the ability of DFT to distinguish between different frequency components in a signal.</a:t>
            </a:r>
          </a:p>
          <a:p>
            <a:pPr lvl="1" algn="just" rtl="0"/>
            <a:r>
              <a:rPr lang="en-US" b="1" i="0" dirty="0">
                <a:solidFill>
                  <a:schemeClr val="tx1"/>
                </a:solidFill>
                <a:effectLst/>
              </a:rPr>
              <a:t>Dependence on Sample Length</a:t>
            </a:r>
            <a:r>
              <a:rPr lang="en-US" b="0" i="0" dirty="0">
                <a:solidFill>
                  <a:schemeClr val="tx1"/>
                </a:solidFill>
                <a:effectLst/>
              </a:rPr>
              <a:t>: The frequency resolution is inversely proportional to the length of the time-domain signal being transformed. Longer data sequences provide finer frequency resolution.</a:t>
            </a:r>
          </a:p>
          <a:p>
            <a:pPr lvl="1" algn="just" rtl="0"/>
            <a:r>
              <a:rPr lang="en-US" b="1" i="0" dirty="0">
                <a:solidFill>
                  <a:schemeClr val="tx1"/>
                </a:solidFill>
                <a:effectLst/>
              </a:rPr>
              <a:t>Impact of Sampling Rate</a:t>
            </a:r>
            <a:r>
              <a:rPr lang="en-US" b="0" i="0" dirty="0">
                <a:solidFill>
                  <a:schemeClr val="tx1"/>
                </a:solidFill>
                <a:effectLst/>
              </a:rPr>
              <a:t>: The frequency resolution also depends on the sampling rate. A higher sampling rate allows for a broader range of frequencies to be analyzed, but doesn't necessarily improve the resolution of closely spaced frequencies.</a:t>
            </a:r>
          </a:p>
        </p:txBody>
      </p:sp>
    </p:spTree>
    <p:extLst>
      <p:ext uri="{BB962C8B-B14F-4D97-AF65-F5344CB8AC3E}">
        <p14:creationId xmlns:p14="http://schemas.microsoft.com/office/powerpoint/2010/main" val="96172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0089-9115-F4A1-6F99-4C9F3824882A}"/>
              </a:ext>
            </a:extLst>
          </p:cNvPr>
          <p:cNvSpPr>
            <a:spLocks noGrp="1"/>
          </p:cNvSpPr>
          <p:nvPr>
            <p:ph type="title"/>
          </p:nvPr>
        </p:nvSpPr>
        <p:spPr/>
        <p:txBody>
          <a:bodyPr/>
          <a:lstStyle/>
          <a:p>
            <a:r>
              <a:rPr lang="en-US" b="1" i="0" dirty="0">
                <a:effectLst/>
                <a:latin typeface="Söhne"/>
              </a:rPr>
              <a:t>Applications of DFT</a:t>
            </a:r>
            <a:endParaRPr lang="fa-IR" dirty="0"/>
          </a:p>
        </p:txBody>
      </p:sp>
      <p:sp>
        <p:nvSpPr>
          <p:cNvPr id="3" name="Content Placeholder 2">
            <a:extLst>
              <a:ext uri="{FF2B5EF4-FFF2-40B4-BE49-F238E27FC236}">
                <a16:creationId xmlns:a16="http://schemas.microsoft.com/office/drawing/2014/main" id="{A24FDB37-95C4-4D0E-82B9-4B08E5442D31}"/>
              </a:ext>
            </a:extLst>
          </p:cNvPr>
          <p:cNvSpPr>
            <a:spLocks noGrp="1"/>
          </p:cNvSpPr>
          <p:nvPr>
            <p:ph idx="1"/>
          </p:nvPr>
        </p:nvSpPr>
        <p:spPr/>
        <p:txBody>
          <a:bodyPr/>
          <a:lstStyle/>
          <a:p>
            <a:pPr algn="just" rtl="0">
              <a:buFont typeface="Arial" panose="020B0604020202020204" pitchFamily="34" charset="0"/>
              <a:buChar char="•"/>
            </a:pPr>
            <a:r>
              <a:rPr lang="en-US" b="1" i="0" dirty="0">
                <a:solidFill>
                  <a:schemeClr val="tx1"/>
                </a:solidFill>
                <a:effectLst/>
              </a:rPr>
              <a:t>Digital Signal Processing</a:t>
            </a:r>
            <a:r>
              <a:rPr lang="en-US" b="0" i="0" dirty="0">
                <a:solidFill>
                  <a:schemeClr val="tx1"/>
                </a:solidFill>
                <a:effectLst/>
              </a:rPr>
              <a:t>: DFT's role in analyzing digital signals in various domains is huge, such as telecommunications, radar, and audio engineering.</a:t>
            </a:r>
          </a:p>
          <a:p>
            <a:pPr algn="just" rtl="0">
              <a:buFont typeface="Arial" panose="020B0604020202020204" pitchFamily="34" charset="0"/>
              <a:buChar char="•"/>
            </a:pPr>
            <a:r>
              <a:rPr lang="en-US" b="1" i="0" dirty="0">
                <a:solidFill>
                  <a:schemeClr val="tx1"/>
                </a:solidFill>
                <a:effectLst/>
              </a:rPr>
              <a:t>Spectral Analysis</a:t>
            </a:r>
            <a:r>
              <a:rPr lang="en-US" b="0" i="0" dirty="0">
                <a:solidFill>
                  <a:schemeClr val="tx1"/>
                </a:solidFill>
                <a:effectLst/>
              </a:rPr>
              <a:t>: DFT is used to study the frequency spectrum of signals in fields like astrophysics and seismology. (Seismology is the scientific study of earthquakes and the generation and propagation of elastic waves through the Earth or other planetary bodies</a:t>
            </a:r>
            <a:r>
              <a:rPr lang="en-US" dirty="0">
                <a:solidFill>
                  <a:schemeClr val="tx1"/>
                </a:solidFill>
              </a:rPr>
              <a:t>)</a:t>
            </a:r>
            <a:endParaRPr lang="en-US" b="0" i="0" dirty="0">
              <a:solidFill>
                <a:schemeClr val="tx1"/>
              </a:solidFill>
              <a:effectLst/>
            </a:endParaRPr>
          </a:p>
          <a:p>
            <a:pPr algn="just" rtl="0">
              <a:buFont typeface="Arial" panose="020B0604020202020204" pitchFamily="34" charset="0"/>
              <a:buChar char="•"/>
            </a:pPr>
            <a:r>
              <a:rPr lang="en-US" b="1" i="0" dirty="0">
                <a:solidFill>
                  <a:schemeClr val="tx1"/>
                </a:solidFill>
                <a:effectLst/>
              </a:rPr>
              <a:t>Image Processing</a:t>
            </a:r>
            <a:r>
              <a:rPr lang="en-US" b="0" i="0" dirty="0">
                <a:solidFill>
                  <a:schemeClr val="tx1"/>
                </a:solidFill>
                <a:effectLst/>
              </a:rPr>
              <a:t>: DFT is applied in image compression and filtering techniques.</a:t>
            </a:r>
          </a:p>
        </p:txBody>
      </p:sp>
    </p:spTree>
    <p:extLst>
      <p:ext uri="{BB962C8B-B14F-4D97-AF65-F5344CB8AC3E}">
        <p14:creationId xmlns:p14="http://schemas.microsoft.com/office/powerpoint/2010/main" val="381575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AAF6-8332-7421-4D57-B0BED2AFA04B}"/>
              </a:ext>
            </a:extLst>
          </p:cNvPr>
          <p:cNvSpPr>
            <a:spLocks noGrp="1"/>
          </p:cNvSpPr>
          <p:nvPr>
            <p:ph type="title"/>
          </p:nvPr>
        </p:nvSpPr>
        <p:spPr/>
        <p:txBody>
          <a:bodyPr/>
          <a:lstStyle/>
          <a:p>
            <a:r>
              <a:rPr lang="en-US" b="1" i="0" dirty="0">
                <a:effectLst/>
                <a:latin typeface="Söhne"/>
              </a:rPr>
              <a:t>Limitations of DFT</a:t>
            </a:r>
            <a:endParaRPr lang="fa-IR" dirty="0"/>
          </a:p>
        </p:txBody>
      </p:sp>
      <p:sp>
        <p:nvSpPr>
          <p:cNvPr id="3" name="Content Placeholder 2">
            <a:extLst>
              <a:ext uri="{FF2B5EF4-FFF2-40B4-BE49-F238E27FC236}">
                <a16:creationId xmlns:a16="http://schemas.microsoft.com/office/drawing/2014/main" id="{154A4248-FEDC-7D49-04C9-ECFD68DFD8F1}"/>
              </a:ext>
            </a:extLst>
          </p:cNvPr>
          <p:cNvSpPr>
            <a:spLocks noGrp="1"/>
          </p:cNvSpPr>
          <p:nvPr>
            <p:ph idx="1"/>
          </p:nvPr>
        </p:nvSpPr>
        <p:spPr>
          <a:xfrm>
            <a:off x="2231136" y="2638044"/>
            <a:ext cx="7729728" cy="3754130"/>
          </a:xfrm>
        </p:spPr>
        <p:txBody>
          <a:bodyPr>
            <a:normAutofit fontScale="92500" lnSpcReduction="20000"/>
          </a:bodyPr>
          <a:lstStyle/>
          <a:p>
            <a:pPr algn="just" rtl="0">
              <a:buFont typeface="Arial" panose="020B0604020202020204" pitchFamily="34" charset="0"/>
              <a:buChar char="•"/>
            </a:pPr>
            <a:r>
              <a:rPr lang="en-US" b="1" i="0" dirty="0">
                <a:solidFill>
                  <a:schemeClr val="tx1"/>
                </a:solidFill>
                <a:effectLst/>
              </a:rPr>
              <a:t>Computational Complexity</a:t>
            </a:r>
            <a:r>
              <a:rPr lang="en-US" b="0" i="0" dirty="0">
                <a:solidFill>
                  <a:schemeClr val="tx1"/>
                </a:solidFill>
                <a:effectLst/>
              </a:rPr>
              <a:t>: The computational complexity of DFT (O(N²) operations) makes it less practical for large N (number of samples).</a:t>
            </a:r>
          </a:p>
          <a:p>
            <a:pPr algn="just" rtl="0">
              <a:buFont typeface="Arial" panose="020B0604020202020204" pitchFamily="34" charset="0"/>
              <a:buChar char="•"/>
            </a:pPr>
            <a:r>
              <a:rPr lang="en-US" b="1" i="0" dirty="0">
                <a:solidFill>
                  <a:schemeClr val="tx1"/>
                </a:solidFill>
                <a:effectLst/>
              </a:rPr>
              <a:t>Leakage and Windowing</a:t>
            </a:r>
            <a:r>
              <a:rPr lang="en-US" b="0" i="0" dirty="0">
                <a:solidFill>
                  <a:schemeClr val="tx1"/>
                </a:solidFill>
                <a:effectLst/>
              </a:rPr>
              <a:t>: </a:t>
            </a:r>
          </a:p>
          <a:p>
            <a:pPr lvl="1" algn="just" rtl="0"/>
            <a:r>
              <a:rPr lang="en-US" b="1" i="0" dirty="0">
                <a:solidFill>
                  <a:schemeClr val="tx1"/>
                </a:solidFill>
                <a:effectLst/>
              </a:rPr>
              <a:t>Spectral Leakage </a:t>
            </a:r>
            <a:r>
              <a:rPr lang="en-US" dirty="0">
                <a:solidFill>
                  <a:schemeClr val="tx1"/>
                </a:solidFill>
              </a:rPr>
              <a:t>o</a:t>
            </a:r>
            <a:r>
              <a:rPr lang="en-US" b="0" i="0" dirty="0">
                <a:solidFill>
                  <a:schemeClr val="tx1"/>
                </a:solidFill>
                <a:effectLst/>
              </a:rPr>
              <a:t>ccurs when the DFT of a signal contains frequency components not present in the original signal, usually due to the finite length of the signal. And it leads to the spreading of energy of a frequency component to adjacent frequencies.</a:t>
            </a:r>
          </a:p>
          <a:p>
            <a:pPr lvl="1" algn="just" rtl="0"/>
            <a:r>
              <a:rPr lang="en-US" b="1" i="0" dirty="0">
                <a:solidFill>
                  <a:schemeClr val="tx1"/>
                </a:solidFill>
                <a:effectLst/>
              </a:rPr>
              <a:t>Windowing </a:t>
            </a:r>
            <a:r>
              <a:rPr lang="en-US" i="0" dirty="0">
                <a:solidFill>
                  <a:schemeClr val="tx1"/>
                </a:solidFill>
                <a:effectLst/>
              </a:rPr>
              <a:t>is a</a:t>
            </a:r>
            <a:r>
              <a:rPr lang="en-US" b="1" i="0" dirty="0">
                <a:solidFill>
                  <a:schemeClr val="tx1"/>
                </a:solidFill>
                <a:effectLst/>
              </a:rPr>
              <a:t> </a:t>
            </a:r>
            <a:r>
              <a:rPr lang="en-US" b="0" i="0" dirty="0">
                <a:solidFill>
                  <a:schemeClr val="tx1"/>
                </a:solidFill>
                <a:effectLst/>
              </a:rPr>
              <a:t>technique to minimize leakage by multiplying the signal with a window function before applying DFT. It shapes the signal so that it reduces discontinuities at the boundaries</a:t>
            </a:r>
          </a:p>
          <a:p>
            <a:pPr algn="just" rtl="0">
              <a:buFont typeface="Arial" panose="020B0604020202020204" pitchFamily="34" charset="0"/>
              <a:buChar char="•"/>
            </a:pPr>
            <a:r>
              <a:rPr lang="en-US" b="1" i="0" dirty="0">
                <a:solidFill>
                  <a:schemeClr val="tx1"/>
                </a:solidFill>
                <a:effectLst/>
              </a:rPr>
              <a:t>Aliasing</a:t>
            </a:r>
            <a:r>
              <a:rPr lang="en-US" b="0" i="0" dirty="0">
                <a:solidFill>
                  <a:schemeClr val="tx1"/>
                </a:solidFill>
                <a:effectLst/>
              </a:rPr>
              <a:t>: Aliasing problem happens due to discrete sampling and its implications.</a:t>
            </a:r>
          </a:p>
          <a:p>
            <a:pPr lvl="1" algn="just" rtl="0"/>
            <a:r>
              <a:rPr lang="en-US" b="0" i="0" dirty="0">
                <a:solidFill>
                  <a:schemeClr val="tx1"/>
                </a:solidFill>
                <a:effectLst/>
              </a:rPr>
              <a:t>Happens when a signal is sampled below its Nyquist rate (twice the highest frequency present in a signal), causing higher frequency components to be indistinguishable from lower frequencies.</a:t>
            </a:r>
          </a:p>
          <a:p>
            <a:pPr lvl="1" algn="just" rtl="0"/>
            <a:r>
              <a:rPr lang="en-US" b="0" i="0" dirty="0">
                <a:solidFill>
                  <a:schemeClr val="tx1"/>
                </a:solidFill>
                <a:effectLst/>
              </a:rPr>
              <a:t>Results in distortion as higher frequencies "fold back" into the lower frequency spectrum.</a:t>
            </a:r>
          </a:p>
        </p:txBody>
      </p:sp>
    </p:spTree>
    <p:extLst>
      <p:ext uri="{BB962C8B-B14F-4D97-AF65-F5344CB8AC3E}">
        <p14:creationId xmlns:p14="http://schemas.microsoft.com/office/powerpoint/2010/main" val="149920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B41B-78BC-FEA6-0AF8-EE8216B73193}"/>
              </a:ext>
            </a:extLst>
          </p:cNvPr>
          <p:cNvSpPr>
            <a:spLocks noGrp="1"/>
          </p:cNvSpPr>
          <p:nvPr>
            <p:ph type="title"/>
          </p:nvPr>
        </p:nvSpPr>
        <p:spPr/>
        <p:txBody>
          <a:bodyPr/>
          <a:lstStyle/>
          <a:p>
            <a:r>
              <a:rPr lang="en-US" b="1" i="0" dirty="0">
                <a:effectLst/>
                <a:latin typeface="Söhne"/>
              </a:rPr>
              <a:t>Introduction to FFT</a:t>
            </a:r>
            <a:endParaRPr lang="fa-IR" dirty="0"/>
          </a:p>
        </p:txBody>
      </p:sp>
      <p:sp>
        <p:nvSpPr>
          <p:cNvPr id="3" name="Content Placeholder 2">
            <a:extLst>
              <a:ext uri="{FF2B5EF4-FFF2-40B4-BE49-F238E27FC236}">
                <a16:creationId xmlns:a16="http://schemas.microsoft.com/office/drawing/2014/main" id="{8A61B168-6E77-A254-8DAE-DC34506527B8}"/>
              </a:ext>
            </a:extLst>
          </p:cNvPr>
          <p:cNvSpPr>
            <a:spLocks noGrp="1"/>
          </p:cNvSpPr>
          <p:nvPr>
            <p:ph idx="1"/>
          </p:nvPr>
        </p:nvSpPr>
        <p:spPr>
          <a:xfrm>
            <a:off x="2231136" y="2638044"/>
            <a:ext cx="7729728" cy="3909405"/>
          </a:xfrm>
        </p:spPr>
        <p:txBody>
          <a:bodyPr>
            <a:normAutofit fontScale="85000" lnSpcReduction="20000"/>
          </a:bodyPr>
          <a:lstStyle/>
          <a:p>
            <a:pPr algn="just" rtl="0">
              <a:buFont typeface="Arial" panose="020B0604020202020204" pitchFamily="34" charset="0"/>
              <a:buChar char="•"/>
            </a:pPr>
            <a:r>
              <a:rPr lang="en-US" b="1" i="0" dirty="0">
                <a:solidFill>
                  <a:schemeClr val="tx1"/>
                </a:solidFill>
                <a:effectLst/>
              </a:rPr>
              <a:t>Definition</a:t>
            </a:r>
            <a:r>
              <a:rPr lang="en-US" b="0" i="0" dirty="0">
                <a:solidFill>
                  <a:schemeClr val="tx1"/>
                </a:solidFill>
                <a:effectLst/>
              </a:rPr>
              <a:t>: Fast Fourier Transform (FFT) is an algorithm to compute the DFT efficiently, significantly reducing the required computations.</a:t>
            </a:r>
          </a:p>
          <a:p>
            <a:pPr algn="just" rtl="0">
              <a:buFont typeface="Arial" panose="020B0604020202020204" pitchFamily="34" charset="0"/>
              <a:buChar char="•"/>
            </a:pPr>
            <a:r>
              <a:rPr lang="en-US" b="1" i="0" dirty="0">
                <a:solidFill>
                  <a:schemeClr val="tx1"/>
                </a:solidFill>
                <a:effectLst/>
              </a:rPr>
              <a:t>Breakthrough</a:t>
            </a:r>
            <a:r>
              <a:rPr lang="en-US" b="0" i="0" dirty="0">
                <a:solidFill>
                  <a:schemeClr val="tx1"/>
                </a:solidFill>
                <a:effectLst/>
              </a:rPr>
              <a:t>: FFT, developed by Cooley and Tukey, has revolutionary impact on making DFT computations practical for large data sets.</a:t>
            </a:r>
          </a:p>
          <a:p>
            <a:pPr algn="just" rtl="0">
              <a:buFont typeface="Arial" panose="020B0604020202020204" pitchFamily="34" charset="0"/>
              <a:buChar char="•"/>
            </a:pPr>
            <a:r>
              <a:rPr lang="en-US" b="1" i="0" dirty="0">
                <a:solidFill>
                  <a:schemeClr val="tx1"/>
                </a:solidFill>
                <a:effectLst/>
              </a:rPr>
              <a:t>Efficiency</a:t>
            </a:r>
            <a:r>
              <a:rPr lang="en-US" b="0" i="0" dirty="0">
                <a:solidFill>
                  <a:schemeClr val="tx1"/>
                </a:solidFill>
                <a:effectLst/>
              </a:rPr>
              <a:t>: FFT reduces the complexity from O(N²) to O(N log N), making it much faster for computational purposes.</a:t>
            </a:r>
          </a:p>
          <a:p>
            <a:pPr lvl="1" algn="just" rtl="0"/>
            <a:r>
              <a:rPr lang="en-US" b="1" i="0" dirty="0">
                <a:solidFill>
                  <a:schemeClr val="tx1"/>
                </a:solidFill>
                <a:effectLst/>
              </a:rPr>
              <a:t>Algorithm Efficiency</a:t>
            </a:r>
            <a:r>
              <a:rPr lang="en-US" b="0" i="0" dirty="0">
                <a:solidFill>
                  <a:schemeClr val="tx1"/>
                </a:solidFill>
                <a:effectLst/>
              </a:rPr>
              <a:t>: While DFT directly computes each frequency component, resulting in </a:t>
            </a:r>
            <a:r>
              <a:rPr lang="en-US" b="0" i="1" dirty="0">
                <a:solidFill>
                  <a:schemeClr val="tx1"/>
                </a:solidFill>
                <a:effectLst/>
              </a:rPr>
              <a:t>O</a:t>
            </a:r>
            <a:r>
              <a:rPr lang="en-US" b="0" i="0" dirty="0">
                <a:solidFill>
                  <a:schemeClr val="tx1"/>
                </a:solidFill>
                <a:effectLst/>
              </a:rPr>
              <a:t>(</a:t>
            </a:r>
            <a:r>
              <a:rPr lang="en-US" b="0" i="1" dirty="0">
                <a:solidFill>
                  <a:schemeClr val="tx1"/>
                </a:solidFill>
                <a:effectLst/>
              </a:rPr>
              <a:t>N</a:t>
            </a:r>
            <a:r>
              <a:rPr lang="en-US" b="0" i="0" dirty="0">
                <a:solidFill>
                  <a:schemeClr val="tx1"/>
                </a:solidFill>
                <a:effectLst/>
              </a:rPr>
              <a:t>2) complexity (for N data points), FFT cleverly reuses the results of smaller DFTs through a divide-and-conquer approach.</a:t>
            </a:r>
          </a:p>
          <a:p>
            <a:pPr lvl="1" algn="just" rtl="0"/>
            <a:r>
              <a:rPr lang="en-US" b="1" i="0" dirty="0">
                <a:solidFill>
                  <a:schemeClr val="tx1"/>
                </a:solidFill>
                <a:effectLst/>
              </a:rPr>
              <a:t>Divide and Conquer</a:t>
            </a:r>
            <a:r>
              <a:rPr lang="en-US" b="0" i="0" dirty="0">
                <a:solidFill>
                  <a:schemeClr val="tx1"/>
                </a:solidFill>
                <a:effectLst/>
              </a:rPr>
              <a:t>: FFT breaks the DFT into smaller DFTs recursively, grouping data points and reducing the total number of computations needed. </a:t>
            </a:r>
          </a:p>
          <a:p>
            <a:pPr lvl="1" algn="just" rtl="0"/>
            <a:r>
              <a:rPr lang="en-US" b="1" i="0" dirty="0">
                <a:solidFill>
                  <a:schemeClr val="tx1"/>
                </a:solidFill>
                <a:effectLst/>
              </a:rPr>
              <a:t>Radix-2 Decimation</a:t>
            </a:r>
            <a:r>
              <a:rPr lang="en-US" b="0" i="0" dirty="0">
                <a:solidFill>
                  <a:schemeClr val="tx1"/>
                </a:solidFill>
                <a:effectLst/>
              </a:rPr>
              <a:t>: A common FFT algorithm, Radix-2, splits the DFT into two halves - one for even-indexed points and one for odd-indexed points, which are then computed in parallel and combined, significantly reducing the number of operations.</a:t>
            </a:r>
          </a:p>
          <a:p>
            <a:pPr lvl="1" algn="just" rtl="0"/>
            <a:r>
              <a:rPr lang="en-US" b="1" i="0" dirty="0">
                <a:solidFill>
                  <a:schemeClr val="tx1"/>
                </a:solidFill>
                <a:effectLst/>
              </a:rPr>
              <a:t>Computational Reduction</a:t>
            </a:r>
            <a:r>
              <a:rPr lang="en-US" b="0" i="0" dirty="0">
                <a:solidFill>
                  <a:schemeClr val="tx1"/>
                </a:solidFill>
                <a:effectLst/>
              </a:rPr>
              <a:t>: This approach changes the complexity to </a:t>
            </a:r>
            <a:r>
              <a:rPr lang="en-US" b="0" i="1" dirty="0">
                <a:solidFill>
                  <a:schemeClr val="tx1"/>
                </a:solidFill>
                <a:effectLst/>
              </a:rPr>
              <a:t>O</a:t>
            </a:r>
            <a:r>
              <a:rPr lang="en-US" b="0" i="0" dirty="0">
                <a:solidFill>
                  <a:schemeClr val="tx1"/>
                </a:solidFill>
                <a:effectLst/>
              </a:rPr>
              <a:t>(</a:t>
            </a:r>
            <a:r>
              <a:rPr lang="en-US" b="0" i="1" dirty="0" err="1">
                <a:solidFill>
                  <a:schemeClr val="tx1"/>
                </a:solidFill>
                <a:effectLst/>
              </a:rPr>
              <a:t>N</a:t>
            </a:r>
            <a:r>
              <a:rPr lang="en-US" b="0" i="0" dirty="0" err="1">
                <a:solidFill>
                  <a:schemeClr val="tx1"/>
                </a:solidFill>
                <a:effectLst/>
              </a:rPr>
              <a:t>log</a:t>
            </a:r>
            <a:r>
              <a:rPr lang="en-US" b="0" i="1" dirty="0" err="1">
                <a:solidFill>
                  <a:schemeClr val="tx1"/>
                </a:solidFill>
                <a:effectLst/>
              </a:rPr>
              <a:t>N</a:t>
            </a:r>
            <a:r>
              <a:rPr lang="en-US" b="0" i="0" dirty="0">
                <a:solidFill>
                  <a:schemeClr val="tx1"/>
                </a:solidFill>
                <a:effectLst/>
              </a:rPr>
              <a:t>), drastically reducing computation time, especially for large N.</a:t>
            </a:r>
            <a:endParaRPr lang="fa-IR" dirty="0">
              <a:solidFill>
                <a:schemeClr val="tx1"/>
              </a:solidFill>
            </a:endParaRPr>
          </a:p>
        </p:txBody>
      </p:sp>
    </p:spTree>
    <p:extLst>
      <p:ext uri="{BB962C8B-B14F-4D97-AF65-F5344CB8AC3E}">
        <p14:creationId xmlns:p14="http://schemas.microsoft.com/office/powerpoint/2010/main" val="31684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D6B9-DD03-20B5-F4F6-14E112FC3D37}"/>
              </a:ext>
            </a:extLst>
          </p:cNvPr>
          <p:cNvSpPr>
            <a:spLocks noGrp="1"/>
          </p:cNvSpPr>
          <p:nvPr>
            <p:ph type="title"/>
          </p:nvPr>
        </p:nvSpPr>
        <p:spPr/>
        <p:txBody>
          <a:bodyPr/>
          <a:lstStyle/>
          <a:p>
            <a:r>
              <a:rPr lang="en-US" b="1" i="0" dirty="0">
                <a:effectLst/>
                <a:latin typeface="Söhne"/>
              </a:rPr>
              <a:t>History of FFT</a:t>
            </a:r>
            <a:endParaRPr lang="fa-IR" dirty="0"/>
          </a:p>
        </p:txBody>
      </p:sp>
      <p:sp>
        <p:nvSpPr>
          <p:cNvPr id="3" name="Content Placeholder 2">
            <a:extLst>
              <a:ext uri="{FF2B5EF4-FFF2-40B4-BE49-F238E27FC236}">
                <a16:creationId xmlns:a16="http://schemas.microsoft.com/office/drawing/2014/main" id="{FB727256-3EA5-9E7B-4C25-6DA05E2E8F0E}"/>
              </a:ext>
            </a:extLst>
          </p:cNvPr>
          <p:cNvSpPr>
            <a:spLocks noGrp="1"/>
          </p:cNvSpPr>
          <p:nvPr>
            <p:ph idx="1"/>
          </p:nvPr>
        </p:nvSpPr>
        <p:spPr/>
        <p:txBody>
          <a:bodyPr/>
          <a:lstStyle/>
          <a:p>
            <a:pPr algn="l" rtl="0">
              <a:buFont typeface="Arial" panose="020B0604020202020204" pitchFamily="34" charset="0"/>
              <a:buChar char="•"/>
            </a:pPr>
            <a:r>
              <a:rPr lang="en-US" b="1" i="0" dirty="0">
                <a:solidFill>
                  <a:schemeClr val="tx1"/>
                </a:solidFill>
                <a:effectLst/>
              </a:rPr>
              <a:t>Early Developments</a:t>
            </a:r>
            <a:r>
              <a:rPr lang="en-US" b="0" i="0" dirty="0">
                <a:solidFill>
                  <a:schemeClr val="tx1"/>
                </a:solidFill>
                <a:effectLst/>
              </a:rPr>
              <a:t>: The roots of FFT trace back to algorithms proposed by Gauss in the early 19th century, initially for interpolating the orbits of asteroids using trigonometric series.</a:t>
            </a:r>
          </a:p>
          <a:p>
            <a:pPr algn="l" rtl="0">
              <a:buFont typeface="Arial" panose="020B0604020202020204" pitchFamily="34" charset="0"/>
              <a:buChar char="•"/>
            </a:pPr>
            <a:r>
              <a:rPr lang="en-US" b="1" i="0" dirty="0">
                <a:solidFill>
                  <a:schemeClr val="tx1"/>
                </a:solidFill>
                <a:effectLst/>
              </a:rPr>
              <a:t>Cooley-Tukey Algorithm</a:t>
            </a:r>
            <a:r>
              <a:rPr lang="en-US" b="0" i="0" dirty="0">
                <a:solidFill>
                  <a:schemeClr val="tx1"/>
                </a:solidFill>
                <a:effectLst/>
              </a:rPr>
              <a:t>: The Cooley-Tukey algorithm, introduced in 1965, revolutionized FFT by efficiently computing DFTs for a large number of data points, making it practical for widespread digital signal processing.</a:t>
            </a:r>
          </a:p>
          <a:p>
            <a:pPr algn="l" rtl="0">
              <a:buFont typeface="Arial" panose="020B0604020202020204" pitchFamily="34" charset="0"/>
              <a:buChar char="•"/>
            </a:pPr>
            <a:r>
              <a:rPr lang="en-US" b="1" i="0" dirty="0">
                <a:solidFill>
                  <a:schemeClr val="tx1"/>
                </a:solidFill>
                <a:effectLst/>
              </a:rPr>
              <a:t>Impact on Computing</a:t>
            </a:r>
            <a:r>
              <a:rPr lang="en-US" b="0" i="0" dirty="0">
                <a:solidFill>
                  <a:schemeClr val="tx1"/>
                </a:solidFill>
                <a:effectLst/>
              </a:rPr>
              <a:t>: FFT's rapid computation ability transformed numerous fields, from audio signal processing to radar technology, by enabling fast and efficient analysis of large datasets in real-time.</a:t>
            </a:r>
          </a:p>
        </p:txBody>
      </p:sp>
    </p:spTree>
    <p:extLst>
      <p:ext uri="{BB962C8B-B14F-4D97-AF65-F5344CB8AC3E}">
        <p14:creationId xmlns:p14="http://schemas.microsoft.com/office/powerpoint/2010/main" val="195490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07A1-FD52-FA17-A415-90D034CF4BC6}"/>
              </a:ext>
            </a:extLst>
          </p:cNvPr>
          <p:cNvSpPr>
            <a:spLocks noGrp="1"/>
          </p:cNvSpPr>
          <p:nvPr>
            <p:ph type="title"/>
          </p:nvPr>
        </p:nvSpPr>
        <p:spPr/>
        <p:txBody>
          <a:bodyPr/>
          <a:lstStyle/>
          <a:p>
            <a:r>
              <a:rPr lang="en-US" b="1" i="0" dirty="0">
                <a:effectLst/>
                <a:latin typeface="Söhne"/>
              </a:rPr>
              <a:t>FFT Algorithms</a:t>
            </a:r>
            <a:endParaRPr lang="fa-IR" dirty="0"/>
          </a:p>
        </p:txBody>
      </p:sp>
      <p:sp>
        <p:nvSpPr>
          <p:cNvPr id="3" name="Content Placeholder 2">
            <a:extLst>
              <a:ext uri="{FF2B5EF4-FFF2-40B4-BE49-F238E27FC236}">
                <a16:creationId xmlns:a16="http://schemas.microsoft.com/office/drawing/2014/main" id="{AB63C856-26CF-A088-D503-58AE17136800}"/>
              </a:ext>
            </a:extLst>
          </p:cNvPr>
          <p:cNvSpPr>
            <a:spLocks noGrp="1"/>
          </p:cNvSpPr>
          <p:nvPr>
            <p:ph idx="1"/>
          </p:nvPr>
        </p:nvSpPr>
        <p:spPr>
          <a:xfrm>
            <a:off x="2231136" y="2638044"/>
            <a:ext cx="7729728" cy="3434952"/>
          </a:xfrm>
        </p:spPr>
        <p:txBody>
          <a:bodyPr/>
          <a:lstStyle/>
          <a:p>
            <a:pPr algn="just" rtl="0"/>
            <a:r>
              <a:rPr lang="en-US" b="1" dirty="0"/>
              <a:t>Types of FFTs: </a:t>
            </a:r>
            <a:r>
              <a:rPr lang="en-US" dirty="0"/>
              <a:t>Different FFT algorithms, such as Radix-2 and Radix-4, are designed for specific scenarios; Radix-2 is optimized for data sets with a power-of-two size, while Radix-4 handles larger sets more efficiently.</a:t>
            </a:r>
          </a:p>
          <a:p>
            <a:pPr algn="just" rtl="0"/>
            <a:r>
              <a:rPr lang="en-US" b="1" dirty="0"/>
              <a:t>Decimation-in-Time (DIT) and Decimation-in-Frequency (DIF): </a:t>
            </a:r>
            <a:r>
              <a:rPr lang="en-US" dirty="0"/>
              <a:t>DIT FFT algorithms break down the DFT first by even-odd separation of time samples, while DIF algorithms start with frequency decomposition, both leading to efficient computations.</a:t>
            </a:r>
          </a:p>
          <a:p>
            <a:pPr algn="just" rtl="0"/>
            <a:r>
              <a:rPr lang="en-US" b="1" dirty="0"/>
              <a:t>Practical Implementations: </a:t>
            </a:r>
            <a:r>
              <a:rPr lang="en-US" dirty="0"/>
              <a:t>FFT algorithms are implemented in various software and hardware systems, with optimizations for specific applications like real-time audio processing or large-scale data analysis in scientific research.</a:t>
            </a:r>
            <a:endParaRPr lang="fa-IR" dirty="0"/>
          </a:p>
        </p:txBody>
      </p:sp>
    </p:spTree>
    <p:extLst>
      <p:ext uri="{BB962C8B-B14F-4D97-AF65-F5344CB8AC3E}">
        <p14:creationId xmlns:p14="http://schemas.microsoft.com/office/powerpoint/2010/main" val="31491870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1386</TotalTime>
  <Words>2425</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Söhne</vt:lpstr>
      <vt:lpstr>Parcel</vt:lpstr>
      <vt:lpstr>DFT and FFT Algorithms Exploring the Core of Signal Processing</vt:lpstr>
      <vt:lpstr>Introduction to Fourier Transforms</vt:lpstr>
      <vt:lpstr>What is DFT?</vt:lpstr>
      <vt:lpstr>Principles of DFT</vt:lpstr>
      <vt:lpstr>Applications of DFT</vt:lpstr>
      <vt:lpstr>Limitations of DFT</vt:lpstr>
      <vt:lpstr>Introduction to FFT</vt:lpstr>
      <vt:lpstr>History of FFT</vt:lpstr>
      <vt:lpstr>FFT Algorithms</vt:lpstr>
      <vt:lpstr>FFT in Action</vt:lpstr>
      <vt:lpstr>FFT in Action [Contd.]</vt:lpstr>
      <vt:lpstr>Applications of FFT</vt:lpstr>
      <vt:lpstr>DFT vs. FFT: A Comparison</vt:lpstr>
      <vt:lpstr>Mathematical Deep Dive - DFT</vt:lpstr>
      <vt:lpstr>Mathematical Deep Dive - FFT</vt:lpstr>
      <vt:lpstr>Optimizations in FFT</vt:lpstr>
      <vt:lpstr>Challenges in Implementation</vt:lpstr>
      <vt:lpstr>Case Study</vt:lpstr>
      <vt:lpstr>The Future of Fourier Transforms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DFT and FFT Algorithms Exploring the Core of Signal Processing</dc:title>
  <dc:creator>St Shop</dc:creator>
  <cp:lastModifiedBy>St Shop</cp:lastModifiedBy>
  <cp:revision>17</cp:revision>
  <dcterms:created xsi:type="dcterms:W3CDTF">2024-01-29T14:47:20Z</dcterms:created>
  <dcterms:modified xsi:type="dcterms:W3CDTF">2024-01-30T22:22:11Z</dcterms:modified>
</cp:coreProperties>
</file>