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purl.oclc.org/ooxml/officeDocument/relationships/metadata/thumbnail" Target="docProps/thumbnail.jpeg"/><Relationship Id="rId1" Type="http://purl.oclc.org/ooxml/officeDocument/relationships/officeDocument" Target="ppt/presentation.xml"/><Relationship Id="rId4" Type="http://purl.oclc.org/ooxml/officeDocument/relationships/extendedProperties" Target="docProps/app.xml"/></Relationships>
</file>

<file path=ppt/presentation.xml><?xml version="1.0" encoding="utf-8"?>
<p:presentation xmlns:a="http://purl.oclc.org/ooxml/drawingml/main" xmlns:r="http://purl.oclc.org/ooxml/officeDocument/relationships" xmlns:p="http://purl.oclc.org/ooxml/presentationml/main" autoCompressPictures="0" conformance="strict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purl.oclc.org/ooxml/drawingml/main" xmlns:r="http://purl.oclc.org/ooxml/officeDocument/relationships" xmlns:p="http://purl.oclc.org/ooxml/presentationml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purl.oclc.org/ooxml/drawingml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%"/>
            </a:schemeClr>
          </a:solidFill>
        </a:fill>
      </a:tcStyle>
    </a:wholeTbl>
    <a:band1H>
      <a:tcStyle>
        <a:tcBdr/>
        <a:fill>
          <a:solidFill>
            <a:schemeClr val="accent1">
              <a:tint val="40%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%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%"/>
            </a:schemeClr>
          </a:solidFill>
        </a:fill>
      </a:tcStyle>
    </a:wholeTbl>
    <a:band1H>
      <a:tcStyle>
        <a:tcBdr/>
        <a:fill>
          <a:solidFill>
            <a:schemeClr val="accent6">
              <a:tint val="40%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%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%"/>
            </a:schemeClr>
          </a:solidFill>
        </a:fill>
      </a:tcStyle>
    </a:wholeTbl>
    <a:band1H>
      <a:tcStyle>
        <a:tcBdr/>
        <a:fill>
          <a:solidFill>
            <a:schemeClr val="dk1">
              <a:tint val="40%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%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%"/>
            </a:schemeClr>
          </a:solidFill>
        </a:fill>
      </a:tcStyle>
    </a:wholeTbl>
    <a:band1H>
      <a:tcStyle>
        <a:tcBdr/>
        <a:fill>
          <a:solidFill>
            <a:schemeClr val="accent5">
              <a:tint val="40%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%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7B26C5-4107-4FEC-AEDC-1716B250A1EF}" styleName="Style clair 1">
    <a:wholeTbl>
      <a:tcTxStyle>
        <a:fontRef idx="minor">
          <a:scrgbClr r="0%" g="0%" b="0%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%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%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46F890A9-2807-4EBB-B81D-B2AA78EC7F39}" styleName="Style foncé 2 - Accentuation 5/Accentuation 6">
    <a:wholeTbl>
      <a:tcTxStyle>
        <a:fontRef idx="minor">
          <a:scrgbClr r="0%" g="0%" b="0%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%"/>
            </a:schemeClr>
          </a:solidFill>
        </a:fill>
      </a:tcStyle>
    </a:wholeTbl>
    <a:band1H>
      <a:tcStyle>
        <a:tcBdr/>
        <a:fill>
          <a:solidFill>
            <a:schemeClr val="accent5">
              <a:tint val="40%"/>
            </a:schemeClr>
          </a:solidFill>
        </a:fill>
      </a:tcStyle>
    </a:band1H>
    <a:band1V>
      <a:tcStyle>
        <a:tcBdr/>
        <a:fill>
          <a:solidFill>
            <a:schemeClr val="accent5">
              <a:tint val="40%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%"/>
            </a:schemeClr>
          </a:solidFill>
        </a:fill>
      </a:tcStyle>
    </a:lastRow>
    <a:firstRow>
      <a:tcTxStyle b="on">
        <a:fontRef idx="minor">
          <a:scrgbClr r="0%" g="0%" b="0%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purl.oclc.org/ooxml/drawingml/main" xmlns:r="http://purl.oclc.org/ooxml/officeDocument/relationships" xmlns:p="http://purl.oclc.org/ooxml/presentationml/main" lastView="sldThumbnailView">
  <p:normalViewPr horzBarState="maximized">
    <p:restoredLeft sz="14.961%" autoAdjust="0"/>
    <p:restoredTop sz="94.66%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purl.oclc.org/ooxml/officeDocument/relationships/slide" Target="slides/slide7.xml"/><Relationship Id="rId13" Type="http://purl.oclc.org/ooxml/officeDocument/relationships/slide" Target="slides/slide12.xml"/><Relationship Id="rId18" Type="http://purl.oclc.org/ooxml/officeDocument/relationships/slide" Target="slides/slide17.xml"/><Relationship Id="rId26" Type="http://purl.oclc.org/ooxml/officeDocument/relationships/tableStyles" Target="tableStyles.xml"/><Relationship Id="rId3" Type="http://purl.oclc.org/ooxml/officeDocument/relationships/slide" Target="slides/slide2.xml"/><Relationship Id="rId21" Type="http://purl.oclc.org/ooxml/officeDocument/relationships/slide" Target="slides/slide20.xml"/><Relationship Id="rId7" Type="http://purl.oclc.org/ooxml/officeDocument/relationships/slide" Target="slides/slide6.xml"/><Relationship Id="rId12" Type="http://purl.oclc.org/ooxml/officeDocument/relationships/slide" Target="slides/slide11.xml"/><Relationship Id="rId17" Type="http://purl.oclc.org/ooxml/officeDocument/relationships/slide" Target="slides/slide16.xml"/><Relationship Id="rId25" Type="http://purl.oclc.org/ooxml/officeDocument/relationships/theme" Target="theme/theme1.xml"/><Relationship Id="rId2" Type="http://purl.oclc.org/ooxml/officeDocument/relationships/slide" Target="slides/slide1.xml"/><Relationship Id="rId16" Type="http://purl.oclc.org/ooxml/officeDocument/relationships/slide" Target="slides/slide15.xml"/><Relationship Id="rId20" Type="http://purl.oclc.org/ooxml/officeDocument/relationships/slide" Target="slides/slide19.xml"/><Relationship Id="rId1" Type="http://purl.oclc.org/ooxml/officeDocument/relationships/slideMaster" Target="slideMasters/slideMaster1.xml"/><Relationship Id="rId6" Type="http://purl.oclc.org/ooxml/officeDocument/relationships/slide" Target="slides/slide5.xml"/><Relationship Id="rId11" Type="http://purl.oclc.org/ooxml/officeDocument/relationships/slide" Target="slides/slide10.xml"/><Relationship Id="rId24" Type="http://purl.oclc.org/ooxml/officeDocument/relationships/viewProps" Target="viewProps.xml"/><Relationship Id="rId5" Type="http://purl.oclc.org/ooxml/officeDocument/relationships/slide" Target="slides/slide4.xml"/><Relationship Id="rId15" Type="http://purl.oclc.org/ooxml/officeDocument/relationships/slide" Target="slides/slide14.xml"/><Relationship Id="rId23" Type="http://purl.oclc.org/ooxml/officeDocument/relationships/presProps" Target="presProps.xml"/><Relationship Id="rId10" Type="http://purl.oclc.org/ooxml/officeDocument/relationships/slide" Target="slides/slide9.xml"/><Relationship Id="rId19" Type="http://purl.oclc.org/ooxml/officeDocument/relationships/slide" Target="slides/slide18.xml"/><Relationship Id="rId4" Type="http://purl.oclc.org/ooxml/officeDocument/relationships/slide" Target="slides/slide3.xml"/><Relationship Id="rId9" Type="http://purl.oclc.org/ooxml/officeDocument/relationships/slide" Target="slides/slide8.xml"/><Relationship Id="rId14" Type="http://purl.oclc.org/ooxml/officeDocument/relationships/slide" Target="slides/slide13.xml"/><Relationship Id="rId22" Type="http://purl.oclc.org/ooxml/officeDocument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slideLayout1.xml><?xml version="1.0" encoding="utf-8"?>
<p:sldLayout xmlns:a="http://purl.oclc.org/ooxml/drawingml/main" xmlns:r="http://purl.oclc.org/ooxml/officeDocument/relationships" xmlns:p="http://purl.oclc.org/ooxml/presentationml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%"/>
                    <a:lumOff val="60%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%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%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%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%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%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%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%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%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9/25/2022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purl.oclc.org/ooxml/drawingml/main" xmlns:r="http://purl.oclc.org/ooxml/officeDocument/relationships" xmlns:p="http://purl.oclc.org/ooxml/presentationml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%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purl.oclc.org/ooxml/drawingml/main" xmlns:r="http://purl.oclc.org/ooxml/officeDocument/relationships" xmlns:p="http://purl.oclc.org/ooxml/presentationml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purl.oclc.org/ooxml/drawingml/main" xmlns:r="http://purl.oclc.org/ooxml/officeDocument/relationships" xmlns:p="http://purl.oclc.org/ooxml/presentationml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%"/>
                    <a:lumOff val="60%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%"/>
                    <a:lumOff val="60%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%"/>
                    <a:lumOff val="60%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purl.oclc.org/ooxml/drawingml/main" xmlns:r="http://purl.oclc.org/ooxml/officeDocument/relationships" xmlns:p="http://purl.oclc.org/ooxml/presentationml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%"/>
                    <a:lumOff val="60%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%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purl.oclc.org/ooxml/drawingml/main" xmlns:r="http://purl.oclc.org/ooxml/officeDocument/relationships" xmlns:p="http://purl.oclc.org/ooxml/presentationml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%"/>
                    <a:lumOff val="60%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%"/>
                    <a:lumOff val="60%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%"/>
                    <a:lumOff val="60%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%"/>
                <a:lumOff val="60%"/>
                <a:alpha val="40%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%"/>
                <a:lumOff val="60%"/>
                <a:alpha val="40%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9/25/2022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purl.oclc.org/ooxml/drawingml/main" xmlns:r="http://purl.oclc.org/ooxml/officeDocument/relationships" xmlns:p="http://purl.oclc.org/ooxml/presentationml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%"/>
                    <a:lumOff val="60%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%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%"/>
                    <a:lumOff val="60%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%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%"/>
                    <a:lumOff val="60%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%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%"/>
                <a:lumOff val="60%"/>
                <a:alpha val="40%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%"/>
                <a:lumOff val="60%"/>
                <a:alpha val="40%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9/25/2022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purl.oclc.org/ooxml/drawingml/main" xmlns:r="http://purl.oclc.org/ooxml/officeDocument/relationships" xmlns:p="http://purl.oclc.org/ooxml/presentationml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purl.oclc.org/ooxml/drawingml/main" xmlns:r="http://purl.oclc.org/ooxml/officeDocument/relationships" xmlns:p="http://purl.oclc.org/ooxml/presentationml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purl.oclc.org/ooxml/drawingml/main" xmlns:r="http://purl.oclc.org/ooxml/officeDocument/relationships" xmlns:p="http://purl.oclc.org/ooxml/presentationml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purl.oclc.org/ooxml/drawingml/main" xmlns:r="http://purl.oclc.org/ooxml/officeDocument/relationships" xmlns:p="http://purl.oclc.org/ooxml/presentationml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%"/>
                    <a:lumOff val="60%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%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purl.oclc.org/ooxml/drawingml/main" xmlns:r="http://purl.oclc.org/ooxml/officeDocument/relationships" xmlns:p="http://purl.oclc.org/ooxml/presentationml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purl.oclc.org/ooxml/drawingml/main" xmlns:r="http://purl.oclc.org/ooxml/officeDocument/relationships" xmlns:p="http://purl.oclc.org/ooxml/presentationml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%"/>
                    <a:lumOff val="60%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%"/>
                    <a:lumOff val="60%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9/25/2022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purl.oclc.org/ooxml/drawingml/main" xmlns:r="http://purl.oclc.org/ooxml/officeDocument/relationships" xmlns:p="http://purl.oclc.org/ooxml/presentationml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9/25/2022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purl.oclc.org/ooxml/drawingml/main" xmlns:r="http://purl.oclc.org/ooxml/officeDocument/relationships" xmlns:p="http://purl.oclc.org/ooxml/presentationml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9/25/2022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purl.oclc.org/ooxml/drawingml/main" xmlns:r="http://purl.oclc.org/ooxml/officeDocument/relationships" xmlns:p="http://purl.oclc.org/ooxml/presentationml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9/25/2022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purl.oclc.org/ooxml/drawingml/main" xmlns:r="http://purl.oclc.org/ooxml/officeDocument/relationships" xmlns:p="http://purl.oclc.org/ooxml/presentationml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%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purl.oclc.org/ooxml/officeDocument/relationships/slideLayout" Target="../slideLayouts/slideLayout8.xml"/><Relationship Id="rId13" Type="http://purl.oclc.org/ooxml/officeDocument/relationships/slideLayout" Target="../slideLayouts/slideLayout13.xml"/><Relationship Id="rId18" Type="http://purl.oclc.org/ooxml/officeDocument/relationships/theme" Target="../theme/theme1.xml"/><Relationship Id="rId3" Type="http://purl.oclc.org/ooxml/officeDocument/relationships/slideLayout" Target="../slideLayouts/slideLayout3.xml"/><Relationship Id="rId21" Type="http://purl.oclc.org/ooxml/officeDocument/relationships/image" Target="../media/image4.png"/><Relationship Id="rId7" Type="http://purl.oclc.org/ooxml/officeDocument/relationships/slideLayout" Target="../slideLayouts/slideLayout7.xml"/><Relationship Id="rId12" Type="http://purl.oclc.org/ooxml/officeDocument/relationships/slideLayout" Target="../slideLayouts/slideLayout12.xml"/><Relationship Id="rId17" Type="http://purl.oclc.org/ooxml/officeDocument/relationships/slideLayout" Target="../slideLayouts/slideLayout17.xml"/><Relationship Id="rId2" Type="http://purl.oclc.org/ooxml/officeDocument/relationships/slideLayout" Target="../slideLayouts/slideLayout2.xml"/><Relationship Id="rId16" Type="http://purl.oclc.org/ooxml/officeDocument/relationships/slideLayout" Target="../slideLayouts/slideLayout16.xml"/><Relationship Id="rId20" Type="http://purl.oclc.org/ooxml/officeDocument/relationships/image" Target="../media/image3.png"/><Relationship Id="rId1" Type="http://purl.oclc.org/ooxml/officeDocument/relationships/slideLayout" Target="../slideLayouts/slideLayout1.xml"/><Relationship Id="rId6" Type="http://purl.oclc.org/ooxml/officeDocument/relationships/slideLayout" Target="../slideLayouts/slideLayout6.xml"/><Relationship Id="rId11" Type="http://purl.oclc.org/ooxml/officeDocument/relationships/slideLayout" Target="../slideLayouts/slideLayout11.xml"/><Relationship Id="rId5" Type="http://purl.oclc.org/ooxml/officeDocument/relationships/slideLayout" Target="../slideLayouts/slideLayout5.xml"/><Relationship Id="rId15" Type="http://purl.oclc.org/ooxml/officeDocument/relationships/slideLayout" Target="../slideLayouts/slideLayout15.xml"/><Relationship Id="rId10" Type="http://purl.oclc.org/ooxml/officeDocument/relationships/slideLayout" Target="../slideLayouts/slideLayout10.xml"/><Relationship Id="rId19" Type="http://purl.oclc.org/ooxml/officeDocument/relationships/image" Target="../media/image2.png"/><Relationship Id="rId4" Type="http://purl.oclc.org/ooxml/officeDocument/relationships/slideLayout" Target="../slideLayouts/slideLayout4.xml"/><Relationship Id="rId9" Type="http://purl.oclc.org/ooxml/officeDocument/relationships/slideLayout" Target="../slideLayouts/slideLayout9.xml"/><Relationship Id="rId14" Type="http://purl.oclc.org/ooxml/officeDocument/relationships/slideLayout" Target="../slideLayouts/slideLayout14.xml"/><Relationship Id="rId22" Type="http://purl.oclc.org/ooxml/officeDocument/relationships/image" Target="../media/image5.png"/></Relationships>
</file>

<file path=ppt/slideMasters/slideMaster1.xml><?xml version="1.0" encoding="utf-8"?>
<p:sldMaster xmlns:a="http://purl.oclc.org/ooxml/drawingml/main" xmlns:r="http://purl.oclc.org/ooxml/officeDocument/relationships" xmlns:p="http://purl.oclc.org/ooxml/presentationml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.613%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.64%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%">
                <a:schemeClr val="bg2">
                  <a:lumMod val="60%"/>
                  <a:lumOff val="40%"/>
                  <a:alpha val="7%"/>
                </a:schemeClr>
              </a:gs>
              <a:gs pos="69%">
                <a:schemeClr val="bg2">
                  <a:lumMod val="60%"/>
                  <a:lumOff val="40%"/>
                  <a:alpha val="0%"/>
                </a:schemeClr>
              </a:gs>
              <a:gs pos="36%">
                <a:schemeClr val="bg2">
                  <a:lumMod val="60%"/>
                  <a:lumOff val="40%"/>
                  <a:alpha val="6%"/>
                </a:schemeClr>
              </a:gs>
            </a:gsLst>
            <a:path path="circle">
              <a:fillToRect l="50%" t="50%" r="50%" b="50%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.813%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.32%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%"/>
                    <a:alpha val="60%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9/25/2022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%"/>
                    <a:alpha val="60%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%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%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%"/>
            <a:lumOff val="60%"/>
          </a:schemeClr>
        </a:buClr>
        <a:buSzPct val="80%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%"/>
            <a:lumOff val="60%"/>
          </a:schemeClr>
        </a:buClr>
        <a:buSzPct val="80%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%"/>
            <a:lumOff val="60%"/>
          </a:schemeClr>
        </a:buClr>
        <a:buSzPct val="80%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%"/>
            <a:lumOff val="60%"/>
          </a:schemeClr>
        </a:buClr>
        <a:buSzPct val="80%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%"/>
            <a:lumOff val="60%"/>
          </a:schemeClr>
        </a:buClr>
        <a:buSzPct val="80%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%"/>
            <a:lumOff val="60%"/>
          </a:schemeClr>
        </a:buClr>
        <a:buSzPct val="80%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%"/>
            <a:lumOff val="60%"/>
          </a:schemeClr>
        </a:buClr>
        <a:buSzPct val="80%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%"/>
            <a:lumOff val="60%"/>
          </a:schemeClr>
        </a:buClr>
        <a:buSzPct val="80%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%"/>
            <a:lumOff val="60%"/>
          </a:schemeClr>
        </a:buClr>
        <a:buSzPct val="80%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purl.oclc.org/ooxml/officeDocument/relationships/image" Target="../media/image7.jpg"/><Relationship Id="rId1" Type="http://purl.oclc.org/ooxml/officeDocument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purl.oclc.org/ooxml/officeDocument/relationships/image" Target="../media/image9.png"/><Relationship Id="rId2" Type="http://purl.oclc.org/ooxml/officeDocument/relationships/image" Target="../media/image8.png"/><Relationship Id="rId1" Type="http://purl.oclc.org/ooxml/officeDocument/relationships/slideLayout" Target="../slideLayouts/slideLayout2.xml"/><Relationship Id="rId4" Type="http://purl.oclc.org/ooxml/officeDocument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purl.oclc.org/ooxml/officeDocument/relationships/image" Target="../media/image12.png"/><Relationship Id="rId2" Type="http://purl.oclc.org/ooxml/officeDocument/relationships/image" Target="../media/image11.png"/><Relationship Id="rId1" Type="http://purl.oclc.org/ooxml/officeDocument/relationships/slideLayout" Target="../slideLayouts/slideLayout2.xml"/><Relationship Id="rId5" Type="http://purl.oclc.org/ooxml/officeDocument/relationships/image" Target="../media/image14.png"/><Relationship Id="rId4" Type="http://purl.oclc.org/ooxml/officeDocument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purl.oclc.org/ooxml/officeDocument/relationships/image" Target="../media/image16.png"/><Relationship Id="rId2" Type="http://purl.oclc.org/ooxml/officeDocument/relationships/image" Target="../media/image15.png"/><Relationship Id="rId1" Type="http://purl.oclc.org/ooxml/officeDocument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purl.oclc.org/ooxml/officeDocument/relationships/image" Target="../media/image18.png"/><Relationship Id="rId2" Type="http://purl.oclc.org/ooxml/officeDocument/relationships/image" Target="../media/image17.png"/><Relationship Id="rId1" Type="http://purl.oclc.org/ooxml/officeDocument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purl.oclc.org/ooxml/officeDocument/relationships/image" Target="../media/image20.png"/><Relationship Id="rId2" Type="http://purl.oclc.org/ooxml/officeDocument/relationships/image" Target="../media/image19.png"/><Relationship Id="rId1" Type="http://purl.oclc.org/ooxml/officeDocument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purl.oclc.org/ooxml/officeDocument/relationships/image" Target="../media/image21.jpg"/><Relationship Id="rId2" Type="http://purl.oclc.org/ooxml/officeDocument/relationships/hyperlink" Target=".git" TargetMode="External"/><Relationship Id="rId1" Type="http://purl.oclc.org/ooxml/officeDocument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purl.oclc.org/ooxml/officeDocument/relationships/image" Target="../media/image6.jpg"/><Relationship Id="rId1" Type="http://purl.oclc.org/ooxml/officeDocument/relationships/slideLayout" Target="../slideLayouts/slideLayout2.xml"/></Relationships>
</file>

<file path=ppt/slides/slide1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449A7C-C7A3-4D32-A0E1-07FED81DBC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4767" y="1550505"/>
            <a:ext cx="8282464" cy="2193207"/>
          </a:xfrm>
        </p:spPr>
        <p:txBody>
          <a:bodyPr/>
          <a:lstStyle/>
          <a:p>
            <a:r>
              <a:rPr lang="fr-FR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THEMES : GESTIONS DES PV DE LA FAST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327CD26-4F0D-4DE8-A6CF-45C5084C0E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50599" y="3743712"/>
            <a:ext cx="5690801" cy="443975"/>
          </a:xfrm>
        </p:spPr>
        <p:txBody>
          <a:bodyPr/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Université Abdou moumouni de Niamey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8B55432-FB9A-4BFD-87EE-36793B683661}"/>
              </a:ext>
            </a:extLst>
          </p:cNvPr>
          <p:cNvSpPr txBox="1"/>
          <p:nvPr/>
        </p:nvSpPr>
        <p:spPr>
          <a:xfrm>
            <a:off x="503583" y="5844209"/>
            <a:ext cx="30877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Présenter par: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dirty="0"/>
              <a:t>Bachir Abdoul Kader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dirty="0"/>
              <a:t>Illa Yacouba Moubarak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80B38EA-148B-4CE1-BAC0-47625B1353DE}"/>
              </a:ext>
            </a:extLst>
          </p:cNvPr>
          <p:cNvSpPr txBox="1"/>
          <p:nvPr/>
        </p:nvSpPr>
        <p:spPr>
          <a:xfrm>
            <a:off x="9263270" y="5844209"/>
            <a:ext cx="26106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Encadré par :</a:t>
            </a:r>
          </a:p>
          <a:p>
            <a:r>
              <a:rPr lang="fr-FR" dirty="0"/>
              <a:t>Mahamadou Issoufou Tiado</a:t>
            </a:r>
          </a:p>
          <a:p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17C056A-EA86-4C0A-AD37-4424242FB274}"/>
              </a:ext>
            </a:extLst>
          </p:cNvPr>
          <p:cNvSpPr txBox="1"/>
          <p:nvPr/>
        </p:nvSpPr>
        <p:spPr>
          <a:xfrm>
            <a:off x="4419600" y="4187687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2">
                    <a:lumMod val="40%"/>
                    <a:lumOff val="60%"/>
                  </a:schemeClr>
                </a:solidFill>
              </a:rPr>
              <a:t>Informatique L2 : 2021-2022</a:t>
            </a:r>
          </a:p>
        </p:txBody>
      </p:sp>
    </p:spTree>
    <p:extLst>
      <p:ext uri="{BB962C8B-B14F-4D97-AF65-F5344CB8AC3E}">
        <p14:creationId xmlns:p14="http://schemas.microsoft.com/office/powerpoint/2010/main" val="200929138"/>
      </p:ext>
    </p:extLst>
  </p:cSld>
  <p:clrMapOvr>
    <a:masterClrMapping/>
  </p:clrMapOvr>
</p:sld>
</file>

<file path=ppt/slides/slide10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98FB21-BCDC-44DC-A93F-97A334ACD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400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br>
              <a:rPr lang="fr-FR" sz="4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6686" y="1853248"/>
            <a:ext cx="7143750" cy="3905250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759783" y="3436541"/>
            <a:ext cx="3883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Flexibilité</a:t>
            </a:r>
            <a:r>
              <a:rPr lang="en-US" dirty="0"/>
              <a:t> ,</a:t>
            </a:r>
            <a:r>
              <a:rPr lang="fr-FR" dirty="0"/>
              <a:t>Sécurité</a:t>
            </a:r>
          </a:p>
        </p:txBody>
      </p:sp>
    </p:spTree>
    <p:extLst>
      <p:ext uri="{BB962C8B-B14F-4D97-AF65-F5344CB8AC3E}">
        <p14:creationId xmlns:p14="http://schemas.microsoft.com/office/powerpoint/2010/main" val="368495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 xmlns:a="http://schemas.openxmlformats.org/drawingml/2006/main" xmlns:r="http://schemas.openxmlformats.org/officeDocument/2006/relationships" xmlns:p="http://schemas.openxmlformats.org/presentationml/2006/main">
      <p:transition spd="slow">
        <p:fade/>
      </p:transition>
    </mc:Fallback>
  </mc:AlternateContent>
</p:sld>
</file>

<file path=ppt/slides/slide11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400" dirty="0">
                <a:latin typeface="Arial" panose="020B0604020202020204" pitchFamily="34" charset="0"/>
                <a:cs typeface="Arial" panose="020B0604020202020204" pitchFamily="34" charset="0"/>
              </a:rPr>
              <a:t>Dictionnaire des données</a:t>
            </a:r>
            <a:br>
              <a:rPr lang="fr-FR" sz="4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fr-FR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1603108"/>
              </p:ext>
            </p:extLst>
          </p:nvPr>
        </p:nvGraphicFramePr>
        <p:xfrm>
          <a:off x="1603184" y="1568932"/>
          <a:ext cx="8063348" cy="3968144"/>
        </p:xfrm>
        <a:graphic>
          <a:graphicData uri="http://purl.oclc.org/ooxml/drawingml/table">
            <a:tbl>
              <a:tblPr firstRow="1" firstCol="1" bandRow="1">
                <a:tableStyleId>{46F890A9-2807-4EBB-B81D-B2AA78EC7F39}</a:tableStyleId>
              </a:tblPr>
              <a:tblGrid>
                <a:gridCol w="3100822">
                  <a:extLst>
                    <a:ext uri="{9D8B030D-6E8A-4147-A177-3AD203B41FA5}">
                      <a16:colId xmlns:a16="http://schemas.microsoft.com/office/drawing/2014/main" val="3005553364"/>
                    </a:ext>
                  </a:extLst>
                </a:gridCol>
                <a:gridCol w="1900052">
                  <a:extLst>
                    <a:ext uri="{9D8B030D-6E8A-4147-A177-3AD203B41FA5}">
                      <a16:colId xmlns:a16="http://schemas.microsoft.com/office/drawing/2014/main" val="880529224"/>
                    </a:ext>
                  </a:extLst>
                </a:gridCol>
                <a:gridCol w="1046192">
                  <a:extLst>
                    <a:ext uri="{9D8B030D-6E8A-4147-A177-3AD203B41FA5}">
                      <a16:colId xmlns:a16="http://schemas.microsoft.com/office/drawing/2014/main" val="3319032562"/>
                    </a:ext>
                  </a:extLst>
                </a:gridCol>
                <a:gridCol w="2016282">
                  <a:extLst>
                    <a:ext uri="{9D8B030D-6E8A-4147-A177-3AD203B41FA5}">
                      <a16:colId xmlns:a16="http://schemas.microsoft.com/office/drawing/2014/main" val="175592626"/>
                    </a:ext>
                  </a:extLst>
                </a:gridCol>
              </a:tblGrid>
              <a:tr h="248009">
                <a:tc>
                  <a:txBody>
                    <a:bodyPr/>
                    <a:lstStyle/>
                    <a:p>
                      <a:pPr algn="just">
                        <a:lnSpc>
                          <a:spcPct val="107%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Libellée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%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Nomenclateur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%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Type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%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Taille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64726101"/>
                  </a:ext>
                </a:extLst>
              </a:tr>
              <a:tr h="496018">
                <a:tc>
                  <a:txBody>
                    <a:bodyPr/>
                    <a:lstStyle/>
                    <a:p>
                      <a:pPr algn="just">
                        <a:lnSpc>
                          <a:spcPct val="107%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Nom de l’enseignant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%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NomEn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%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A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%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20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92052391"/>
                  </a:ext>
                </a:extLst>
              </a:tr>
              <a:tr h="496018">
                <a:tc>
                  <a:txBody>
                    <a:bodyPr/>
                    <a:lstStyle/>
                    <a:p>
                      <a:pPr algn="just">
                        <a:lnSpc>
                          <a:spcPct val="107%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Prénom de l’enseignant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%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PrenomEn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%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A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%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20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87727864"/>
                  </a:ext>
                </a:extLst>
              </a:tr>
              <a:tr h="248009">
                <a:tc>
                  <a:txBody>
                    <a:bodyPr/>
                    <a:lstStyle/>
                    <a:p>
                      <a:pPr algn="just">
                        <a:lnSpc>
                          <a:spcPct val="107%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Grade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%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GradeFn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%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A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%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20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27604931"/>
                  </a:ext>
                </a:extLst>
              </a:tr>
              <a:tr h="496018">
                <a:tc>
                  <a:txBody>
                    <a:bodyPr/>
                    <a:lstStyle/>
                    <a:p>
                      <a:pPr algn="just">
                        <a:lnSpc>
                          <a:spcPct val="107%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La Matière de l’enseignant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%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MatiereEn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%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A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%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20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61154272"/>
                  </a:ext>
                </a:extLst>
              </a:tr>
              <a:tr h="248009">
                <a:tc>
                  <a:txBody>
                    <a:bodyPr/>
                    <a:lstStyle/>
                    <a:p>
                      <a:pPr algn="just">
                        <a:lnSpc>
                          <a:spcPct val="107%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Nom de l’étudiant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%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NomE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%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A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%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20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82480328"/>
                  </a:ext>
                </a:extLst>
              </a:tr>
              <a:tr h="496018">
                <a:tc>
                  <a:txBody>
                    <a:bodyPr/>
                    <a:lstStyle/>
                    <a:p>
                      <a:pPr algn="just">
                        <a:lnSpc>
                          <a:spcPct val="107%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Prénom de l’étudiant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%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PrenomE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%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A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%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20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10600356"/>
                  </a:ext>
                </a:extLst>
              </a:tr>
              <a:tr h="248009">
                <a:tc>
                  <a:txBody>
                    <a:bodyPr/>
                    <a:lstStyle/>
                    <a:p>
                      <a:pPr algn="just">
                        <a:lnSpc>
                          <a:spcPct val="107%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Matricule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%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Matricule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%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%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55137170"/>
                  </a:ext>
                </a:extLst>
              </a:tr>
              <a:tr h="248009">
                <a:tc>
                  <a:txBody>
                    <a:bodyPr/>
                    <a:lstStyle/>
                    <a:p>
                      <a:pPr algn="just">
                        <a:lnSpc>
                          <a:spcPct val="107%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nationalité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%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nationalite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%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A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%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20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73936283"/>
                  </a:ext>
                </a:extLst>
              </a:tr>
              <a:tr h="248009">
                <a:tc>
                  <a:txBody>
                    <a:bodyPr/>
                    <a:lstStyle/>
                    <a:p>
                      <a:pPr algn="just">
                        <a:lnSpc>
                          <a:spcPct val="107%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Nivaux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%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Nivaux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%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A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%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50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92160590"/>
                  </a:ext>
                </a:extLst>
              </a:tr>
              <a:tr h="248009">
                <a:tc>
                  <a:txBody>
                    <a:bodyPr/>
                    <a:lstStyle/>
                    <a:p>
                      <a:pPr algn="just">
                        <a:lnSpc>
                          <a:spcPct val="107%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 code de la matière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%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 CodeMatiere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%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 AN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%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 10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08290664"/>
                  </a:ext>
                </a:extLst>
              </a:tr>
              <a:tr h="248009">
                <a:tc>
                  <a:txBody>
                    <a:bodyPr/>
                    <a:lstStyle/>
                    <a:p>
                      <a:pPr algn="just">
                        <a:lnSpc>
                          <a:spcPct val="107%"/>
                        </a:lnSpc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%"/>
                        </a:lnSpc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%"/>
                        </a:lnSpc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%"/>
                        </a:lnSpc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933614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5774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 xmlns:a="http://schemas.openxmlformats.org/drawingml/2006/main" xmlns:r="http://schemas.openxmlformats.org/officeDocument/2006/relationships" xmlns:p="http://schemas.openxmlformats.org/presentationml/2006/main">
      <p:transition spd="slow">
        <p:fade/>
      </p:transition>
    </mc:Fallback>
  </mc:AlternateContent>
</p:sld>
</file>

<file path=ppt/slides/slide12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E27759-11B2-4771-A11A-CD3BCD9A6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000" dirty="0">
                <a:latin typeface="Arial" panose="020B0604020202020204" pitchFamily="34" charset="0"/>
                <a:cs typeface="Arial" panose="020B0604020202020204" pitchFamily="34" charset="0"/>
              </a:rPr>
              <a:t>Modelé relationnel des données (MRD)</a:t>
            </a:r>
            <a:br>
              <a:rPr lang="fr-FR" sz="4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fr-FR" dirty="0"/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D4AF868E-7F06-4B66-A8CF-A1868B6F8E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6566219"/>
              </p:ext>
            </p:extLst>
          </p:nvPr>
        </p:nvGraphicFramePr>
        <p:xfrm>
          <a:off x="3046984" y="3377535"/>
          <a:ext cx="1656282" cy="1855855"/>
        </p:xfrm>
        <a:graphic>
          <a:graphicData uri="http://purl.oclc.org/ooxml/drawingml/table">
            <a:tbl>
              <a:tblPr firstRow="1" firstCol="1" bandRow="1">
                <a:tableStyleId>{5C22544A-7EE6-4342-B048-85BDC9FD1C3A}</a:tableStyleId>
              </a:tblPr>
              <a:tblGrid>
                <a:gridCol w="1656282">
                  <a:extLst>
                    <a:ext uri="{9D8B030D-6E8A-4147-A177-3AD203B41FA5}">
                      <a16:colId xmlns:a16="http://schemas.microsoft.com/office/drawing/2014/main" val="3549056726"/>
                    </a:ext>
                  </a:extLst>
                </a:gridCol>
              </a:tblGrid>
              <a:tr h="215266">
                <a:tc>
                  <a:txBody>
                    <a:bodyPr/>
                    <a:lstStyle/>
                    <a:p>
                      <a:pPr algn="l">
                        <a:lnSpc>
                          <a:spcPct val="107%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fr-FR" sz="1800" kern="0" dirty="0">
                          <a:effectLst/>
                        </a:rPr>
                        <a:t>Enseignants</a:t>
                      </a:r>
                      <a:endParaRPr lang="fr-FR" sz="1800" b="1" kern="0" dirty="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75%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2063149"/>
                  </a:ext>
                </a:extLst>
              </a:tr>
              <a:tr h="1577598">
                <a:tc>
                  <a:txBody>
                    <a:bodyPr/>
                    <a:lstStyle/>
                    <a:p>
                      <a:pPr algn="l">
                        <a:lnSpc>
                          <a:spcPct val="107%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de-DE" sz="1800" kern="0" dirty="0">
                          <a:effectLst/>
                        </a:rPr>
                        <a:t>MatriculeEn NomEn         PrenomEn   GradeEn       CodeMatiere</a:t>
                      </a:r>
                      <a:endParaRPr lang="fr-FR" sz="1800" kern="0" dirty="0">
                        <a:effectLst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75%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0048523"/>
                  </a:ext>
                </a:extLst>
              </a:tr>
            </a:tbl>
          </a:graphicData>
        </a:graphic>
      </p:graphicFrame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CD067633-999E-41B8-AEDC-1B59A5625E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0984044"/>
              </p:ext>
            </p:extLst>
          </p:nvPr>
        </p:nvGraphicFramePr>
        <p:xfrm>
          <a:off x="4306957" y="5368125"/>
          <a:ext cx="1656282" cy="1166068"/>
        </p:xfrm>
        <a:graphic>
          <a:graphicData uri="http://purl.oclc.org/ooxml/drawingml/table">
            <a:tbl>
              <a:tblPr firstRow="1" firstCol="1" bandRow="1">
                <a:tableStyleId>{5C22544A-7EE6-4342-B048-85BDC9FD1C3A}</a:tableStyleId>
              </a:tblPr>
              <a:tblGrid>
                <a:gridCol w="1656282">
                  <a:extLst>
                    <a:ext uri="{9D8B030D-6E8A-4147-A177-3AD203B41FA5}">
                      <a16:colId xmlns:a16="http://schemas.microsoft.com/office/drawing/2014/main" val="2211879711"/>
                    </a:ext>
                  </a:extLst>
                </a:gridCol>
              </a:tblGrid>
              <a:tr h="389203">
                <a:tc>
                  <a:txBody>
                    <a:bodyPr/>
                    <a:lstStyle/>
                    <a:p>
                      <a:pPr algn="ctr">
                        <a:lnSpc>
                          <a:spcPct val="107%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        Matieres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75%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2698136"/>
                  </a:ext>
                </a:extLst>
              </a:tr>
              <a:tr h="776865">
                <a:tc>
                  <a:txBody>
                    <a:bodyPr/>
                    <a:lstStyle/>
                    <a:p>
                      <a:pPr algn="l">
                        <a:lnSpc>
                          <a:spcPct val="107%"/>
                        </a:lnSpc>
                        <a:spcAft>
                          <a:spcPts val="0"/>
                        </a:spcAft>
                        <a:tabLst>
                          <a:tab pos="2622550" algn="l"/>
                        </a:tabLst>
                      </a:pPr>
                      <a:r>
                        <a:rPr lang="fr-FR" sz="1800" dirty="0">
                          <a:effectLst/>
                        </a:rPr>
                        <a:t>CodeMatiere</a:t>
                      </a:r>
                    </a:p>
                    <a:p>
                      <a:pPr algn="l">
                        <a:lnSpc>
                          <a:spcPct val="107%"/>
                        </a:lnSpc>
                        <a:spcAft>
                          <a:spcPts val="0"/>
                        </a:spcAft>
                        <a:tabLst>
                          <a:tab pos="2622550" algn="l"/>
                        </a:tabLst>
                      </a:pPr>
                      <a:r>
                        <a:rPr lang="fr-FR" sz="1800" dirty="0">
                          <a:effectLst/>
                        </a:rPr>
                        <a:t>NomMatiere</a:t>
                      </a:r>
                    </a:p>
                  </a:txBody>
                  <a:tcPr marL="68580" marR="68580" marT="0" marB="0">
                    <a:solidFill>
                      <a:schemeClr val="accent5">
                        <a:lumMod val="75%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258179"/>
                  </a:ext>
                </a:extLst>
              </a:tr>
            </a:tbl>
          </a:graphicData>
        </a:graphic>
      </p:graphicFrame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CBB1C56C-4718-494F-807D-2BBFE02B1D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1496916"/>
              </p:ext>
            </p:extLst>
          </p:nvPr>
        </p:nvGraphicFramePr>
        <p:xfrm>
          <a:off x="5492205" y="3107140"/>
          <a:ext cx="1656282" cy="1855855"/>
        </p:xfrm>
        <a:graphic>
          <a:graphicData uri="http://purl.oclc.org/ooxml/drawingml/table">
            <a:tbl>
              <a:tblPr firstRow="1" firstCol="1" bandRow="1">
                <a:tableStyleId>{5C22544A-7EE6-4342-B048-85BDC9FD1C3A}</a:tableStyleId>
              </a:tblPr>
              <a:tblGrid>
                <a:gridCol w="1656282">
                  <a:extLst>
                    <a:ext uri="{9D8B030D-6E8A-4147-A177-3AD203B41FA5}">
                      <a16:colId xmlns:a16="http://schemas.microsoft.com/office/drawing/2014/main" val="2987283499"/>
                    </a:ext>
                  </a:extLst>
                </a:gridCol>
              </a:tblGrid>
              <a:tr h="498727">
                <a:tc>
                  <a:txBody>
                    <a:bodyPr/>
                    <a:lstStyle/>
                    <a:p>
                      <a:pPr algn="ctr">
                        <a:lnSpc>
                          <a:spcPct val="107%"/>
                        </a:lnSpc>
                        <a:spcAft>
                          <a:spcPts val="0"/>
                        </a:spcAft>
                        <a:tabLst>
                          <a:tab pos="2622550" algn="l"/>
                        </a:tabLst>
                      </a:pPr>
                      <a:r>
                        <a:rPr lang="fr-FR" sz="1800" dirty="0">
                          <a:effectLst/>
                        </a:rPr>
                        <a:t>Agents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75%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5542570"/>
                  </a:ext>
                </a:extLst>
              </a:tr>
              <a:tr h="1357128">
                <a:tc>
                  <a:txBody>
                    <a:bodyPr/>
                    <a:lstStyle/>
                    <a:p>
                      <a:pPr algn="l">
                        <a:lnSpc>
                          <a:spcPct val="107%"/>
                        </a:lnSpc>
                        <a:spcAft>
                          <a:spcPts val="0"/>
                        </a:spcAft>
                        <a:tabLst>
                          <a:tab pos="2622550" algn="l"/>
                        </a:tabLst>
                      </a:pPr>
                      <a:r>
                        <a:rPr lang="fr-FR" sz="1800" dirty="0">
                          <a:effectLst/>
                        </a:rPr>
                        <a:t>IdAgent</a:t>
                      </a:r>
                    </a:p>
                    <a:p>
                      <a:pPr algn="l">
                        <a:lnSpc>
                          <a:spcPct val="107%"/>
                        </a:lnSpc>
                        <a:spcAft>
                          <a:spcPts val="0"/>
                        </a:spcAft>
                        <a:tabLst>
                          <a:tab pos="2622550" algn="l"/>
                        </a:tabLst>
                      </a:pPr>
                      <a:r>
                        <a:rPr lang="fr-FR" sz="1800" dirty="0">
                          <a:effectLst/>
                        </a:rPr>
                        <a:t>NomAg</a:t>
                      </a:r>
                    </a:p>
                    <a:p>
                      <a:pPr algn="l">
                        <a:lnSpc>
                          <a:spcPct val="107%"/>
                        </a:lnSpc>
                        <a:spcAft>
                          <a:spcPts val="0"/>
                        </a:spcAft>
                        <a:tabLst>
                          <a:tab pos="2622550" algn="l"/>
                        </a:tabLst>
                      </a:pPr>
                      <a:r>
                        <a:rPr lang="fr-FR" sz="1800" dirty="0">
                          <a:effectLst/>
                        </a:rPr>
                        <a:t>PrenomAg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75%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570598"/>
                  </a:ext>
                </a:extLst>
              </a:tr>
            </a:tbl>
          </a:graphicData>
        </a:graphic>
      </p:graphicFrame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5EA0EEA2-AD80-43EC-B687-31E014BC78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0179927"/>
              </p:ext>
            </p:extLst>
          </p:nvPr>
        </p:nvGraphicFramePr>
        <p:xfrm>
          <a:off x="9608313" y="3224525"/>
          <a:ext cx="1832179" cy="2286572"/>
        </p:xfrm>
        <a:graphic>
          <a:graphicData uri="http://purl.oclc.org/ooxml/drawingml/table">
            <a:tbl>
              <a:tblPr firstRow="1" firstCol="1" bandRow="1">
                <a:tableStyleId>{5C22544A-7EE6-4342-B048-85BDC9FD1C3A}</a:tableStyleId>
              </a:tblPr>
              <a:tblGrid>
                <a:gridCol w="1832179">
                  <a:extLst>
                    <a:ext uri="{9D8B030D-6E8A-4147-A177-3AD203B41FA5}">
                      <a16:colId xmlns:a16="http://schemas.microsoft.com/office/drawing/2014/main" val="3656453444"/>
                    </a:ext>
                  </a:extLst>
                </a:gridCol>
              </a:tblGrid>
              <a:tr h="154940">
                <a:tc>
                  <a:txBody>
                    <a:bodyPr/>
                    <a:lstStyle/>
                    <a:p>
                      <a:pPr algn="l">
                        <a:lnSpc>
                          <a:spcPct val="107%"/>
                        </a:lnSpc>
                        <a:spcAft>
                          <a:spcPts val="0"/>
                        </a:spcAft>
                        <a:tabLst>
                          <a:tab pos="2622550" algn="l"/>
                        </a:tabLst>
                      </a:pPr>
                      <a:r>
                        <a:rPr lang="fr-FR" sz="1600" dirty="0">
                          <a:effectLst/>
                        </a:rPr>
                        <a:t>Etudiants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75%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5322573"/>
                  </a:ext>
                </a:extLst>
              </a:tr>
              <a:tr h="666750">
                <a:tc>
                  <a:txBody>
                    <a:bodyPr/>
                    <a:lstStyle/>
                    <a:p>
                      <a:pPr algn="l">
                        <a:lnSpc>
                          <a:spcPct val="107%"/>
                        </a:lnSpc>
                        <a:spcAft>
                          <a:spcPts val="0"/>
                        </a:spcAft>
                        <a:tabLst>
                          <a:tab pos="2622550" algn="l"/>
                        </a:tabLst>
                      </a:pPr>
                      <a:r>
                        <a:rPr lang="fr-FR" sz="1800" dirty="0">
                          <a:effectLst/>
                        </a:rPr>
                        <a:t>MatriculeE</a:t>
                      </a:r>
                      <a:endParaRPr lang="fr-FR" sz="1100" dirty="0">
                        <a:effectLst/>
                      </a:endParaRPr>
                    </a:p>
                    <a:p>
                      <a:pPr algn="l">
                        <a:lnSpc>
                          <a:spcPct val="107%"/>
                        </a:lnSpc>
                        <a:spcAft>
                          <a:spcPts val="0"/>
                        </a:spcAft>
                        <a:tabLst>
                          <a:tab pos="2622550" algn="l"/>
                        </a:tabLst>
                      </a:pPr>
                      <a:r>
                        <a:rPr lang="fr-FR" sz="1800" dirty="0">
                          <a:effectLst/>
                        </a:rPr>
                        <a:t>NomE</a:t>
                      </a:r>
                      <a:endParaRPr lang="fr-FR" sz="1100" dirty="0">
                        <a:effectLst/>
                      </a:endParaRPr>
                    </a:p>
                    <a:p>
                      <a:pPr algn="l">
                        <a:lnSpc>
                          <a:spcPct val="107%"/>
                        </a:lnSpc>
                        <a:spcAft>
                          <a:spcPts val="0"/>
                        </a:spcAft>
                        <a:tabLst>
                          <a:tab pos="2622550" algn="l"/>
                        </a:tabLst>
                      </a:pPr>
                      <a:r>
                        <a:rPr lang="fr-FR" sz="1800" dirty="0">
                          <a:effectLst/>
                        </a:rPr>
                        <a:t>PrenomE</a:t>
                      </a:r>
                      <a:endParaRPr lang="fr-FR" sz="1100" dirty="0">
                        <a:effectLst/>
                      </a:endParaRPr>
                    </a:p>
                    <a:p>
                      <a:pPr algn="l">
                        <a:lnSpc>
                          <a:spcPct val="107%"/>
                        </a:lnSpc>
                        <a:spcAft>
                          <a:spcPts val="0"/>
                        </a:spcAft>
                        <a:tabLst>
                          <a:tab pos="2622550" algn="l"/>
                        </a:tabLst>
                      </a:pPr>
                      <a:r>
                        <a:rPr lang="fr-FR" sz="1800" dirty="0">
                          <a:effectLst/>
                        </a:rPr>
                        <a:t>DateLieuNaiss</a:t>
                      </a:r>
                      <a:endParaRPr lang="fr-FR" sz="1100" dirty="0">
                        <a:effectLst/>
                      </a:endParaRPr>
                    </a:p>
                    <a:p>
                      <a:pPr algn="l">
                        <a:lnSpc>
                          <a:spcPct val="107%"/>
                        </a:lnSpc>
                        <a:spcAft>
                          <a:spcPts val="0"/>
                        </a:spcAft>
                        <a:tabLst>
                          <a:tab pos="2622550" algn="l"/>
                        </a:tabLst>
                      </a:pPr>
                      <a:r>
                        <a:rPr lang="fr-FR" sz="1800" dirty="0">
                          <a:effectLst/>
                        </a:rPr>
                        <a:t>Nivaux</a:t>
                      </a:r>
                      <a:endParaRPr lang="fr-FR" sz="1100" dirty="0">
                        <a:effectLst/>
                      </a:endParaRPr>
                    </a:p>
                    <a:p>
                      <a:pPr algn="l">
                        <a:lnSpc>
                          <a:spcPct val="107%"/>
                        </a:lnSpc>
                        <a:spcAft>
                          <a:spcPts val="0"/>
                        </a:spcAft>
                        <a:tabLst>
                          <a:tab pos="2622550" algn="l"/>
                        </a:tabLst>
                      </a:pPr>
                      <a:r>
                        <a:rPr lang="fr-FR" sz="1800" dirty="0">
                          <a:effectLst/>
                        </a:rPr>
                        <a:t>Annee</a:t>
                      </a:r>
                      <a:endParaRPr lang="fr-FR" sz="1100" dirty="0">
                        <a:effectLst/>
                      </a:endParaRPr>
                    </a:p>
                    <a:p>
                      <a:pPr algn="l">
                        <a:lnSpc>
                          <a:spcPct val="107%"/>
                        </a:lnSpc>
                        <a:spcAft>
                          <a:spcPts val="0"/>
                        </a:spcAft>
                        <a:tabLst>
                          <a:tab pos="2622550" algn="l"/>
                        </a:tabLst>
                      </a:pPr>
                      <a:r>
                        <a:rPr lang="fr-FR" sz="1800" dirty="0">
                          <a:effectLst/>
                        </a:rPr>
                        <a:t>Note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75%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9843477"/>
                  </a:ext>
                </a:extLst>
              </a:tr>
            </a:tbl>
          </a:graphicData>
        </a:graphic>
      </p:graphicFrame>
      <p:graphicFrame>
        <p:nvGraphicFramePr>
          <p:cNvPr id="9" name="Tableau 8">
            <a:extLst>
              <a:ext uri="{FF2B5EF4-FFF2-40B4-BE49-F238E27FC236}">
                <a16:creationId xmlns:a16="http://schemas.microsoft.com/office/drawing/2014/main" id="{2E3373B0-66AC-4B78-902D-D0F6313E21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2466891"/>
              </p:ext>
            </p:extLst>
          </p:nvPr>
        </p:nvGraphicFramePr>
        <p:xfrm>
          <a:off x="346340" y="2888932"/>
          <a:ext cx="1794826" cy="1080135"/>
        </p:xfrm>
        <a:graphic>
          <a:graphicData uri="http://purl.oclc.org/ooxml/drawingml/table">
            <a:tbl>
              <a:tblPr firstRow="1" firstCol="1" bandRow="1">
                <a:tableStyleId>{5C22544A-7EE6-4342-B048-85BDC9FD1C3A}</a:tableStyleId>
              </a:tblPr>
              <a:tblGrid>
                <a:gridCol w="1794826">
                  <a:extLst>
                    <a:ext uri="{9D8B030D-6E8A-4147-A177-3AD203B41FA5}">
                      <a16:colId xmlns:a16="http://schemas.microsoft.com/office/drawing/2014/main" val="1930041939"/>
                    </a:ext>
                  </a:extLst>
                </a:gridCol>
              </a:tblGrid>
              <a:tr h="380365">
                <a:tc>
                  <a:txBody>
                    <a:bodyPr/>
                    <a:lstStyle/>
                    <a:p>
                      <a:pPr algn="l">
                        <a:lnSpc>
                          <a:spcPct val="107%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Mot_de_passe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75%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1321531"/>
                  </a:ext>
                </a:extLst>
              </a:tr>
              <a:tr h="699770">
                <a:tc>
                  <a:txBody>
                    <a:bodyPr/>
                    <a:lstStyle/>
                    <a:p>
                      <a:pPr algn="l">
                        <a:lnSpc>
                          <a:spcPct val="107%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MotDePasse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75%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6220340"/>
                  </a:ext>
                </a:extLst>
              </a:tr>
            </a:tbl>
          </a:graphicData>
        </a:graphic>
      </p:graphicFrame>
      <p:graphicFrame>
        <p:nvGraphicFramePr>
          <p:cNvPr id="10" name="Tableau 9">
            <a:extLst>
              <a:ext uri="{FF2B5EF4-FFF2-40B4-BE49-F238E27FC236}">
                <a16:creationId xmlns:a16="http://schemas.microsoft.com/office/drawing/2014/main" id="{E7A224CA-7F31-4814-A05B-55950C6EBC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9685038"/>
              </p:ext>
            </p:extLst>
          </p:nvPr>
        </p:nvGraphicFramePr>
        <p:xfrm>
          <a:off x="470033" y="4068618"/>
          <a:ext cx="1448435" cy="2580069"/>
        </p:xfrm>
        <a:graphic>
          <a:graphicData uri="http://purl.oclc.org/ooxml/drawingml/table">
            <a:tbl>
              <a:tblPr firstRow="1" firstCol="1" bandRow="1">
                <a:tableStyleId>{5C22544A-7EE6-4342-B048-85BDC9FD1C3A}</a:tableStyleId>
              </a:tblPr>
              <a:tblGrid>
                <a:gridCol w="1448435">
                  <a:extLst>
                    <a:ext uri="{9D8B030D-6E8A-4147-A177-3AD203B41FA5}">
                      <a16:colId xmlns:a16="http://schemas.microsoft.com/office/drawing/2014/main" val="1094641086"/>
                    </a:ext>
                  </a:extLst>
                </a:gridCol>
              </a:tblGrid>
              <a:tr h="154940">
                <a:tc>
                  <a:txBody>
                    <a:bodyPr/>
                    <a:lstStyle/>
                    <a:p>
                      <a:pPr algn="l">
                        <a:lnSpc>
                          <a:spcPct val="107%"/>
                        </a:lnSpc>
                        <a:spcAft>
                          <a:spcPts val="0"/>
                        </a:spcAft>
                        <a:tabLst>
                          <a:tab pos="2622550" algn="l"/>
                        </a:tabLst>
                      </a:pPr>
                      <a:r>
                        <a:rPr lang="fr-FR" sz="1600" dirty="0">
                          <a:effectLst/>
                        </a:rPr>
                        <a:t>Reclamation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75%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1499920"/>
                  </a:ext>
                </a:extLst>
              </a:tr>
              <a:tr h="666750">
                <a:tc>
                  <a:txBody>
                    <a:bodyPr/>
                    <a:lstStyle/>
                    <a:p>
                      <a:pPr algn="l">
                        <a:lnSpc>
                          <a:spcPct val="107%"/>
                        </a:lnSpc>
                        <a:spcAft>
                          <a:spcPts val="0"/>
                        </a:spcAft>
                        <a:tabLst>
                          <a:tab pos="2622550" algn="l"/>
                        </a:tabLst>
                      </a:pPr>
                      <a:r>
                        <a:rPr lang="fr-FR" sz="1800" dirty="0">
                          <a:effectLst/>
                        </a:rPr>
                        <a:t>MatriculeE</a:t>
                      </a:r>
                      <a:endParaRPr lang="fr-FR" sz="1100" dirty="0">
                        <a:effectLst/>
                      </a:endParaRPr>
                    </a:p>
                    <a:p>
                      <a:pPr algn="l">
                        <a:lnSpc>
                          <a:spcPct val="107%"/>
                        </a:lnSpc>
                        <a:spcAft>
                          <a:spcPts val="0"/>
                        </a:spcAft>
                        <a:tabLst>
                          <a:tab pos="2622550" algn="l"/>
                        </a:tabLst>
                      </a:pPr>
                      <a:r>
                        <a:rPr lang="fr-FR" sz="1800" dirty="0">
                          <a:effectLst/>
                        </a:rPr>
                        <a:t>NomE</a:t>
                      </a:r>
                      <a:endParaRPr lang="fr-FR" sz="1100" dirty="0">
                        <a:effectLst/>
                      </a:endParaRPr>
                    </a:p>
                    <a:p>
                      <a:pPr algn="l">
                        <a:lnSpc>
                          <a:spcPct val="107%"/>
                        </a:lnSpc>
                        <a:spcAft>
                          <a:spcPts val="0"/>
                        </a:spcAft>
                        <a:tabLst>
                          <a:tab pos="2622550" algn="l"/>
                        </a:tabLst>
                      </a:pPr>
                      <a:r>
                        <a:rPr lang="fr-FR" sz="1800" dirty="0">
                          <a:effectLst/>
                        </a:rPr>
                        <a:t>PrenomE</a:t>
                      </a:r>
                      <a:endParaRPr lang="fr-FR" sz="1100" dirty="0">
                        <a:effectLst/>
                      </a:endParaRPr>
                    </a:p>
                    <a:p>
                      <a:pPr algn="l">
                        <a:lnSpc>
                          <a:spcPct val="107%"/>
                        </a:lnSpc>
                        <a:spcAft>
                          <a:spcPts val="0"/>
                        </a:spcAft>
                        <a:tabLst>
                          <a:tab pos="2622550" algn="l"/>
                        </a:tabLst>
                      </a:pPr>
                      <a:r>
                        <a:rPr lang="fr-FR" sz="1800" dirty="0">
                          <a:effectLst/>
                        </a:rPr>
                        <a:t>DateLieuNaiss</a:t>
                      </a:r>
                      <a:endParaRPr lang="fr-FR" sz="1100" dirty="0">
                        <a:effectLst/>
                      </a:endParaRPr>
                    </a:p>
                    <a:p>
                      <a:pPr algn="l">
                        <a:lnSpc>
                          <a:spcPct val="107%"/>
                        </a:lnSpc>
                        <a:spcAft>
                          <a:spcPts val="0"/>
                        </a:spcAft>
                        <a:tabLst>
                          <a:tab pos="2622550" algn="l"/>
                        </a:tabLst>
                      </a:pPr>
                      <a:r>
                        <a:rPr lang="fr-FR" sz="1800" dirty="0">
                          <a:effectLst/>
                        </a:rPr>
                        <a:t>Nivaux</a:t>
                      </a:r>
                      <a:endParaRPr lang="fr-FR" sz="1100" dirty="0">
                        <a:effectLst/>
                      </a:endParaRPr>
                    </a:p>
                    <a:p>
                      <a:pPr algn="l">
                        <a:lnSpc>
                          <a:spcPct val="107%"/>
                        </a:lnSpc>
                        <a:spcAft>
                          <a:spcPts val="0"/>
                        </a:spcAft>
                        <a:tabLst>
                          <a:tab pos="2622550" algn="l"/>
                        </a:tabLst>
                      </a:pPr>
                      <a:r>
                        <a:rPr lang="fr-FR" sz="1800" dirty="0">
                          <a:effectLst/>
                        </a:rPr>
                        <a:t>Annee</a:t>
                      </a:r>
                      <a:endParaRPr lang="fr-FR" sz="1100" dirty="0">
                        <a:effectLst/>
                      </a:endParaRPr>
                    </a:p>
                    <a:p>
                      <a:pPr algn="l">
                        <a:lnSpc>
                          <a:spcPct val="107%"/>
                        </a:lnSpc>
                        <a:spcAft>
                          <a:spcPts val="0"/>
                        </a:spcAft>
                        <a:tabLst>
                          <a:tab pos="2622550" algn="l"/>
                        </a:tabLst>
                      </a:pPr>
                      <a:r>
                        <a:rPr lang="fr-FR" sz="1800" dirty="0">
                          <a:effectLst/>
                        </a:rPr>
                        <a:t>Note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75%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4360485"/>
                  </a:ext>
                </a:extLst>
              </a:tr>
            </a:tbl>
          </a:graphicData>
        </a:graphic>
      </p:graphicFrame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84F5221C-70D9-476F-BD12-A464EC4755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0108435"/>
              </p:ext>
            </p:extLst>
          </p:nvPr>
        </p:nvGraphicFramePr>
        <p:xfrm>
          <a:off x="2303717" y="2106700"/>
          <a:ext cx="1486535" cy="952627"/>
        </p:xfrm>
        <a:graphic>
          <a:graphicData uri="http://purl.oclc.org/ooxml/drawingml/table">
            <a:tbl>
              <a:tblPr firstRow="1" firstCol="1" bandRow="1">
                <a:tableStyleId>{5C22544A-7EE6-4342-B048-85BDC9FD1C3A}</a:tableStyleId>
              </a:tblPr>
              <a:tblGrid>
                <a:gridCol w="1486535">
                  <a:extLst>
                    <a:ext uri="{9D8B030D-6E8A-4147-A177-3AD203B41FA5}">
                      <a16:colId xmlns:a16="http://schemas.microsoft.com/office/drawing/2014/main" val="3619008041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l">
                        <a:lnSpc>
                          <a:spcPct val="107%"/>
                        </a:lnSpc>
                        <a:spcAft>
                          <a:spcPts val="0"/>
                        </a:spcAft>
                        <a:tabLst>
                          <a:tab pos="5114925" algn="l"/>
                        </a:tabLst>
                      </a:pPr>
                      <a:r>
                        <a:rPr lang="fr-FR" sz="1800" dirty="0">
                          <a:effectLst/>
                        </a:rPr>
                        <a:t>Connexion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75%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3156453"/>
                  </a:ext>
                </a:extLst>
              </a:tr>
              <a:tr h="674370">
                <a:tc>
                  <a:txBody>
                    <a:bodyPr/>
                    <a:lstStyle/>
                    <a:p>
                      <a:pPr algn="l">
                        <a:lnSpc>
                          <a:spcPct val="107%"/>
                        </a:lnSpc>
                        <a:spcAft>
                          <a:spcPts val="0"/>
                        </a:spcAft>
                        <a:tabLst>
                          <a:tab pos="5114925" algn="l"/>
                        </a:tabLst>
                      </a:pPr>
                      <a:r>
                        <a:rPr lang="fr-FR" sz="1800" dirty="0">
                          <a:effectLst/>
                        </a:rPr>
                        <a:t>IdAgent</a:t>
                      </a:r>
                    </a:p>
                    <a:p>
                      <a:pPr algn="l">
                        <a:lnSpc>
                          <a:spcPct val="107%"/>
                        </a:lnSpc>
                        <a:spcAft>
                          <a:spcPts val="0"/>
                        </a:spcAft>
                        <a:tabLst>
                          <a:tab pos="5114925" algn="l"/>
                        </a:tabLst>
                      </a:pPr>
                      <a:r>
                        <a:rPr lang="fr-FR" sz="1800" dirty="0">
                          <a:effectLst/>
                        </a:rPr>
                        <a:t>DateC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75%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6424830"/>
                  </a:ext>
                </a:extLst>
              </a:tr>
            </a:tbl>
          </a:graphicData>
        </a:graphic>
      </p:graphicFrame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7F20551E-FF16-40B5-B307-5A388CE307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6890926"/>
              </p:ext>
            </p:extLst>
          </p:nvPr>
        </p:nvGraphicFramePr>
        <p:xfrm>
          <a:off x="7523173" y="2051532"/>
          <a:ext cx="1757154" cy="894842"/>
        </p:xfrm>
        <a:graphic>
          <a:graphicData uri="http://purl.oclc.org/ooxml/drawingml/table">
            <a:tbl>
              <a:tblPr firstRow="1" firstCol="1" bandRow="1">
                <a:tableStyleId>{5C22544A-7EE6-4342-B048-85BDC9FD1C3A}</a:tableStyleId>
              </a:tblPr>
              <a:tblGrid>
                <a:gridCol w="1757154">
                  <a:extLst>
                    <a:ext uri="{9D8B030D-6E8A-4147-A177-3AD203B41FA5}">
                      <a16:colId xmlns:a16="http://schemas.microsoft.com/office/drawing/2014/main" val="1724766518"/>
                    </a:ext>
                  </a:extLst>
                </a:gridCol>
              </a:tblGrid>
              <a:tr h="240030">
                <a:tc>
                  <a:txBody>
                    <a:bodyPr/>
                    <a:lstStyle/>
                    <a:p>
                      <a:pPr algn="l">
                        <a:lnSpc>
                          <a:spcPct val="107%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     Periode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75%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5344788"/>
                  </a:ext>
                </a:extLst>
              </a:tr>
              <a:tr h="616585">
                <a:tc>
                  <a:txBody>
                    <a:bodyPr/>
                    <a:lstStyle/>
                    <a:p>
                      <a:pPr algn="l">
                        <a:lnSpc>
                          <a:spcPct val="107%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       Annee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75%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2154987"/>
                  </a:ext>
                </a:extLst>
              </a:tr>
            </a:tbl>
          </a:graphicData>
        </a:graphic>
      </p:graphicFrame>
      <p:graphicFrame>
        <p:nvGraphicFramePr>
          <p:cNvPr id="17" name="Tableau 16">
            <a:extLst>
              <a:ext uri="{FF2B5EF4-FFF2-40B4-BE49-F238E27FC236}">
                <a16:creationId xmlns:a16="http://schemas.microsoft.com/office/drawing/2014/main" id="{4EADCBD8-A26C-4F65-AF07-1DAC359D58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8269499"/>
              </p:ext>
            </p:extLst>
          </p:nvPr>
        </p:nvGraphicFramePr>
        <p:xfrm>
          <a:off x="6499895" y="5612490"/>
          <a:ext cx="1486535" cy="921703"/>
        </p:xfrm>
        <a:graphic>
          <a:graphicData uri="http://purl.oclc.org/ooxml/drawingml/table">
            <a:tbl>
              <a:tblPr firstRow="1" firstCol="1" bandRow="1">
                <a:tableStyleId>{5C22544A-7EE6-4342-B048-85BDC9FD1C3A}</a:tableStyleId>
              </a:tblPr>
              <a:tblGrid>
                <a:gridCol w="1486535">
                  <a:extLst>
                    <a:ext uri="{9D8B030D-6E8A-4147-A177-3AD203B41FA5}">
                      <a16:colId xmlns:a16="http://schemas.microsoft.com/office/drawing/2014/main" val="4393965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7%"/>
                        </a:lnSpc>
                        <a:spcAft>
                          <a:spcPts val="0"/>
                        </a:spcAft>
                        <a:tabLst>
                          <a:tab pos="5114925" algn="l"/>
                        </a:tabLst>
                      </a:pPr>
                      <a:r>
                        <a:rPr lang="fr-FR" sz="1600" dirty="0">
                          <a:effectLst/>
                        </a:rPr>
                        <a:t>Evenement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75%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5047337"/>
                  </a:ext>
                </a:extLst>
              </a:tr>
              <a:tr h="674370">
                <a:tc>
                  <a:txBody>
                    <a:bodyPr/>
                    <a:lstStyle/>
                    <a:p>
                      <a:pPr algn="l">
                        <a:lnSpc>
                          <a:spcPct val="107%"/>
                        </a:lnSpc>
                        <a:spcAft>
                          <a:spcPts val="0"/>
                        </a:spcAft>
                        <a:tabLst>
                          <a:tab pos="5114925" algn="l"/>
                        </a:tabLst>
                      </a:pPr>
                      <a:r>
                        <a:rPr lang="fr-FR" sz="1400" dirty="0">
                          <a:effectLst/>
                        </a:rPr>
                        <a:t>Titre</a:t>
                      </a:r>
                      <a:endParaRPr lang="fr-FR" sz="1100" dirty="0">
                        <a:effectLst/>
                      </a:endParaRPr>
                    </a:p>
                    <a:p>
                      <a:pPr algn="l">
                        <a:lnSpc>
                          <a:spcPct val="107%"/>
                        </a:lnSpc>
                        <a:spcAft>
                          <a:spcPts val="0"/>
                        </a:spcAft>
                        <a:tabLst>
                          <a:tab pos="5114925" algn="l"/>
                        </a:tabLst>
                      </a:pPr>
                      <a:r>
                        <a:rPr lang="fr-FR" sz="1200" dirty="0">
                          <a:effectLst/>
                        </a:rPr>
                        <a:t>DateE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75%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0236871"/>
                  </a:ext>
                </a:extLst>
              </a:tr>
            </a:tbl>
          </a:graphicData>
        </a:graphic>
      </p:graphicFrame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0FBDF689-6975-4DA8-9046-0A9402F30A4F}"/>
              </a:ext>
            </a:extLst>
          </p:cNvPr>
          <p:cNvCxnSpPr>
            <a:cxnSpLocks/>
          </p:cNvCxnSpPr>
          <p:nvPr/>
        </p:nvCxnSpPr>
        <p:spPr>
          <a:xfrm>
            <a:off x="2141166" y="3196048"/>
            <a:ext cx="3241613" cy="95640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DCE82923-5778-4610-A878-04C672E20B86}"/>
              </a:ext>
            </a:extLst>
          </p:cNvPr>
          <p:cNvCxnSpPr>
            <a:cxnSpLocks/>
          </p:cNvCxnSpPr>
          <p:nvPr/>
        </p:nvCxnSpPr>
        <p:spPr>
          <a:xfrm>
            <a:off x="7175960" y="4993367"/>
            <a:ext cx="422777" cy="61912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10806904-50BA-480E-A91E-172D45110846}"/>
              </a:ext>
            </a:extLst>
          </p:cNvPr>
          <p:cNvCxnSpPr>
            <a:cxnSpLocks/>
          </p:cNvCxnSpPr>
          <p:nvPr/>
        </p:nvCxnSpPr>
        <p:spPr>
          <a:xfrm>
            <a:off x="3851546" y="2946374"/>
            <a:ext cx="1531233" cy="50715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979AA2BA-4F75-45E5-B549-3AC369F9DC7D}"/>
              </a:ext>
            </a:extLst>
          </p:cNvPr>
          <p:cNvCxnSpPr>
            <a:cxnSpLocks/>
          </p:cNvCxnSpPr>
          <p:nvPr/>
        </p:nvCxnSpPr>
        <p:spPr>
          <a:xfrm>
            <a:off x="8913688" y="3174195"/>
            <a:ext cx="463083" cy="55867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9B18BD5D-5F46-4E2B-864A-0E4F208492A3}"/>
              </a:ext>
            </a:extLst>
          </p:cNvPr>
          <p:cNvCxnSpPr/>
          <p:nvPr/>
        </p:nvCxnSpPr>
        <p:spPr>
          <a:xfrm flipH="1">
            <a:off x="2141166" y="4797287"/>
            <a:ext cx="7235605" cy="127605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67C0DDE3-5077-43F8-AE87-F180E2F3E41C}"/>
              </a:ext>
            </a:extLst>
          </p:cNvPr>
          <p:cNvCxnSpPr/>
          <p:nvPr/>
        </p:nvCxnSpPr>
        <p:spPr>
          <a:xfrm flipH="1">
            <a:off x="1990847" y="4058176"/>
            <a:ext cx="983758" cy="56964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9EFD44D1-3BB0-4514-933F-C0D2AF6EDF8C}"/>
              </a:ext>
            </a:extLst>
          </p:cNvPr>
          <p:cNvCxnSpPr/>
          <p:nvPr/>
        </p:nvCxnSpPr>
        <p:spPr>
          <a:xfrm>
            <a:off x="4797287" y="4797287"/>
            <a:ext cx="551185" cy="50564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3236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 xmlns:a="http://schemas.openxmlformats.org/drawingml/2006/main" xmlns:r="http://schemas.openxmlformats.org/officeDocument/2006/relationships" xmlns:p="http://schemas.openxmlformats.org/presentationml/2006/main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%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%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%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%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%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%" y="60%"/>
                                    </p:animScale>
                                    <p:animScale>
                                      <p:cBhvr>
                                        <p:cTn id="14" dur="166" decel="50%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%" y="100%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%" y="80%"/>
                                    </p:animScale>
                                    <p:animScale>
                                      <p:cBhvr>
                                        <p:cTn id="16" dur="166" decel="50%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%" y="100%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%" y="90%"/>
                                    </p:animScale>
                                    <p:animScale>
                                      <p:cBhvr>
                                        <p:cTn id="18" dur="166" decel="50%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%" y="100%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%" y="95%"/>
                                    </p:animScale>
                                    <p:animScale>
                                      <p:cBhvr>
                                        <p:cTn id="20" dur="166" decel="50%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%" y="100%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%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%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%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%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%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%" y="60%"/>
                                    </p:animScale>
                                    <p:animScale>
                                      <p:cBhvr>
                                        <p:cTn id="30" dur="166" decel="50%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%" y="100%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%" y="80%"/>
                                    </p:animScale>
                                    <p:animScale>
                                      <p:cBhvr>
                                        <p:cTn id="32" dur="166" decel="50%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%" y="100%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%" y="90%"/>
                                    </p:animScale>
                                    <p:animScale>
                                      <p:cBhvr>
                                        <p:cTn id="34" dur="166" decel="50%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%" y="100%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%" y="95%"/>
                                    </p:animScale>
                                    <p:animScale>
                                      <p:cBhvr>
                                        <p:cTn id="36" dur="166" decel="50%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%" y="100%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fltVal val="0"/>
                                          </p:val>
                                        </p:tav>
                                        <p:tav tm="100%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fltVal val="0"/>
                                          </p:val>
                                        </p:tav>
                                        <p:tav tm="100%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fltVal val="90"/>
                                          </p:val>
                                        </p:tav>
                                        <p:tav tm="100%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%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%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%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%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%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%" y="60%"/>
                                    </p:animScale>
                                    <p:animScale>
                                      <p:cBhvr>
                                        <p:cTn id="52" dur="166" decel="50%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%" y="100%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%" y="80%"/>
                                    </p:animScale>
                                    <p:animScale>
                                      <p:cBhvr>
                                        <p:cTn id="54" dur="166" decel="50%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%" y="100%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%" y="90%"/>
                                    </p:animScale>
                                    <p:animScale>
                                      <p:cBhvr>
                                        <p:cTn id="56" dur="166" decel="50%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%" y="100%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%" y="95%"/>
                                    </p:animScale>
                                    <p:animScale>
                                      <p:cBhvr>
                                        <p:cTn id="58" dur="166" decel="50%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%" y="100%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%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%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h"/>
                                          </p:val>
                                        </p:tav>
                                        <p:tav tm="100%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%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%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%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%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%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%" y="60%"/>
                                    </p:animScale>
                                    <p:animScale>
                                      <p:cBhvr>
                                        <p:cTn id="73" dur="166" decel="50%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%" y="100%"/>
                                    </p:animScale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%" y="80%"/>
                                    </p:animScale>
                                    <p:animScale>
                                      <p:cBhvr>
                                        <p:cTn id="75" dur="166" decel="50%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%" y="100%"/>
                                    </p:animScale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%" y="90%"/>
                                    </p:animScale>
                                    <p:animScale>
                                      <p:cBhvr>
                                        <p:cTn id="77" dur="166" decel="50%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%" y="100%"/>
                                    </p:animScale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%" y="95%"/>
                                    </p:animScale>
                                    <p:animScale>
                                      <p:cBhvr>
                                        <p:cTn id="79" dur="166" decel="50%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%" y="100%"/>
                                    </p:animScale>
                                  </p:childTnLst>
                                </p:cTn>
                              </p:par>
                              <p:par>
                                <p:cTn id="80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%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%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%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%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%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%" y="60%"/>
                                    </p:animScale>
                                    <p:animScale>
                                      <p:cBhvr>
                                        <p:cTn id="89" dur="166" decel="50%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%" y="100%"/>
                                    </p:animScale>
                                    <p:animScale>
                                      <p:cBhvr>
                                        <p:cTn id="9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%" y="80%"/>
                                    </p:animScale>
                                    <p:animScale>
                                      <p:cBhvr>
                                        <p:cTn id="91" dur="166" decel="50%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%" y="100%"/>
                                    </p:animScale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%" y="90%"/>
                                    </p:animScale>
                                    <p:animScale>
                                      <p:cBhvr>
                                        <p:cTn id="93" dur="166" decel="50%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%" y="100%"/>
                                    </p:animScale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%" y="95%"/>
                                    </p:animScale>
                                    <p:animScale>
                                      <p:cBhvr>
                                        <p:cTn id="95" dur="166" decel="50%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%" y="100%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B3E9B9-641D-4D87-9642-DCD929490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600" dirty="0">
                <a:latin typeface="Arial" panose="020B0604020202020204" pitchFamily="34" charset="0"/>
                <a:cs typeface="Arial" panose="020B0604020202020204" pitchFamily="34" charset="0"/>
              </a:rPr>
              <a:t>Modelé logique des données (MLD)</a:t>
            </a:r>
            <a:br>
              <a:rPr lang="fr-FR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fr-FR" sz="36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F6D20D-61FB-45B0-9014-DAF82334A6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10738168" cy="4195481"/>
          </a:xfrm>
        </p:spPr>
        <p:txBody>
          <a:bodyPr/>
          <a:lstStyle/>
          <a:p>
            <a:r>
              <a:rPr lang="fr-FR" b="1" dirty="0"/>
              <a:t>Etudiants</a:t>
            </a:r>
            <a:r>
              <a:rPr lang="fr-FR" dirty="0"/>
              <a:t>(#MatriculeE, NomE, PrenomE, DateLieuNaiss, Nivaux ,Annee)</a:t>
            </a:r>
          </a:p>
          <a:p>
            <a:r>
              <a:rPr lang="fr-FR" b="1" dirty="0"/>
              <a:t>Enseignants</a:t>
            </a:r>
            <a:r>
              <a:rPr lang="fr-FR" dirty="0"/>
              <a:t>(#</a:t>
            </a:r>
            <a:r>
              <a:rPr lang="de-DE" i="1" dirty="0"/>
              <a:t>MatriculeEn, </a:t>
            </a:r>
            <a:r>
              <a:rPr lang="de-DE" dirty="0"/>
              <a:t>NomEn, PrenomEn, GradeEn, CodeMatiere)</a:t>
            </a:r>
          </a:p>
          <a:p>
            <a:r>
              <a:rPr lang="fr-FR" b="1" dirty="0"/>
              <a:t>Agents</a:t>
            </a:r>
            <a:r>
              <a:rPr lang="fr-FR" dirty="0"/>
              <a:t>(#IdAgent, NomAg, PrenomAg)</a:t>
            </a:r>
          </a:p>
          <a:p>
            <a:r>
              <a:rPr lang="fr-FR" b="1" dirty="0"/>
              <a:t>Reclamation</a:t>
            </a:r>
            <a:r>
              <a:rPr lang="fr-FR" dirty="0"/>
              <a:t>(#MatriculeE, NomE, PrenomE, DateLieuNaiss, Nivaux ,Annee, Note)</a:t>
            </a:r>
          </a:p>
          <a:p>
            <a:r>
              <a:rPr lang="fr-FR" b="1" dirty="0"/>
              <a:t>Matieres</a:t>
            </a:r>
            <a:r>
              <a:rPr lang="fr-FR" dirty="0"/>
              <a:t>(#CodeMatiere</a:t>
            </a:r>
            <a:r>
              <a:rPr lang="fr-FR" b="1" dirty="0"/>
              <a:t> </a:t>
            </a:r>
            <a:r>
              <a:rPr lang="fr-FR" dirty="0"/>
              <a:t>NomMatiere)</a:t>
            </a:r>
          </a:p>
          <a:p>
            <a:r>
              <a:rPr lang="fr-FR" b="1" dirty="0"/>
              <a:t>Connexion</a:t>
            </a:r>
            <a:r>
              <a:rPr lang="fr-FR" dirty="0"/>
              <a:t>(#IdAgent, DateC)</a:t>
            </a:r>
          </a:p>
          <a:p>
            <a:r>
              <a:rPr lang="fr-FR" b="1" dirty="0"/>
              <a:t>Mot_de_passe</a:t>
            </a:r>
            <a:r>
              <a:rPr lang="fr-FR" dirty="0"/>
              <a:t>(#MotDePasse)</a:t>
            </a:r>
          </a:p>
          <a:p>
            <a:r>
              <a:rPr lang="fr-FR" b="1" dirty="0"/>
              <a:t>Periode</a:t>
            </a:r>
            <a:r>
              <a:rPr lang="fr-FR" dirty="0"/>
              <a:t>(#Annee)</a:t>
            </a:r>
          </a:p>
          <a:p>
            <a:r>
              <a:rPr lang="fr-FR" b="1" dirty="0"/>
              <a:t>Evenement</a:t>
            </a:r>
            <a:r>
              <a:rPr lang="fr-FR" dirty="0"/>
              <a:t>(#Titre, DateE)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42793790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:p="http://schemas.openxmlformats.org/presentationml/2006/main" xmlns:r="http://schemas.openxmlformats.org/officeDocument/2006/relationships" xmlns:a="http://schemas.openxmlformats.org/drawingml/2006/main" xmlns="">
      <p:transition spd="slow">
        <p:fade/>
      </p:transition>
    </mc:Fallback>
  </mc:AlternateContent>
</p:sld>
</file>

<file path=ppt/slides/slide14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FFDA0A-E1E1-4427-9823-51C5A54C5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SGBDD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6FE5186-098B-4562-998B-3E5586EF57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4630" y="3208061"/>
            <a:ext cx="4201590" cy="291878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F9546B74-822E-4D60-8EA3-5F88E4DD2D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8724" y="2028470"/>
            <a:ext cx="4201591" cy="140053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A5DF23DD-32BA-4C24-892B-E4CF07737F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111" y="1735146"/>
            <a:ext cx="4310675" cy="2040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7280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ppt_w"/>
                                          </p:val>
                                        </p:tav>
                                        <p:tav tm="100%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ppt_h"/>
                                          </p:val>
                                        </p:tav>
                                        <p:tav tm="100%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ppt_w"/>
                                          </p:val>
                                        </p:tav>
                                        <p:tav tm="100%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ppt_h"/>
                                          </p:val>
                                        </p:tav>
                                        <p:tav tm="100%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9D3B53-4485-4041-92A6-F8F008ABF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Langage Informatique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38ED50E-95FD-4688-864C-C5FC44B634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049" y="2793783"/>
            <a:ext cx="1845365" cy="184536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2B059278-1271-4429-97BB-BCF139FC9C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2891" y="2681139"/>
            <a:ext cx="1468060" cy="2070652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2127D780-CE97-45A8-8D9C-53F3870579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3428" y="2906426"/>
            <a:ext cx="3415860" cy="184536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601372D9-345E-4272-85A9-4FF3B3FB55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21765" y="2716328"/>
            <a:ext cx="2050154" cy="227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190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ppt_x"/>
                                          </p:val>
                                        </p:tav>
                                        <p:tav tm="100%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ppt_y"/>
                                          </p:val>
                                        </p:tav>
                                        <p:tav tm="100%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5968A7-5FE5-45CF-9E9A-BEA4403C8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Editeur de Texte(ou IDE)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91D1129-6FE9-489C-BE52-0E3BDEA7F9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105" y="2320584"/>
            <a:ext cx="2367937" cy="1214434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A3FD6AE8-E0C4-49AF-9177-5F268A4B65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8784" y="1825814"/>
            <a:ext cx="1928889" cy="1928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7662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180" accel="50%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ppt_x"/>
                                          </p:val>
                                        </p:tav>
                                        <p:tav tm="100%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ppt_x"/>
                                          </p:val>
                                        </p:tav>
                                        <p:tav tm="100%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ppt_y"/>
                                          </p:val>
                                        </p:tav>
                                        <p:tav tm="5%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%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%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%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%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%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%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%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%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%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%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%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ppt_y"/>
                                          </p:val>
                                        </p:tav>
                                        <p:tav tm="10%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%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%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%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%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%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%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%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%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%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ppt_y"/>
                                          </p:val>
                                        </p:tav>
                                        <p:tav tm="10%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%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%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%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%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%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%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%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%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%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ppt_y"/>
                                          </p:val>
                                        </p:tav>
                                        <p:tav tm="10%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%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%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%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%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%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%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%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%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%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80" accel="50%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ppt_y"/>
                                          </p:val>
                                        </p:tav>
                                        <p:tav tm="100%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%" y="60%"/>
                                    </p:animScale>
                                    <p:animScale>
                                      <p:cBhvr>
                                        <p:cTn id="15" dur="166" decel="50%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%" y="100%"/>
                                    </p:animScale>
                                    <p:animScale>
                                      <p:cBhvr>
                                        <p:cTn id="1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%" y="80%"/>
                                    </p:animScale>
                                    <p:animScale>
                                      <p:cBhvr>
                                        <p:cTn id="17" dur="166" decel="50%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%" y="100%"/>
                                    </p:animScale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%" y="90%"/>
                                    </p:animScale>
                                    <p:animScale>
                                      <p:cBhvr>
                                        <p:cTn id="19" dur="166" decel="50%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%" y="100%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%" y="95%"/>
                                    </p:animScale>
                                    <p:animScale>
                                      <p:cBhvr>
                                        <p:cTn id="21" dur="166" decel="50%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%" y="100%"/>
                                    </p:animScale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037CC6-8402-462A-AA50-69C17F175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Gestion de version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FA01BA25-99F6-46C2-B256-73247CA02D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2468" y="1766332"/>
            <a:ext cx="4292467" cy="1794117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AD5DC29A-1687-4CF7-A780-D271B1C21B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7841" y="3907275"/>
            <a:ext cx="6019800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8755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180" accel="50%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ppt_x"/>
                                          </p:val>
                                        </p:tav>
                                        <p:tav tm="100%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ppt_x"/>
                                          </p:val>
                                        </p:tav>
                                        <p:tav tm="100%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ppt_y"/>
                                          </p:val>
                                        </p:tav>
                                        <p:tav tm="5%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%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%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%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%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%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%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%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%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%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%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%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ppt_y"/>
                                          </p:val>
                                        </p:tav>
                                        <p:tav tm="10%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%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%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%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%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%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%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%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%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%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ppt_y"/>
                                          </p:val>
                                        </p:tav>
                                        <p:tav tm="10%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%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%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%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%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%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%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%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%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%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ppt_y"/>
                                          </p:val>
                                        </p:tav>
                                        <p:tav tm="10%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%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%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%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%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%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%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%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%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%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80" accel="50%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ppt_y"/>
                                          </p:val>
                                        </p:tav>
                                        <p:tav tm="100%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%" y="60%"/>
                                    </p:animScale>
                                    <p:animScale>
                                      <p:cBhvr>
                                        <p:cTn id="15" dur="166" decel="50%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%" y="100%"/>
                                    </p:animScale>
                                    <p:animScale>
                                      <p:cBhvr>
                                        <p:cTn id="1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%" y="80%"/>
                                    </p:animScale>
                                    <p:animScale>
                                      <p:cBhvr>
                                        <p:cTn id="17" dur="166" decel="50%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%" y="100%"/>
                                    </p:animScale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%" y="90%"/>
                                    </p:animScale>
                                    <p:animScale>
                                      <p:cBhvr>
                                        <p:cTn id="19" dur="166" decel="50%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%" y="100%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%" y="95%"/>
                                    </p:animScale>
                                    <p:animScale>
                                      <p:cBhvr>
                                        <p:cTn id="21" dur="166" decel="50%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%" y="100%"/>
                                    </p:animScale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1125AD-64D1-4EE6-9A60-ABC6ED4DA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DEPOT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165819D-FB2F-4661-B730-CAE8DC8E5F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408" y="1853248"/>
            <a:ext cx="4806121" cy="270344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8B39BB9A-81E0-4DA9-B229-B455ED25CC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8472" y="1389465"/>
            <a:ext cx="5630624" cy="3167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6535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180" accel="50%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ppt_x"/>
                                          </p:val>
                                        </p:tav>
                                        <p:tav tm="100%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ppt_x"/>
                                          </p:val>
                                        </p:tav>
                                        <p:tav tm="100%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ppt_y"/>
                                          </p:val>
                                        </p:tav>
                                        <p:tav tm="5%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%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%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%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%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%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%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%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%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%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%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%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ppt_y"/>
                                          </p:val>
                                        </p:tav>
                                        <p:tav tm="10%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%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%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%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%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%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%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%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%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%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ppt_y"/>
                                          </p:val>
                                        </p:tav>
                                        <p:tav tm="10%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%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%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%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%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%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%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%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%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%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ppt_y"/>
                                          </p:val>
                                        </p:tav>
                                        <p:tav tm="10%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%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%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%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%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%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%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%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%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%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80" accel="50%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ppt_y"/>
                                          </p:val>
                                        </p:tav>
                                        <p:tav tm="100%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%" y="60%"/>
                                    </p:animScale>
                                    <p:animScale>
                                      <p:cBhvr>
                                        <p:cTn id="15" dur="166" decel="50%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%" y="100%"/>
                                    </p:animScale>
                                    <p:animScale>
                                      <p:cBhvr>
                                        <p:cTn id="1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%" y="80%"/>
                                    </p:animScale>
                                    <p:animScale>
                                      <p:cBhvr>
                                        <p:cTn id="17" dur="166" decel="50%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%" y="100%"/>
                                    </p:animScale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%" y="90%"/>
                                    </p:animScale>
                                    <p:animScale>
                                      <p:cBhvr>
                                        <p:cTn id="19" dur="166" decel="50%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%" y="100%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%" y="95%"/>
                                    </p:animScale>
                                    <p:animScale>
                                      <p:cBhvr>
                                        <p:cTn id="21" dur="166" decel="50%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%" y="100%"/>
                                    </p:animScale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16B870-096D-4019-BBEE-2D9860F67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200" dirty="0">
                <a:latin typeface="Arial" panose="020B0604020202020204" pitchFamily="34" charset="0"/>
                <a:cs typeface="Arial" panose="020B0604020202020204" pitchFamily="34" charset="0"/>
              </a:rPr>
              <a:t>Présentation d’ une version beta de l’ application</a:t>
            </a:r>
            <a:br>
              <a:rPr lang="fr-FR" sz="4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fr-FR" dirty="0"/>
          </a:p>
        </p:txBody>
      </p:sp>
      <p:pic>
        <p:nvPicPr>
          <p:cNvPr id="6" name="Image 5">
            <a:hlinkClick r:id="rId2" action="ppaction://hlinkfile"/>
            <a:extLst>
              <a:ext uri="{FF2B5EF4-FFF2-40B4-BE49-F238E27FC236}">
                <a16:creationId xmlns:a16="http://schemas.microsoft.com/office/drawing/2014/main" id="{3D6B60B5-BDE9-4077-A7F5-DB85785D68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0954" y="2133362"/>
            <a:ext cx="3455035" cy="2591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35433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51603B-D938-4BAA-81A4-0A346C5EE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B646F5B-2F57-40C2-9467-D78C8C341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0133183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:p="http://schemas.openxmlformats.org/presentationml/2006/main" xmlns:r="http://schemas.openxmlformats.org/officeDocument/2006/relationships" xmlns:a="http://schemas.openxmlformats.org/drawingml/2006/main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x"/>
                                          </p:val>
                                        </p:tav>
                                        <p:tav tm="100%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%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82214D2-EED4-44F4-B52B-AD646CCF56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06891" y="2573650"/>
            <a:ext cx="5292552" cy="1097202"/>
          </a:xfrm>
        </p:spPr>
        <p:txBody>
          <a:bodyPr>
            <a:normAutofit fontScale="77.5%" lnSpcReduction="20%"/>
          </a:bodyPr>
          <a:lstStyle/>
          <a:p>
            <a:pPr marL="0" indent="0">
              <a:buNone/>
            </a:pPr>
            <a:r>
              <a:rPr lang="fr-FR" sz="10300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8495652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82214D2-EED4-44F4-B52B-AD646CCF56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9192" y="1778520"/>
            <a:ext cx="4713615" cy="24621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23900" dirty="0"/>
              <a:t>FIN</a:t>
            </a:r>
          </a:p>
        </p:txBody>
      </p:sp>
    </p:spTree>
    <p:extLst>
      <p:ext uri="{BB962C8B-B14F-4D97-AF65-F5344CB8AC3E}">
        <p14:creationId xmlns:p14="http://schemas.microsoft.com/office/powerpoint/2010/main" val="267522621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51603B-D938-4BAA-81A4-0A346C5EE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B646F5B-2F57-40C2-9467-D78C8C341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  <a:p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Dictionnaire des données</a:t>
            </a:r>
          </a:p>
        </p:txBody>
      </p:sp>
    </p:spTree>
    <p:extLst>
      <p:ext uri="{BB962C8B-B14F-4D97-AF65-F5344CB8AC3E}">
        <p14:creationId xmlns:p14="http://schemas.microsoft.com/office/powerpoint/2010/main" val="2455033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x"/>
                                          </p:val>
                                        </p:tav>
                                        <p:tav tm="100%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%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51603B-D938-4BAA-81A4-0A346C5EE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B646F5B-2F57-40C2-9467-D78C8C341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  <a:p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Dictionnaire des données</a:t>
            </a:r>
          </a:p>
          <a:p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Modelé relationnel des données (MRD)</a:t>
            </a:r>
          </a:p>
        </p:txBody>
      </p:sp>
    </p:spTree>
    <p:extLst>
      <p:ext uri="{BB962C8B-B14F-4D97-AF65-F5344CB8AC3E}">
        <p14:creationId xmlns:p14="http://schemas.microsoft.com/office/powerpoint/2010/main" val="1868988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x"/>
                                          </p:val>
                                        </p:tav>
                                        <p:tav tm="100%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%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51603B-D938-4BAA-81A4-0A346C5EE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B646F5B-2F57-40C2-9467-D78C8C341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  <a:p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Dictionnaire des données</a:t>
            </a:r>
          </a:p>
          <a:p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Modelé relationnel des données (MRD)</a:t>
            </a:r>
          </a:p>
          <a:p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Modelé logique des données (MLD)</a:t>
            </a:r>
          </a:p>
        </p:txBody>
      </p:sp>
    </p:spTree>
    <p:extLst>
      <p:ext uri="{BB962C8B-B14F-4D97-AF65-F5344CB8AC3E}">
        <p14:creationId xmlns:p14="http://schemas.microsoft.com/office/powerpoint/2010/main" val="2435079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x"/>
                                          </p:val>
                                        </p:tav>
                                        <p:tav tm="100%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%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51603B-D938-4BAA-81A4-0A346C5EE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B646F5B-2F57-40C2-9467-D78C8C341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  <a:p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Dictionnaire des données</a:t>
            </a:r>
          </a:p>
          <a:p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Modelé relationnel des données (MRD)</a:t>
            </a:r>
          </a:p>
          <a:p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Modelé logique des données (MLD)</a:t>
            </a:r>
          </a:p>
          <a:p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Logiciel et environnement utiliser</a:t>
            </a:r>
          </a:p>
        </p:txBody>
      </p:sp>
    </p:spTree>
    <p:extLst>
      <p:ext uri="{BB962C8B-B14F-4D97-AF65-F5344CB8AC3E}">
        <p14:creationId xmlns:p14="http://schemas.microsoft.com/office/powerpoint/2010/main" val="3804446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x"/>
                                          </p:val>
                                        </p:tav>
                                        <p:tav tm="100%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%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51603B-D938-4BAA-81A4-0A346C5EE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B646F5B-2F57-40C2-9467-D78C8C341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  <a:p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Dictionnaire des données</a:t>
            </a:r>
          </a:p>
          <a:p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Modelé relationnel des données (MRD)</a:t>
            </a:r>
          </a:p>
          <a:p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Modelé logique des données (MLD)</a:t>
            </a:r>
          </a:p>
          <a:p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Logiciel et environnement utiliser</a:t>
            </a:r>
          </a:p>
          <a:p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Présentation d’ une version beta de l’ application</a:t>
            </a:r>
          </a:p>
        </p:txBody>
      </p:sp>
    </p:spTree>
    <p:extLst>
      <p:ext uri="{BB962C8B-B14F-4D97-AF65-F5344CB8AC3E}">
        <p14:creationId xmlns:p14="http://schemas.microsoft.com/office/powerpoint/2010/main" val="901868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x"/>
                                          </p:val>
                                        </p:tav>
                                        <p:tav tm="100%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%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51603B-D938-4BAA-81A4-0A346C5EE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B646F5B-2F57-40C2-9467-D78C8C341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  <a:p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Dictionnaire des données</a:t>
            </a:r>
          </a:p>
          <a:p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Modelé relationnel des données (MRD)</a:t>
            </a:r>
          </a:p>
          <a:p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Modelé logique des données (MLD)</a:t>
            </a:r>
          </a:p>
          <a:p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Logiciel et environnement utiliser</a:t>
            </a:r>
          </a:p>
          <a:p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Présentation d’ une version beta de l’ application</a:t>
            </a:r>
          </a:p>
          <a:p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544051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x"/>
                                          </p:val>
                                        </p:tav>
                                        <p:tav tm="100%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%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98FB21-BCDC-44DC-A93F-97A334ACD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400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br>
              <a:rPr lang="fr-FR" sz="4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986DDBD-797E-42C4-BCC3-6897AF3FD5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8260" y="1639157"/>
            <a:ext cx="6370519" cy="4210895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759783" y="3436541"/>
            <a:ext cx="3883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Flexibilité</a:t>
            </a:r>
            <a:r>
              <a:rPr lang="en-US" dirty="0"/>
              <a:t> ,</a:t>
            </a:r>
            <a:r>
              <a:rPr lang="fr-FR" dirty="0"/>
              <a:t>Sécurité</a:t>
            </a:r>
          </a:p>
        </p:txBody>
      </p:sp>
    </p:spTree>
    <p:extLst>
      <p:ext uri="{BB962C8B-B14F-4D97-AF65-F5344CB8AC3E}">
        <p14:creationId xmlns:p14="http://schemas.microsoft.com/office/powerpoint/2010/main" val="31749909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:p="http://schemas.openxmlformats.org/presentationml/2006/main" xmlns:r="http://schemas.openxmlformats.org/officeDocument/2006/relationships" xmlns:a="http://schemas.openxmlformats.org/drawingml/2006/main"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purl.oclc.org/ooxml/officeDocument/relationships/image" Target="../media/image1.jpeg"/></Relationships>
</file>

<file path=ppt/theme/theme1.xml><?xml version="1.0" encoding="utf-8"?>
<a:theme xmlns:a="http://purl.oclc.org/ooxml/drawingml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%">
              <a:schemeClr val="phClr">
                <a:tint val="64%"/>
                <a:lumMod val="118%"/>
              </a:schemeClr>
            </a:gs>
            <a:gs pos="100%">
              <a:schemeClr val="phClr">
                <a:tint val="92%"/>
                <a:alpha val="100%"/>
                <a:lumMod val="110%"/>
              </a:schemeClr>
            </a:gs>
          </a:gsLst>
          <a:lin ang="5400000" scaled="0"/>
        </a:gradFill>
        <a:gradFill rotWithShape="1">
          <a:gsLst>
            <a:gs pos="0%">
              <a:schemeClr val="phClr">
                <a:tint val="98%"/>
                <a:lumMod val="114%"/>
              </a:schemeClr>
            </a:gs>
            <a:gs pos="100%">
              <a:schemeClr val="phClr">
                <a:shade val="90%"/>
                <a:lumMod val="84%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%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%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%">
              <a:schemeClr val="phClr">
                <a:tint val="97%"/>
                <a:hueMod val="88%"/>
                <a:satMod val="130%"/>
                <a:lumMod val="124%"/>
              </a:schemeClr>
            </a:gs>
            <a:gs pos="100%">
              <a:schemeClr val="phClr">
                <a:tint val="96%"/>
                <a:shade val="88%"/>
                <a:hueMod val="108%"/>
                <a:satMod val="164%"/>
                <a:lumMod val="76%"/>
              </a:schemeClr>
            </a:gs>
          </a:gsLst>
          <a:path path="circle">
            <a:fillToRect l="45%" t="65%" r="125%" b="100%"/>
          </a:path>
        </a:gradFill>
        <a:blipFill rotWithShape="1">
          <a:blip xmlns:r="http://purl.oclc.org/ooxml/officeDocument/relationships" r:embed="rId1">
            <a:duotone>
              <a:schemeClr val="phClr">
                <a:shade val="69%"/>
                <a:hueMod val="108%"/>
                <a:satMod val="164%"/>
                <a:lumMod val="74%"/>
              </a:schemeClr>
              <a:schemeClr val="phClr">
                <a:tint val="96%"/>
                <a:hueMod val="88%"/>
                <a:satMod val="140%"/>
                <a:lumMod val="132%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purl.oclc.org/ooxml/officeDocument/extendedProperties" xmlns:vt="http://purl.oclc.org/ooxml/officeDocument/docPropsVTypes">
  <Template>Ion</Template>
  <TotalTime>318</TotalTime>
  <Words>387</Words>
  <Application>Microsoft Office PowerPoint</Application>
  <PresentationFormat>Grand écran</PresentationFormat>
  <Paragraphs>146</Paragraphs>
  <Slides>21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Century Gothic</vt:lpstr>
      <vt:lpstr>Times New Roman</vt:lpstr>
      <vt:lpstr>Wingdings</vt:lpstr>
      <vt:lpstr>Wingdings 3</vt:lpstr>
      <vt:lpstr>Ion</vt:lpstr>
      <vt:lpstr>THEMES : GESTIONS DES PV DE LA FAST</vt:lpstr>
      <vt:lpstr>Sommaire</vt:lpstr>
      <vt:lpstr>Sommaire</vt:lpstr>
      <vt:lpstr>Sommaire</vt:lpstr>
      <vt:lpstr>Sommaire</vt:lpstr>
      <vt:lpstr>Sommaire</vt:lpstr>
      <vt:lpstr>Sommaire</vt:lpstr>
      <vt:lpstr>Sommaire</vt:lpstr>
      <vt:lpstr>Introduction </vt:lpstr>
      <vt:lpstr>Introduction </vt:lpstr>
      <vt:lpstr>Dictionnaire des données </vt:lpstr>
      <vt:lpstr>Modelé relationnel des données (MRD) </vt:lpstr>
      <vt:lpstr>Modelé logique des données (MLD) </vt:lpstr>
      <vt:lpstr>SGBDD</vt:lpstr>
      <vt:lpstr>Langage Informatique</vt:lpstr>
      <vt:lpstr>Editeur de Texte(ou IDE)</vt:lpstr>
      <vt:lpstr>Gestion de version</vt:lpstr>
      <vt:lpstr>DEPOT</vt:lpstr>
      <vt:lpstr>Présentation d’ une version beta de l’ application 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THEMES : GESTIONS DES PV DE LA FAST</dc:title>
  <dc:creator>Bachir Abdoul Kader</dc:creator>
  <cp:lastModifiedBy>Bachir Abdoul Kader</cp:lastModifiedBy>
  <cp:revision>29</cp:revision>
  <dcterms:created xsi:type="dcterms:W3CDTF">2022-09-15T06:46:42Z</dcterms:created>
  <dcterms:modified xsi:type="dcterms:W3CDTF">2022-09-25T17:13:36Z</dcterms:modified>
</cp:coreProperties>
</file>