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8"/>
  </p:notesMasterIdLst>
  <p:sldIdLst>
    <p:sldId id="258" r:id="rId5"/>
    <p:sldId id="262" r:id="rId6"/>
    <p:sldId id="260" r:id="rId7"/>
    <p:sldId id="259" r:id="rId8"/>
    <p:sldId id="261" r:id="rId9"/>
    <p:sldId id="268" r:id="rId10"/>
    <p:sldId id="269" r:id="rId11"/>
    <p:sldId id="270" r:id="rId12"/>
    <p:sldId id="264" r:id="rId13"/>
    <p:sldId id="272" r:id="rId14"/>
    <p:sldId id="274" r:id="rId15"/>
    <p:sldId id="275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ngLiU_HKSCS-ExtB" panose="02020500000000000000" charset="-120"/>
                <a:ea typeface="MingLiU_HKSCS-ExtB" panose="02020500000000000000" charset="-120"/>
              </a:rPr>
              <a:t>Automation Testing</a:t>
            </a:r>
          </a:p>
        </p:txBody>
      </p:sp>
      <p:pic>
        <p:nvPicPr>
          <p:cNvPr id="7" name="Content Placeholder 6" descr="agaram_logo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34515" y="1969770"/>
            <a:ext cx="3188335" cy="406273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9255" y="1825625"/>
            <a:ext cx="5884545" cy="4351655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en-US"/>
              <a:t>     		</a:t>
            </a:r>
          </a:p>
          <a:p>
            <a:pPr marL="0" indent="0">
              <a:buNone/>
            </a:pPr>
            <a:r>
              <a:rPr lang="en-US"/>
              <a:t>	   </a:t>
            </a:r>
          </a:p>
          <a:p>
            <a:pPr marL="0" indent="0">
              <a:buNone/>
            </a:pPr>
            <a:r>
              <a:rPr lang="en-US"/>
              <a:t>                       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MingLiU_HKSCS-ExtB" panose="02020500000000000000" charset="-120"/>
                <a:cs typeface="Times New Roman" panose="02020603050405020304" charset="0"/>
                <a:sym typeface="+mn-ea"/>
              </a:rPr>
              <a:t>Murali R</a:t>
            </a:r>
          </a:p>
          <a:p>
            <a:pPr marL="0" indent="0">
              <a:buNone/>
            </a:pP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MingLiU_HKSCS-ExtB" panose="02020500000000000000" charset="-12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MingLiU_HKSCS-ExtB" panose="02020500000000000000" charset="-120"/>
                <a:cs typeface="Times New Roman" panose="02020603050405020304" charset="0"/>
              </a:rPr>
              <a:t>                Trainee - Software Engineer</a:t>
            </a:r>
          </a:p>
          <a:p>
            <a:pPr marL="0" indent="0">
              <a:buNone/>
            </a:pP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MingLiU_HKSCS-ExtB" panose="02020500000000000000" charset="-12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MingLiU_HKSCS-ExtB" panose="02020500000000000000" charset="-120"/>
                <a:cs typeface="Times New Roman" panose="02020603050405020304" charset="0"/>
              </a:rPr>
              <a:t>                      Department of Testing</a:t>
            </a:r>
          </a:p>
          <a:p>
            <a:pPr marL="0" indent="0">
              <a:buNone/>
            </a:pP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ngLiU_HKSCS-ExtB" panose="02020500000000000000" charset="-120"/>
              <a:ea typeface="MingLiU_HKSCS-ExtB" panose="02020500000000000000" charset="-120"/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ngLiU_HKSCS-ExtB" panose="02020500000000000000" charset="-120"/>
                <a:ea typeface="MingLiU_HKSCS-ExtB" panose="02020500000000000000" charset="-120"/>
              </a:rPr>
              <a:t>       </a:t>
            </a:r>
            <a:endParaRPr lang="en-US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ngLiU_HKSCS-ExtB" panose="02020500000000000000" charset="-120"/>
              <a:ea typeface="MingLiU_HKSCS-ExtB" panose="02020500000000000000" charset="-120"/>
            </a:endParaRPr>
          </a:p>
          <a:p>
            <a:pPr marL="0" indent="0" algn="ctr">
              <a:buNone/>
            </a:pPr>
            <a:endParaRPr lang="en-US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ngLiU_HKSCS-ExtB" panose="02020500000000000000" charset="-120"/>
              <a:ea typeface="MingLiU_HKSCS-ExtB" panose="02020500000000000000" charset="-120"/>
            </a:endParaRPr>
          </a:p>
          <a:p>
            <a:pPr marL="0" indent="0" algn="ctr">
              <a:buNone/>
            </a:pPr>
            <a:r>
              <a:rPr 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ngLiU_HKSCS-ExtB" panose="02020500000000000000" charset="-120"/>
                <a:ea typeface="MingLiU_HKSCS-ExtB" panose="02020500000000000000" charset="-120"/>
              </a:rPr>
              <a:t> </a:t>
            </a:r>
          </a:p>
        </p:txBody>
      </p:sp>
      <p:sp>
        <p:nvSpPr>
          <p:cNvPr id="2" name="Rectangles 1"/>
          <p:cNvSpPr/>
          <p:nvPr/>
        </p:nvSpPr>
        <p:spPr>
          <a:xfrm>
            <a:off x="1337945" y="635635"/>
            <a:ext cx="97516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ngLiU_HKSCS-ExtB" panose="02020500000000000000" charset="-120"/>
                <a:ea typeface="MingLiU_HKSCS-ExtB" panose="02020500000000000000" charset="-120"/>
                <a:sym typeface="+mn-ea"/>
              </a:rPr>
              <a:t>    </a:t>
            </a:r>
            <a:r>
              <a:rPr 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MingLiU_HKSCS-ExtB" panose="02020500000000000000" charset="-120"/>
                <a:cs typeface="+mj-lt"/>
                <a:sym typeface="+mn-ea"/>
              </a:rPr>
              <a:t>Agaram Technologies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Merits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73910"/>
            <a:ext cx="5181600" cy="41033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Eliminate Human Error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Execute TestCases parallelly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Schedule our Testcase Execution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Easy Regression Testing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Earlier detection of defects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Reduced Business Costs &amp; Better Utilization Of Manpower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Faster Delivery to Customer </a:t>
            </a:r>
          </a:p>
        </p:txBody>
      </p:sp>
      <p:pic>
        <p:nvPicPr>
          <p:cNvPr id="6" name="Content Placeholder 5" descr="ro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5750" y="1925320"/>
            <a:ext cx="4718685" cy="4671695"/>
          </a:xfrm>
          <a:prstGeom prst="rect">
            <a:avLst/>
          </a:prstGeom>
        </p:spPr>
      </p:pic>
      <p:pic>
        <p:nvPicPr>
          <p:cNvPr id="7" name="Picture 6" descr="Testsigm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715" y="4157980"/>
            <a:ext cx="942975" cy="100520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713105" y="490220"/>
            <a:ext cx="10640060" cy="1435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Merits</a:t>
            </a:r>
          </a:p>
        </p:txBody>
      </p:sp>
      <p:sp>
        <p:nvSpPr>
          <p:cNvPr id="9" name="Rectangles 8"/>
          <p:cNvSpPr/>
          <p:nvPr/>
        </p:nvSpPr>
        <p:spPr>
          <a:xfrm>
            <a:off x="713105" y="1925320"/>
            <a:ext cx="5922645" cy="46710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38200" y="2235835"/>
            <a:ext cx="5096510" cy="4923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-- Eliminate Human Error</a:t>
            </a:r>
          </a:p>
          <a:p>
            <a:pPr>
              <a:lnSpc>
                <a:spcPct val="100000"/>
              </a:lnSpc>
            </a:pPr>
            <a:endParaRPr lang="en-US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-- Execute TestCases parallelly</a:t>
            </a:r>
          </a:p>
          <a:p>
            <a:pPr>
              <a:lnSpc>
                <a:spcPct val="100000"/>
              </a:lnSpc>
            </a:pPr>
            <a:endParaRPr lang="en-US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-- Schedule our Testcase Execution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-- Easy Regression Testing</a:t>
            </a:r>
          </a:p>
          <a:p>
            <a:pPr>
              <a:lnSpc>
                <a:spcPct val="100000"/>
              </a:lnSpc>
            </a:pP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-- Earlier detection of defects</a:t>
            </a:r>
          </a:p>
          <a:p>
            <a:pPr>
              <a:lnSpc>
                <a:spcPct val="100000"/>
              </a:lnSpc>
            </a:pP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-- Reduced Business Costs </a:t>
            </a:r>
          </a:p>
          <a:p>
            <a:pPr>
              <a:lnSpc>
                <a:spcPct val="100000"/>
              </a:lnSpc>
            </a:pPr>
            <a:endParaRPr lang="en-US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-- Faster Delivery to Customer 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endParaRPr lang="en-US"/>
          </a:p>
        </p:txBody>
      </p:sp>
      <p:pic>
        <p:nvPicPr>
          <p:cNvPr id="5" name="Picture 4" descr="Testsigm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715" y="3694430"/>
            <a:ext cx="1062355" cy="11322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345440" y="283210"/>
            <a:ext cx="11403330" cy="113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/>
                </a:solidFill>
              </a:rPr>
              <a:t>Real Time Execution</a:t>
            </a:r>
          </a:p>
        </p:txBody>
      </p:sp>
      <p:sp>
        <p:nvSpPr>
          <p:cNvPr id="4" name="Rectangles 3"/>
          <p:cNvSpPr/>
          <p:nvPr/>
        </p:nvSpPr>
        <p:spPr>
          <a:xfrm>
            <a:off x="4241165" y="2675890"/>
            <a:ext cx="3408680" cy="885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5" name="Rectangles 4"/>
          <p:cNvSpPr/>
          <p:nvPr/>
        </p:nvSpPr>
        <p:spPr>
          <a:xfrm>
            <a:off x="3652520" y="4410710"/>
            <a:ext cx="4853305" cy="9505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Regression Test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Create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User Role As Manager</a:t>
            </a: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Create Password Policy for Manager</a:t>
            </a: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Giving All Screen Rights</a:t>
            </a: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Giving All Control Rights</a:t>
            </a: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Adding Data in all screen of Base Master</a:t>
            </a: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Giving data with space in front of value in all text field</a:t>
            </a: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Verified and Creating Report for 18 TestCases</a:t>
            </a: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345440" y="283210"/>
            <a:ext cx="11403330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5" name="Rectangles 4"/>
          <p:cNvSpPr/>
          <p:nvPr/>
        </p:nvSpPr>
        <p:spPr>
          <a:xfrm>
            <a:off x="345440" y="3593465"/>
            <a:ext cx="11403330" cy="79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Regression Test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Demerits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Can not find GUI related bugs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Allignment issue not possible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Can not test Report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Only Possible for Web Base Application</a:t>
            </a:r>
          </a:p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Need to spend lot of time for preparing script</a:t>
            </a: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345440" y="283210"/>
            <a:ext cx="11403330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DrawBacks of Automation Testing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3365" y="111760"/>
            <a:ext cx="8643620" cy="150368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sz="53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_HKSCS-ExtB" panose="02020500000000000000" charset="-120"/>
                <a:ea typeface="MingLiU_HKSCS-ExtB" panose="02020500000000000000" charset="-120"/>
                <a:sym typeface="+mn-ea"/>
              </a:rPr>
              <a:t>Automation Testing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1845310"/>
            <a:ext cx="9144000" cy="4029710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</a:pPr>
            <a:r>
              <a:rPr lang="en-US" sz="2000">
                <a:latin typeface="Times New Roman" panose="02020603050405020304" charset="0"/>
                <a:ea typeface="MingLiU_HKSCS-ExtB" panose="02020500000000000000" charset="-120"/>
                <a:cs typeface="Times New Roman" panose="02020603050405020304" charset="0"/>
              </a:rPr>
              <a:t>   </a:t>
            </a:r>
          </a:p>
        </p:txBody>
      </p:sp>
      <p:pic>
        <p:nvPicPr>
          <p:cNvPr id="3" name="Picture 2" descr="aut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455" y="1735455"/>
            <a:ext cx="8873490" cy="441261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735455" y="414655"/>
            <a:ext cx="8818880" cy="132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596005" y="759460"/>
            <a:ext cx="5504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Automation Testing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620" y="1758950"/>
            <a:ext cx="9949180" cy="4418330"/>
          </a:xfrm>
        </p:spPr>
        <p:txBody>
          <a:bodyPr>
            <a:normAutofit fontScale="80000"/>
          </a:bodyPr>
          <a:lstStyle/>
          <a:p>
            <a:pPr>
              <a:lnSpc>
                <a:spcPct val="200000"/>
              </a:lnSpc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Drawbacks of Manual Testing</a:t>
            </a:r>
          </a:p>
          <a:p>
            <a:pPr>
              <a:lnSpc>
                <a:spcPct val="200000"/>
              </a:lnSpc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Automation Testing</a:t>
            </a:r>
          </a:p>
          <a:p>
            <a:pPr>
              <a:lnSpc>
                <a:spcPct val="200000"/>
              </a:lnSpc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Benefits </a:t>
            </a:r>
          </a:p>
          <a:p>
            <a:pPr>
              <a:lnSpc>
                <a:spcPct val="200000"/>
              </a:lnSpc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Tools </a:t>
            </a:r>
          </a:p>
          <a:p>
            <a:pPr>
              <a:lnSpc>
                <a:spcPct val="200000"/>
              </a:lnSpc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Real Time Execution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748030" y="408305"/>
            <a:ext cx="10605770" cy="144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tx1"/>
                </a:solidFill>
                <a:latin typeface="+mj-lt"/>
                <a:cs typeface="+mj-lt"/>
              </a:rPr>
              <a:t>Agenta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3365" y="111760"/>
            <a:ext cx="8643620" cy="150368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br>
              <a:rPr 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ngLiU_HKSCS-ExtB" panose="02020500000000000000" charset="-120"/>
                <a:ea typeface="MingLiU_HKSCS-ExtB" panose="02020500000000000000" charset="-120"/>
                <a:sym typeface="+mn-ea"/>
              </a:rPr>
            </a:br>
            <a:r>
              <a:rPr lang="en-US" sz="53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_HKSCS-ExtB" panose="02020500000000000000" charset="-120"/>
                <a:ea typeface="MingLiU_HKSCS-ExtB" panose="02020500000000000000" charset="-120"/>
                <a:sym typeface="+mn-ea"/>
              </a:rPr>
              <a:t>Drawbacks of Manual Testing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1845310"/>
            <a:ext cx="9144000" cy="40297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ea typeface="MingLiU_HKSCS-ExtB" panose="02020500000000000000" charset="-120"/>
                <a:cs typeface="Times New Roman" panose="02020603050405020304" charset="0"/>
              </a:rPr>
              <a:t>Humans may make mistake on flow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ea typeface="MingLiU_HKSCS-ExtB" panose="02020500000000000000" charset="-120"/>
                <a:cs typeface="Times New Roman" panose="02020603050405020304" charset="0"/>
              </a:rPr>
              <a:t>Executing Testcases manually is very time consuming job.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ea typeface="MingLiU_HKSCS-ExtB" panose="02020500000000000000" charset="-120"/>
                <a:cs typeface="Times New Roman" panose="02020603050405020304" charset="0"/>
                <a:sym typeface="+mn-ea"/>
              </a:rPr>
              <a:t>It need more resources</a:t>
            </a:r>
            <a:endParaRPr lang="en-US" sz="2000">
              <a:latin typeface="Times New Roman" panose="02020603050405020304" charset="0"/>
              <a:ea typeface="MingLiU_HKSCS-ExtB" panose="02020500000000000000" charset="-120"/>
              <a:cs typeface="Times New Roman" panose="02020603050405020304" charset="0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ea typeface="MingLiU_HKSCS-ExtB" panose="02020500000000000000" charset="-120"/>
                <a:cs typeface="Times New Roman" panose="02020603050405020304" charset="0"/>
              </a:rPr>
              <a:t>Regression Testing is not efficient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ea typeface="MingLiU_HKSCS-ExtB" panose="02020500000000000000" charset="-120"/>
                <a:cs typeface="Times New Roman" panose="02020603050405020304" charset="0"/>
              </a:rPr>
              <a:t>Adding large amount of data is not possible on short duration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ea typeface="MingLiU_HKSCS-ExtB" panose="02020500000000000000" charset="-120"/>
                <a:cs typeface="Times New Roman" panose="02020603050405020304" charset="0"/>
              </a:rPr>
              <a:t>Less Accuracy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795020" y="365125"/>
            <a:ext cx="10605770" cy="144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Drawbacks of Manual Testing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3365" y="111760"/>
            <a:ext cx="8643620" cy="150368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sz="53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ngLiU_HKSCS-ExtB" panose="02020500000000000000" charset="-120"/>
                <a:ea typeface="MingLiU_HKSCS-ExtB" panose="02020500000000000000" charset="-120"/>
                <a:sym typeface="+mn-ea"/>
              </a:rPr>
              <a:t>Automation Testing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1845310"/>
            <a:ext cx="9144000" cy="4029710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</a:pPr>
            <a:r>
              <a:rPr lang="en-US" sz="2000">
                <a:latin typeface="Times New Roman" panose="02020603050405020304" charset="0"/>
                <a:ea typeface="MingLiU_HKSCS-ExtB" panose="02020500000000000000" charset="-120"/>
                <a:cs typeface="Times New Roman" panose="02020603050405020304" charset="0"/>
              </a:rPr>
              <a:t>   Testing the application by using Automation Tool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</a:pPr>
            <a:r>
              <a:rPr lang="en-US" sz="2000">
                <a:latin typeface="Times New Roman" panose="02020603050405020304" charset="0"/>
                <a:ea typeface="MingLiU_HKSCS-ExtB" panose="02020500000000000000" charset="-120"/>
                <a:cs typeface="Times New Roman" panose="02020603050405020304" charset="0"/>
              </a:rPr>
              <a:t>     -- Writting Test Case for all CRS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</a:pPr>
            <a:r>
              <a:rPr lang="en-US" sz="2000">
                <a:latin typeface="Times New Roman" panose="02020603050405020304" charset="0"/>
                <a:ea typeface="MingLiU_HKSCS-ExtB" panose="02020500000000000000" charset="-120"/>
                <a:cs typeface="Times New Roman" panose="02020603050405020304" charset="0"/>
              </a:rPr>
              <a:t>     -- Converting Test Cases into Test Scripts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</a:pPr>
            <a:r>
              <a:rPr lang="en-US" sz="2000">
                <a:latin typeface="Times New Roman" panose="02020603050405020304" charset="0"/>
                <a:ea typeface="MingLiU_HKSCS-ExtB" panose="02020500000000000000" charset="-120"/>
                <a:cs typeface="Times New Roman" panose="02020603050405020304" charset="0"/>
              </a:rPr>
              <a:t>     -- Executing the Test Scripts on Automation Tool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</a:pPr>
            <a:r>
              <a:rPr lang="en-US" sz="2000">
                <a:latin typeface="Times New Roman" panose="02020603050405020304" charset="0"/>
                <a:ea typeface="MingLiU_HKSCS-ExtB" panose="02020500000000000000" charset="-120"/>
                <a:cs typeface="Times New Roman" panose="02020603050405020304" charset="0"/>
              </a:rPr>
              <a:t>     -- Auto Generating Test Case Reports</a:t>
            </a:r>
          </a:p>
        </p:txBody>
      </p:sp>
      <p:sp>
        <p:nvSpPr>
          <p:cNvPr id="2" name="Rectangles 1"/>
          <p:cNvSpPr/>
          <p:nvPr/>
        </p:nvSpPr>
        <p:spPr>
          <a:xfrm>
            <a:off x="7631430" y="2700020"/>
            <a:ext cx="1439545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Test Case</a:t>
            </a:r>
          </a:p>
        </p:txBody>
      </p:sp>
      <p:sp>
        <p:nvSpPr>
          <p:cNvPr id="4" name="Rectangles 3"/>
          <p:cNvSpPr/>
          <p:nvPr/>
        </p:nvSpPr>
        <p:spPr>
          <a:xfrm>
            <a:off x="7631430" y="4986655"/>
            <a:ext cx="1439545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Execution</a:t>
            </a:r>
          </a:p>
        </p:txBody>
      </p:sp>
      <p:sp>
        <p:nvSpPr>
          <p:cNvPr id="6" name="Rectangles 5"/>
          <p:cNvSpPr/>
          <p:nvPr/>
        </p:nvSpPr>
        <p:spPr>
          <a:xfrm>
            <a:off x="7631430" y="3851910"/>
            <a:ext cx="1439545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Test Script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338820" y="3344545"/>
            <a:ext cx="8255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8336915" y="4554855"/>
            <a:ext cx="1905" cy="381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s 12"/>
          <p:cNvSpPr/>
          <p:nvPr/>
        </p:nvSpPr>
        <p:spPr>
          <a:xfrm>
            <a:off x="795020" y="365125"/>
            <a:ext cx="10605770" cy="144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Automation Testing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000" baseline="30000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Selenium</a:t>
            </a:r>
          </a:p>
        </p:txBody>
      </p:sp>
      <p:pic>
        <p:nvPicPr>
          <p:cNvPr id="9" name="Content Placeholder 8" descr="selenium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27910" y="3098165"/>
            <a:ext cx="2817495" cy="273748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800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Eclipse</a:t>
            </a:r>
          </a:p>
        </p:txBody>
      </p:sp>
      <p:pic>
        <p:nvPicPr>
          <p:cNvPr id="12" name="Content Placeholder 11" descr="eclipse-11-logo-png-transparent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18705" y="3315970"/>
            <a:ext cx="2689860" cy="2519680"/>
          </a:xfrm>
          <a:prstGeom prst="rect">
            <a:avLst/>
          </a:prstGeom>
        </p:spPr>
      </p:pic>
      <p:sp>
        <p:nvSpPr>
          <p:cNvPr id="13" name="Rectangles 12"/>
          <p:cNvSpPr/>
          <p:nvPr/>
        </p:nvSpPr>
        <p:spPr>
          <a:xfrm>
            <a:off x="795020" y="365125"/>
            <a:ext cx="10605770" cy="144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Tools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ECLIPSE</a:t>
            </a:r>
          </a:p>
        </p:txBody>
      </p:sp>
      <p:pic>
        <p:nvPicPr>
          <p:cNvPr id="12" name="Content Placeholder 11" descr="eclipse-11-logo-png-transparent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4770" y="2397125"/>
            <a:ext cx="2861945" cy="2949575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029835" y="2397125"/>
            <a:ext cx="6323965" cy="378015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Integrated Development Environment</a:t>
            </a:r>
          </a:p>
          <a:p>
            <a:pPr>
              <a:lnSpc>
                <a:spcPct val="200000"/>
              </a:lnSpc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Open Source Software</a:t>
            </a:r>
          </a:p>
          <a:p>
            <a:pPr>
              <a:lnSpc>
                <a:spcPct val="200000"/>
              </a:lnSpc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Automation Script writing tool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345440" y="283210"/>
            <a:ext cx="11403330" cy="152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/>
                </a:solidFill>
              </a:rPr>
              <a:t>Eclipse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440" y="1954530"/>
            <a:ext cx="5674360" cy="4643755"/>
          </a:xfrm>
        </p:spPr>
        <p:txBody>
          <a:bodyPr>
            <a:normAutofit lnSpcReduction="20000"/>
          </a:bodyPr>
          <a:lstStyle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It is an open-source automation tool</a:t>
            </a: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Use Multiple language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3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Java</a:t>
            </a:r>
          </a:p>
          <a:p>
            <a:pPr lvl="3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C#</a:t>
            </a:r>
          </a:p>
          <a:p>
            <a:pPr lvl="3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PHP</a:t>
            </a:r>
          </a:p>
          <a:p>
            <a:pPr lvl="3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Python</a:t>
            </a:r>
          </a:p>
          <a:p>
            <a:pPr lvl="3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Perl</a:t>
            </a:r>
          </a:p>
          <a:p>
            <a:pPr lvl="3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Ruby  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</a:t>
            </a: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Use Multiple Browser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3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Google Chrome</a:t>
            </a:r>
          </a:p>
          <a:p>
            <a:pPr lvl="3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FireFox</a:t>
            </a:r>
          </a:p>
          <a:p>
            <a:pPr lvl="3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Safari</a:t>
            </a:r>
          </a:p>
          <a:p>
            <a:pPr lvl="3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Internet Explorer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345440" y="283210"/>
            <a:ext cx="11403330" cy="113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/>
                </a:solidFill>
              </a:rPr>
              <a:t>Selenium</a:t>
            </a:r>
          </a:p>
        </p:txBody>
      </p:sp>
      <p:pic>
        <p:nvPicPr>
          <p:cNvPr id="9" name="Content Placeholder 8" descr="selenium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33310" y="2160905"/>
            <a:ext cx="3175635" cy="1570990"/>
          </a:xfrm>
          <a:prstGeom prst="rect">
            <a:avLst/>
          </a:prstGeom>
        </p:spPr>
      </p:pic>
      <p:pic>
        <p:nvPicPr>
          <p:cNvPr id="5" name="Picture 4" descr="mercur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945" y="5052060"/>
            <a:ext cx="3035300" cy="126492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8836025" y="3837940"/>
            <a:ext cx="0" cy="121412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s 7"/>
          <p:cNvSpPr/>
          <p:nvPr/>
        </p:nvSpPr>
        <p:spPr>
          <a:xfrm>
            <a:off x="9796145" y="4048760"/>
            <a:ext cx="1445895" cy="60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kill</a:t>
            </a:r>
          </a:p>
        </p:txBody>
      </p:sp>
      <p:pic>
        <p:nvPicPr>
          <p:cNvPr id="10" name="Picture 9" descr="qt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470" y="3837940"/>
            <a:ext cx="1390650" cy="12344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s 9"/>
          <p:cNvSpPr/>
          <p:nvPr/>
        </p:nvSpPr>
        <p:spPr>
          <a:xfrm>
            <a:off x="777875" y="3081655"/>
            <a:ext cx="1939290" cy="89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SELENIUM</a:t>
            </a:r>
          </a:p>
        </p:txBody>
      </p:sp>
      <p:sp>
        <p:nvSpPr>
          <p:cNvPr id="11" name="Rectangles 10"/>
          <p:cNvSpPr/>
          <p:nvPr/>
        </p:nvSpPr>
        <p:spPr>
          <a:xfrm>
            <a:off x="4325620" y="1879600"/>
            <a:ext cx="2082800" cy="82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4325620" y="3259455"/>
            <a:ext cx="2082800" cy="82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TESTER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4325620" y="4537710"/>
            <a:ext cx="2082800" cy="82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" name="Rectangles 13"/>
          <p:cNvSpPr/>
          <p:nvPr/>
        </p:nvSpPr>
        <p:spPr>
          <a:xfrm>
            <a:off x="7501255" y="2121535"/>
            <a:ext cx="3843655" cy="33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Unit Testing</a:t>
            </a:r>
          </a:p>
        </p:txBody>
      </p:sp>
      <p:sp>
        <p:nvSpPr>
          <p:cNvPr id="15" name="Rectangles 14"/>
          <p:cNvSpPr/>
          <p:nvPr/>
        </p:nvSpPr>
        <p:spPr>
          <a:xfrm>
            <a:off x="7501255" y="3361055"/>
            <a:ext cx="3843655" cy="33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Regression Testing</a:t>
            </a:r>
          </a:p>
        </p:txBody>
      </p:sp>
      <p:sp>
        <p:nvSpPr>
          <p:cNvPr id="16" name="Rectangles 15"/>
          <p:cNvSpPr/>
          <p:nvPr/>
        </p:nvSpPr>
        <p:spPr>
          <a:xfrm>
            <a:off x="7501255" y="4664710"/>
            <a:ext cx="3843655" cy="33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Acceptance Testing</a:t>
            </a:r>
          </a:p>
        </p:txBody>
      </p:sp>
      <p:cxnSp>
        <p:nvCxnSpPr>
          <p:cNvPr id="17" name="Straight Connector 16"/>
          <p:cNvCxnSpPr>
            <a:stCxn id="10" idx="3"/>
          </p:cNvCxnSpPr>
          <p:nvPr/>
        </p:nvCxnSpPr>
        <p:spPr>
          <a:xfrm>
            <a:off x="2717165" y="3530600"/>
            <a:ext cx="652145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360420" y="2286000"/>
            <a:ext cx="8890" cy="1244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77565" y="3538855"/>
            <a:ext cx="0" cy="147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77565" y="2286000"/>
            <a:ext cx="8299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309620" y="3538855"/>
            <a:ext cx="8299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60420" y="5003165"/>
            <a:ext cx="8299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539865" y="2291080"/>
            <a:ext cx="8299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539865" y="4833620"/>
            <a:ext cx="8299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39865" y="3538855"/>
            <a:ext cx="8299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s 2"/>
          <p:cNvSpPr/>
          <p:nvPr/>
        </p:nvSpPr>
        <p:spPr>
          <a:xfrm>
            <a:off x="329565" y="207645"/>
            <a:ext cx="11403330" cy="113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/>
                </a:solidFill>
              </a:rPr>
              <a:t>Who can use selenium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56243591F14B46BB9C8182DF5879E0" ma:contentTypeVersion="15" ma:contentTypeDescription="Create a new document." ma:contentTypeScope="" ma:versionID="63ab36b1f2b57da09560363225f16232">
  <xsd:schema xmlns:xsd="http://www.w3.org/2001/XMLSchema" xmlns:xs="http://www.w3.org/2001/XMLSchema" xmlns:p="http://schemas.microsoft.com/office/2006/metadata/properties" xmlns:ns2="aeaa6688-0004-4e15-889c-6d95d27cc4aa" xmlns:ns3="2b318e7d-a5b1-4eae-9672-25a57e352a06" targetNamespace="http://schemas.microsoft.com/office/2006/metadata/properties" ma:root="true" ma:fieldsID="721731b30c14456abf7c1c174b2d5488" ns2:_="" ns3:_="">
    <xsd:import namespace="aeaa6688-0004-4e15-889c-6d95d27cc4aa"/>
    <xsd:import namespace="2b318e7d-a5b1-4eae-9672-25a57e352a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a6688-0004-4e15-889c-6d95d27cc4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4d36728-8e7f-487a-8370-0a8e118aac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318e7d-a5b1-4eae-9672-25a57e352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167147-1a17-4516-86a1-c219fdc03bf3}" ma:internalName="TaxCatchAll" ma:showField="CatchAllData" ma:web="2b318e7d-a5b1-4eae-9672-25a57e352a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b318e7d-a5b1-4eae-9672-25a57e352a06" xsi:nil="true"/>
    <lcf76f155ced4ddcb4097134ff3c332f xmlns="aeaa6688-0004-4e15-889c-6d95d27cc4a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663D4A4-8328-4E70-B431-73C757A98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293613-2A49-4D2D-ACFE-CCF7AFC843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aa6688-0004-4e15-889c-6d95d27cc4aa"/>
    <ds:schemaRef ds:uri="2b318e7d-a5b1-4eae-9672-25a57e352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C857D6-A513-4509-834A-274D1BEE917F}">
  <ds:schemaRefs>
    <ds:schemaRef ds:uri="http://schemas.microsoft.com/office/2006/metadata/properties"/>
    <ds:schemaRef ds:uri="http://schemas.microsoft.com/office/infopath/2007/PartnerControls"/>
    <ds:schemaRef ds:uri="2b318e7d-a5b1-4eae-9672-25a57e352a06"/>
    <ds:schemaRef ds:uri="aeaa6688-0004-4e15-889c-6d95d27cc4a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2252</Words>
  <Application>Microsoft Office PowerPoint</Application>
  <PresentationFormat>Widescreen</PresentationFormat>
  <Paragraphs>174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Automation Testing</vt:lpstr>
      <vt:lpstr>Automation Testing</vt:lpstr>
      <vt:lpstr>Agenda</vt:lpstr>
      <vt:lpstr> Drawbacks of Manual Testing</vt:lpstr>
      <vt:lpstr>Automation Testing</vt:lpstr>
      <vt:lpstr>Tools </vt:lpstr>
      <vt:lpstr>ECLIPSE</vt:lpstr>
      <vt:lpstr>PowerPoint Presentation</vt:lpstr>
      <vt:lpstr>PowerPoint Presentation</vt:lpstr>
      <vt:lpstr>Merits</vt:lpstr>
      <vt:lpstr>PowerPoint Presentation</vt:lpstr>
      <vt:lpstr>PowerPoint Presentation</vt:lpstr>
      <vt:lpstr>Demerits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Murali R</cp:lastModifiedBy>
  <cp:revision>14</cp:revision>
  <dcterms:created xsi:type="dcterms:W3CDTF">2020-10-06T04:59:00Z</dcterms:created>
  <dcterms:modified xsi:type="dcterms:W3CDTF">2022-07-07T07:23:23Z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  <property fmtid="{D5CDD505-2E9C-101B-9397-08002B2CF9AE}" pid="3" name="ContentTypeId">
    <vt:lpwstr>0x0101008D56243591F14B46BB9C8182DF5879E0</vt:lpwstr>
  </property>
</Properties>
</file>