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92" r:id="rId4"/>
    <p:sldId id="293" r:id="rId5"/>
    <p:sldId id="286" r:id="rId6"/>
    <p:sldId id="301" r:id="rId7"/>
    <p:sldId id="302" r:id="rId8"/>
    <p:sldId id="294" r:id="rId9"/>
    <p:sldId id="287" r:id="rId10"/>
    <p:sldId id="303" r:id="rId11"/>
    <p:sldId id="304" r:id="rId12"/>
    <p:sldId id="310" r:id="rId13"/>
    <p:sldId id="260" r:id="rId14"/>
    <p:sldId id="259" r:id="rId15"/>
    <p:sldId id="295" r:id="rId16"/>
    <p:sldId id="305" r:id="rId17"/>
    <p:sldId id="306" r:id="rId18"/>
    <p:sldId id="290" r:id="rId19"/>
    <p:sldId id="264" r:id="rId21"/>
    <p:sldId id="308" r:id="rId22"/>
    <p:sldId id="269" r:id="rId23"/>
    <p:sldId id="275" r:id="rId24"/>
    <p:sldId id="266" r:id="rId25"/>
    <p:sldId id="297" r:id="rId26"/>
    <p:sldId id="281" r:id="rId27"/>
    <p:sldId id="265" r:id="rId28"/>
    <p:sldId id="298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365"/>
    <a:srgbClr val="F8D158"/>
    <a:srgbClr val="84CBC3"/>
    <a:srgbClr val="1D69A3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82" autoAdjust="0"/>
  </p:normalViewPr>
  <p:slideViewPr>
    <p:cSldViewPr showGuides="1">
      <p:cViewPr varScale="1">
        <p:scale>
          <a:sx n="138" d="100"/>
          <a:sy n="138" d="100"/>
        </p:scale>
        <p:origin x="834" y="114"/>
      </p:cViewPr>
      <p:guideLst>
        <p:guide orient="horz" pos="1656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/>
          </c:spPr>
          <c:explosion val="0"/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84CBC3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红</c:v>
                </c:pt>
                <c:pt idx="1">
                  <c:v>蓝</c:v>
                </c:pt>
                <c:pt idx="2">
                  <c:v>青</c:v>
                </c:pt>
                <c:pt idx="3">
                  <c:v>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7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2934d1e1-86e5-4f0c-bc1b-356de05fc742}"/>
      </c:ext>
    </c:extLst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6" Type="http://schemas.openxmlformats.org/officeDocument/2006/relationships/slideLayout" Target="../slideLayouts/slideLayout1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17.jpe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00760" y="2088515"/>
            <a:ext cx="7184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iMusic - 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在线音乐播放器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962150" y="3154680"/>
            <a:ext cx="5270500" cy="3987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一个基于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 Uniapp + Vue 3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开发的全功能在线音乐播放器，支持多端运行（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H5/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小程序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/App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）提供完整的音乐搜索、播放、收藏、歌单等功能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359911" y="4183426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547212" y="4132079"/>
            <a:ext cx="2049780" cy="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金逸胜、李若婷、邱志翔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音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1075055"/>
            <a:ext cx="739775" cy="739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4" name="矩形 4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0" y="906780"/>
            <a:ext cx="2053590" cy="3654425"/>
          </a:xfrm>
          <a:prstGeom prst="rect">
            <a:avLst/>
          </a:prstGeom>
        </p:spPr>
      </p:pic>
      <p:pic>
        <p:nvPicPr>
          <p:cNvPr id="3" name="图片 2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911860"/>
            <a:ext cx="2058035" cy="36620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906780"/>
            <a:ext cx="2057400" cy="3663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4" name="矩形 4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910590"/>
            <a:ext cx="2065655" cy="3663315"/>
          </a:xfrm>
          <a:prstGeom prst="rect">
            <a:avLst/>
          </a:prstGeom>
        </p:spPr>
      </p:pic>
      <p:pic>
        <p:nvPicPr>
          <p:cNvPr id="12" name="图片 1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45" y="915670"/>
            <a:ext cx="2061845" cy="3668395"/>
          </a:xfrm>
          <a:prstGeom prst="rect">
            <a:avLst/>
          </a:prstGeom>
        </p:spPr>
      </p:pic>
      <p:pic>
        <p:nvPicPr>
          <p:cNvPr id="13" name="图片 12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70" y="916940"/>
            <a:ext cx="2060575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/>
          <p:nvPr/>
        </p:nvSpPr>
        <p:spPr bwMode="auto">
          <a:xfrm>
            <a:off x="3575845" y="1792523"/>
            <a:ext cx="974725" cy="973438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22"/>
          <p:cNvSpPr/>
          <p:nvPr/>
        </p:nvSpPr>
        <p:spPr bwMode="auto">
          <a:xfrm>
            <a:off x="4588670" y="1792523"/>
            <a:ext cx="973137" cy="973438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23"/>
          <p:cNvSpPr/>
          <p:nvPr/>
        </p:nvSpPr>
        <p:spPr bwMode="auto">
          <a:xfrm>
            <a:off x="3575845" y="2805661"/>
            <a:ext cx="974725" cy="973438"/>
          </a:xfrm>
          <a:custGeom>
            <a:avLst/>
            <a:gdLst>
              <a:gd name="T0" fmla="*/ 282 w 565"/>
              <a:gd name="T1" fmla="*/ 565 h 565"/>
              <a:gd name="T2" fmla="*/ 0 w 565"/>
              <a:gd name="T3" fmla="*/ 565 h 565"/>
              <a:gd name="T4" fmla="*/ 0 w 565"/>
              <a:gd name="T5" fmla="*/ 283 h 565"/>
              <a:gd name="T6" fmla="*/ 282 w 565"/>
              <a:gd name="T7" fmla="*/ 0 h 565"/>
              <a:gd name="T8" fmla="*/ 565 w 565"/>
              <a:gd name="T9" fmla="*/ 0 h 565"/>
              <a:gd name="T10" fmla="*/ 565 w 565"/>
              <a:gd name="T11" fmla="*/ 283 h 565"/>
              <a:gd name="T12" fmla="*/ 282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565"/>
                </a:move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6" y="0"/>
                  <a:pt x="282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8" y="565"/>
                  <a:pt x="282" y="5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24"/>
          <p:cNvSpPr/>
          <p:nvPr/>
        </p:nvSpPr>
        <p:spPr bwMode="auto">
          <a:xfrm>
            <a:off x="4588670" y="2805661"/>
            <a:ext cx="973137" cy="973438"/>
          </a:xfrm>
          <a:custGeom>
            <a:avLst/>
            <a:gdLst>
              <a:gd name="T0" fmla="*/ 283 w 565"/>
              <a:gd name="T1" fmla="*/ 565 h 565"/>
              <a:gd name="T2" fmla="*/ 565 w 565"/>
              <a:gd name="T3" fmla="*/ 565 h 565"/>
              <a:gd name="T4" fmla="*/ 565 w 565"/>
              <a:gd name="T5" fmla="*/ 283 h 565"/>
              <a:gd name="T6" fmla="*/ 283 w 565"/>
              <a:gd name="T7" fmla="*/ 0 h 565"/>
              <a:gd name="T8" fmla="*/ 0 w 565"/>
              <a:gd name="T9" fmla="*/ 0 h 565"/>
              <a:gd name="T10" fmla="*/ 0 w 565"/>
              <a:gd name="T11" fmla="*/ 283 h 565"/>
              <a:gd name="T12" fmla="*/ 283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565"/>
                </a:move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9" y="0"/>
                  <a:pt x="2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7" y="565"/>
                  <a:pt x="283" y="5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3954116" y="1960851"/>
            <a:ext cx="235642" cy="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000" dirty="0">
                <a:solidFill>
                  <a:srgbClr val="FFFFFF"/>
                </a:solidFill>
                <a:latin typeface="+mj-lt"/>
              </a:rPr>
              <a:t>S</a:t>
            </a:r>
            <a:endParaRPr lang="zh-CN" altLang="zh-CN" sz="4000" dirty="0">
              <a:latin typeface="+mj-lt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4806328" y="1960851"/>
            <a:ext cx="456856" cy="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000" dirty="0">
                <a:solidFill>
                  <a:srgbClr val="FFFFFF"/>
                </a:solidFill>
                <a:latin typeface="+mj-lt"/>
              </a:rPr>
              <a:t>W</a:t>
            </a:r>
            <a:endParaRPr lang="zh-CN" altLang="zh-CN" sz="4000" dirty="0">
              <a:latin typeface="+mj-lt"/>
            </a:endParaRP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3927420" y="2913644"/>
            <a:ext cx="339837" cy="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000">
                <a:solidFill>
                  <a:srgbClr val="FFFFFF"/>
                </a:solidFill>
                <a:latin typeface="+mj-lt"/>
              </a:rPr>
              <a:t>O</a:t>
            </a:r>
            <a:endParaRPr lang="zh-CN" altLang="zh-CN" sz="4000">
              <a:latin typeface="+mj-lt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929567" y="2913644"/>
            <a:ext cx="250069" cy="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000" dirty="0">
                <a:solidFill>
                  <a:srgbClr val="FFFFFF"/>
                </a:solidFill>
                <a:latin typeface="+mj-lt"/>
              </a:rPr>
              <a:t>T</a:t>
            </a:r>
            <a:endParaRPr lang="zh-CN" altLang="zh-CN" sz="4000" dirty="0">
              <a:latin typeface="+mj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20209" y="2536523"/>
            <a:ext cx="503582" cy="503737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4440358" y="2687553"/>
            <a:ext cx="263284" cy="201676"/>
          </a:xfrm>
          <a:custGeom>
            <a:avLst/>
            <a:gdLst>
              <a:gd name="T0" fmla="*/ 218 w 235"/>
              <a:gd name="T1" fmla="*/ 76 h 180"/>
              <a:gd name="T2" fmla="*/ 230 w 235"/>
              <a:gd name="T3" fmla="*/ 106 h 180"/>
              <a:gd name="T4" fmla="*/ 206 w 235"/>
              <a:gd name="T5" fmla="*/ 107 h 180"/>
              <a:gd name="T6" fmla="*/ 117 w 235"/>
              <a:gd name="T7" fmla="*/ 180 h 180"/>
              <a:gd name="T8" fmla="*/ 54 w 235"/>
              <a:gd name="T9" fmla="*/ 154 h 180"/>
              <a:gd name="T10" fmla="*/ 66 w 235"/>
              <a:gd name="T11" fmla="*/ 141 h 180"/>
              <a:gd name="T12" fmla="*/ 117 w 235"/>
              <a:gd name="T13" fmla="*/ 162 h 180"/>
              <a:gd name="T14" fmla="*/ 187 w 235"/>
              <a:gd name="T15" fmla="*/ 107 h 180"/>
              <a:gd name="T16" fmla="*/ 162 w 235"/>
              <a:gd name="T17" fmla="*/ 99 h 180"/>
              <a:gd name="T18" fmla="*/ 178 w 235"/>
              <a:gd name="T19" fmla="*/ 76 h 180"/>
              <a:gd name="T20" fmla="*/ 203 w 235"/>
              <a:gd name="T21" fmla="*/ 58 h 180"/>
              <a:gd name="T22" fmla="*/ 204 w 235"/>
              <a:gd name="T23" fmla="*/ 87 h 180"/>
              <a:gd name="T24" fmla="*/ 198 w 235"/>
              <a:gd name="T25" fmla="*/ 79 h 180"/>
              <a:gd name="T26" fmla="*/ 190 w 235"/>
              <a:gd name="T27" fmla="*/ 90 h 180"/>
              <a:gd name="T28" fmla="*/ 199 w 235"/>
              <a:gd name="T29" fmla="*/ 90 h 180"/>
              <a:gd name="T30" fmla="*/ 204 w 235"/>
              <a:gd name="T31" fmla="*/ 87 h 180"/>
              <a:gd name="T32" fmla="*/ 30 w 235"/>
              <a:gd name="T33" fmla="*/ 120 h 180"/>
              <a:gd name="T34" fmla="*/ 44 w 235"/>
              <a:gd name="T35" fmla="*/ 120 h 180"/>
              <a:gd name="T36" fmla="*/ 71 w 235"/>
              <a:gd name="T37" fmla="*/ 87 h 180"/>
              <a:gd name="T38" fmla="*/ 73 w 235"/>
              <a:gd name="T39" fmla="*/ 81 h 180"/>
              <a:gd name="T40" fmla="*/ 47 w 235"/>
              <a:gd name="T41" fmla="*/ 72 h 180"/>
              <a:gd name="T42" fmla="*/ 117 w 235"/>
              <a:gd name="T43" fmla="*/ 18 h 180"/>
              <a:gd name="T44" fmla="*/ 168 w 235"/>
              <a:gd name="T45" fmla="*/ 39 h 180"/>
              <a:gd name="T46" fmla="*/ 180 w 235"/>
              <a:gd name="T47" fmla="*/ 26 h 180"/>
              <a:gd name="T48" fmla="*/ 117 w 235"/>
              <a:gd name="T49" fmla="*/ 0 h 180"/>
              <a:gd name="T50" fmla="*/ 29 w 235"/>
              <a:gd name="T51" fmla="*/ 72 h 180"/>
              <a:gd name="T52" fmla="*/ 4 w 235"/>
              <a:gd name="T53" fmla="*/ 74 h 180"/>
              <a:gd name="T54" fmla="*/ 16 w 235"/>
              <a:gd name="T55" fmla="*/ 104 h 180"/>
              <a:gd name="T56" fmla="*/ 30 w 235"/>
              <a:gd name="T57" fmla="*/ 93 h 180"/>
              <a:gd name="T58" fmla="*/ 29 w 235"/>
              <a:gd name="T59" fmla="*/ 90 h 180"/>
              <a:gd name="T60" fmla="*/ 37 w 235"/>
              <a:gd name="T61" fmla="*/ 90 h 180"/>
              <a:gd name="T62" fmla="*/ 43 w 235"/>
              <a:gd name="T63" fmla="*/ 93 h 180"/>
              <a:gd name="T64" fmla="*/ 30 w 235"/>
              <a:gd name="T65" fmla="*/ 9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5" h="180">
                <a:moveTo>
                  <a:pt x="205" y="60"/>
                </a:moveTo>
                <a:cubicBezTo>
                  <a:pt x="218" y="76"/>
                  <a:pt x="218" y="76"/>
                  <a:pt x="218" y="76"/>
                </a:cubicBezTo>
                <a:cubicBezTo>
                  <a:pt x="232" y="93"/>
                  <a:pt x="232" y="93"/>
                  <a:pt x="232" y="93"/>
                </a:cubicBezTo>
                <a:cubicBezTo>
                  <a:pt x="235" y="97"/>
                  <a:pt x="234" y="103"/>
                  <a:pt x="230" y="106"/>
                </a:cubicBezTo>
                <a:cubicBezTo>
                  <a:pt x="228" y="107"/>
                  <a:pt x="226" y="108"/>
                  <a:pt x="224" y="107"/>
                </a:cubicBezTo>
                <a:cubicBezTo>
                  <a:pt x="206" y="107"/>
                  <a:pt x="206" y="107"/>
                  <a:pt x="206" y="107"/>
                </a:cubicBezTo>
                <a:cubicBezTo>
                  <a:pt x="202" y="127"/>
                  <a:pt x="192" y="144"/>
                  <a:pt x="177" y="157"/>
                </a:cubicBezTo>
                <a:cubicBezTo>
                  <a:pt x="162" y="171"/>
                  <a:pt x="140" y="180"/>
                  <a:pt x="117" y="180"/>
                </a:cubicBezTo>
                <a:cubicBezTo>
                  <a:pt x="105" y="180"/>
                  <a:pt x="94" y="177"/>
                  <a:pt x="83" y="173"/>
                </a:cubicBezTo>
                <a:cubicBezTo>
                  <a:pt x="72" y="168"/>
                  <a:pt x="62" y="162"/>
                  <a:pt x="54" y="154"/>
                </a:cubicBezTo>
                <a:cubicBezTo>
                  <a:pt x="50" y="150"/>
                  <a:pt x="50" y="144"/>
                  <a:pt x="54" y="141"/>
                </a:cubicBezTo>
                <a:cubicBezTo>
                  <a:pt x="57" y="137"/>
                  <a:pt x="63" y="137"/>
                  <a:pt x="66" y="141"/>
                </a:cubicBezTo>
                <a:cubicBezTo>
                  <a:pt x="73" y="148"/>
                  <a:pt x="81" y="153"/>
                  <a:pt x="90" y="157"/>
                </a:cubicBezTo>
                <a:cubicBezTo>
                  <a:pt x="98" y="160"/>
                  <a:pt x="108" y="162"/>
                  <a:pt x="117" y="162"/>
                </a:cubicBezTo>
                <a:cubicBezTo>
                  <a:pt x="136" y="162"/>
                  <a:pt x="153" y="155"/>
                  <a:pt x="166" y="144"/>
                </a:cubicBezTo>
                <a:cubicBezTo>
                  <a:pt x="176" y="134"/>
                  <a:pt x="184" y="122"/>
                  <a:pt x="187" y="107"/>
                </a:cubicBezTo>
                <a:cubicBezTo>
                  <a:pt x="171" y="107"/>
                  <a:pt x="171" y="107"/>
                  <a:pt x="171" y="107"/>
                </a:cubicBezTo>
                <a:cubicBezTo>
                  <a:pt x="166" y="107"/>
                  <a:pt x="162" y="104"/>
                  <a:pt x="162" y="99"/>
                </a:cubicBezTo>
                <a:cubicBezTo>
                  <a:pt x="162" y="96"/>
                  <a:pt x="163" y="95"/>
                  <a:pt x="164" y="93"/>
                </a:cubicBezTo>
                <a:cubicBezTo>
                  <a:pt x="178" y="76"/>
                  <a:pt x="178" y="76"/>
                  <a:pt x="178" y="76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4" y="56"/>
                  <a:pt x="200" y="55"/>
                  <a:pt x="203" y="58"/>
                </a:cubicBezTo>
                <a:cubicBezTo>
                  <a:pt x="204" y="58"/>
                  <a:pt x="205" y="59"/>
                  <a:pt x="205" y="60"/>
                </a:cubicBezTo>
                <a:close/>
                <a:moveTo>
                  <a:pt x="204" y="87"/>
                </a:moveTo>
                <a:cubicBezTo>
                  <a:pt x="204" y="87"/>
                  <a:pt x="204" y="87"/>
                  <a:pt x="204" y="87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2" y="87"/>
                  <a:pt x="192" y="87"/>
                  <a:pt x="192" y="87"/>
                </a:cubicBezTo>
                <a:cubicBezTo>
                  <a:pt x="190" y="90"/>
                  <a:pt x="190" y="90"/>
                  <a:pt x="190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8" y="90"/>
                  <a:pt x="199" y="90"/>
                </a:cubicBezTo>
                <a:cubicBezTo>
                  <a:pt x="206" y="90"/>
                  <a:pt x="206" y="90"/>
                  <a:pt x="206" y="90"/>
                </a:cubicBezTo>
                <a:cubicBezTo>
                  <a:pt x="204" y="87"/>
                  <a:pt x="204" y="87"/>
                  <a:pt x="204" y="87"/>
                </a:cubicBezTo>
                <a:close/>
                <a:moveTo>
                  <a:pt x="30" y="120"/>
                </a:moveTo>
                <a:cubicBezTo>
                  <a:pt x="30" y="120"/>
                  <a:pt x="30" y="120"/>
                  <a:pt x="30" y="120"/>
                </a:cubicBezTo>
                <a:cubicBezTo>
                  <a:pt x="30" y="121"/>
                  <a:pt x="31" y="121"/>
                  <a:pt x="31" y="122"/>
                </a:cubicBezTo>
                <a:cubicBezTo>
                  <a:pt x="35" y="125"/>
                  <a:pt x="41" y="124"/>
                  <a:pt x="44" y="120"/>
                </a:cubicBezTo>
                <a:cubicBezTo>
                  <a:pt x="57" y="104"/>
                  <a:pt x="57" y="104"/>
                  <a:pt x="57" y="104"/>
                </a:cubicBezTo>
                <a:cubicBezTo>
                  <a:pt x="71" y="87"/>
                  <a:pt x="71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72" y="85"/>
                  <a:pt x="73" y="83"/>
                  <a:pt x="73" y="81"/>
                </a:cubicBezTo>
                <a:cubicBezTo>
                  <a:pt x="73" y="76"/>
                  <a:pt x="68" y="72"/>
                  <a:pt x="64" y="72"/>
                </a:cubicBezTo>
                <a:cubicBezTo>
                  <a:pt x="47" y="72"/>
                  <a:pt x="47" y="72"/>
                  <a:pt x="47" y="72"/>
                </a:cubicBezTo>
                <a:cubicBezTo>
                  <a:pt x="51" y="58"/>
                  <a:pt x="58" y="45"/>
                  <a:pt x="69" y="36"/>
                </a:cubicBezTo>
                <a:cubicBezTo>
                  <a:pt x="82" y="25"/>
                  <a:pt x="98" y="18"/>
                  <a:pt x="117" y="18"/>
                </a:cubicBezTo>
                <a:cubicBezTo>
                  <a:pt x="127" y="18"/>
                  <a:pt x="136" y="20"/>
                  <a:pt x="144" y="23"/>
                </a:cubicBezTo>
                <a:cubicBezTo>
                  <a:pt x="153" y="27"/>
                  <a:pt x="161" y="32"/>
                  <a:pt x="168" y="39"/>
                </a:cubicBezTo>
                <a:cubicBezTo>
                  <a:pt x="171" y="42"/>
                  <a:pt x="177" y="42"/>
                  <a:pt x="180" y="39"/>
                </a:cubicBezTo>
                <a:cubicBezTo>
                  <a:pt x="184" y="35"/>
                  <a:pt x="184" y="30"/>
                  <a:pt x="180" y="26"/>
                </a:cubicBezTo>
                <a:cubicBezTo>
                  <a:pt x="172" y="18"/>
                  <a:pt x="162" y="11"/>
                  <a:pt x="151" y="7"/>
                </a:cubicBezTo>
                <a:cubicBezTo>
                  <a:pt x="141" y="2"/>
                  <a:pt x="129" y="0"/>
                  <a:pt x="117" y="0"/>
                </a:cubicBezTo>
                <a:cubicBezTo>
                  <a:pt x="94" y="0"/>
                  <a:pt x="73" y="9"/>
                  <a:pt x="57" y="23"/>
                </a:cubicBezTo>
                <a:cubicBezTo>
                  <a:pt x="43" y="35"/>
                  <a:pt x="33" y="53"/>
                  <a:pt x="29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9" y="72"/>
                  <a:pt x="6" y="73"/>
                  <a:pt x="4" y="74"/>
                </a:cubicBezTo>
                <a:cubicBezTo>
                  <a:pt x="1" y="77"/>
                  <a:pt x="0" y="83"/>
                  <a:pt x="3" y="87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30" y="120"/>
                  <a:pt x="30" y="120"/>
                  <a:pt x="30" y="120"/>
                </a:cubicBezTo>
                <a:close/>
                <a:moveTo>
                  <a:pt x="30" y="93"/>
                </a:moveTo>
                <a:cubicBezTo>
                  <a:pt x="30" y="93"/>
                  <a:pt x="30" y="93"/>
                  <a:pt x="30" y="93"/>
                </a:cubicBezTo>
                <a:cubicBezTo>
                  <a:pt x="29" y="90"/>
                  <a:pt x="29" y="90"/>
                  <a:pt x="29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43" y="93"/>
                  <a:pt x="43" y="93"/>
                  <a:pt x="43" y="93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30" y="93"/>
                  <a:pt x="30" y="93"/>
                  <a:pt x="30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1098550" y="2033905"/>
            <a:ext cx="2177415" cy="65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多级缓存策略（搜索结果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5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分钟、歌单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小时、排行榜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30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分钟）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100455" y="3147695"/>
            <a:ext cx="2175510" cy="55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按需加载机制，提升页面响应速度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942330" y="2033905"/>
            <a:ext cx="2139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并行请求优化，加载速度提升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10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倍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5942330" y="3147695"/>
            <a:ext cx="2139950" cy="63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缓存命中率提升，二次加载速度提升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40-500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倍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90211" y="2528495"/>
            <a:ext cx="657911" cy="663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508313" y="2526222"/>
            <a:ext cx="657911" cy="663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959203" y="2912331"/>
            <a:ext cx="102960" cy="1029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820972" y="2609910"/>
            <a:ext cx="99146" cy="1048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/>
          <p:nvPr/>
        </p:nvSpPr>
        <p:spPr bwMode="auto">
          <a:xfrm>
            <a:off x="1955005" y="2190913"/>
            <a:ext cx="1360138" cy="764959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721869" y="2528495"/>
            <a:ext cx="659047" cy="6637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941107" y="2526222"/>
            <a:ext cx="657911" cy="6637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4"/>
          <p:cNvSpPr/>
          <p:nvPr/>
        </p:nvSpPr>
        <p:spPr bwMode="auto">
          <a:xfrm>
            <a:off x="4390072" y="2190913"/>
            <a:ext cx="1356728" cy="764959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5"/>
          <p:cNvSpPr/>
          <p:nvPr/>
        </p:nvSpPr>
        <p:spPr bwMode="auto">
          <a:xfrm>
            <a:off x="3173107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>
            <a:off x="5605901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8"/>
          <p:cNvSpPr>
            <a:spLocks noEditPoints="1"/>
          </p:cNvSpPr>
          <p:nvPr/>
        </p:nvSpPr>
        <p:spPr bwMode="auto">
          <a:xfrm>
            <a:off x="2506105" y="2714904"/>
            <a:ext cx="226122" cy="288706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0"/>
          <p:cNvSpPr>
            <a:spLocks noEditPoints="1"/>
          </p:cNvSpPr>
          <p:nvPr/>
        </p:nvSpPr>
        <p:spPr bwMode="auto">
          <a:xfrm>
            <a:off x="6129730" y="2730817"/>
            <a:ext cx="280664" cy="259154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1"/>
          <p:cNvSpPr>
            <a:spLocks noEditPoints="1"/>
          </p:cNvSpPr>
          <p:nvPr/>
        </p:nvSpPr>
        <p:spPr bwMode="auto">
          <a:xfrm>
            <a:off x="4922991" y="2714904"/>
            <a:ext cx="261346" cy="288706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2"/>
          <p:cNvSpPr>
            <a:spLocks noEditPoints="1"/>
          </p:cNvSpPr>
          <p:nvPr/>
        </p:nvSpPr>
        <p:spPr bwMode="auto">
          <a:xfrm>
            <a:off x="3710571" y="2714904"/>
            <a:ext cx="251120" cy="288706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908175" y="3551555"/>
            <a:ext cx="128524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完善的加载状态与错误提示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108325" y="1635760"/>
            <a:ext cx="1422400" cy="39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响应式设计，适配多终端屏幕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357370" y="3551555"/>
            <a:ext cx="1245870" cy="4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流畅的动画与交互效果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643245" y="1635760"/>
            <a:ext cx="1235075" cy="4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离线可用的本地缓存功能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24333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迭代开发历程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关键开发节点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代码管理与规范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开发过程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925" y="1019175"/>
            <a:ext cx="414845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初始阶段（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10.11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初始化与框架搭建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从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Initial commit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开始，完成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Uniapp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项目基础框架搭建，确定跨平台开发方案（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H5 +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小程序优先适配），并上传初始文件与项目结构。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核心功能原型实现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聚焦音乐播放器最基础的功能闭环：完成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音乐播放器基本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功能（播放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暂停、进度条控制）、搭建基本界面布局（底部播放栏、歌曲信息展示区），并通过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README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文档记录初始开发计划。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细节优化启动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修复图标显示异常等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UI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问题，细化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README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说明，为后续功能扩展奠定基础。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迭代开发历程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2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16145" y="1481455"/>
            <a:ext cx="4148455" cy="332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功能完善阶段（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10.12-10.15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播放体验增强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10.12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日集中优化歌词功能：实现歌词高亮居中显示、修复歌词显示区域布局问题，同时优化交互（替换冗余按钮、简化操作路径）；完成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播放列表功能初步实现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，支持歌曲添加、切换与删除。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前后端交互突破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10.15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日重点解决跨域问题，通过三次迭代测试，最终通过统一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API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方法、修复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search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接口返回对象格式，实现前端与后端接口的稳定通信。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用户系统接入准备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同步优化播放异常处理（修正播放问题，详细化了错误提示），为后续用户功能接入扫清障碍，并更新说明文档与未来开发计划。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燕尾形 5"/>
          <p:cNvSpPr/>
          <p:nvPr>
            <p:custDataLst>
              <p:tags r:id="rId3"/>
            </p:custDataLst>
          </p:nvPr>
        </p:nvSpPr>
        <p:spPr>
          <a:xfrm>
            <a:off x="395605" y="4371975"/>
            <a:ext cx="4060190" cy="215900"/>
          </a:xfrm>
          <a:prstGeom prst="chevron">
            <a:avLst/>
          </a:prstGeom>
          <a:solidFill>
            <a:srgbClr val="1D69A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燕尾形 6"/>
          <p:cNvSpPr/>
          <p:nvPr>
            <p:custDataLst>
              <p:tags r:id="rId4"/>
            </p:custDataLst>
          </p:nvPr>
        </p:nvSpPr>
        <p:spPr>
          <a:xfrm>
            <a:off x="4644390" y="1019175"/>
            <a:ext cx="4060190" cy="215900"/>
          </a:xfrm>
          <a:prstGeom prst="chevron">
            <a:avLst/>
          </a:prstGeom>
          <a:solidFill>
            <a:srgbClr val="84CBC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925" y="869315"/>
            <a:ext cx="8375650" cy="364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核心功能闭环与优化阶段（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10.16-10.19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用户模块完善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实现注册登录、用户信息管理、收藏与播放历史同步（接入对应后端功能）；优化登录状态记忆、登录界面美化，未登录状态拒绝部分操作以提升体验。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内容体系构建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完成歌单系统闭环：实现首页推荐歌单显示、歌单详情页，修复显示并增加本地缓存；标注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限制（仅获取前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10/20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首）。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完善推荐与排行榜：将原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排行榜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”“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每日推荐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转为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分类推荐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，初步实现真正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排行榜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；优化排行榜缓存更新策略；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增加新功能：加入私人电台功能，实现音乐资源下载。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性能与代码质量优化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技术层面：引入本地缓存、优化按需加载提升速度；拆分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index.js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降耦合；添加数据库操作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debug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信息便于定位问题。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细节打磨：修复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功能未定义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警告、封面显示问题；优化随机播放顺序、最近播放页面数据同步。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文档标准化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更新前后端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文档、网易云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说明；删除无用测试程序，确保文档与代码一致。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迭代开发历程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燕尾形 5"/>
          <p:cNvSpPr/>
          <p:nvPr>
            <p:custDataLst>
              <p:tags r:id="rId2"/>
            </p:custDataLst>
          </p:nvPr>
        </p:nvSpPr>
        <p:spPr>
          <a:xfrm>
            <a:off x="415925" y="4371975"/>
            <a:ext cx="8388350" cy="215900"/>
          </a:xfrm>
          <a:prstGeom prst="chevron">
            <a:avLst/>
          </a:prstGeom>
          <a:solidFill>
            <a:srgbClr val="F8D15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关键开发节点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43940" y="1131570"/>
          <a:ext cx="6898005" cy="330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335"/>
                <a:gridCol w="2299335"/>
                <a:gridCol w="2299335"/>
              </a:tblGrid>
              <a:tr h="431165"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CBC3"/>
                    </a:solidFill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核心里程碑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CBC3"/>
                    </a:solidFill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技术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业务价值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CBC3"/>
                    </a:solidFill>
                  </a:tcPr>
                </a:tc>
              </a:tr>
              <a:tr h="574675"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项目初始化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基础播放器功能实现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完成从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到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的框架搭建，确定核心开发方向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4675"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10.12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歌词功能完善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播放列表实现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提升核心播放体验，形成完整的单首歌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→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列表播放闭环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5310"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10.15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跨域问题解决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 API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接口统一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打通前后端数据交互通道，为用户系统与内容模块铺路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4675"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10.16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用户系统接入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歌单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排行榜功能闭环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实现核心业务功能全覆盖，形成可使用的产品原型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4675"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10.16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缓存优化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代码重构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文档标准化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提升系统性能与可维护性，完成从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能用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"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到 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好用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"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的升级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14617" marR="1146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4336" y="1608987"/>
            <a:ext cx="767634" cy="769146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81562" y="1745468"/>
            <a:ext cx="592940" cy="59312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11036" y="2137056"/>
            <a:ext cx="767634" cy="76787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01964" y="2121750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91421" y="2411296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9029" y="2643443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198038" y="2444459"/>
            <a:ext cx="563611" cy="5599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/>
          <p:nvPr>
            <p:custDataLst>
              <p:tags r:id="rId8"/>
            </p:custDataLst>
          </p:nvPr>
        </p:nvSpPr>
        <p:spPr bwMode="auto">
          <a:xfrm>
            <a:off x="3646887" y="1796489"/>
            <a:ext cx="1792845" cy="2410756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03753" y="2136563"/>
            <a:ext cx="912999" cy="913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>
              <a:lnSpc>
                <a:spcPct val="14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Oval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40206" y="1419779"/>
            <a:ext cx="912999" cy="9132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>
              <a:lnSpc>
                <a:spcPct val="14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Freeform 17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7250716" y="1377391"/>
            <a:ext cx="183324" cy="246902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2386218" y="3076083"/>
            <a:ext cx="294756" cy="239712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0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787164" y="799270"/>
            <a:ext cx="249224" cy="280463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2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28080" y="1805940"/>
            <a:ext cx="2227580" cy="171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代码管理规范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所有修改通过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Git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提交记录可追溯，提交信息清晰描述功能变更（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排行榜缓存更新优化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""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收藏历史数据同步优化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），便于后期复盘与版本回滚；通过拆分大文件（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index.js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模块化）、删除冗余代码保持代码整洁。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9295" y="1158875"/>
            <a:ext cx="2359025" cy="184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增量迭代模式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采用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功能模块化拆分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</a:rPr>
              <a:t>→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逐个实现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</a:rPr>
              <a:t>→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集成优化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的增量开发思路，我们先实现基础播放功能，再逐步叠加歌词、播放列表、用户系统等模块，每个模块通过多次提交完善（排行榜功能从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初步实现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到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缓存优化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的递进）。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460500" y="3435985"/>
            <a:ext cx="2146935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问题驱动优化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针对开发中暴露的问题（跨域、封面显示异常、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API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数据限制），通过连续提交（跨域问题三次测试、封面问题三次修复）快速迭代解决方案，确保功能稳定性。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1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863340" y="2211669"/>
            <a:ext cx="912999" cy="9132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>
              <a:lnSpc>
                <a:spcPct val="14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代码管理与规范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1633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缓存优化策略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性能优化方案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跨域问题解决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3845" y="2070735"/>
            <a:ext cx="267843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技术亮点与解决方案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1"/>
            </p:custDataLst>
          </p:nvPr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>
              <p:custDataLst>
                <p:tags r:id="rId2"/>
              </p:custDataLst>
            </p:nvPr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522514" y="2571750"/>
            <a:ext cx="1512542" cy="1895740"/>
            <a:chOff x="522514" y="3027330"/>
            <a:chExt cx="1512542" cy="1440160"/>
          </a:xfrm>
        </p:grpSpPr>
        <p:sp>
          <p:nvSpPr>
            <p:cNvPr id="54" name="矩形 53"/>
            <p:cNvSpPr/>
            <p:nvPr>
              <p:custDataLst>
                <p:tags r:id="rId7"/>
              </p:custDataLst>
            </p:nvPr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>
              <p:custDataLst>
                <p:tags r:id="rId8"/>
              </p:custDataLst>
            </p:nvPr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9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7681431" y="2080217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0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2800042" y="2062748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6084764" y="2046842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2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4464895" y="2050257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100223" y="2059245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4" name="组合 73"/>
          <p:cNvGrpSpPr/>
          <p:nvPr>
            <p:custDataLst>
              <p:tags r:id="rId14"/>
            </p:custDataLst>
          </p:nvPr>
        </p:nvGrpSpPr>
        <p:grpSpPr>
          <a:xfrm>
            <a:off x="2167164" y="2571750"/>
            <a:ext cx="1512542" cy="1895740"/>
            <a:chOff x="522514" y="3027330"/>
            <a:chExt cx="1512542" cy="1440160"/>
          </a:xfrm>
        </p:grpSpPr>
        <p:sp>
          <p:nvSpPr>
            <p:cNvPr id="75" name="矩形 74"/>
            <p:cNvSpPr/>
            <p:nvPr>
              <p:custDataLst>
                <p:tags r:id="rId15"/>
              </p:custDataLst>
            </p:nvPr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>
              <p:custDataLst>
                <p:tags r:id="rId16"/>
              </p:custDataLst>
            </p:nvPr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>
            <p:custDataLst>
              <p:tags r:id="rId17"/>
            </p:custDataLst>
          </p:nvPr>
        </p:nvGrpSpPr>
        <p:grpSpPr>
          <a:xfrm>
            <a:off x="3818164" y="2571750"/>
            <a:ext cx="1512542" cy="1895740"/>
            <a:chOff x="522514" y="3027330"/>
            <a:chExt cx="1512542" cy="1440160"/>
          </a:xfrm>
        </p:grpSpPr>
        <p:sp>
          <p:nvSpPr>
            <p:cNvPr id="78" name="矩形 77"/>
            <p:cNvSpPr/>
            <p:nvPr>
              <p:custDataLst>
                <p:tags r:id="rId18"/>
              </p:custDataLst>
            </p:nvPr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>
              <p:custDataLst>
                <p:tags r:id="rId19"/>
              </p:custDataLst>
            </p:nvPr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>
            <p:custDataLst>
              <p:tags r:id="rId20"/>
            </p:custDataLst>
          </p:nvPr>
        </p:nvGrpSpPr>
        <p:grpSpPr>
          <a:xfrm>
            <a:off x="5475514" y="2571750"/>
            <a:ext cx="1512542" cy="1895740"/>
            <a:chOff x="522514" y="3027330"/>
            <a:chExt cx="1512542" cy="1440160"/>
          </a:xfrm>
        </p:grpSpPr>
        <p:sp>
          <p:nvSpPr>
            <p:cNvPr id="81" name="矩形 80"/>
            <p:cNvSpPr/>
            <p:nvPr>
              <p:custDataLst>
                <p:tags r:id="rId21"/>
              </p:custDataLst>
            </p:nvPr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>
              <p:custDataLst>
                <p:tags r:id="rId22"/>
              </p:custDataLst>
            </p:nvPr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>
            <p:custDataLst>
              <p:tags r:id="rId23"/>
            </p:custDataLst>
          </p:nvPr>
        </p:nvGrpSpPr>
        <p:grpSpPr>
          <a:xfrm>
            <a:off x="7120164" y="2571750"/>
            <a:ext cx="1512542" cy="1895740"/>
            <a:chOff x="522514" y="3027330"/>
            <a:chExt cx="1512542" cy="1440160"/>
          </a:xfrm>
        </p:grpSpPr>
        <p:sp>
          <p:nvSpPr>
            <p:cNvPr id="84" name="矩形 83"/>
            <p:cNvSpPr/>
            <p:nvPr>
              <p:custDataLst>
                <p:tags r:id="rId24"/>
              </p:custDataLst>
            </p:nvPr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>
              <p:custDataLst>
                <p:tags r:id="rId25"/>
              </p:custDataLst>
            </p:nvPr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>
            <p:custDataLst>
              <p:tags r:id="rId26"/>
            </p:custDataLst>
          </p:nvPr>
        </p:nvSpPr>
        <p:spPr>
          <a:xfrm>
            <a:off x="4036059" y="3111789"/>
            <a:ext cx="107188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迭代开发历程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关键开发节点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代码管理与规范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>
            <p:custDataLst>
              <p:tags r:id="rId27"/>
            </p:custDataLst>
          </p:nvPr>
        </p:nvSpPr>
        <p:spPr>
          <a:xfrm>
            <a:off x="2573864" y="3111789"/>
            <a:ext cx="69088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功能实现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性能优化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用户体验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>
            <p:custDataLst>
              <p:tags r:id="rId28"/>
            </p:custDataLst>
          </p:nvPr>
        </p:nvSpPr>
        <p:spPr>
          <a:xfrm>
            <a:off x="921170" y="3111789"/>
            <a:ext cx="69088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技术栈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项目链接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>
            <p:custDataLst>
              <p:tags r:id="rId29"/>
            </p:custDataLst>
          </p:nvPr>
        </p:nvSpPr>
        <p:spPr>
          <a:xfrm>
            <a:off x="7475218" y="3111789"/>
            <a:ext cx="817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待优化方向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经验总结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>
            <p:custDataLst>
              <p:tags r:id="rId30"/>
            </p:custDataLst>
          </p:nvPr>
        </p:nvSpPr>
        <p:spPr>
          <a:xfrm>
            <a:off x="5759023" y="3111789"/>
            <a:ext cx="94488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缓存优化策略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性能优化方案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跨域问题解决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>
            <p:custDataLst>
              <p:tags r:id="rId31"/>
            </p:custDataLst>
          </p:nvPr>
        </p:nvSpPr>
        <p:spPr>
          <a:xfrm>
            <a:off x="4175759" y="2667289"/>
            <a:ext cx="792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开发过程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>
            <p:custDataLst>
              <p:tags r:id="rId32"/>
            </p:custDataLst>
          </p:nvPr>
        </p:nvSpPr>
        <p:spPr>
          <a:xfrm>
            <a:off x="2370665" y="2667289"/>
            <a:ext cx="10972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项目核心成果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>
            <p:custDataLst>
              <p:tags r:id="rId33"/>
            </p:custDataLst>
          </p:nvPr>
        </p:nvSpPr>
        <p:spPr>
          <a:xfrm>
            <a:off x="697527" y="2667289"/>
            <a:ext cx="113817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项目概述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34"/>
            </p:custDataLst>
          </p:nvPr>
        </p:nvSpPr>
        <p:spPr>
          <a:xfrm>
            <a:off x="7259318" y="2667289"/>
            <a:ext cx="12496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项目总结与展望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>
            <p:custDataLst>
              <p:tags r:id="rId35"/>
            </p:custDataLst>
          </p:nvPr>
        </p:nvSpPr>
        <p:spPr>
          <a:xfrm>
            <a:off x="5454224" y="2667289"/>
            <a:ext cx="1554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技术亮点与解决方案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6467" y="1635832"/>
            <a:ext cx="2181820" cy="2185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47587" y="1635832"/>
            <a:ext cx="2181820" cy="2185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47985" y="1635832"/>
            <a:ext cx="2181820" cy="21853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83080" y="2782570"/>
            <a:ext cx="1696085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bg1"/>
                </a:solidFill>
              </a:rPr>
              <a:t>多级缓存设计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针对不同数据类型（歌曲、歌单、排行榜）设置差异化过期时间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2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78985" y="1859345"/>
            <a:ext cx="931022" cy="81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>
            <p:custDataLst>
              <p:tags r:id="rId6"/>
            </p:custDataLst>
          </p:nvPr>
        </p:nvCxnSpPr>
        <p:spPr>
          <a:xfrm>
            <a:off x="2017368" y="2672125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72713" y="2782267"/>
            <a:ext cx="1363068" cy="7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bg1"/>
                </a:solidFill>
              </a:rPr>
              <a:t>缓存降级机制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网络异常时自动使用本地缓存数据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88735" y="1859345"/>
            <a:ext cx="931022" cy="81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9"/>
            </p:custDataLst>
          </p:nvPr>
        </p:nvCxnSpPr>
        <p:spPr>
          <a:xfrm>
            <a:off x="3827118" y="2672125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607863" y="2782267"/>
            <a:ext cx="1363068" cy="7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bg1"/>
                </a:solidFill>
              </a:rPr>
              <a:t>实现代码</a:t>
            </a:r>
            <a:endParaRPr lang="zh-CN" altLang="en-US" sz="12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dirty="0">
                <a:solidFill>
                  <a:schemeClr val="bg1"/>
                </a:solidFill>
              </a:rPr>
              <a:t>cache.js</a:t>
            </a:r>
            <a:r>
              <a:rPr lang="zh-CN" altLang="en-US" sz="1200" dirty="0">
                <a:solidFill>
                  <a:schemeClr val="bg1"/>
                </a:solidFill>
              </a:rPr>
              <a:t>封装统一缓存管理接口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2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823885" y="1859345"/>
            <a:ext cx="931022" cy="81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cxnSp>
        <p:nvCxnSpPr>
          <p:cNvPr id="21" name="直接连接符 20"/>
          <p:cNvCxnSpPr/>
          <p:nvPr>
            <p:custDataLst>
              <p:tags r:id="rId12"/>
            </p:custDataLst>
          </p:nvPr>
        </p:nvCxnSpPr>
        <p:spPr>
          <a:xfrm>
            <a:off x="5662268" y="2672125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缓存优化策略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11505" y="1128395"/>
            <a:ext cx="970915" cy="78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709420" y="1128395"/>
            <a:ext cx="2575560" cy="78867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53565" y="1228725"/>
            <a:ext cx="2317115" cy="62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并行请求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+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分批处理：将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50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首歌曲请求分为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5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批并行处理，加载时间从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50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秒降至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5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16016" y="1128542"/>
            <a:ext cx="3814915" cy="2306164"/>
          </a:xfrm>
          <a:prstGeom prst="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14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996950" y="1419860"/>
            <a:ext cx="199390" cy="218440"/>
          </a:xfrm>
          <a:custGeom>
            <a:avLst/>
            <a:gdLst>
              <a:gd name="T0" fmla="*/ 75 w 116"/>
              <a:gd name="T1" fmla="*/ 56 h 140"/>
              <a:gd name="T2" fmla="*/ 97 w 116"/>
              <a:gd name="T3" fmla="*/ 56 h 140"/>
              <a:gd name="T4" fmla="*/ 103 w 116"/>
              <a:gd name="T5" fmla="*/ 61 h 140"/>
              <a:gd name="T6" fmla="*/ 100 w 116"/>
              <a:gd name="T7" fmla="*/ 66 h 140"/>
              <a:gd name="T8" fmla="*/ 9 w 116"/>
              <a:gd name="T9" fmla="*/ 138 h 140"/>
              <a:gd name="T10" fmla="*/ 1 w 116"/>
              <a:gd name="T11" fmla="*/ 137 h 140"/>
              <a:gd name="T12" fmla="*/ 1 w 116"/>
              <a:gd name="T13" fmla="*/ 131 h 140"/>
              <a:gd name="T14" fmla="*/ 36 w 116"/>
              <a:gd name="T15" fmla="*/ 67 h 140"/>
              <a:gd name="T16" fmla="*/ 15 w 116"/>
              <a:gd name="T17" fmla="*/ 67 h 140"/>
              <a:gd name="T18" fmla="*/ 10 w 116"/>
              <a:gd name="T19" fmla="*/ 61 h 140"/>
              <a:gd name="T20" fmla="*/ 11 w 116"/>
              <a:gd name="T21" fmla="*/ 58 h 140"/>
              <a:gd name="T22" fmla="*/ 49 w 116"/>
              <a:gd name="T23" fmla="*/ 3 h 140"/>
              <a:gd name="T24" fmla="*/ 54 w 116"/>
              <a:gd name="T25" fmla="*/ 1 h 140"/>
              <a:gd name="T26" fmla="*/ 54 w 116"/>
              <a:gd name="T27" fmla="*/ 0 h 140"/>
              <a:gd name="T28" fmla="*/ 111 w 116"/>
              <a:gd name="T29" fmla="*/ 0 h 140"/>
              <a:gd name="T30" fmla="*/ 116 w 116"/>
              <a:gd name="T31" fmla="*/ 6 h 140"/>
              <a:gd name="T32" fmla="*/ 114 w 116"/>
              <a:gd name="T33" fmla="*/ 10 h 140"/>
              <a:gd name="T34" fmla="*/ 75 w 116"/>
              <a:gd name="T35" fmla="*/ 56 h 140"/>
              <a:gd name="T36" fmla="*/ 81 w 116"/>
              <a:gd name="T37" fmla="*/ 67 h 140"/>
              <a:gd name="T38" fmla="*/ 81 w 116"/>
              <a:gd name="T39" fmla="*/ 67 h 140"/>
              <a:gd name="T40" fmla="*/ 63 w 116"/>
              <a:gd name="T41" fmla="*/ 67 h 140"/>
              <a:gd name="T42" fmla="*/ 63 w 116"/>
              <a:gd name="T43" fmla="*/ 67 h 140"/>
              <a:gd name="T44" fmla="*/ 60 w 116"/>
              <a:gd name="T45" fmla="*/ 65 h 140"/>
              <a:gd name="T46" fmla="*/ 59 w 116"/>
              <a:gd name="T47" fmla="*/ 58 h 140"/>
              <a:gd name="T48" fmla="*/ 99 w 116"/>
              <a:gd name="T49" fmla="*/ 11 h 140"/>
              <a:gd name="T50" fmla="*/ 57 w 116"/>
              <a:gd name="T51" fmla="*/ 11 h 140"/>
              <a:gd name="T52" fmla="*/ 26 w 116"/>
              <a:gd name="T53" fmla="*/ 56 h 140"/>
              <a:gd name="T54" fmla="*/ 45 w 116"/>
              <a:gd name="T55" fmla="*/ 56 h 140"/>
              <a:gd name="T56" fmla="*/ 45 w 116"/>
              <a:gd name="T57" fmla="*/ 56 h 140"/>
              <a:gd name="T58" fmla="*/ 48 w 116"/>
              <a:gd name="T59" fmla="*/ 56 h 140"/>
              <a:gd name="T60" fmla="*/ 50 w 116"/>
              <a:gd name="T61" fmla="*/ 64 h 140"/>
              <a:gd name="T62" fmla="*/ 23 w 116"/>
              <a:gd name="T63" fmla="*/ 113 h 140"/>
              <a:gd name="T64" fmla="*/ 81 w 116"/>
              <a:gd name="T65" fmla="*/ 6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" h="140">
                <a:moveTo>
                  <a:pt x="75" y="56"/>
                </a:moveTo>
                <a:cubicBezTo>
                  <a:pt x="97" y="56"/>
                  <a:pt x="97" y="56"/>
                  <a:pt x="97" y="56"/>
                </a:cubicBezTo>
                <a:cubicBezTo>
                  <a:pt x="100" y="56"/>
                  <a:pt x="103" y="58"/>
                  <a:pt x="103" y="61"/>
                </a:cubicBezTo>
                <a:cubicBezTo>
                  <a:pt x="103" y="63"/>
                  <a:pt x="102" y="65"/>
                  <a:pt x="100" y="66"/>
                </a:cubicBezTo>
                <a:cubicBezTo>
                  <a:pt x="9" y="138"/>
                  <a:pt x="9" y="138"/>
                  <a:pt x="9" y="138"/>
                </a:cubicBezTo>
                <a:cubicBezTo>
                  <a:pt x="6" y="140"/>
                  <a:pt x="3" y="140"/>
                  <a:pt x="1" y="137"/>
                </a:cubicBezTo>
                <a:cubicBezTo>
                  <a:pt x="0" y="136"/>
                  <a:pt x="0" y="133"/>
                  <a:pt x="1" y="131"/>
                </a:cubicBezTo>
                <a:cubicBezTo>
                  <a:pt x="36" y="67"/>
                  <a:pt x="36" y="67"/>
                  <a:pt x="36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2" y="67"/>
                  <a:pt x="10" y="64"/>
                  <a:pt x="10" y="61"/>
                </a:cubicBezTo>
                <a:cubicBezTo>
                  <a:pt x="10" y="60"/>
                  <a:pt x="10" y="59"/>
                  <a:pt x="11" y="58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1"/>
                  <a:pt x="52" y="1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4" y="0"/>
                  <a:pt x="116" y="3"/>
                  <a:pt x="116" y="6"/>
                </a:cubicBezTo>
                <a:cubicBezTo>
                  <a:pt x="116" y="7"/>
                  <a:pt x="115" y="9"/>
                  <a:pt x="114" y="10"/>
                </a:cubicBezTo>
                <a:cubicBezTo>
                  <a:pt x="75" y="56"/>
                  <a:pt x="75" y="56"/>
                  <a:pt x="75" y="56"/>
                </a:cubicBezTo>
                <a:close/>
                <a:moveTo>
                  <a:pt x="81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2" y="67"/>
                  <a:pt x="61" y="66"/>
                  <a:pt x="60" y="65"/>
                </a:cubicBezTo>
                <a:cubicBezTo>
                  <a:pt x="57" y="63"/>
                  <a:pt x="57" y="60"/>
                  <a:pt x="59" y="58"/>
                </a:cubicBezTo>
                <a:cubicBezTo>
                  <a:pt x="99" y="11"/>
                  <a:pt x="99" y="11"/>
                  <a:pt x="99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26" y="56"/>
                  <a:pt x="26" y="56"/>
                  <a:pt x="26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6" y="56"/>
                  <a:pt x="47" y="56"/>
                  <a:pt x="48" y="56"/>
                </a:cubicBezTo>
                <a:cubicBezTo>
                  <a:pt x="51" y="58"/>
                  <a:pt x="52" y="61"/>
                  <a:pt x="50" y="64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81" y="67"/>
                  <a:pt x="81" y="67"/>
                  <a:pt x="8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性能优化方案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>
            <a:off x="611505" y="2044065"/>
            <a:ext cx="970915" cy="788670"/>
          </a:xfrm>
          <a:prstGeom prst="rect">
            <a:avLst/>
          </a:prstGeom>
          <a:solidFill>
            <a:srgbClr val="84C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1709420" y="2044065"/>
            <a:ext cx="2575560" cy="78867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53565" y="2144395"/>
            <a:ext cx="2317115" cy="62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按需加载：歌曲详情和封面图片按需加载，减少初始加载压力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611505" y="2959735"/>
            <a:ext cx="970915" cy="788670"/>
          </a:xfrm>
          <a:prstGeom prst="rect">
            <a:avLst/>
          </a:prstGeom>
          <a:solidFill>
            <a:srgbClr val="F8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0"/>
            </p:custDataLst>
          </p:nvPr>
        </p:nvSpPr>
        <p:spPr>
          <a:xfrm>
            <a:off x="1709420" y="2959735"/>
            <a:ext cx="2575560" cy="78867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853565" y="3060065"/>
            <a:ext cx="2317115" cy="62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错误重试机制：失败请求自动重试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次，成功率提升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20-30%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Freeform 10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1010889" y="2334432"/>
            <a:ext cx="177800" cy="238974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61" name="Freeform 29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971550" y="3269371"/>
            <a:ext cx="230188" cy="236611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5053466" y="2114901"/>
            <a:ext cx="373015" cy="754741"/>
          </a:xfrm>
          <a:custGeom>
            <a:avLst/>
            <a:gdLst>
              <a:gd name="T0" fmla="*/ 8 w 112"/>
              <a:gd name="T1" fmla="*/ 0 h 226"/>
              <a:gd name="T2" fmla="*/ 15 w 112"/>
              <a:gd name="T3" fmla="*/ 126 h 226"/>
              <a:gd name="T4" fmla="*/ 61 w 112"/>
              <a:gd name="T5" fmla="*/ 226 h 226"/>
              <a:gd name="T6" fmla="*/ 112 w 112"/>
              <a:gd name="T7" fmla="*/ 226 h 226"/>
              <a:gd name="T8" fmla="*/ 71 w 112"/>
              <a:gd name="T9" fmla="*/ 145 h 226"/>
              <a:gd name="T10" fmla="*/ 56 w 112"/>
              <a:gd name="T11" fmla="*/ 0 h 226"/>
              <a:gd name="T12" fmla="*/ 8 w 112"/>
              <a:gd name="T13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226">
                <a:moveTo>
                  <a:pt x="8" y="0"/>
                </a:moveTo>
                <a:cubicBezTo>
                  <a:pt x="0" y="51"/>
                  <a:pt x="8" y="96"/>
                  <a:pt x="15" y="126"/>
                </a:cubicBezTo>
                <a:cubicBezTo>
                  <a:pt x="22" y="153"/>
                  <a:pt x="41" y="191"/>
                  <a:pt x="61" y="226"/>
                </a:cubicBezTo>
                <a:cubicBezTo>
                  <a:pt x="112" y="226"/>
                  <a:pt x="112" y="226"/>
                  <a:pt x="112" y="226"/>
                </a:cubicBezTo>
                <a:cubicBezTo>
                  <a:pt x="99" y="203"/>
                  <a:pt x="84" y="176"/>
                  <a:pt x="71" y="145"/>
                </a:cubicBezTo>
                <a:cubicBezTo>
                  <a:pt x="56" y="107"/>
                  <a:pt x="47" y="54"/>
                  <a:pt x="56" y="0"/>
                </a:cubicBezTo>
                <a:lnTo>
                  <a:pt x="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5080312" y="1343200"/>
            <a:ext cx="897215" cy="761808"/>
          </a:xfrm>
          <a:custGeom>
            <a:avLst/>
            <a:gdLst>
              <a:gd name="T0" fmla="*/ 48 w 269"/>
              <a:gd name="T1" fmla="*/ 228 h 228"/>
              <a:gd name="T2" fmla="*/ 91 w 269"/>
              <a:gd name="T3" fmla="*/ 130 h 228"/>
              <a:gd name="T4" fmla="*/ 269 w 269"/>
              <a:gd name="T5" fmla="*/ 46 h 228"/>
              <a:gd name="T6" fmla="*/ 269 w 269"/>
              <a:gd name="T7" fmla="*/ 0 h 228"/>
              <a:gd name="T8" fmla="*/ 50 w 269"/>
              <a:gd name="T9" fmla="*/ 110 h 228"/>
              <a:gd name="T10" fmla="*/ 0 w 269"/>
              <a:gd name="T11" fmla="*/ 228 h 228"/>
              <a:gd name="T12" fmla="*/ 48 w 269"/>
              <a:gd name="T13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9" h="228">
                <a:moveTo>
                  <a:pt x="48" y="228"/>
                </a:moveTo>
                <a:cubicBezTo>
                  <a:pt x="54" y="194"/>
                  <a:pt x="67" y="160"/>
                  <a:pt x="91" y="130"/>
                </a:cubicBezTo>
                <a:cubicBezTo>
                  <a:pt x="153" y="50"/>
                  <a:pt x="246" y="46"/>
                  <a:pt x="269" y="46"/>
                </a:cubicBezTo>
                <a:cubicBezTo>
                  <a:pt x="269" y="0"/>
                  <a:pt x="269" y="0"/>
                  <a:pt x="269" y="0"/>
                </a:cubicBezTo>
                <a:cubicBezTo>
                  <a:pt x="226" y="0"/>
                  <a:pt x="123" y="10"/>
                  <a:pt x="50" y="110"/>
                </a:cubicBezTo>
                <a:cubicBezTo>
                  <a:pt x="21" y="150"/>
                  <a:pt x="6" y="190"/>
                  <a:pt x="0" y="228"/>
                </a:cubicBezTo>
                <a:lnTo>
                  <a:pt x="48" y="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5262579" y="2879536"/>
            <a:ext cx="714946" cy="757568"/>
          </a:xfrm>
          <a:custGeom>
            <a:avLst/>
            <a:gdLst>
              <a:gd name="T0" fmla="*/ 108 w 214"/>
              <a:gd name="T1" fmla="*/ 146 h 227"/>
              <a:gd name="T2" fmla="*/ 82 w 214"/>
              <a:gd name="T3" fmla="*/ 51 h 227"/>
              <a:gd name="T4" fmla="*/ 51 w 214"/>
              <a:gd name="T5" fmla="*/ 0 h 227"/>
              <a:gd name="T6" fmla="*/ 0 w 214"/>
              <a:gd name="T7" fmla="*/ 0 h 227"/>
              <a:gd name="T8" fmla="*/ 47 w 214"/>
              <a:gd name="T9" fmla="*/ 82 h 227"/>
              <a:gd name="T10" fmla="*/ 65 w 214"/>
              <a:gd name="T11" fmla="*/ 158 h 227"/>
              <a:gd name="T12" fmla="*/ 85 w 214"/>
              <a:gd name="T13" fmla="*/ 205 h 227"/>
              <a:gd name="T14" fmla="*/ 109 w 214"/>
              <a:gd name="T15" fmla="*/ 227 h 227"/>
              <a:gd name="T16" fmla="*/ 214 w 214"/>
              <a:gd name="T17" fmla="*/ 227 h 227"/>
              <a:gd name="T18" fmla="*/ 214 w 214"/>
              <a:gd name="T19" fmla="*/ 184 h 227"/>
              <a:gd name="T20" fmla="*/ 126 w 214"/>
              <a:gd name="T21" fmla="*/ 184 h 227"/>
              <a:gd name="T22" fmla="*/ 108 w 214"/>
              <a:gd name="T23" fmla="*/ 1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4" h="227">
                <a:moveTo>
                  <a:pt x="108" y="146"/>
                </a:moveTo>
                <a:cubicBezTo>
                  <a:pt x="108" y="127"/>
                  <a:pt x="98" y="80"/>
                  <a:pt x="82" y="51"/>
                </a:cubicBezTo>
                <a:cubicBezTo>
                  <a:pt x="74" y="37"/>
                  <a:pt x="63" y="2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20" y="36"/>
                  <a:pt x="40" y="68"/>
                  <a:pt x="47" y="82"/>
                </a:cubicBezTo>
                <a:cubicBezTo>
                  <a:pt x="59" y="107"/>
                  <a:pt x="65" y="146"/>
                  <a:pt x="65" y="158"/>
                </a:cubicBezTo>
                <a:cubicBezTo>
                  <a:pt x="66" y="171"/>
                  <a:pt x="72" y="190"/>
                  <a:pt x="85" y="205"/>
                </a:cubicBezTo>
                <a:cubicBezTo>
                  <a:pt x="99" y="220"/>
                  <a:pt x="109" y="227"/>
                  <a:pt x="109" y="227"/>
                </a:cubicBezTo>
                <a:cubicBezTo>
                  <a:pt x="214" y="227"/>
                  <a:pt x="214" y="227"/>
                  <a:pt x="214" y="227"/>
                </a:cubicBezTo>
                <a:cubicBezTo>
                  <a:pt x="214" y="184"/>
                  <a:pt x="214" y="184"/>
                  <a:pt x="214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3" y="183"/>
                  <a:pt x="108" y="174"/>
                  <a:pt x="108" y="1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6538462" y="2114901"/>
            <a:ext cx="373015" cy="754741"/>
          </a:xfrm>
          <a:custGeom>
            <a:avLst/>
            <a:gdLst>
              <a:gd name="T0" fmla="*/ 104 w 112"/>
              <a:gd name="T1" fmla="*/ 0 h 226"/>
              <a:gd name="T2" fmla="*/ 97 w 112"/>
              <a:gd name="T3" fmla="*/ 126 h 226"/>
              <a:gd name="T4" fmla="*/ 51 w 112"/>
              <a:gd name="T5" fmla="*/ 226 h 226"/>
              <a:gd name="T6" fmla="*/ 0 w 112"/>
              <a:gd name="T7" fmla="*/ 226 h 226"/>
              <a:gd name="T8" fmla="*/ 41 w 112"/>
              <a:gd name="T9" fmla="*/ 145 h 226"/>
              <a:gd name="T10" fmla="*/ 57 w 112"/>
              <a:gd name="T11" fmla="*/ 0 h 226"/>
              <a:gd name="T12" fmla="*/ 104 w 112"/>
              <a:gd name="T13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226">
                <a:moveTo>
                  <a:pt x="104" y="0"/>
                </a:moveTo>
                <a:cubicBezTo>
                  <a:pt x="112" y="51"/>
                  <a:pt x="104" y="96"/>
                  <a:pt x="97" y="126"/>
                </a:cubicBezTo>
                <a:cubicBezTo>
                  <a:pt x="90" y="153"/>
                  <a:pt x="71" y="191"/>
                  <a:pt x="51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14" y="203"/>
                  <a:pt x="28" y="176"/>
                  <a:pt x="41" y="145"/>
                </a:cubicBezTo>
                <a:cubicBezTo>
                  <a:pt x="56" y="107"/>
                  <a:pt x="65" y="54"/>
                  <a:pt x="57" y="0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5987417" y="1343200"/>
            <a:ext cx="897215" cy="761808"/>
          </a:xfrm>
          <a:custGeom>
            <a:avLst/>
            <a:gdLst>
              <a:gd name="T0" fmla="*/ 221 w 269"/>
              <a:gd name="T1" fmla="*/ 228 h 228"/>
              <a:gd name="T2" fmla="*/ 178 w 269"/>
              <a:gd name="T3" fmla="*/ 130 h 228"/>
              <a:gd name="T4" fmla="*/ 0 w 269"/>
              <a:gd name="T5" fmla="*/ 46 h 228"/>
              <a:gd name="T6" fmla="*/ 0 w 269"/>
              <a:gd name="T7" fmla="*/ 0 h 228"/>
              <a:gd name="T8" fmla="*/ 219 w 269"/>
              <a:gd name="T9" fmla="*/ 110 h 228"/>
              <a:gd name="T10" fmla="*/ 269 w 269"/>
              <a:gd name="T11" fmla="*/ 228 h 228"/>
              <a:gd name="T12" fmla="*/ 221 w 269"/>
              <a:gd name="T13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9" h="228">
                <a:moveTo>
                  <a:pt x="221" y="228"/>
                </a:moveTo>
                <a:cubicBezTo>
                  <a:pt x="215" y="194"/>
                  <a:pt x="202" y="160"/>
                  <a:pt x="178" y="130"/>
                </a:cubicBezTo>
                <a:cubicBezTo>
                  <a:pt x="116" y="50"/>
                  <a:pt x="23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43" y="0"/>
                  <a:pt x="147" y="10"/>
                  <a:pt x="219" y="110"/>
                </a:cubicBezTo>
                <a:cubicBezTo>
                  <a:pt x="248" y="150"/>
                  <a:pt x="263" y="190"/>
                  <a:pt x="269" y="228"/>
                </a:cubicBezTo>
                <a:lnTo>
                  <a:pt x="221" y="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5987416" y="2879536"/>
            <a:ext cx="717772" cy="757568"/>
          </a:xfrm>
          <a:custGeom>
            <a:avLst/>
            <a:gdLst>
              <a:gd name="T0" fmla="*/ 106 w 215"/>
              <a:gd name="T1" fmla="*/ 146 h 227"/>
              <a:gd name="T2" fmla="*/ 132 w 215"/>
              <a:gd name="T3" fmla="*/ 51 h 227"/>
              <a:gd name="T4" fmla="*/ 163 w 215"/>
              <a:gd name="T5" fmla="*/ 0 h 227"/>
              <a:gd name="T6" fmla="*/ 215 w 215"/>
              <a:gd name="T7" fmla="*/ 0 h 227"/>
              <a:gd name="T8" fmla="*/ 167 w 215"/>
              <a:gd name="T9" fmla="*/ 82 h 227"/>
              <a:gd name="T10" fmla="*/ 149 w 215"/>
              <a:gd name="T11" fmla="*/ 158 h 227"/>
              <a:gd name="T12" fmla="*/ 129 w 215"/>
              <a:gd name="T13" fmla="*/ 205 h 227"/>
              <a:gd name="T14" fmla="*/ 106 w 215"/>
              <a:gd name="T15" fmla="*/ 227 h 227"/>
              <a:gd name="T16" fmla="*/ 0 w 215"/>
              <a:gd name="T17" fmla="*/ 227 h 227"/>
              <a:gd name="T18" fmla="*/ 0 w 215"/>
              <a:gd name="T19" fmla="*/ 184 h 227"/>
              <a:gd name="T20" fmla="*/ 88 w 215"/>
              <a:gd name="T21" fmla="*/ 184 h 227"/>
              <a:gd name="T22" fmla="*/ 106 w 215"/>
              <a:gd name="T23" fmla="*/ 1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227">
                <a:moveTo>
                  <a:pt x="106" y="146"/>
                </a:moveTo>
                <a:cubicBezTo>
                  <a:pt x="106" y="127"/>
                  <a:pt x="116" y="80"/>
                  <a:pt x="132" y="51"/>
                </a:cubicBezTo>
                <a:cubicBezTo>
                  <a:pt x="140" y="37"/>
                  <a:pt x="151" y="20"/>
                  <a:pt x="163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194" y="36"/>
                  <a:pt x="174" y="68"/>
                  <a:pt x="167" y="82"/>
                </a:cubicBezTo>
                <a:cubicBezTo>
                  <a:pt x="155" y="107"/>
                  <a:pt x="149" y="146"/>
                  <a:pt x="149" y="158"/>
                </a:cubicBezTo>
                <a:cubicBezTo>
                  <a:pt x="149" y="171"/>
                  <a:pt x="143" y="190"/>
                  <a:pt x="129" y="205"/>
                </a:cubicBezTo>
                <a:cubicBezTo>
                  <a:pt x="115" y="220"/>
                  <a:pt x="106" y="227"/>
                  <a:pt x="106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184"/>
                  <a:pt x="0" y="184"/>
                  <a:pt x="0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91" y="183"/>
                  <a:pt x="106" y="174"/>
                  <a:pt x="106" y="1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462661" y="1968460"/>
            <a:ext cx="169552" cy="438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632214" y="1968460"/>
            <a:ext cx="170966" cy="438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803179" y="1968460"/>
            <a:ext cx="173792" cy="438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976970" y="1968460"/>
            <a:ext cx="169552" cy="438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146522" y="1968460"/>
            <a:ext cx="170966" cy="43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317487" y="1968460"/>
            <a:ext cx="172378" cy="43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>
            <a:off x="5580491" y="3723319"/>
            <a:ext cx="803961" cy="66428"/>
          </a:xfrm>
          <a:custGeom>
            <a:avLst/>
            <a:gdLst>
              <a:gd name="T0" fmla="*/ 231 w 241"/>
              <a:gd name="T1" fmla="*/ 0 h 20"/>
              <a:gd name="T2" fmla="*/ 10 w 241"/>
              <a:gd name="T3" fmla="*/ 0 h 20"/>
              <a:gd name="T4" fmla="*/ 0 w 241"/>
              <a:gd name="T5" fmla="*/ 10 h 20"/>
              <a:gd name="T6" fmla="*/ 10 w 241"/>
              <a:gd name="T7" fmla="*/ 20 h 20"/>
              <a:gd name="T8" fmla="*/ 231 w 241"/>
              <a:gd name="T9" fmla="*/ 20 h 20"/>
              <a:gd name="T10" fmla="*/ 241 w 241"/>
              <a:gd name="T11" fmla="*/ 10 h 20"/>
              <a:gd name="T12" fmla="*/ 231 w 24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0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5"/>
                  <a:pt x="4" y="20"/>
                  <a:pt x="10" y="20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5"/>
                  <a:pt x="241" y="10"/>
                </a:cubicBezTo>
                <a:cubicBezTo>
                  <a:pt x="241" y="4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8"/>
          <p:cNvSpPr/>
          <p:nvPr/>
        </p:nvSpPr>
        <p:spPr bwMode="auto">
          <a:xfrm>
            <a:off x="5580491" y="3833562"/>
            <a:ext cx="803961" cy="66428"/>
          </a:xfrm>
          <a:custGeom>
            <a:avLst/>
            <a:gdLst>
              <a:gd name="T0" fmla="*/ 231 w 241"/>
              <a:gd name="T1" fmla="*/ 0 h 20"/>
              <a:gd name="T2" fmla="*/ 10 w 241"/>
              <a:gd name="T3" fmla="*/ 0 h 20"/>
              <a:gd name="T4" fmla="*/ 0 w 241"/>
              <a:gd name="T5" fmla="*/ 10 h 20"/>
              <a:gd name="T6" fmla="*/ 10 w 241"/>
              <a:gd name="T7" fmla="*/ 20 h 20"/>
              <a:gd name="T8" fmla="*/ 231 w 241"/>
              <a:gd name="T9" fmla="*/ 20 h 20"/>
              <a:gd name="T10" fmla="*/ 241 w 241"/>
              <a:gd name="T11" fmla="*/ 10 h 20"/>
              <a:gd name="T12" fmla="*/ 231 w 24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0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6"/>
                  <a:pt x="241" y="10"/>
                </a:cubicBezTo>
                <a:cubicBezTo>
                  <a:pt x="241" y="5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5580491" y="3946632"/>
            <a:ext cx="803961" cy="67842"/>
          </a:xfrm>
          <a:custGeom>
            <a:avLst/>
            <a:gdLst>
              <a:gd name="T0" fmla="*/ 231 w 241"/>
              <a:gd name="T1" fmla="*/ 0 h 20"/>
              <a:gd name="T2" fmla="*/ 10 w 241"/>
              <a:gd name="T3" fmla="*/ 0 h 20"/>
              <a:gd name="T4" fmla="*/ 0 w 241"/>
              <a:gd name="T5" fmla="*/ 10 h 20"/>
              <a:gd name="T6" fmla="*/ 10 w 241"/>
              <a:gd name="T7" fmla="*/ 20 h 20"/>
              <a:gd name="T8" fmla="*/ 231 w 241"/>
              <a:gd name="T9" fmla="*/ 20 h 20"/>
              <a:gd name="T10" fmla="*/ 241 w 241"/>
              <a:gd name="T11" fmla="*/ 10 h 20"/>
              <a:gd name="T12" fmla="*/ 231 w 24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0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5"/>
                  <a:pt x="4" y="20"/>
                  <a:pt x="10" y="20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5"/>
                  <a:pt x="241" y="10"/>
                </a:cubicBezTo>
                <a:cubicBezTo>
                  <a:pt x="241" y="4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0"/>
          <p:cNvSpPr/>
          <p:nvPr/>
        </p:nvSpPr>
        <p:spPr bwMode="auto">
          <a:xfrm>
            <a:off x="5580491" y="4056875"/>
            <a:ext cx="803961" cy="237446"/>
          </a:xfrm>
          <a:custGeom>
            <a:avLst/>
            <a:gdLst>
              <a:gd name="T0" fmla="*/ 231 w 241"/>
              <a:gd name="T1" fmla="*/ 0 h 71"/>
              <a:gd name="T2" fmla="*/ 10 w 241"/>
              <a:gd name="T3" fmla="*/ 0 h 71"/>
              <a:gd name="T4" fmla="*/ 0 w 241"/>
              <a:gd name="T5" fmla="*/ 10 h 71"/>
              <a:gd name="T6" fmla="*/ 10 w 241"/>
              <a:gd name="T7" fmla="*/ 20 h 71"/>
              <a:gd name="T8" fmla="*/ 53 w 241"/>
              <a:gd name="T9" fmla="*/ 61 h 71"/>
              <a:gd name="T10" fmla="*/ 63 w 241"/>
              <a:gd name="T11" fmla="*/ 71 h 71"/>
              <a:gd name="T12" fmla="*/ 178 w 241"/>
              <a:gd name="T13" fmla="*/ 71 h 71"/>
              <a:gd name="T14" fmla="*/ 189 w 241"/>
              <a:gd name="T15" fmla="*/ 61 h 71"/>
              <a:gd name="T16" fmla="*/ 231 w 241"/>
              <a:gd name="T17" fmla="*/ 20 h 71"/>
              <a:gd name="T18" fmla="*/ 241 w 241"/>
              <a:gd name="T19" fmla="*/ 10 h 71"/>
              <a:gd name="T20" fmla="*/ 231 w 241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1" h="71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7"/>
                  <a:pt x="57" y="71"/>
                  <a:pt x="63" y="71"/>
                </a:cubicBezTo>
                <a:cubicBezTo>
                  <a:pt x="178" y="71"/>
                  <a:pt x="178" y="71"/>
                  <a:pt x="178" y="71"/>
                </a:cubicBezTo>
                <a:cubicBezTo>
                  <a:pt x="184" y="71"/>
                  <a:pt x="189" y="67"/>
                  <a:pt x="189" y="61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6"/>
                  <a:pt x="241" y="10"/>
                </a:cubicBezTo>
                <a:cubicBezTo>
                  <a:pt x="241" y="5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336849" y="3783652"/>
            <a:ext cx="244696" cy="234678"/>
          </a:xfrm>
          <a:custGeom>
            <a:avLst/>
            <a:gdLst>
              <a:gd name="T0" fmla="*/ 74 w 123"/>
              <a:gd name="T1" fmla="*/ 0 h 118"/>
              <a:gd name="T2" fmla="*/ 88 w 123"/>
              <a:gd name="T3" fmla="*/ 14 h 118"/>
              <a:gd name="T4" fmla="*/ 99 w 123"/>
              <a:gd name="T5" fmla="*/ 18 h 118"/>
              <a:gd name="T6" fmla="*/ 123 w 123"/>
              <a:gd name="T7" fmla="*/ 43 h 118"/>
              <a:gd name="T8" fmla="*/ 116 w 123"/>
              <a:gd name="T9" fmla="*/ 111 h 118"/>
              <a:gd name="T10" fmla="*/ 24 w 123"/>
              <a:gd name="T11" fmla="*/ 118 h 118"/>
              <a:gd name="T12" fmla="*/ 7 w 123"/>
              <a:gd name="T13" fmla="*/ 111 h 118"/>
              <a:gd name="T14" fmla="*/ 0 w 123"/>
              <a:gd name="T15" fmla="*/ 43 h 118"/>
              <a:gd name="T16" fmla="*/ 7 w 123"/>
              <a:gd name="T17" fmla="*/ 26 h 118"/>
              <a:gd name="T18" fmla="*/ 24 w 123"/>
              <a:gd name="T19" fmla="*/ 18 h 118"/>
              <a:gd name="T20" fmla="*/ 34 w 123"/>
              <a:gd name="T21" fmla="*/ 14 h 118"/>
              <a:gd name="T22" fmla="*/ 48 w 123"/>
              <a:gd name="T23" fmla="*/ 0 h 118"/>
              <a:gd name="T24" fmla="*/ 86 w 123"/>
              <a:gd name="T25" fmla="*/ 28 h 118"/>
              <a:gd name="T26" fmla="*/ 85 w 123"/>
              <a:gd name="T27" fmla="*/ 28 h 118"/>
              <a:gd name="T28" fmla="*/ 37 w 123"/>
              <a:gd name="T29" fmla="*/ 28 h 118"/>
              <a:gd name="T30" fmla="*/ 14 w 123"/>
              <a:gd name="T31" fmla="*/ 32 h 118"/>
              <a:gd name="T32" fmla="*/ 9 w 123"/>
              <a:gd name="T33" fmla="*/ 43 h 118"/>
              <a:gd name="T34" fmla="*/ 23 w 123"/>
              <a:gd name="T35" fmla="*/ 65 h 118"/>
              <a:gd name="T36" fmla="*/ 26 w 123"/>
              <a:gd name="T37" fmla="*/ 54 h 118"/>
              <a:gd name="T38" fmla="*/ 46 w 123"/>
              <a:gd name="T39" fmla="*/ 54 h 118"/>
              <a:gd name="T40" fmla="*/ 49 w 123"/>
              <a:gd name="T41" fmla="*/ 57 h 118"/>
              <a:gd name="T42" fmla="*/ 74 w 123"/>
              <a:gd name="T43" fmla="*/ 65 h 118"/>
              <a:gd name="T44" fmla="*/ 77 w 123"/>
              <a:gd name="T45" fmla="*/ 54 h 118"/>
              <a:gd name="T46" fmla="*/ 97 w 123"/>
              <a:gd name="T47" fmla="*/ 54 h 118"/>
              <a:gd name="T48" fmla="*/ 100 w 123"/>
              <a:gd name="T49" fmla="*/ 57 h 118"/>
              <a:gd name="T50" fmla="*/ 113 w 123"/>
              <a:gd name="T51" fmla="*/ 65 h 118"/>
              <a:gd name="T52" fmla="*/ 109 w 123"/>
              <a:gd name="T53" fmla="*/ 32 h 118"/>
              <a:gd name="T54" fmla="*/ 86 w 123"/>
              <a:gd name="T55" fmla="*/ 28 h 118"/>
              <a:gd name="T56" fmla="*/ 40 w 123"/>
              <a:gd name="T57" fmla="*/ 18 h 118"/>
              <a:gd name="T58" fmla="*/ 83 w 123"/>
              <a:gd name="T59" fmla="*/ 14 h 118"/>
              <a:gd name="T60" fmla="*/ 74 w 123"/>
              <a:gd name="T61" fmla="*/ 6 h 118"/>
              <a:gd name="T62" fmla="*/ 43 w 123"/>
              <a:gd name="T63" fmla="*/ 8 h 118"/>
              <a:gd name="T64" fmla="*/ 40 w 123"/>
              <a:gd name="T65" fmla="*/ 18 h 118"/>
              <a:gd name="T66" fmla="*/ 9 w 123"/>
              <a:gd name="T67" fmla="*/ 71 h 118"/>
              <a:gd name="T68" fmla="*/ 13 w 123"/>
              <a:gd name="T69" fmla="*/ 104 h 118"/>
              <a:gd name="T70" fmla="*/ 24 w 123"/>
              <a:gd name="T71" fmla="*/ 109 h 118"/>
              <a:gd name="T72" fmla="*/ 109 w 123"/>
              <a:gd name="T73" fmla="*/ 104 h 118"/>
              <a:gd name="T74" fmla="*/ 113 w 123"/>
              <a:gd name="T75" fmla="*/ 71 h 118"/>
              <a:gd name="T76" fmla="*/ 100 w 123"/>
              <a:gd name="T77" fmla="*/ 80 h 118"/>
              <a:gd name="T78" fmla="*/ 97 w 123"/>
              <a:gd name="T79" fmla="*/ 82 h 118"/>
              <a:gd name="T80" fmla="*/ 74 w 123"/>
              <a:gd name="T81" fmla="*/ 80 h 118"/>
              <a:gd name="T82" fmla="*/ 74 w 123"/>
              <a:gd name="T83" fmla="*/ 71 h 118"/>
              <a:gd name="T84" fmla="*/ 49 w 123"/>
              <a:gd name="T85" fmla="*/ 80 h 118"/>
              <a:gd name="T86" fmla="*/ 46 w 123"/>
              <a:gd name="T87" fmla="*/ 82 h 118"/>
              <a:gd name="T88" fmla="*/ 23 w 123"/>
              <a:gd name="T89" fmla="*/ 80 h 118"/>
              <a:gd name="T90" fmla="*/ 23 w 123"/>
              <a:gd name="T91" fmla="*/ 71 h 118"/>
              <a:gd name="T92" fmla="*/ 43 w 123"/>
              <a:gd name="T93" fmla="*/ 60 h 118"/>
              <a:gd name="T94" fmla="*/ 28 w 123"/>
              <a:gd name="T95" fmla="*/ 60 h 118"/>
              <a:gd name="T96" fmla="*/ 28 w 123"/>
              <a:gd name="T97" fmla="*/ 68 h 118"/>
              <a:gd name="T98" fmla="*/ 28 w 123"/>
              <a:gd name="T99" fmla="*/ 77 h 118"/>
              <a:gd name="T100" fmla="*/ 43 w 123"/>
              <a:gd name="T101" fmla="*/ 68 h 118"/>
              <a:gd name="T102" fmla="*/ 43 w 123"/>
              <a:gd name="T103" fmla="*/ 68 h 118"/>
              <a:gd name="T104" fmla="*/ 94 w 123"/>
              <a:gd name="T105" fmla="*/ 60 h 118"/>
              <a:gd name="T106" fmla="*/ 80 w 123"/>
              <a:gd name="T107" fmla="*/ 60 h 118"/>
              <a:gd name="T108" fmla="*/ 80 w 123"/>
              <a:gd name="T109" fmla="*/ 68 h 118"/>
              <a:gd name="T110" fmla="*/ 80 w 123"/>
              <a:gd name="T111" fmla="*/ 77 h 118"/>
              <a:gd name="T112" fmla="*/ 94 w 123"/>
              <a:gd name="T113" fmla="*/ 68 h 118"/>
              <a:gd name="T114" fmla="*/ 94 w 123"/>
              <a:gd name="T115" fmla="*/ 6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3" h="118">
                <a:moveTo>
                  <a:pt x="48" y="0"/>
                </a:moveTo>
                <a:cubicBezTo>
                  <a:pt x="74" y="0"/>
                  <a:pt x="74" y="0"/>
                  <a:pt x="74" y="0"/>
                </a:cubicBezTo>
                <a:cubicBezTo>
                  <a:pt x="78" y="0"/>
                  <a:pt x="82" y="2"/>
                  <a:pt x="84" y="4"/>
                </a:cubicBezTo>
                <a:cubicBezTo>
                  <a:pt x="87" y="7"/>
                  <a:pt x="88" y="10"/>
                  <a:pt x="88" y="14"/>
                </a:cubicBezTo>
                <a:cubicBezTo>
                  <a:pt x="88" y="18"/>
                  <a:pt x="88" y="18"/>
                  <a:pt x="88" y="18"/>
                </a:cubicBezTo>
                <a:cubicBezTo>
                  <a:pt x="99" y="18"/>
                  <a:pt x="99" y="18"/>
                  <a:pt x="99" y="18"/>
                </a:cubicBezTo>
                <a:cubicBezTo>
                  <a:pt x="105" y="18"/>
                  <a:pt x="111" y="21"/>
                  <a:pt x="116" y="26"/>
                </a:cubicBezTo>
                <a:cubicBezTo>
                  <a:pt x="120" y="30"/>
                  <a:pt x="123" y="36"/>
                  <a:pt x="123" y="43"/>
                </a:cubicBezTo>
                <a:cubicBezTo>
                  <a:pt x="123" y="94"/>
                  <a:pt x="123" y="94"/>
                  <a:pt x="123" y="94"/>
                </a:cubicBezTo>
                <a:cubicBezTo>
                  <a:pt x="123" y="101"/>
                  <a:pt x="120" y="107"/>
                  <a:pt x="116" y="111"/>
                </a:cubicBezTo>
                <a:cubicBezTo>
                  <a:pt x="111" y="115"/>
                  <a:pt x="105" y="118"/>
                  <a:pt x="99" y="118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8" y="118"/>
                  <a:pt x="11" y="115"/>
                  <a:pt x="7" y="111"/>
                </a:cubicBezTo>
                <a:cubicBezTo>
                  <a:pt x="7" y="111"/>
                  <a:pt x="7" y="111"/>
                  <a:pt x="7" y="111"/>
                </a:cubicBezTo>
                <a:cubicBezTo>
                  <a:pt x="3" y="106"/>
                  <a:pt x="0" y="100"/>
                  <a:pt x="0" y="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36"/>
                  <a:pt x="3" y="30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11" y="21"/>
                  <a:pt x="18" y="18"/>
                  <a:pt x="2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0"/>
                  <a:pt x="36" y="7"/>
                  <a:pt x="39" y="4"/>
                </a:cubicBezTo>
                <a:cubicBezTo>
                  <a:pt x="41" y="2"/>
                  <a:pt x="44" y="0"/>
                  <a:pt x="48" y="0"/>
                </a:cubicBezTo>
                <a:close/>
                <a:moveTo>
                  <a:pt x="86" y="28"/>
                </a:move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8"/>
                  <a:pt x="85" y="28"/>
                </a:cubicBezTo>
                <a:cubicBezTo>
                  <a:pt x="85" y="28"/>
                  <a:pt x="85" y="28"/>
                  <a:pt x="85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0" y="28"/>
                  <a:pt x="16" y="29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1" y="35"/>
                  <a:pt x="9" y="39"/>
                  <a:pt x="9" y="43"/>
                </a:cubicBezTo>
                <a:cubicBezTo>
                  <a:pt x="9" y="65"/>
                  <a:pt x="9" y="65"/>
                  <a:pt x="9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57"/>
                  <a:pt x="23" y="57"/>
                  <a:pt x="23" y="57"/>
                </a:cubicBezTo>
                <a:cubicBezTo>
                  <a:pt x="23" y="55"/>
                  <a:pt x="24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8" y="54"/>
                  <a:pt x="49" y="55"/>
                  <a:pt x="49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65"/>
                  <a:pt x="49" y="65"/>
                  <a:pt x="49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5"/>
                  <a:pt x="75" y="54"/>
                  <a:pt x="77" y="54"/>
                </a:cubicBezTo>
                <a:cubicBezTo>
                  <a:pt x="77" y="54"/>
                  <a:pt x="77" y="54"/>
                  <a:pt x="77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9" y="54"/>
                  <a:pt x="100" y="55"/>
                  <a:pt x="100" y="57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113" y="65"/>
                  <a:pt x="113" y="65"/>
                  <a:pt x="113" y="65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3" y="39"/>
                  <a:pt x="112" y="35"/>
                  <a:pt x="109" y="32"/>
                </a:cubicBezTo>
                <a:cubicBezTo>
                  <a:pt x="106" y="29"/>
                  <a:pt x="103" y="28"/>
                  <a:pt x="99" y="28"/>
                </a:cubicBezTo>
                <a:cubicBezTo>
                  <a:pt x="86" y="28"/>
                  <a:pt x="86" y="28"/>
                  <a:pt x="86" y="28"/>
                </a:cubicBezTo>
                <a:close/>
                <a:moveTo>
                  <a:pt x="40" y="18"/>
                </a:moveTo>
                <a:cubicBezTo>
                  <a:pt x="40" y="18"/>
                  <a:pt x="40" y="18"/>
                  <a:pt x="40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4"/>
                  <a:pt x="83" y="14"/>
                  <a:pt x="83" y="14"/>
                </a:cubicBezTo>
                <a:cubicBezTo>
                  <a:pt x="83" y="12"/>
                  <a:pt x="82" y="10"/>
                  <a:pt x="80" y="8"/>
                </a:cubicBezTo>
                <a:cubicBezTo>
                  <a:pt x="79" y="7"/>
                  <a:pt x="77" y="6"/>
                  <a:pt x="74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6" y="6"/>
                  <a:pt x="44" y="7"/>
                  <a:pt x="43" y="8"/>
                </a:cubicBezTo>
                <a:cubicBezTo>
                  <a:pt x="41" y="10"/>
                  <a:pt x="40" y="12"/>
                  <a:pt x="40" y="14"/>
                </a:cubicBezTo>
                <a:cubicBezTo>
                  <a:pt x="40" y="18"/>
                  <a:pt x="40" y="18"/>
                  <a:pt x="40" y="18"/>
                </a:cubicBezTo>
                <a:close/>
                <a:moveTo>
                  <a:pt x="9" y="71"/>
                </a:moveTo>
                <a:cubicBezTo>
                  <a:pt x="9" y="71"/>
                  <a:pt x="9" y="71"/>
                  <a:pt x="9" y="71"/>
                </a:cubicBezTo>
                <a:cubicBezTo>
                  <a:pt x="9" y="94"/>
                  <a:pt x="9" y="94"/>
                  <a:pt x="9" y="94"/>
                </a:cubicBezTo>
                <a:cubicBezTo>
                  <a:pt x="9" y="98"/>
                  <a:pt x="11" y="102"/>
                  <a:pt x="13" y="104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16" y="107"/>
                  <a:pt x="20" y="109"/>
                  <a:pt x="24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103" y="109"/>
                  <a:pt x="106" y="107"/>
                  <a:pt x="109" y="104"/>
                </a:cubicBezTo>
                <a:cubicBezTo>
                  <a:pt x="112" y="102"/>
                  <a:pt x="113" y="98"/>
                  <a:pt x="113" y="94"/>
                </a:cubicBezTo>
                <a:cubicBezTo>
                  <a:pt x="113" y="71"/>
                  <a:pt x="113" y="71"/>
                  <a:pt x="113" y="71"/>
                </a:cubicBezTo>
                <a:cubicBezTo>
                  <a:pt x="100" y="71"/>
                  <a:pt x="100" y="71"/>
                  <a:pt x="100" y="71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0" y="81"/>
                  <a:pt x="99" y="82"/>
                  <a:pt x="97" y="82"/>
                </a:cubicBezTo>
                <a:cubicBezTo>
                  <a:pt x="97" y="82"/>
                  <a:pt x="97" y="82"/>
                  <a:pt x="97" y="82"/>
                </a:cubicBezTo>
                <a:cubicBezTo>
                  <a:pt x="77" y="82"/>
                  <a:pt x="77" y="82"/>
                  <a:pt x="77" y="82"/>
                </a:cubicBezTo>
                <a:cubicBezTo>
                  <a:pt x="75" y="82"/>
                  <a:pt x="74" y="81"/>
                  <a:pt x="74" y="80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1"/>
                  <a:pt x="74" y="71"/>
                  <a:pt x="74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1"/>
                  <a:pt x="48" y="82"/>
                  <a:pt x="46" y="82"/>
                </a:cubicBezTo>
                <a:cubicBezTo>
                  <a:pt x="46" y="82"/>
                  <a:pt x="46" y="82"/>
                  <a:pt x="46" y="82"/>
                </a:cubicBezTo>
                <a:cubicBezTo>
                  <a:pt x="26" y="82"/>
                  <a:pt x="26" y="82"/>
                  <a:pt x="26" y="82"/>
                </a:cubicBezTo>
                <a:cubicBezTo>
                  <a:pt x="24" y="82"/>
                  <a:pt x="23" y="81"/>
                  <a:pt x="23" y="80"/>
                </a:cubicBezTo>
                <a:cubicBezTo>
                  <a:pt x="23" y="79"/>
                  <a:pt x="23" y="79"/>
                  <a:pt x="23" y="79"/>
                </a:cubicBezTo>
                <a:cubicBezTo>
                  <a:pt x="23" y="71"/>
                  <a:pt x="23" y="71"/>
                  <a:pt x="23" y="71"/>
                </a:cubicBezTo>
                <a:cubicBezTo>
                  <a:pt x="9" y="71"/>
                  <a:pt x="9" y="71"/>
                  <a:pt x="9" y="71"/>
                </a:cubicBezTo>
                <a:close/>
                <a:moveTo>
                  <a:pt x="43" y="60"/>
                </a:moveTo>
                <a:cubicBezTo>
                  <a:pt x="43" y="60"/>
                  <a:pt x="43" y="60"/>
                  <a:pt x="4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77"/>
                  <a:pt x="28" y="77"/>
                  <a:pt x="28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0"/>
                  <a:pt x="43" y="60"/>
                  <a:pt x="43" y="60"/>
                </a:cubicBezTo>
                <a:close/>
                <a:moveTo>
                  <a:pt x="94" y="60"/>
                </a:moveTo>
                <a:cubicBezTo>
                  <a:pt x="94" y="60"/>
                  <a:pt x="94" y="60"/>
                  <a:pt x="94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77"/>
                  <a:pt x="80" y="77"/>
                  <a:pt x="80" y="77"/>
                </a:cubicBezTo>
                <a:cubicBezTo>
                  <a:pt x="94" y="77"/>
                  <a:pt x="94" y="77"/>
                  <a:pt x="94" y="77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0"/>
                  <a:pt x="94" y="60"/>
                  <a:pt x="94" y="6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3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331751" y="2568411"/>
            <a:ext cx="239652" cy="239724"/>
          </a:xfrm>
          <a:custGeom>
            <a:avLst/>
            <a:gdLst>
              <a:gd name="T0" fmla="*/ 100 w 121"/>
              <a:gd name="T1" fmla="*/ 1 h 121"/>
              <a:gd name="T2" fmla="*/ 105 w 121"/>
              <a:gd name="T3" fmla="*/ 2 h 121"/>
              <a:gd name="T4" fmla="*/ 108 w 121"/>
              <a:gd name="T5" fmla="*/ 13 h 121"/>
              <a:gd name="T6" fmla="*/ 119 w 121"/>
              <a:gd name="T7" fmla="*/ 16 h 121"/>
              <a:gd name="T8" fmla="*/ 120 w 121"/>
              <a:gd name="T9" fmla="*/ 17 h 121"/>
              <a:gd name="T10" fmla="*/ 105 w 121"/>
              <a:gd name="T11" fmla="*/ 36 h 121"/>
              <a:gd name="T12" fmla="*/ 93 w 121"/>
              <a:gd name="T13" fmla="*/ 35 h 121"/>
              <a:gd name="T14" fmla="*/ 96 w 121"/>
              <a:gd name="T15" fmla="*/ 62 h 121"/>
              <a:gd name="T16" fmla="*/ 85 w 121"/>
              <a:gd name="T17" fmla="*/ 88 h 121"/>
              <a:gd name="T18" fmla="*/ 33 w 121"/>
              <a:gd name="T19" fmla="*/ 88 h 121"/>
              <a:gd name="T20" fmla="*/ 33 w 121"/>
              <a:gd name="T21" fmla="*/ 35 h 121"/>
              <a:gd name="T22" fmla="*/ 82 w 121"/>
              <a:gd name="T23" fmla="*/ 32 h 121"/>
              <a:gd name="T24" fmla="*/ 84 w 121"/>
              <a:gd name="T25" fmla="*/ 19 h 121"/>
              <a:gd name="T26" fmla="*/ 107 w 121"/>
              <a:gd name="T27" fmla="*/ 47 h 121"/>
              <a:gd name="T28" fmla="*/ 109 w 121"/>
              <a:gd name="T29" fmla="*/ 54 h 121"/>
              <a:gd name="T30" fmla="*/ 95 w 121"/>
              <a:gd name="T31" fmla="*/ 97 h 121"/>
              <a:gd name="T32" fmla="*/ 24 w 121"/>
              <a:gd name="T33" fmla="*/ 97 h 121"/>
              <a:gd name="T34" fmla="*/ 24 w 121"/>
              <a:gd name="T35" fmla="*/ 26 h 121"/>
              <a:gd name="T36" fmla="*/ 67 w 121"/>
              <a:gd name="T37" fmla="*/ 12 h 121"/>
              <a:gd name="T38" fmla="*/ 80 w 121"/>
              <a:gd name="T39" fmla="*/ 10 h 121"/>
              <a:gd name="T40" fmla="*/ 68 w 121"/>
              <a:gd name="T41" fmla="*/ 3 h 121"/>
              <a:gd name="T42" fmla="*/ 17 w 121"/>
              <a:gd name="T43" fmla="*/ 19 h 121"/>
              <a:gd name="T44" fmla="*/ 17 w 121"/>
              <a:gd name="T45" fmla="*/ 104 h 121"/>
              <a:gd name="T46" fmla="*/ 102 w 121"/>
              <a:gd name="T47" fmla="*/ 104 h 121"/>
              <a:gd name="T48" fmla="*/ 118 w 121"/>
              <a:gd name="T49" fmla="*/ 53 h 121"/>
              <a:gd name="T50" fmla="*/ 111 w 121"/>
              <a:gd name="T51" fmla="*/ 41 h 121"/>
              <a:gd name="T52" fmla="*/ 59 w 121"/>
              <a:gd name="T53" fmla="*/ 45 h 121"/>
              <a:gd name="T54" fmla="*/ 68 w 121"/>
              <a:gd name="T55" fmla="*/ 47 h 121"/>
              <a:gd name="T56" fmla="*/ 59 w 121"/>
              <a:gd name="T57" fmla="*/ 30 h 121"/>
              <a:gd name="T58" fmla="*/ 37 w 121"/>
              <a:gd name="T59" fmla="*/ 39 h 121"/>
              <a:gd name="T60" fmla="*/ 28 w 121"/>
              <a:gd name="T61" fmla="*/ 62 h 121"/>
              <a:gd name="T62" fmla="*/ 59 w 121"/>
              <a:gd name="T63" fmla="*/ 93 h 121"/>
              <a:gd name="T64" fmla="*/ 82 w 121"/>
              <a:gd name="T65" fmla="*/ 84 h 121"/>
              <a:gd name="T66" fmla="*/ 85 w 121"/>
              <a:gd name="T67" fmla="*/ 43 h 121"/>
              <a:gd name="T68" fmla="*/ 76 w 121"/>
              <a:gd name="T69" fmla="*/ 62 h 121"/>
              <a:gd name="T70" fmla="*/ 71 w 121"/>
              <a:gd name="T71" fmla="*/ 74 h 121"/>
              <a:gd name="T72" fmla="*/ 47 w 121"/>
              <a:gd name="T73" fmla="*/ 74 h 121"/>
              <a:gd name="T74" fmla="*/ 47 w 121"/>
              <a:gd name="T75" fmla="*/ 50 h 121"/>
              <a:gd name="T76" fmla="*/ 59 w 121"/>
              <a:gd name="T77" fmla="*/ 45 h 121"/>
              <a:gd name="T78" fmla="*/ 63 w 121"/>
              <a:gd name="T79" fmla="*/ 51 h 121"/>
              <a:gd name="T80" fmla="*/ 51 w 121"/>
              <a:gd name="T81" fmla="*/ 54 h 121"/>
              <a:gd name="T82" fmla="*/ 51 w 121"/>
              <a:gd name="T83" fmla="*/ 70 h 121"/>
              <a:gd name="T84" fmla="*/ 67 w 121"/>
              <a:gd name="T85" fmla="*/ 70 h 121"/>
              <a:gd name="T86" fmla="*/ 71 w 121"/>
              <a:gd name="T87" fmla="*/ 62 h 121"/>
              <a:gd name="T88" fmla="*/ 63 w 121"/>
              <a:gd name="T89" fmla="*/ 65 h 121"/>
              <a:gd name="T90" fmla="*/ 56 w 121"/>
              <a:gd name="T91" fmla="*/ 58 h 121"/>
              <a:gd name="T92" fmla="*/ 101 w 121"/>
              <a:gd name="T93" fmla="*/ 8 h 121"/>
              <a:gd name="T94" fmla="*/ 90 w 121"/>
              <a:gd name="T95" fmla="*/ 19 h 121"/>
              <a:gd name="T96" fmla="*/ 103 w 121"/>
              <a:gd name="T97" fmla="*/ 14 h 121"/>
              <a:gd name="T98" fmla="*/ 107 w 121"/>
              <a:gd name="T99" fmla="*/ 18 h 121"/>
              <a:gd name="T100" fmla="*/ 96 w 121"/>
              <a:gd name="T101" fmla="*/ 29 h 121"/>
              <a:gd name="T102" fmla="*/ 113 w 121"/>
              <a:gd name="T103" fmla="*/ 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1" h="121">
                <a:moveTo>
                  <a:pt x="85" y="16"/>
                </a:moveTo>
                <a:cubicBezTo>
                  <a:pt x="100" y="1"/>
                  <a:pt x="100" y="1"/>
                  <a:pt x="100" y="1"/>
                </a:cubicBezTo>
                <a:cubicBezTo>
                  <a:pt x="101" y="0"/>
                  <a:pt x="103" y="0"/>
                  <a:pt x="104" y="1"/>
                </a:cubicBezTo>
                <a:cubicBezTo>
                  <a:pt x="105" y="1"/>
                  <a:pt x="105" y="2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20" y="16"/>
                  <a:pt x="120" y="17"/>
                </a:cubicBezTo>
                <a:cubicBezTo>
                  <a:pt x="121" y="18"/>
                  <a:pt x="121" y="19"/>
                  <a:pt x="120" y="21"/>
                </a:cubicBezTo>
                <a:cubicBezTo>
                  <a:pt x="105" y="36"/>
                  <a:pt x="105" y="36"/>
                  <a:pt x="105" y="36"/>
                </a:cubicBezTo>
                <a:cubicBezTo>
                  <a:pt x="104" y="37"/>
                  <a:pt x="103" y="37"/>
                  <a:pt x="102" y="37"/>
                </a:cubicBezTo>
                <a:cubicBezTo>
                  <a:pt x="93" y="35"/>
                  <a:pt x="93" y="35"/>
                  <a:pt x="93" y="35"/>
                </a:cubicBezTo>
                <a:cubicBezTo>
                  <a:pt x="89" y="39"/>
                  <a:pt x="89" y="39"/>
                  <a:pt x="89" y="39"/>
                </a:cubicBezTo>
                <a:cubicBezTo>
                  <a:pt x="94" y="45"/>
                  <a:pt x="96" y="53"/>
                  <a:pt x="96" y="62"/>
                </a:cubicBezTo>
                <a:cubicBezTo>
                  <a:pt x="96" y="72"/>
                  <a:pt x="92" y="81"/>
                  <a:pt x="86" y="88"/>
                </a:cubicBezTo>
                <a:cubicBezTo>
                  <a:pt x="85" y="88"/>
                  <a:pt x="85" y="88"/>
                  <a:pt x="85" y="88"/>
                </a:cubicBezTo>
                <a:cubicBezTo>
                  <a:pt x="79" y="95"/>
                  <a:pt x="70" y="99"/>
                  <a:pt x="59" y="99"/>
                </a:cubicBezTo>
                <a:cubicBezTo>
                  <a:pt x="49" y="99"/>
                  <a:pt x="40" y="94"/>
                  <a:pt x="33" y="88"/>
                </a:cubicBezTo>
                <a:cubicBezTo>
                  <a:pt x="27" y="81"/>
                  <a:pt x="22" y="72"/>
                  <a:pt x="22" y="62"/>
                </a:cubicBezTo>
                <a:cubicBezTo>
                  <a:pt x="22" y="51"/>
                  <a:pt x="27" y="42"/>
                  <a:pt x="33" y="35"/>
                </a:cubicBezTo>
                <a:cubicBezTo>
                  <a:pt x="40" y="29"/>
                  <a:pt x="49" y="25"/>
                  <a:pt x="59" y="25"/>
                </a:cubicBezTo>
                <a:cubicBezTo>
                  <a:pt x="68" y="25"/>
                  <a:pt x="76" y="27"/>
                  <a:pt x="82" y="32"/>
                </a:cubicBezTo>
                <a:cubicBezTo>
                  <a:pt x="86" y="28"/>
                  <a:pt x="86" y="28"/>
                  <a:pt x="86" y="28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8"/>
                  <a:pt x="84" y="17"/>
                  <a:pt x="85" y="16"/>
                </a:cubicBezTo>
                <a:close/>
                <a:moveTo>
                  <a:pt x="107" y="47"/>
                </a:moveTo>
                <a:cubicBezTo>
                  <a:pt x="107" y="47"/>
                  <a:pt x="107" y="47"/>
                  <a:pt x="107" y="47"/>
                </a:cubicBezTo>
                <a:cubicBezTo>
                  <a:pt x="108" y="49"/>
                  <a:pt x="109" y="52"/>
                  <a:pt x="109" y="54"/>
                </a:cubicBezTo>
                <a:cubicBezTo>
                  <a:pt x="109" y="57"/>
                  <a:pt x="110" y="59"/>
                  <a:pt x="110" y="62"/>
                </a:cubicBezTo>
                <a:cubicBezTo>
                  <a:pt x="110" y="75"/>
                  <a:pt x="104" y="88"/>
                  <a:pt x="95" y="97"/>
                </a:cubicBezTo>
                <a:cubicBezTo>
                  <a:pt x="86" y="106"/>
                  <a:pt x="73" y="112"/>
                  <a:pt x="59" y="112"/>
                </a:cubicBezTo>
                <a:cubicBezTo>
                  <a:pt x="46" y="112"/>
                  <a:pt x="33" y="106"/>
                  <a:pt x="24" y="97"/>
                </a:cubicBezTo>
                <a:cubicBezTo>
                  <a:pt x="15" y="88"/>
                  <a:pt x="9" y="75"/>
                  <a:pt x="9" y="62"/>
                </a:cubicBezTo>
                <a:cubicBezTo>
                  <a:pt x="9" y="48"/>
                  <a:pt x="15" y="35"/>
                  <a:pt x="24" y="26"/>
                </a:cubicBezTo>
                <a:cubicBezTo>
                  <a:pt x="33" y="17"/>
                  <a:pt x="46" y="11"/>
                  <a:pt x="59" y="11"/>
                </a:cubicBezTo>
                <a:cubicBezTo>
                  <a:pt x="62" y="11"/>
                  <a:pt x="64" y="12"/>
                  <a:pt x="67" y="12"/>
                </a:cubicBezTo>
                <a:cubicBezTo>
                  <a:pt x="69" y="12"/>
                  <a:pt x="72" y="13"/>
                  <a:pt x="74" y="14"/>
                </a:cubicBezTo>
                <a:cubicBezTo>
                  <a:pt x="76" y="14"/>
                  <a:pt x="79" y="13"/>
                  <a:pt x="80" y="10"/>
                </a:cubicBezTo>
                <a:cubicBezTo>
                  <a:pt x="81" y="8"/>
                  <a:pt x="79" y="5"/>
                  <a:pt x="77" y="5"/>
                </a:cubicBezTo>
                <a:cubicBezTo>
                  <a:pt x="74" y="4"/>
                  <a:pt x="71" y="3"/>
                  <a:pt x="68" y="3"/>
                </a:cubicBezTo>
                <a:cubicBezTo>
                  <a:pt x="65" y="2"/>
                  <a:pt x="62" y="2"/>
                  <a:pt x="59" y="2"/>
                </a:cubicBezTo>
                <a:cubicBezTo>
                  <a:pt x="43" y="2"/>
                  <a:pt x="28" y="9"/>
                  <a:pt x="17" y="19"/>
                </a:cubicBezTo>
                <a:cubicBezTo>
                  <a:pt x="6" y="30"/>
                  <a:pt x="0" y="45"/>
                  <a:pt x="0" y="62"/>
                </a:cubicBezTo>
                <a:cubicBezTo>
                  <a:pt x="0" y="78"/>
                  <a:pt x="6" y="93"/>
                  <a:pt x="17" y="104"/>
                </a:cubicBezTo>
                <a:cubicBezTo>
                  <a:pt x="28" y="115"/>
                  <a:pt x="43" y="121"/>
                  <a:pt x="59" y="121"/>
                </a:cubicBezTo>
                <a:cubicBezTo>
                  <a:pt x="76" y="121"/>
                  <a:pt x="91" y="115"/>
                  <a:pt x="102" y="104"/>
                </a:cubicBezTo>
                <a:cubicBezTo>
                  <a:pt x="112" y="93"/>
                  <a:pt x="119" y="78"/>
                  <a:pt x="119" y="62"/>
                </a:cubicBezTo>
                <a:cubicBezTo>
                  <a:pt x="119" y="59"/>
                  <a:pt x="119" y="56"/>
                  <a:pt x="118" y="53"/>
                </a:cubicBezTo>
                <a:cubicBezTo>
                  <a:pt x="118" y="50"/>
                  <a:pt x="117" y="47"/>
                  <a:pt x="116" y="44"/>
                </a:cubicBezTo>
                <a:cubicBezTo>
                  <a:pt x="116" y="42"/>
                  <a:pt x="113" y="40"/>
                  <a:pt x="111" y="41"/>
                </a:cubicBezTo>
                <a:cubicBezTo>
                  <a:pt x="108" y="42"/>
                  <a:pt x="107" y="44"/>
                  <a:pt x="107" y="47"/>
                </a:cubicBezTo>
                <a:close/>
                <a:moveTo>
                  <a:pt x="59" y="45"/>
                </a:moveTo>
                <a:cubicBezTo>
                  <a:pt x="59" y="45"/>
                  <a:pt x="59" y="45"/>
                  <a:pt x="59" y="45"/>
                </a:cubicBezTo>
                <a:cubicBezTo>
                  <a:pt x="62" y="45"/>
                  <a:pt x="65" y="45"/>
                  <a:pt x="68" y="47"/>
                </a:cubicBezTo>
                <a:cubicBezTo>
                  <a:pt x="78" y="36"/>
                  <a:pt x="78" y="36"/>
                  <a:pt x="78" y="36"/>
                </a:cubicBezTo>
                <a:cubicBezTo>
                  <a:pt x="73" y="33"/>
                  <a:pt x="66" y="30"/>
                  <a:pt x="59" y="30"/>
                </a:cubicBezTo>
                <a:cubicBezTo>
                  <a:pt x="51" y="30"/>
                  <a:pt x="43" y="34"/>
                  <a:pt x="37" y="39"/>
                </a:cubicBezTo>
                <a:cubicBezTo>
                  <a:pt x="37" y="39"/>
                  <a:pt x="37" y="39"/>
                  <a:pt x="37" y="39"/>
                </a:cubicBezTo>
                <a:cubicBezTo>
                  <a:pt x="37" y="39"/>
                  <a:pt x="37" y="39"/>
                  <a:pt x="37" y="39"/>
                </a:cubicBezTo>
                <a:cubicBezTo>
                  <a:pt x="32" y="45"/>
                  <a:pt x="28" y="53"/>
                  <a:pt x="28" y="62"/>
                </a:cubicBezTo>
                <a:cubicBezTo>
                  <a:pt x="28" y="70"/>
                  <a:pt x="32" y="78"/>
                  <a:pt x="37" y="84"/>
                </a:cubicBezTo>
                <a:cubicBezTo>
                  <a:pt x="43" y="89"/>
                  <a:pt x="51" y="93"/>
                  <a:pt x="59" y="93"/>
                </a:cubicBezTo>
                <a:cubicBezTo>
                  <a:pt x="68" y="93"/>
                  <a:pt x="76" y="90"/>
                  <a:pt x="81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7" y="78"/>
                  <a:pt x="91" y="70"/>
                  <a:pt x="91" y="62"/>
                </a:cubicBezTo>
                <a:cubicBezTo>
                  <a:pt x="91" y="55"/>
                  <a:pt x="88" y="48"/>
                  <a:pt x="85" y="43"/>
                </a:cubicBezTo>
                <a:cubicBezTo>
                  <a:pt x="74" y="53"/>
                  <a:pt x="74" y="53"/>
                  <a:pt x="74" y="53"/>
                </a:cubicBezTo>
                <a:cubicBezTo>
                  <a:pt x="76" y="56"/>
                  <a:pt x="76" y="59"/>
                  <a:pt x="76" y="62"/>
                </a:cubicBezTo>
                <a:cubicBezTo>
                  <a:pt x="76" y="66"/>
                  <a:pt x="75" y="71"/>
                  <a:pt x="71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68" y="77"/>
                  <a:pt x="64" y="79"/>
                  <a:pt x="59" y="79"/>
                </a:cubicBezTo>
                <a:cubicBezTo>
                  <a:pt x="55" y="79"/>
                  <a:pt x="50" y="77"/>
                  <a:pt x="47" y="74"/>
                </a:cubicBezTo>
                <a:cubicBezTo>
                  <a:pt x="44" y="71"/>
                  <a:pt x="42" y="66"/>
                  <a:pt x="42" y="62"/>
                </a:cubicBezTo>
                <a:cubicBezTo>
                  <a:pt x="42" y="57"/>
                  <a:pt x="44" y="53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47"/>
                  <a:pt x="55" y="45"/>
                  <a:pt x="59" y="45"/>
                </a:cubicBezTo>
                <a:close/>
                <a:moveTo>
                  <a:pt x="63" y="51"/>
                </a:moveTo>
                <a:cubicBezTo>
                  <a:pt x="63" y="51"/>
                  <a:pt x="63" y="51"/>
                  <a:pt x="63" y="51"/>
                </a:cubicBezTo>
                <a:cubicBezTo>
                  <a:pt x="62" y="51"/>
                  <a:pt x="61" y="50"/>
                  <a:pt x="59" y="50"/>
                </a:cubicBezTo>
                <a:cubicBezTo>
                  <a:pt x="56" y="50"/>
                  <a:pt x="53" y="52"/>
                  <a:pt x="51" y="54"/>
                </a:cubicBezTo>
                <a:cubicBezTo>
                  <a:pt x="49" y="56"/>
                  <a:pt x="48" y="58"/>
                  <a:pt x="48" y="62"/>
                </a:cubicBezTo>
                <a:cubicBezTo>
                  <a:pt x="48" y="65"/>
                  <a:pt x="49" y="68"/>
                  <a:pt x="51" y="70"/>
                </a:cubicBezTo>
                <a:cubicBezTo>
                  <a:pt x="53" y="72"/>
                  <a:pt x="56" y="73"/>
                  <a:pt x="59" y="73"/>
                </a:cubicBezTo>
                <a:cubicBezTo>
                  <a:pt x="63" y="73"/>
                  <a:pt x="65" y="72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9" y="68"/>
                  <a:pt x="71" y="65"/>
                  <a:pt x="71" y="62"/>
                </a:cubicBezTo>
                <a:cubicBezTo>
                  <a:pt x="71" y="60"/>
                  <a:pt x="71" y="59"/>
                  <a:pt x="70" y="58"/>
                </a:cubicBezTo>
                <a:cubicBezTo>
                  <a:pt x="63" y="65"/>
                  <a:pt x="63" y="65"/>
                  <a:pt x="63" y="65"/>
                </a:cubicBezTo>
                <a:cubicBezTo>
                  <a:pt x="61" y="67"/>
                  <a:pt x="58" y="67"/>
                  <a:pt x="56" y="65"/>
                </a:cubicBezTo>
                <a:cubicBezTo>
                  <a:pt x="54" y="63"/>
                  <a:pt x="54" y="60"/>
                  <a:pt x="56" y="58"/>
                </a:cubicBezTo>
                <a:cubicBezTo>
                  <a:pt x="63" y="51"/>
                  <a:pt x="63" y="51"/>
                  <a:pt x="63" y="51"/>
                </a:cubicBezTo>
                <a:close/>
                <a:moveTo>
                  <a:pt x="101" y="8"/>
                </a:moveTo>
                <a:cubicBezTo>
                  <a:pt x="101" y="8"/>
                  <a:pt x="101" y="8"/>
                  <a:pt x="101" y="8"/>
                </a:cubicBezTo>
                <a:cubicBezTo>
                  <a:pt x="90" y="19"/>
                  <a:pt x="90" y="19"/>
                  <a:pt x="90" y="19"/>
                </a:cubicBezTo>
                <a:cubicBezTo>
                  <a:pt x="92" y="25"/>
                  <a:pt x="92" y="25"/>
                  <a:pt x="92" y="25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1" y="8"/>
                  <a:pt x="101" y="8"/>
                  <a:pt x="101" y="8"/>
                </a:cubicBezTo>
                <a:close/>
                <a:moveTo>
                  <a:pt x="107" y="18"/>
                </a:moveTo>
                <a:cubicBezTo>
                  <a:pt x="107" y="18"/>
                  <a:pt x="107" y="18"/>
                  <a:pt x="107" y="18"/>
                </a:cubicBezTo>
                <a:cubicBezTo>
                  <a:pt x="96" y="29"/>
                  <a:pt x="96" y="29"/>
                  <a:pt x="96" y="29"/>
                </a:cubicBezTo>
                <a:cubicBezTo>
                  <a:pt x="102" y="31"/>
                  <a:pt x="102" y="31"/>
                  <a:pt x="102" y="31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07" y="18"/>
                  <a:pt x="107" y="18"/>
                  <a:pt x="107" y="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346938" y="1351255"/>
            <a:ext cx="224516" cy="226268"/>
          </a:xfrm>
          <a:custGeom>
            <a:avLst/>
            <a:gdLst>
              <a:gd name="T0" fmla="*/ 108 w 113"/>
              <a:gd name="T1" fmla="*/ 25 h 114"/>
              <a:gd name="T2" fmla="*/ 76 w 113"/>
              <a:gd name="T3" fmla="*/ 0 h 114"/>
              <a:gd name="T4" fmla="*/ 1 w 113"/>
              <a:gd name="T5" fmla="*/ 68 h 114"/>
              <a:gd name="T6" fmla="*/ 1 w 113"/>
              <a:gd name="T7" fmla="*/ 68 h 114"/>
              <a:gd name="T8" fmla="*/ 1 w 113"/>
              <a:gd name="T9" fmla="*/ 68 h 114"/>
              <a:gd name="T10" fmla="*/ 1 w 113"/>
              <a:gd name="T11" fmla="*/ 68 h 114"/>
              <a:gd name="T12" fmla="*/ 1 w 113"/>
              <a:gd name="T13" fmla="*/ 68 h 114"/>
              <a:gd name="T14" fmla="*/ 1 w 113"/>
              <a:gd name="T15" fmla="*/ 68 h 114"/>
              <a:gd name="T16" fmla="*/ 0 w 113"/>
              <a:gd name="T17" fmla="*/ 68 h 114"/>
              <a:gd name="T18" fmla="*/ 0 w 113"/>
              <a:gd name="T19" fmla="*/ 69 h 114"/>
              <a:gd name="T20" fmla="*/ 0 w 113"/>
              <a:gd name="T21" fmla="*/ 69 h 114"/>
              <a:gd name="T22" fmla="*/ 0 w 113"/>
              <a:gd name="T23" fmla="*/ 69 h 114"/>
              <a:gd name="T24" fmla="*/ 0 w 113"/>
              <a:gd name="T25" fmla="*/ 69 h 114"/>
              <a:gd name="T26" fmla="*/ 0 w 113"/>
              <a:gd name="T27" fmla="*/ 69 h 114"/>
              <a:gd name="T28" fmla="*/ 0 w 113"/>
              <a:gd name="T29" fmla="*/ 69 h 114"/>
              <a:gd name="T30" fmla="*/ 0 w 113"/>
              <a:gd name="T31" fmla="*/ 69 h 114"/>
              <a:gd name="T32" fmla="*/ 0 w 113"/>
              <a:gd name="T33" fmla="*/ 70 h 114"/>
              <a:gd name="T34" fmla="*/ 0 w 113"/>
              <a:gd name="T35" fmla="*/ 70 h 114"/>
              <a:gd name="T36" fmla="*/ 0 w 113"/>
              <a:gd name="T37" fmla="*/ 70 h 114"/>
              <a:gd name="T38" fmla="*/ 0 w 113"/>
              <a:gd name="T39" fmla="*/ 70 h 114"/>
              <a:gd name="T40" fmla="*/ 0 w 113"/>
              <a:gd name="T41" fmla="*/ 70 h 114"/>
              <a:gd name="T42" fmla="*/ 0 w 113"/>
              <a:gd name="T43" fmla="*/ 70 h 114"/>
              <a:gd name="T44" fmla="*/ 0 w 113"/>
              <a:gd name="T45" fmla="*/ 71 h 114"/>
              <a:gd name="T46" fmla="*/ 0 w 113"/>
              <a:gd name="T47" fmla="*/ 71 h 114"/>
              <a:gd name="T48" fmla="*/ 0 w 113"/>
              <a:gd name="T49" fmla="*/ 109 h 114"/>
              <a:gd name="T50" fmla="*/ 42 w 113"/>
              <a:gd name="T51" fmla="*/ 114 h 114"/>
              <a:gd name="T52" fmla="*/ 43 w 113"/>
              <a:gd name="T53" fmla="*/ 114 h 114"/>
              <a:gd name="T54" fmla="*/ 43 w 113"/>
              <a:gd name="T55" fmla="*/ 114 h 114"/>
              <a:gd name="T56" fmla="*/ 43 w 113"/>
              <a:gd name="T57" fmla="*/ 114 h 114"/>
              <a:gd name="T58" fmla="*/ 43 w 113"/>
              <a:gd name="T59" fmla="*/ 113 h 114"/>
              <a:gd name="T60" fmla="*/ 44 w 113"/>
              <a:gd name="T61" fmla="*/ 113 h 114"/>
              <a:gd name="T62" fmla="*/ 44 w 113"/>
              <a:gd name="T63" fmla="*/ 113 h 114"/>
              <a:gd name="T64" fmla="*/ 45 w 113"/>
              <a:gd name="T65" fmla="*/ 113 h 114"/>
              <a:gd name="T66" fmla="*/ 45 w 113"/>
              <a:gd name="T67" fmla="*/ 113 h 114"/>
              <a:gd name="T68" fmla="*/ 45 w 113"/>
              <a:gd name="T69" fmla="*/ 113 h 114"/>
              <a:gd name="T70" fmla="*/ 45 w 113"/>
              <a:gd name="T71" fmla="*/ 113 h 114"/>
              <a:gd name="T72" fmla="*/ 108 w 113"/>
              <a:gd name="T73" fmla="*/ 50 h 114"/>
              <a:gd name="T74" fmla="*/ 113 w 113"/>
              <a:gd name="T75" fmla="*/ 37 h 114"/>
              <a:gd name="T76" fmla="*/ 56 w 113"/>
              <a:gd name="T77" fmla="*/ 27 h 114"/>
              <a:gd name="T78" fmla="*/ 17 w 113"/>
              <a:gd name="T79" fmla="*/ 77 h 114"/>
              <a:gd name="T80" fmla="*/ 56 w 113"/>
              <a:gd name="T81" fmla="*/ 27 h 114"/>
              <a:gd name="T82" fmla="*/ 9 w 113"/>
              <a:gd name="T83" fmla="*/ 104 h 114"/>
              <a:gd name="T84" fmla="*/ 31 w 113"/>
              <a:gd name="T85" fmla="*/ 104 h 114"/>
              <a:gd name="T86" fmla="*/ 21 w 113"/>
              <a:gd name="T87" fmla="*/ 81 h 114"/>
              <a:gd name="T88" fmla="*/ 65 w 113"/>
              <a:gd name="T89" fmla="*/ 36 h 114"/>
              <a:gd name="T90" fmla="*/ 32 w 113"/>
              <a:gd name="T91" fmla="*/ 93 h 114"/>
              <a:gd name="T92" fmla="*/ 42 w 113"/>
              <a:gd name="T93" fmla="*/ 102 h 114"/>
              <a:gd name="T94" fmla="*/ 37 w 113"/>
              <a:gd name="T95" fmla="*/ 97 h 114"/>
              <a:gd name="T96" fmla="*/ 87 w 113"/>
              <a:gd name="T97" fmla="*/ 58 h 114"/>
              <a:gd name="T98" fmla="*/ 104 w 113"/>
              <a:gd name="T99" fmla="*/ 37 h 114"/>
              <a:gd name="T100" fmla="*/ 104 w 113"/>
              <a:gd name="T101" fmla="*/ 37 h 114"/>
              <a:gd name="T102" fmla="*/ 97 w 113"/>
              <a:gd name="T103" fmla="*/ 47 h 114"/>
              <a:gd name="T104" fmla="*/ 93 w 113"/>
              <a:gd name="T105" fmla="*/ 51 h 114"/>
              <a:gd name="T106" fmla="*/ 66 w 113"/>
              <a:gd name="T107" fmla="*/ 16 h 114"/>
              <a:gd name="T108" fmla="*/ 76 w 113"/>
              <a:gd name="T109" fmla="*/ 10 h 114"/>
              <a:gd name="T110" fmla="*/ 101 w 113"/>
              <a:gd name="T111" fmla="*/ 3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3" h="114">
                <a:moveTo>
                  <a:pt x="113" y="37"/>
                </a:moveTo>
                <a:cubicBezTo>
                  <a:pt x="113" y="33"/>
                  <a:pt x="111" y="28"/>
                  <a:pt x="108" y="25"/>
                </a:cubicBezTo>
                <a:cubicBezTo>
                  <a:pt x="88" y="5"/>
                  <a:pt x="88" y="5"/>
                  <a:pt x="88" y="5"/>
                </a:cubicBezTo>
                <a:cubicBezTo>
                  <a:pt x="85" y="2"/>
                  <a:pt x="80" y="0"/>
                  <a:pt x="76" y="0"/>
                </a:cubicBezTo>
                <a:cubicBezTo>
                  <a:pt x="71" y="0"/>
                  <a:pt x="67" y="2"/>
                  <a:pt x="63" y="5"/>
                </a:cubicBezTo>
                <a:cubicBezTo>
                  <a:pt x="43" y="26"/>
                  <a:pt x="22" y="47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2"/>
                  <a:pt x="2" y="114"/>
                  <a:pt x="4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3"/>
                  <a:pt x="43" y="113"/>
                  <a:pt x="43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66" y="91"/>
                  <a:pt x="87" y="71"/>
                  <a:pt x="108" y="50"/>
                </a:cubicBezTo>
                <a:cubicBezTo>
                  <a:pt x="111" y="46"/>
                  <a:pt x="113" y="42"/>
                  <a:pt x="113" y="37"/>
                </a:cubicBezTo>
                <a:cubicBezTo>
                  <a:pt x="113" y="37"/>
                  <a:pt x="113" y="37"/>
                  <a:pt x="113" y="37"/>
                </a:cubicBezTo>
                <a:close/>
                <a:moveTo>
                  <a:pt x="56" y="27"/>
                </a:moveTo>
                <a:cubicBezTo>
                  <a:pt x="56" y="27"/>
                  <a:pt x="56" y="27"/>
                  <a:pt x="56" y="27"/>
                </a:cubicBezTo>
                <a:cubicBezTo>
                  <a:pt x="61" y="32"/>
                  <a:pt x="61" y="32"/>
                  <a:pt x="61" y="32"/>
                </a:cubicBezTo>
                <a:cubicBezTo>
                  <a:pt x="17" y="77"/>
                  <a:pt x="17" y="77"/>
                  <a:pt x="17" y="77"/>
                </a:cubicBezTo>
                <a:cubicBezTo>
                  <a:pt x="11" y="71"/>
                  <a:pt x="11" y="71"/>
                  <a:pt x="11" y="71"/>
                </a:cubicBezTo>
                <a:cubicBezTo>
                  <a:pt x="56" y="27"/>
                  <a:pt x="56" y="27"/>
                  <a:pt x="56" y="27"/>
                </a:cubicBezTo>
                <a:close/>
                <a:moveTo>
                  <a:pt x="9" y="104"/>
                </a:moveTo>
                <a:cubicBezTo>
                  <a:pt x="9" y="104"/>
                  <a:pt x="9" y="104"/>
                  <a:pt x="9" y="104"/>
                </a:cubicBezTo>
                <a:cubicBezTo>
                  <a:pt x="9" y="82"/>
                  <a:pt x="9" y="82"/>
                  <a:pt x="9" y="82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9" y="104"/>
                  <a:pt x="9" y="104"/>
                  <a:pt x="9" y="104"/>
                </a:cubicBezTo>
                <a:close/>
                <a:moveTo>
                  <a:pt x="21" y="81"/>
                </a:moveTo>
                <a:cubicBezTo>
                  <a:pt x="21" y="81"/>
                  <a:pt x="21" y="81"/>
                  <a:pt x="21" y="81"/>
                </a:cubicBezTo>
                <a:cubicBezTo>
                  <a:pt x="65" y="36"/>
                  <a:pt x="65" y="36"/>
                  <a:pt x="65" y="36"/>
                </a:cubicBezTo>
                <a:cubicBezTo>
                  <a:pt x="77" y="48"/>
                  <a:pt x="77" y="48"/>
                  <a:pt x="77" y="48"/>
                </a:cubicBezTo>
                <a:cubicBezTo>
                  <a:pt x="32" y="93"/>
                  <a:pt x="32" y="93"/>
                  <a:pt x="32" y="93"/>
                </a:cubicBezTo>
                <a:cubicBezTo>
                  <a:pt x="21" y="81"/>
                  <a:pt x="21" y="81"/>
                  <a:pt x="21" y="81"/>
                </a:cubicBezTo>
                <a:close/>
                <a:moveTo>
                  <a:pt x="42" y="102"/>
                </a:moveTo>
                <a:cubicBezTo>
                  <a:pt x="42" y="102"/>
                  <a:pt x="42" y="102"/>
                  <a:pt x="42" y="102"/>
                </a:cubicBezTo>
                <a:cubicBezTo>
                  <a:pt x="37" y="97"/>
                  <a:pt x="37" y="97"/>
                  <a:pt x="37" y="97"/>
                </a:cubicBezTo>
                <a:cubicBezTo>
                  <a:pt x="81" y="52"/>
                  <a:pt x="81" y="52"/>
                  <a:pt x="81" y="52"/>
                </a:cubicBezTo>
                <a:cubicBezTo>
                  <a:pt x="87" y="58"/>
                  <a:pt x="87" y="58"/>
                  <a:pt x="87" y="58"/>
                </a:cubicBezTo>
                <a:cubicBezTo>
                  <a:pt x="42" y="102"/>
                  <a:pt x="42" y="102"/>
                  <a:pt x="42" y="102"/>
                </a:cubicBezTo>
                <a:close/>
                <a:moveTo>
                  <a:pt x="104" y="37"/>
                </a:moveTo>
                <a:cubicBezTo>
                  <a:pt x="104" y="37"/>
                  <a:pt x="104" y="37"/>
                  <a:pt x="104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04" y="39"/>
                  <a:pt x="103" y="42"/>
                  <a:pt x="101" y="43"/>
                </a:cubicBezTo>
                <a:cubicBezTo>
                  <a:pt x="97" y="47"/>
                  <a:pt x="97" y="47"/>
                  <a:pt x="97" y="47"/>
                </a:cubicBezTo>
                <a:cubicBezTo>
                  <a:pt x="94" y="50"/>
                  <a:pt x="94" y="50"/>
                  <a:pt x="94" y="50"/>
                </a:cubicBezTo>
                <a:cubicBezTo>
                  <a:pt x="93" y="51"/>
                  <a:pt x="93" y="51"/>
                  <a:pt x="93" y="51"/>
                </a:cubicBezTo>
                <a:cubicBezTo>
                  <a:pt x="62" y="20"/>
                  <a:pt x="62" y="20"/>
                  <a:pt x="62" y="20"/>
                </a:cubicBezTo>
                <a:cubicBezTo>
                  <a:pt x="66" y="16"/>
                  <a:pt x="66" y="16"/>
                  <a:pt x="66" y="16"/>
                </a:cubicBezTo>
                <a:cubicBezTo>
                  <a:pt x="70" y="12"/>
                  <a:pt x="70" y="12"/>
                  <a:pt x="70" y="12"/>
                </a:cubicBezTo>
                <a:cubicBezTo>
                  <a:pt x="72" y="10"/>
                  <a:pt x="74" y="10"/>
                  <a:pt x="76" y="10"/>
                </a:cubicBezTo>
                <a:cubicBezTo>
                  <a:pt x="78" y="10"/>
                  <a:pt x="80" y="10"/>
                  <a:pt x="81" y="1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3" y="33"/>
                  <a:pt x="104" y="35"/>
                  <a:pt x="104" y="3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Rectangl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01420" y="1130935"/>
            <a:ext cx="2911475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后端代理配置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搭建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Express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中间层作为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API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代理，前端所有请求先发送至本地后端服务，再由后端转发至网易云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API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，彻底规避浏览器跨域限制。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2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5925" y="2355215"/>
            <a:ext cx="3689350" cy="99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统一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接口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规定所有接口返回格式为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{ code: 200, data: {}, msg: "" }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针对搜索接口返回对象不一致的问题，在后端进行数据转换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2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3545" y="3579495"/>
            <a:ext cx="368935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多端适配处理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针对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Uniapp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跨平台特性，在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H5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端使用代理配置，在小程序端通过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manifest.json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配置合法域名，实现一套代码多端兼容的跨域解决方案。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5339978" y="1658281"/>
            <a:ext cx="1296144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核心问题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39343" y="2067349"/>
            <a:ext cx="1296144" cy="1123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800" dirty="0">
                <a:solidFill>
                  <a:srgbClr val="F8F8F8">
                    <a:lumMod val="50000"/>
                  </a:srgbClr>
                </a:solidFill>
              </a:rPr>
              <a:t>音乐类应用存在大量重复数据请求（如排行榜、歌单列表），频繁调用</a:t>
            </a:r>
            <a:r>
              <a:rPr lang="en-US" altLang="zh-CN" sz="800" dirty="0">
                <a:solidFill>
                  <a:srgbClr val="F8F8F8">
                    <a:lumMod val="50000"/>
                  </a:srgbClr>
                </a:solidFill>
              </a:rPr>
              <a:t> API </a:t>
            </a:r>
            <a:r>
              <a:rPr lang="zh-CN" altLang="en-US" sz="800" dirty="0">
                <a:solidFill>
                  <a:srgbClr val="F8F8F8">
                    <a:lumMod val="50000"/>
                  </a:srgbClr>
                </a:solidFill>
              </a:rPr>
              <a:t>会导致加载缓慢、流量消耗大，且网易云</a:t>
            </a:r>
            <a:r>
              <a:rPr lang="en-US" altLang="zh-CN" sz="800" dirty="0">
                <a:solidFill>
                  <a:srgbClr val="F8F8F8">
                    <a:lumMod val="50000"/>
                  </a:srgbClr>
                </a:solidFill>
              </a:rPr>
              <a:t> API </a:t>
            </a:r>
            <a:r>
              <a:rPr lang="zh-CN" altLang="en-US" sz="800" dirty="0">
                <a:solidFill>
                  <a:srgbClr val="F8F8F8">
                    <a:lumMod val="50000"/>
                  </a:srgbClr>
                </a:solidFill>
              </a:rPr>
              <a:t>存在访问频率限制，直接影响用户体验。</a:t>
            </a:r>
            <a:endParaRPr lang="zh-CN" altLang="en-US" sz="800" dirty="0">
              <a:solidFill>
                <a:srgbClr val="F8F8F8">
                  <a:lumMod val="50000"/>
                </a:srgbClr>
              </a:solidFill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跨域问题解决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2" name="矩形 4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98933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待优化方向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经验总结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73630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项目总结与展望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组合 6151"/>
          <p:cNvGrpSpPr/>
          <p:nvPr/>
        </p:nvGrpSpPr>
        <p:grpSpPr>
          <a:xfrm>
            <a:off x="1508125" y="1981926"/>
            <a:ext cx="1949450" cy="1951640"/>
            <a:chOff x="1903413" y="1601788"/>
            <a:chExt cx="1949450" cy="1951038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4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51" name="组合 6150"/>
          <p:cNvGrpSpPr/>
          <p:nvPr/>
        </p:nvGrpSpPr>
        <p:grpSpPr>
          <a:xfrm>
            <a:off x="1112839" y="1797719"/>
            <a:ext cx="1373187" cy="1160821"/>
            <a:chOff x="1508126" y="1417638"/>
            <a:chExt cx="1373187" cy="1160463"/>
          </a:xfrm>
        </p:grpSpPr>
        <p:sp>
          <p:nvSpPr>
            <p:cNvPr id="6145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7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8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9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0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Freeform 12"/>
          <p:cNvSpPr/>
          <p:nvPr/>
        </p:nvSpPr>
        <p:spPr bwMode="auto">
          <a:xfrm flipV="1">
            <a:off x="1112839" y="2957745"/>
            <a:ext cx="1373187" cy="1291865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Rectangle 2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7945" y="1301115"/>
            <a:ext cx="2664460" cy="49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功能增强：评论系统、分享功能、音质选择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53" name="椭圆 6152"/>
          <p:cNvSpPr/>
          <p:nvPr>
            <p:custDataLst>
              <p:tags r:id="rId2"/>
            </p:custDataLst>
          </p:nvPr>
        </p:nvSpPr>
        <p:spPr>
          <a:xfrm>
            <a:off x="4319972" y="1394230"/>
            <a:ext cx="504056" cy="5042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9" name="Rectangle 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47945" y="2156460"/>
            <a:ext cx="2664460" cy="49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体验优化：夜间模式、播放动画、手势操作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椭圆 49"/>
          <p:cNvSpPr/>
          <p:nvPr>
            <p:custDataLst>
              <p:tags r:id="rId4"/>
            </p:custDataLst>
          </p:nvPr>
        </p:nvSpPr>
        <p:spPr>
          <a:xfrm>
            <a:off x="4319972" y="2249259"/>
            <a:ext cx="504056" cy="504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Rectangle 2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47945" y="3004820"/>
            <a:ext cx="2664460" cy="60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性能提升：数据库缓存歌曲详情、进一步优化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API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请求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椭圆 51"/>
          <p:cNvSpPr/>
          <p:nvPr>
            <p:custDataLst>
              <p:tags r:id="rId6"/>
            </p:custDataLst>
          </p:nvPr>
        </p:nvSpPr>
        <p:spPr>
          <a:xfrm>
            <a:off x="4319972" y="3097661"/>
            <a:ext cx="504056" cy="504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待优化方向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/>
          <p:nvPr/>
        </p:nvGraphicFramePr>
        <p:xfrm>
          <a:off x="3253409" y="1323202"/>
          <a:ext cx="2637182" cy="2712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3442514" y="1761745"/>
            <a:ext cx="2828142" cy="2829015"/>
            <a:chOff x="3491329" y="1261482"/>
            <a:chExt cx="3006725" cy="3006726"/>
          </a:xfrm>
        </p:grpSpPr>
        <p:grpSp>
          <p:nvGrpSpPr>
            <p:cNvPr id="31" name="组合 30"/>
            <p:cNvGrpSpPr/>
            <p:nvPr/>
          </p:nvGrpSpPr>
          <p:grpSpPr>
            <a:xfrm rot="900000">
              <a:off x="3491329" y="1261482"/>
              <a:ext cx="3006725" cy="3006726"/>
              <a:chOff x="3491329" y="1261482"/>
              <a:chExt cx="3006725" cy="3006726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015329" y="2787070"/>
                <a:ext cx="1482725" cy="1481138"/>
                <a:chOff x="4549776" y="2547938"/>
                <a:chExt cx="1482725" cy="1481138"/>
              </a:xfrm>
            </p:grpSpPr>
            <p:sp>
              <p:nvSpPr>
                <p:cNvPr id="5" name="Freeform 5"/>
                <p:cNvSpPr/>
                <p:nvPr/>
              </p:nvSpPr>
              <p:spPr bwMode="auto">
                <a:xfrm>
                  <a:off x="4735513" y="2732088"/>
                  <a:ext cx="538163" cy="538163"/>
                </a:xfrm>
                <a:custGeom>
                  <a:avLst/>
                  <a:gdLst>
                    <a:gd name="T0" fmla="*/ 339 w 339"/>
                    <a:gd name="T1" fmla="*/ 270 h 339"/>
                    <a:gd name="T2" fmla="*/ 270 w 339"/>
                    <a:gd name="T3" fmla="*/ 339 h 339"/>
                    <a:gd name="T4" fmla="*/ 0 w 339"/>
                    <a:gd name="T5" fmla="*/ 71 h 339"/>
                    <a:gd name="T6" fmla="*/ 70 w 339"/>
                    <a:gd name="T7" fmla="*/ 0 h 339"/>
                    <a:gd name="T8" fmla="*/ 339 w 339"/>
                    <a:gd name="T9" fmla="*/ 27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9" h="339">
                      <a:moveTo>
                        <a:pt x="339" y="270"/>
                      </a:moveTo>
                      <a:lnTo>
                        <a:pt x="270" y="339"/>
                      </a:lnTo>
                      <a:lnTo>
                        <a:pt x="0" y="71"/>
                      </a:lnTo>
                      <a:lnTo>
                        <a:pt x="70" y="0"/>
                      </a:lnTo>
                      <a:lnTo>
                        <a:pt x="339" y="270"/>
                      </a:lnTo>
                      <a:close/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" name="Freeform 6"/>
                <p:cNvSpPr/>
                <p:nvPr/>
              </p:nvSpPr>
              <p:spPr bwMode="auto">
                <a:xfrm>
                  <a:off x="4549776" y="2547938"/>
                  <a:ext cx="388938" cy="388938"/>
                </a:xfrm>
                <a:custGeom>
                  <a:avLst/>
                  <a:gdLst>
                    <a:gd name="T0" fmla="*/ 188 w 197"/>
                    <a:gd name="T1" fmla="*/ 77 h 197"/>
                    <a:gd name="T2" fmla="*/ 188 w 197"/>
                    <a:gd name="T3" fmla="*/ 111 h 197"/>
                    <a:gd name="T4" fmla="*/ 112 w 197"/>
                    <a:gd name="T5" fmla="*/ 187 h 197"/>
                    <a:gd name="T6" fmla="*/ 78 w 197"/>
                    <a:gd name="T7" fmla="*/ 187 h 197"/>
                    <a:gd name="T8" fmla="*/ 10 w 197"/>
                    <a:gd name="T9" fmla="*/ 120 h 197"/>
                    <a:gd name="T10" fmla="*/ 10 w 197"/>
                    <a:gd name="T11" fmla="*/ 86 h 197"/>
                    <a:gd name="T12" fmla="*/ 86 w 197"/>
                    <a:gd name="T13" fmla="*/ 9 h 197"/>
                    <a:gd name="T14" fmla="*/ 120 w 197"/>
                    <a:gd name="T15" fmla="*/ 9 h 197"/>
                    <a:gd name="T16" fmla="*/ 188 w 197"/>
                    <a:gd name="T17" fmla="*/ 7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197">
                      <a:moveTo>
                        <a:pt x="188" y="77"/>
                      </a:moveTo>
                      <a:cubicBezTo>
                        <a:pt x="197" y="87"/>
                        <a:pt x="197" y="102"/>
                        <a:pt x="188" y="111"/>
                      </a:cubicBezTo>
                      <a:cubicBezTo>
                        <a:pt x="112" y="187"/>
                        <a:pt x="112" y="187"/>
                        <a:pt x="112" y="187"/>
                      </a:cubicBezTo>
                      <a:cubicBezTo>
                        <a:pt x="102" y="197"/>
                        <a:pt x="87" y="197"/>
                        <a:pt x="78" y="187"/>
                      </a:cubicBezTo>
                      <a:cubicBezTo>
                        <a:pt x="10" y="120"/>
                        <a:pt x="10" y="120"/>
                        <a:pt x="10" y="120"/>
                      </a:cubicBezTo>
                      <a:cubicBezTo>
                        <a:pt x="0" y="110"/>
                        <a:pt x="0" y="95"/>
                        <a:pt x="10" y="86"/>
                      </a:cubicBezTo>
                      <a:cubicBezTo>
                        <a:pt x="86" y="9"/>
                        <a:pt x="86" y="9"/>
                        <a:pt x="86" y="9"/>
                      </a:cubicBezTo>
                      <a:cubicBezTo>
                        <a:pt x="95" y="0"/>
                        <a:pt x="111" y="0"/>
                        <a:pt x="120" y="9"/>
                      </a:cubicBezTo>
                      <a:lnTo>
                        <a:pt x="188" y="7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7"/>
                <p:cNvSpPr/>
                <p:nvPr/>
              </p:nvSpPr>
              <p:spPr bwMode="auto">
                <a:xfrm>
                  <a:off x="5057776" y="3052763"/>
                  <a:ext cx="974725" cy="976313"/>
                </a:xfrm>
                <a:custGeom>
                  <a:avLst/>
                  <a:gdLst>
                    <a:gd name="T0" fmla="*/ 86 w 494"/>
                    <a:gd name="T1" fmla="*/ 10 h 495"/>
                    <a:gd name="T2" fmla="*/ 41 w 494"/>
                    <a:gd name="T3" fmla="*/ 55 h 495"/>
                    <a:gd name="T4" fmla="*/ 31 w 494"/>
                    <a:gd name="T5" fmla="*/ 64 h 495"/>
                    <a:gd name="T6" fmla="*/ 26 w 494"/>
                    <a:gd name="T7" fmla="*/ 70 h 495"/>
                    <a:gd name="T8" fmla="*/ 9 w 494"/>
                    <a:gd name="T9" fmla="*/ 86 h 495"/>
                    <a:gd name="T10" fmla="*/ 9 w 494"/>
                    <a:gd name="T11" fmla="*/ 120 h 495"/>
                    <a:gd name="T12" fmla="*/ 374 w 494"/>
                    <a:gd name="T13" fmla="*/ 485 h 495"/>
                    <a:gd name="T14" fmla="*/ 408 w 494"/>
                    <a:gd name="T15" fmla="*/ 485 h 495"/>
                    <a:gd name="T16" fmla="*/ 425 w 494"/>
                    <a:gd name="T17" fmla="*/ 469 h 495"/>
                    <a:gd name="T18" fmla="*/ 430 w 494"/>
                    <a:gd name="T19" fmla="*/ 463 h 495"/>
                    <a:gd name="T20" fmla="*/ 440 w 494"/>
                    <a:gd name="T21" fmla="*/ 454 h 495"/>
                    <a:gd name="T22" fmla="*/ 485 w 494"/>
                    <a:gd name="T23" fmla="*/ 409 h 495"/>
                    <a:gd name="T24" fmla="*/ 485 w 494"/>
                    <a:gd name="T25" fmla="*/ 375 h 495"/>
                    <a:gd name="T26" fmla="*/ 119 w 494"/>
                    <a:gd name="T27" fmla="*/ 10 h 495"/>
                    <a:gd name="T28" fmla="*/ 86 w 494"/>
                    <a:gd name="T29" fmla="*/ 1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4" h="495">
                      <a:moveTo>
                        <a:pt x="86" y="10"/>
                      </a:move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26" y="70"/>
                        <a:pt x="26" y="70"/>
                        <a:pt x="26" y="70"/>
                      </a:cubicBezTo>
                      <a:cubicBezTo>
                        <a:pt x="9" y="86"/>
                        <a:pt x="9" y="86"/>
                        <a:pt x="9" y="86"/>
                      </a:cubicBezTo>
                      <a:cubicBezTo>
                        <a:pt x="0" y="95"/>
                        <a:pt x="0" y="111"/>
                        <a:pt x="9" y="120"/>
                      </a:cubicBezTo>
                      <a:cubicBezTo>
                        <a:pt x="374" y="485"/>
                        <a:pt x="374" y="485"/>
                        <a:pt x="374" y="485"/>
                      </a:cubicBezTo>
                      <a:cubicBezTo>
                        <a:pt x="384" y="495"/>
                        <a:pt x="399" y="495"/>
                        <a:pt x="408" y="485"/>
                      </a:cubicBezTo>
                      <a:cubicBezTo>
                        <a:pt x="425" y="469"/>
                        <a:pt x="425" y="469"/>
                        <a:pt x="425" y="469"/>
                      </a:cubicBezTo>
                      <a:cubicBezTo>
                        <a:pt x="430" y="463"/>
                        <a:pt x="430" y="463"/>
                        <a:pt x="430" y="463"/>
                      </a:cubicBezTo>
                      <a:cubicBezTo>
                        <a:pt x="440" y="454"/>
                        <a:pt x="440" y="454"/>
                        <a:pt x="440" y="454"/>
                      </a:cubicBezTo>
                      <a:cubicBezTo>
                        <a:pt x="485" y="409"/>
                        <a:pt x="485" y="409"/>
                        <a:pt x="485" y="409"/>
                      </a:cubicBezTo>
                      <a:cubicBezTo>
                        <a:pt x="494" y="399"/>
                        <a:pt x="494" y="384"/>
                        <a:pt x="485" y="375"/>
                      </a:cubicBezTo>
                      <a:cubicBezTo>
                        <a:pt x="119" y="10"/>
                        <a:pt x="119" y="10"/>
                        <a:pt x="119" y="10"/>
                      </a:cubicBezTo>
                      <a:cubicBezTo>
                        <a:pt x="110" y="0"/>
                        <a:pt x="95" y="0"/>
                        <a:pt x="86" y="1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8"/>
                <p:cNvSpPr/>
                <p:nvPr/>
              </p:nvSpPr>
              <p:spPr bwMode="auto">
                <a:xfrm>
                  <a:off x="5057776" y="3190875"/>
                  <a:ext cx="838200" cy="838200"/>
                </a:xfrm>
                <a:custGeom>
                  <a:avLst/>
                  <a:gdLst>
                    <a:gd name="T0" fmla="*/ 9 w 425"/>
                    <a:gd name="T1" fmla="*/ 16 h 425"/>
                    <a:gd name="T2" fmla="*/ 9 w 425"/>
                    <a:gd name="T3" fmla="*/ 50 h 425"/>
                    <a:gd name="T4" fmla="*/ 374 w 425"/>
                    <a:gd name="T5" fmla="*/ 415 h 425"/>
                    <a:gd name="T6" fmla="*/ 408 w 425"/>
                    <a:gd name="T7" fmla="*/ 415 h 425"/>
                    <a:gd name="T8" fmla="*/ 425 w 425"/>
                    <a:gd name="T9" fmla="*/ 399 h 425"/>
                    <a:gd name="T10" fmla="*/ 26 w 425"/>
                    <a:gd name="T11" fmla="*/ 0 h 425"/>
                    <a:gd name="T12" fmla="*/ 9 w 425"/>
                    <a:gd name="T13" fmla="*/ 16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425">
                      <a:moveTo>
                        <a:pt x="9" y="16"/>
                      </a:moveTo>
                      <a:cubicBezTo>
                        <a:pt x="0" y="25"/>
                        <a:pt x="0" y="41"/>
                        <a:pt x="9" y="50"/>
                      </a:cubicBezTo>
                      <a:cubicBezTo>
                        <a:pt x="374" y="415"/>
                        <a:pt x="374" y="415"/>
                        <a:pt x="374" y="415"/>
                      </a:cubicBezTo>
                      <a:cubicBezTo>
                        <a:pt x="384" y="425"/>
                        <a:pt x="399" y="425"/>
                        <a:pt x="408" y="415"/>
                      </a:cubicBezTo>
                      <a:cubicBezTo>
                        <a:pt x="425" y="399"/>
                        <a:pt x="425" y="399"/>
                        <a:pt x="425" y="399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9" y="16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9"/>
                <p:cNvSpPr/>
                <p:nvPr/>
              </p:nvSpPr>
              <p:spPr bwMode="auto">
                <a:xfrm>
                  <a:off x="5118101" y="3162300"/>
                  <a:ext cx="806450" cy="804863"/>
                </a:xfrm>
                <a:custGeom>
                  <a:avLst/>
                  <a:gdLst>
                    <a:gd name="T0" fmla="*/ 0 w 508"/>
                    <a:gd name="T1" fmla="*/ 11 h 507"/>
                    <a:gd name="T2" fmla="*/ 496 w 508"/>
                    <a:gd name="T3" fmla="*/ 507 h 507"/>
                    <a:gd name="T4" fmla="*/ 508 w 508"/>
                    <a:gd name="T5" fmla="*/ 496 h 507"/>
                    <a:gd name="T6" fmla="*/ 13 w 508"/>
                    <a:gd name="T7" fmla="*/ 0 h 507"/>
                    <a:gd name="T8" fmla="*/ 0 w 508"/>
                    <a:gd name="T9" fmla="*/ 11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507">
                      <a:moveTo>
                        <a:pt x="0" y="11"/>
                      </a:moveTo>
                      <a:lnTo>
                        <a:pt x="496" y="507"/>
                      </a:lnTo>
                      <a:lnTo>
                        <a:pt x="508" y="496"/>
                      </a:lnTo>
                      <a:lnTo>
                        <a:pt x="13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10"/>
                <p:cNvSpPr/>
                <p:nvPr/>
              </p:nvSpPr>
              <p:spPr bwMode="auto">
                <a:xfrm>
                  <a:off x="4619626" y="2768600"/>
                  <a:ext cx="182563" cy="168275"/>
                </a:xfrm>
                <a:custGeom>
                  <a:avLst/>
                  <a:gdLst>
                    <a:gd name="T0" fmla="*/ 0 w 93"/>
                    <a:gd name="T1" fmla="*/ 33 h 85"/>
                    <a:gd name="T2" fmla="*/ 43 w 93"/>
                    <a:gd name="T3" fmla="*/ 75 h 85"/>
                    <a:gd name="T4" fmla="*/ 77 w 93"/>
                    <a:gd name="T5" fmla="*/ 75 h 85"/>
                    <a:gd name="T6" fmla="*/ 93 w 93"/>
                    <a:gd name="T7" fmla="*/ 59 h 85"/>
                    <a:gd name="T8" fmla="*/ 34 w 93"/>
                    <a:gd name="T9" fmla="*/ 0 h 85"/>
                    <a:gd name="T10" fmla="*/ 0 w 93"/>
                    <a:gd name="T11" fmla="*/ 3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85">
                      <a:moveTo>
                        <a:pt x="0" y="33"/>
                      </a:moveTo>
                      <a:cubicBezTo>
                        <a:pt x="43" y="75"/>
                        <a:pt x="43" y="75"/>
                        <a:pt x="43" y="75"/>
                      </a:cubicBezTo>
                      <a:cubicBezTo>
                        <a:pt x="52" y="85"/>
                        <a:pt x="67" y="85"/>
                        <a:pt x="77" y="75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11"/>
                <p:cNvSpPr/>
                <p:nvPr/>
              </p:nvSpPr>
              <p:spPr bwMode="auto">
                <a:xfrm>
                  <a:off x="4699001" y="2740025"/>
                  <a:ext cx="133350" cy="133350"/>
                </a:xfrm>
                <a:custGeom>
                  <a:avLst/>
                  <a:gdLst>
                    <a:gd name="T0" fmla="*/ 0 w 84"/>
                    <a:gd name="T1" fmla="*/ 11 h 84"/>
                    <a:gd name="T2" fmla="*/ 73 w 84"/>
                    <a:gd name="T3" fmla="*/ 84 h 84"/>
                    <a:gd name="T4" fmla="*/ 84 w 84"/>
                    <a:gd name="T5" fmla="*/ 73 h 84"/>
                    <a:gd name="T6" fmla="*/ 11 w 84"/>
                    <a:gd name="T7" fmla="*/ 0 h 84"/>
                    <a:gd name="T8" fmla="*/ 0 w 84"/>
                    <a:gd name="T9" fmla="*/ 1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0" y="11"/>
                      </a:moveTo>
                      <a:lnTo>
                        <a:pt x="73" y="84"/>
                      </a:lnTo>
                      <a:lnTo>
                        <a:pt x="84" y="73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Freeform 12"/>
              <p:cNvSpPr/>
              <p:nvPr/>
            </p:nvSpPr>
            <p:spPr bwMode="auto">
              <a:xfrm>
                <a:off x="3491329" y="1261482"/>
                <a:ext cx="2147888" cy="2147888"/>
              </a:xfrm>
              <a:custGeom>
                <a:avLst/>
                <a:gdLst>
                  <a:gd name="T0" fmla="*/ 895 w 1089"/>
                  <a:gd name="T1" fmla="*/ 194 h 1089"/>
                  <a:gd name="T2" fmla="*/ 895 w 1089"/>
                  <a:gd name="T3" fmla="*/ 895 h 1089"/>
                  <a:gd name="T4" fmla="*/ 193 w 1089"/>
                  <a:gd name="T5" fmla="*/ 895 h 1089"/>
                  <a:gd name="T6" fmla="*/ 193 w 1089"/>
                  <a:gd name="T7" fmla="*/ 194 h 1089"/>
                  <a:gd name="T8" fmla="*/ 895 w 1089"/>
                  <a:gd name="T9" fmla="*/ 194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1089">
                    <a:moveTo>
                      <a:pt x="895" y="194"/>
                    </a:moveTo>
                    <a:cubicBezTo>
                      <a:pt x="1089" y="388"/>
                      <a:pt x="1089" y="702"/>
                      <a:pt x="895" y="895"/>
                    </a:cubicBezTo>
                    <a:cubicBezTo>
                      <a:pt x="701" y="1089"/>
                      <a:pt x="387" y="1089"/>
                      <a:pt x="193" y="895"/>
                    </a:cubicBezTo>
                    <a:cubicBezTo>
                      <a:pt x="0" y="702"/>
                      <a:pt x="0" y="388"/>
                      <a:pt x="193" y="194"/>
                    </a:cubicBezTo>
                    <a:cubicBezTo>
                      <a:pt x="387" y="0"/>
                      <a:pt x="701" y="0"/>
                      <a:pt x="895" y="194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Freeform 14"/>
            <p:cNvSpPr/>
            <p:nvPr/>
          </p:nvSpPr>
          <p:spPr bwMode="auto">
            <a:xfrm rot="900000">
              <a:off x="3761175" y="1308636"/>
              <a:ext cx="1858620" cy="1858618"/>
            </a:xfrm>
            <a:custGeom>
              <a:avLst/>
              <a:gdLst>
                <a:gd name="T0" fmla="*/ 809 w 984"/>
                <a:gd name="T1" fmla="*/ 175 h 983"/>
                <a:gd name="T2" fmla="*/ 809 w 984"/>
                <a:gd name="T3" fmla="*/ 809 h 983"/>
                <a:gd name="T4" fmla="*/ 175 w 984"/>
                <a:gd name="T5" fmla="*/ 809 h 983"/>
                <a:gd name="T6" fmla="*/ 175 w 984"/>
                <a:gd name="T7" fmla="*/ 175 h 983"/>
                <a:gd name="T8" fmla="*/ 809 w 984"/>
                <a:gd name="T9" fmla="*/ 17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983">
                  <a:moveTo>
                    <a:pt x="809" y="175"/>
                  </a:moveTo>
                  <a:cubicBezTo>
                    <a:pt x="984" y="350"/>
                    <a:pt x="984" y="634"/>
                    <a:pt x="809" y="809"/>
                  </a:cubicBezTo>
                  <a:cubicBezTo>
                    <a:pt x="634" y="983"/>
                    <a:pt x="350" y="983"/>
                    <a:pt x="175" y="809"/>
                  </a:cubicBezTo>
                  <a:cubicBezTo>
                    <a:pt x="0" y="634"/>
                    <a:pt x="0" y="350"/>
                    <a:pt x="175" y="175"/>
                  </a:cubicBezTo>
                  <a:cubicBezTo>
                    <a:pt x="350" y="0"/>
                    <a:pt x="634" y="0"/>
                    <a:pt x="809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Freeform 19"/>
          <p:cNvSpPr>
            <a:spLocks noEditPoints="1"/>
          </p:cNvSpPr>
          <p:nvPr/>
        </p:nvSpPr>
        <p:spPr bwMode="auto">
          <a:xfrm>
            <a:off x="4334623" y="2499831"/>
            <a:ext cx="440980" cy="404499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835785" y="1419860"/>
            <a:ext cx="1824355" cy="50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增量开发模式提高了开发效率，便于功能迭代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619875" y="3412449"/>
            <a:ext cx="1843578" cy="4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早期注重性能优化可显著提升后期用户体验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7" name="矩形 3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6012170" y="2427564"/>
            <a:ext cx="1843578" cy="4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完善的文档与规范有助于团队协作与后期维护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75656" y="2088545"/>
            <a:ext cx="619268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敬请老师批评指正</a:t>
            </a:r>
            <a:endParaRPr lang="zh-CN" altLang="en-US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55308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感谢网易云音乐提供的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 API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支持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感谢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 Uniapp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跨平台框架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感谢项目贡献者：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RheinXenon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lrtwithlesley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JoinMike333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音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1075055"/>
            <a:ext cx="739775" cy="739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86233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项目简介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技术栈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项目链接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3845" y="2070735"/>
            <a:ext cx="14732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项目概述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415925" y="1131570"/>
            <a:ext cx="4782185" cy="8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iMusic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是一个现代化的在线音乐播放器应用，采用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Uniapp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跨平台框架开发，集成网易云音乐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API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，配备完整的用户系统和后端服务，支持歌曲搜索、在线播放、歌词显示、收藏管理、播放历史等丰富功能。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项目简介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939790" y="3207385"/>
            <a:ext cx="1597025" cy="151765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43530" y="3291205"/>
            <a:ext cx="2233295" cy="143383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15925" y="3291840"/>
            <a:ext cx="1702435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>
            <p:custDataLst>
              <p:tags r:id="rId1"/>
            </p:custDataLst>
          </p:nvPr>
        </p:nvGrpSpPr>
        <p:grpSpPr bwMode="auto">
          <a:xfrm>
            <a:off x="3765551" y="1491124"/>
            <a:ext cx="1611313" cy="3234735"/>
            <a:chOff x="2372" y="898"/>
            <a:chExt cx="1015" cy="2037"/>
          </a:xfrm>
        </p:grpSpPr>
        <p:sp>
          <p:nvSpPr>
            <p:cNvPr id="19503" name="Freeform 47"/>
            <p:cNvSpPr/>
            <p:nvPr>
              <p:custDataLst>
                <p:tags r:id="rId2"/>
              </p:custDataLst>
            </p:nvPr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8"/>
            <p:cNvSpPr/>
            <p:nvPr>
              <p:custDataLst>
                <p:tags r:id="rId3"/>
              </p:custDataLst>
            </p:nvPr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9"/>
            <p:cNvSpPr/>
            <p:nvPr>
              <p:custDataLst>
                <p:tags r:id="rId4"/>
              </p:custDataLst>
            </p:nvPr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50"/>
            <p:cNvSpPr/>
            <p:nvPr>
              <p:custDataLst>
                <p:tags r:id="rId5"/>
              </p:custDataLst>
            </p:nvPr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23" name="Rectangle 6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1775" y="1563370"/>
            <a:ext cx="2023745" cy="113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前端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框架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Uniapp + Vue 3 + Vite 5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状态管理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Vuex 3.x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（模块化设计）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UI: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原生组件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+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自定义组件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开发工具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HBuilderX / VSCode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4" name="Rectangle 6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7690" y="3262630"/>
            <a:ext cx="2082800" cy="113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后端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运行环境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Node.js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框架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Express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数据库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Microsoft SQL Server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文件上传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Multer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跨域处理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CORS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5" name="Rectangle 6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48805" y="1556385"/>
            <a:ext cx="1861185" cy="11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数据存储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本地缓存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+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数据库同步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7" name="Line 7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339976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9" name="Line 7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213351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1" name="Line 7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2783205" y="3312160"/>
            <a:ext cx="1677670" cy="1397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5" name="Rectangle 79"/>
          <p:cNvSpPr>
            <a:spLocks noChangeArrowheads="1"/>
          </p:cNvSpPr>
          <p:nvPr/>
        </p:nvSpPr>
        <p:spPr bwMode="auto">
          <a:xfrm>
            <a:off x="3060066" y="1131494"/>
            <a:ext cx="3095625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b="1">
                <a:solidFill>
                  <a:schemeClr val="bg1">
                    <a:lumMod val="50000"/>
                  </a:schemeClr>
                </a:solidFill>
              </a:rPr>
              <a:t>实现整个项目</a:t>
            </a:r>
            <a:endParaRPr 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Line 7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81856" y="3312345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Rectangle 6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43980" y="3262630"/>
            <a:ext cx="2247900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第三方服务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音乐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API: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网易云音乐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API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搜索接口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/api/search/get/web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歌曲详情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/api/song/detail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歌词接口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/api/song/lyric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歌单详情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/api/playlist/detail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排行榜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/api/toplist/detail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3" name="Rectangle 6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925" y="1275715"/>
            <a:ext cx="4837430" cy="34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https://github.com/iMusicSE/Uniapp_iMusic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项目链接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6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5925" y="1995805"/>
            <a:ext cx="4837430" cy="34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https://github.com/iMusicSE/iMusic-server.git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6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5925" y="869950"/>
            <a:ext cx="4837430" cy="34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前端：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6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5925" y="1635760"/>
            <a:ext cx="4837430" cy="34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后端：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25" y="2427605"/>
            <a:ext cx="3058160" cy="2774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810" y="2417445"/>
            <a:ext cx="4179570" cy="2701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86233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功能实现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性能优化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用户体验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项目核心成果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00245" y="956310"/>
            <a:ext cx="3838575" cy="177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用户系统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登录注册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完整的用户认证系统，支持游客模式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个人中心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用户信息管理、头像上传、密码修改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收藏功能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收藏喜欢的歌曲，支持本地存储和服务器同步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播放历史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自动记录播放历史，支持查看和清空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设置中心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个性化设置（主题、播放模式等）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00245" y="3006725"/>
            <a:ext cx="3803650" cy="170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技术亮点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按需加载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歌单数据按需加载，优化性能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智能缓存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多级缓存策略（搜索缓存、歌单缓存、歌曲详情缓存）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数据同步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登录后自动同步本地收藏和历史到服务器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跨域处理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完善的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 API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代理配置，解决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 H5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跨域问题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多端适配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支持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 H5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、微信小程序、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App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多端运行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15925" y="915670"/>
            <a:ext cx="3804285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音乐功能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智能搜索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支持歌曲名、歌手名搜索，实时返回结果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在线播放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高质量音乐流畅播放，支持播放列表管理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音乐下载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实现音乐下载删除，可在下载查看下载的音乐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歌词同步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LRC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格式歌词实时滚动显示，高亮当前播放行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播放控制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播放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暂停、上一首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下一首、进度条拖动、循环模式切换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迷你播放器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全局悬浮播放器，随时控制音乐播放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95605" y="3006725"/>
            <a:ext cx="352806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发现页面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排行榜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接入网易云音乐实时排行榜（云音乐新歌榜、飙升榜等）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歌单详情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查看歌单内容，支持播放歌单中的歌曲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分类推荐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个性化音乐分类推荐（已实现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 UI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，待接入真实数据）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私人电台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可以收听不同频道的电台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歌单列表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浏览和管理我的歌单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4" name="矩形 4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4" name="矩形 4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" y="915670"/>
            <a:ext cx="2058035" cy="366268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15" y="915670"/>
            <a:ext cx="2050415" cy="3648710"/>
          </a:xfrm>
          <a:prstGeom prst="rect">
            <a:avLst/>
          </a:prstGeom>
        </p:spPr>
      </p:pic>
      <p:pic>
        <p:nvPicPr>
          <p:cNvPr id="8" name="图片 7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45" y="915670"/>
            <a:ext cx="2057400" cy="3662045"/>
          </a:xfrm>
          <a:prstGeom prst="rect">
            <a:avLst/>
          </a:prstGeom>
        </p:spPr>
      </p:pic>
      <p:pic>
        <p:nvPicPr>
          <p:cNvPr id="9" name="图片 8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645" y="915670"/>
            <a:ext cx="2049780" cy="36487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10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100.xml><?xml version="1.0" encoding="utf-8"?>
<p:tagLst xmlns:p="http://schemas.openxmlformats.org/presentationml/2006/main">
  <p:tag name="KSO_WM_DIAGRAM_VIRTUALLY_FRAME" val="{&quot;height&quot;:232.7550393700787,&quot;left&quot;:48.15,&quot;top&quot;:88.85,&quot;width&quot;:623.6956692913387}"/>
</p:tagLst>
</file>

<file path=ppt/tags/tag101.xml><?xml version="1.0" encoding="utf-8"?>
<p:tagLst xmlns:p="http://schemas.openxmlformats.org/presentationml/2006/main">
  <p:tag name="KSO_WM_DIAGRAM_VIRTUALLY_FRAME" val="{&quot;height&quot;:297.05,&quot;left&quot;:32.75,&quot;top&quot;:89.05,&quot;width&quot;:328.00157480314954}"/>
</p:tagLst>
</file>

<file path=ppt/tags/tag102.xml><?xml version="1.0" encoding="utf-8"?>
<p:tagLst xmlns:p="http://schemas.openxmlformats.org/presentationml/2006/main">
  <p:tag name="KSO_WM_DIAGRAM_VIRTUALLY_FRAME" val="{&quot;height&quot;:297.05,&quot;left&quot;:32.75,&quot;top&quot;:89.05,&quot;width&quot;:328.00157480314954}"/>
</p:tagLst>
</file>

<file path=ppt/tags/tag103.xml><?xml version="1.0" encoding="utf-8"?>
<p:tagLst xmlns:p="http://schemas.openxmlformats.org/presentationml/2006/main">
  <p:tag name="KSO_WM_DIAGRAM_VIRTUALLY_FRAME" val="{&quot;height&quot;:297.05,&quot;left&quot;:32.75,&quot;top&quot;:89.05,&quot;width&quot;:328.00157480314954}"/>
</p:tagLst>
</file>

<file path=ppt/tags/tag104.xml><?xml version="1.0" encoding="utf-8"?>
<p:tagLst xmlns:p="http://schemas.openxmlformats.org/presentationml/2006/main">
  <p:tag name="KSO_WM_DIAGRAM_VIRTUALLY_FRAME" val="{&quot;height&quot;:297.05,&quot;left&quot;:32.75,&quot;top&quot;:89.05,&quot;width&quot;:328.00157480314954}"/>
</p:tagLst>
</file>

<file path=ppt/tags/tag105.xml><?xml version="1.0" encoding="utf-8"?>
<p:tagLst xmlns:p="http://schemas.openxmlformats.org/presentationml/2006/main">
  <p:tag name="KSO_WM_DIAGRAM_VIRTUALLY_FRAME" val="{&quot;height&quot;:297.05,&quot;left&quot;:32.75,&quot;top&quot;:89.05,&quot;width&quot;:328.00157480314954}"/>
</p:tagLst>
</file>

<file path=ppt/tags/tag106.xml><?xml version="1.0" encoding="utf-8"?>
<p:tagLst xmlns:p="http://schemas.openxmlformats.org/presentationml/2006/main">
  <p:tag name="KSO_WM_DIAGRAM_VIRTUALLY_FRAME" val="{&quot;height&quot;:297.05,&quot;left&quot;:32.75,&quot;top&quot;:89.05,&quot;width&quot;:328.00157480314954}"/>
</p:tagLst>
</file>

<file path=ppt/tags/tag107.xml><?xml version="1.0" encoding="utf-8"?>
<p:tagLst xmlns:p="http://schemas.openxmlformats.org/presentationml/2006/main">
  <p:tag name="KSO_WM_DIAGRAM_VIRTUALLY_FRAME" val="{&quot;height&quot;:253.94157480314962,&quot;left&quot;:340.1552755905512,&quot;top&quot;:102.45,&quot;width&quot;:274.99472440944885}"/>
</p:tagLst>
</file>

<file path=ppt/tags/tag108.xml><?xml version="1.0" encoding="utf-8"?>
<p:tagLst xmlns:p="http://schemas.openxmlformats.org/presentationml/2006/main">
  <p:tag name="KSO_WM_DIAGRAM_VIRTUALLY_FRAME" val="{&quot;height&quot;:253.94157480314962,&quot;left&quot;:340.1552755905512,&quot;top&quot;:102.45,&quot;width&quot;:274.99472440944885}"/>
</p:tagLst>
</file>

<file path=ppt/tags/tag109.xml><?xml version="1.0" encoding="utf-8"?>
<p:tagLst xmlns:p="http://schemas.openxmlformats.org/presentationml/2006/main">
  <p:tag name="KSO_WM_DIAGRAM_VIRTUALLY_FRAME" val="{&quot;height&quot;:253.94157480314962,&quot;left&quot;:340.1552755905512,&quot;top&quot;:102.45,&quot;width&quot;:274.99472440944885}"/>
</p:tagLst>
</file>

<file path=ppt/tags/tag11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110.xml><?xml version="1.0" encoding="utf-8"?>
<p:tagLst xmlns:p="http://schemas.openxmlformats.org/presentationml/2006/main">
  <p:tag name="KSO_WM_DIAGRAM_VIRTUALLY_FRAME" val="{&quot;height&quot;:253.94157480314962,&quot;left&quot;:340.1552755905512,&quot;top&quot;:102.45,&quot;width&quot;:274.99472440944885}"/>
</p:tagLst>
</file>

<file path=ppt/tags/tag111.xml><?xml version="1.0" encoding="utf-8"?>
<p:tagLst xmlns:p="http://schemas.openxmlformats.org/presentationml/2006/main">
  <p:tag name="KSO_WM_DIAGRAM_VIRTUALLY_FRAME" val="{&quot;height&quot;:253.94157480314962,&quot;left&quot;:340.1552755905512,&quot;top&quot;:102.45,&quot;width&quot;:274.99472440944885}"/>
</p:tagLst>
</file>

<file path=ppt/tags/tag112.xml><?xml version="1.0" encoding="utf-8"?>
<p:tagLst xmlns:p="http://schemas.openxmlformats.org/presentationml/2006/main">
  <p:tag name="KSO_WM_DIAGRAM_VIRTUALLY_FRAME" val="{&quot;height&quot;:253.94157480314962,&quot;left&quot;:340.1552755905512,&quot;top&quot;:102.45,&quot;width&quot;:274.99472440944885}"/>
</p:tagLst>
</file>

<file path=ppt/tags/tag12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13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14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15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16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17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18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19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2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20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21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22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23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24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25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26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27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28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29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3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30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31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32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33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34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35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36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37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38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39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4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40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41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42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43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44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45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46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47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48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49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5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50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51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52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53.xml><?xml version="1.0" encoding="utf-8"?>
<p:tagLst xmlns:p="http://schemas.openxmlformats.org/presentationml/2006/main">
  <p:tag name="KSO_WM_DIAGRAM_VIRTUALLY_FRAME" val="{&quot;height&quot;:298.1,&quot;left&quot;:31.15,&quot;top&quot;:80.25,&quot;width&quot;:666.85}"/>
</p:tagLst>
</file>

<file path=ppt/tags/tag54.xml><?xml version="1.0" encoding="utf-8"?>
<p:tagLst xmlns:p="http://schemas.openxmlformats.org/presentationml/2006/main">
  <p:tag name="KSO_WM_DIAGRAM_VIRTUALLY_FRAME" val="{&quot;height&quot;:298.1,&quot;left&quot;:31.15,&quot;top&quot;:80.25,&quot;width&quot;:666.85}"/>
</p:tagLst>
</file>

<file path=ppt/tags/tag55.xml><?xml version="1.0" encoding="utf-8"?>
<p:tagLst xmlns:p="http://schemas.openxmlformats.org/presentationml/2006/main">
  <p:tag name="KSO_WM_DIAGRAM_VIRTUALLY_FRAME" val="{&quot;height&quot;:298.1,&quot;left&quot;:31.15,&quot;top&quot;:80.25,&quot;width&quot;:666.85}"/>
</p:tagLst>
</file>

<file path=ppt/tags/tag56.xml><?xml version="1.0" encoding="utf-8"?>
<p:tagLst xmlns:p="http://schemas.openxmlformats.org/presentationml/2006/main">
  <p:tag name="KSO_WM_DIAGRAM_VIRTUALLY_FRAME" val="{&quot;height&quot;:298.1,&quot;left&quot;:31.15,&quot;top&quot;:80.25,&quot;width&quot;:666.85}"/>
</p:tagLst>
</file>

<file path=ppt/tags/tag57.xml><?xml version="1.0" encoding="utf-8"?>
<p:tagLst xmlns:p="http://schemas.openxmlformats.org/presentationml/2006/main">
  <p:tag name="KSO_WM_DIAGRAM_VIRTUALLY_FRAME" val="{&quot;height&quot;:298.1,&quot;left&quot;:25.5,&quot;top&quot;:80.25,&quot;width&quot;:672.5}"/>
</p:tagLst>
</file>

<file path=ppt/tags/tag58.xml><?xml version="1.0" encoding="utf-8"?>
<p:tagLst xmlns:p="http://schemas.openxmlformats.org/presentationml/2006/main">
  <p:tag name="KSO_WM_DIAGRAM_VIRTUALLY_FRAME" val="{&quot;height&quot;:298.1,&quot;left&quot;:25.5,&quot;top&quot;:80.25,&quot;width&quot;:672.5}"/>
</p:tagLst>
</file>

<file path=ppt/tags/tag59.xml><?xml version="1.0" encoding="utf-8"?>
<p:tagLst xmlns:p="http://schemas.openxmlformats.org/presentationml/2006/main">
  <p:tag name="TABLE_ENDDRAG_ORIGIN_RECT" val="543*260"/>
  <p:tag name="TABLE_ENDDRAG_RECT" val="108*112*543*260"/>
</p:tagLst>
</file>

<file path=ppt/tags/tag6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60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61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62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63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64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65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66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67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68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69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7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70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71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72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73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74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75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76.xml><?xml version="1.0" encoding="utf-8"?>
<p:tagLst xmlns:p="http://schemas.openxmlformats.org/presentationml/2006/main">
  <p:tag name="KSO_WM_DIAGRAM_VIRTUALLY_FRAME" val="{&quot;height&quot;:268.41220472440943,&quot;left&quot;:83.70173228346457,&quot;top&quot;:104.0436220472441,&quot;width&quot;:551.8700787401574}"/>
</p:tagLst>
</file>

<file path=ppt/tags/tag77.xml><?xml version="1.0" encoding="utf-8"?>
<p:tagLst xmlns:p="http://schemas.openxmlformats.org/presentationml/2006/main">
  <p:tag name="KSO_WM_DIAGRAM_VIRTUALLY_FRAME" val="{&quot;height&quot;:183.3443307086614,&quot;left&quot;:63.85543307086614,&quot;top&quot;:128.80566929133857,&quot;width&quot;:597.1445669291339}"/>
</p:tagLst>
</file>

<file path=ppt/tags/tag78.xml><?xml version="1.0" encoding="utf-8"?>
<p:tagLst xmlns:p="http://schemas.openxmlformats.org/presentationml/2006/main">
  <p:tag name="KSO_WM_DIAGRAM_VIRTUALLY_FRAME" val="{&quot;height&quot;:183.3443307086614,&quot;left&quot;:63.85543307086614,&quot;top&quot;:128.80566929133857,&quot;width&quot;:597.1445669291339}"/>
</p:tagLst>
</file>

<file path=ppt/tags/tag79.xml><?xml version="1.0" encoding="utf-8"?>
<p:tagLst xmlns:p="http://schemas.openxmlformats.org/presentationml/2006/main">
  <p:tag name="KSO_WM_DIAGRAM_VIRTUALLY_FRAME" val="{&quot;height&quot;:183.3443307086614,&quot;left&quot;:63.85543307086614,&quot;top&quot;:128.80566929133857,&quot;width&quot;:597.1445669291339}"/>
</p:tagLst>
</file>

<file path=ppt/tags/tag8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80.xml><?xml version="1.0" encoding="utf-8"?>
<p:tagLst xmlns:p="http://schemas.openxmlformats.org/presentationml/2006/main">
  <p:tag name="KSO_WM_DIAGRAM_VIRTUALLY_FRAME" val="{&quot;height&quot;:183.3443307086614,&quot;left&quot;:63.85543307086614,&quot;top&quot;:128.80566929133857,&quot;width&quot;:597.1445669291339}"/>
</p:tagLst>
</file>

<file path=ppt/tags/tag81.xml><?xml version="1.0" encoding="utf-8"?>
<p:tagLst xmlns:p="http://schemas.openxmlformats.org/presentationml/2006/main">
  <p:tag name="KSO_WM_DIAGRAM_VIRTUALLY_FRAME" val="{&quot;height&quot;:183.3443307086614,&quot;left&quot;:63.85543307086614,&quot;top&quot;:128.80566929133857,&quot;width&quot;:597.1445669291339}"/>
</p:tagLst>
</file>

<file path=ppt/tags/tag82.xml><?xml version="1.0" encoding="utf-8"?>
<p:tagLst xmlns:p="http://schemas.openxmlformats.org/presentationml/2006/main">
  <p:tag name="KSO_WM_DIAGRAM_VIRTUALLY_FRAME" val="{&quot;height&quot;:183.3443307086614,&quot;left&quot;:63.85543307086614,&quot;top&quot;:128.80566929133857,&quot;width&quot;:597.1445669291339}"/>
</p:tagLst>
</file>

<file path=ppt/tags/tag83.xml><?xml version="1.0" encoding="utf-8"?>
<p:tagLst xmlns:p="http://schemas.openxmlformats.org/presentationml/2006/main">
  <p:tag name="KSO_WM_DIAGRAM_VIRTUALLY_FRAME" val="{&quot;height&quot;:183.3443307086614,&quot;left&quot;:63.85543307086614,&quot;top&quot;:128.80566929133857,&quot;width&quot;:597.1445669291339}"/>
</p:tagLst>
</file>

<file path=ppt/tags/tag84.xml><?xml version="1.0" encoding="utf-8"?>
<p:tagLst xmlns:p="http://schemas.openxmlformats.org/presentationml/2006/main">
  <p:tag name="KSO_WM_DIAGRAM_VIRTUALLY_FRAME" val="{&quot;height&quot;:183.3443307086614,&quot;left&quot;:63.85543307086614,&quot;top&quot;:128.80566929133857,&quot;width&quot;:597.1445669291339}"/>
</p:tagLst>
</file>

<file path=ppt/tags/tag85.xml><?xml version="1.0" encoding="utf-8"?>
<p:tagLst xmlns:p="http://schemas.openxmlformats.org/presentationml/2006/main">
  <p:tag name="KSO_WM_DIAGRAM_VIRTUALLY_FRAME" val="{&quot;height&quot;:183.3443307086614,&quot;left&quot;:63.85543307086614,&quot;top&quot;:128.80566929133857,&quot;width&quot;:597.1445669291339}"/>
</p:tagLst>
</file>

<file path=ppt/tags/tag86.xml><?xml version="1.0" encoding="utf-8"?>
<p:tagLst xmlns:p="http://schemas.openxmlformats.org/presentationml/2006/main">
  <p:tag name="KSO_WM_DIAGRAM_VIRTUALLY_FRAME" val="{&quot;height&quot;:183.3443307086614,&quot;left&quot;:63.85543307086614,&quot;top&quot;:128.80566929133857,&quot;width&quot;:597.1445669291339}"/>
</p:tagLst>
</file>

<file path=ppt/tags/tag87.xml><?xml version="1.0" encoding="utf-8"?>
<p:tagLst xmlns:p="http://schemas.openxmlformats.org/presentationml/2006/main">
  <p:tag name="KSO_WM_DIAGRAM_VIRTUALLY_FRAME" val="{&quot;height&quot;:183.3443307086614,&quot;left&quot;:63.85543307086614,&quot;top&quot;:128.80566929133857,&quot;width&quot;:597.1445669291339}"/>
</p:tagLst>
</file>

<file path=ppt/tags/tag88.xml><?xml version="1.0" encoding="utf-8"?>
<p:tagLst xmlns:p="http://schemas.openxmlformats.org/presentationml/2006/main">
  <p:tag name="KSO_WM_DIAGRAM_VIRTUALLY_FRAME" val="{&quot;height&quot;:183.3443307086614,&quot;left&quot;:63.85543307086614,&quot;top&quot;:128.80566929133857,&quot;width&quot;:597.1445669291339}"/>
</p:tagLst>
</file>

<file path=ppt/tags/tag89.xml><?xml version="1.0" encoding="utf-8"?>
<p:tagLst xmlns:p="http://schemas.openxmlformats.org/presentationml/2006/main">
  <p:tag name="KSO_WM_DIAGRAM_VIRTUALLY_FRAME" val="{&quot;height&quot;:232.7550393700787,&quot;left&quot;:48.15,&quot;top&quot;:88.85,&quot;width&quot;:623.6956692913387}"/>
</p:tagLst>
</file>

<file path=ppt/tags/tag9.xml><?xml version="1.0" encoding="utf-8"?>
<p:tagLst xmlns:p="http://schemas.openxmlformats.org/presentationml/2006/main">
  <p:tag name="KSO_WM_DIAGRAM_VIRTUALLY_FRAME" val="{&quot;height&quot;:263.16070866141735,&quot;left&quot;:41.14283464566929,&quot;top&quot;:88.61015748031495,&quot;width&quot;:641.4546456692913}"/>
</p:tagLst>
</file>

<file path=ppt/tags/tag90.xml><?xml version="1.0" encoding="utf-8"?>
<p:tagLst xmlns:p="http://schemas.openxmlformats.org/presentationml/2006/main">
  <p:tag name="KSO_WM_DIAGRAM_VIRTUALLY_FRAME" val="{&quot;height&quot;:232.7550393700787,&quot;left&quot;:48.15,&quot;top&quot;:88.85,&quot;width&quot;:623.6956692913387}"/>
</p:tagLst>
</file>

<file path=ppt/tags/tag91.xml><?xml version="1.0" encoding="utf-8"?>
<p:tagLst xmlns:p="http://schemas.openxmlformats.org/presentationml/2006/main">
  <p:tag name="KSO_WM_DIAGRAM_VIRTUALLY_FRAME" val="{&quot;height&quot;:232.7550393700787,&quot;left&quot;:48.15,&quot;top&quot;:88.85,&quot;width&quot;:623.6956692913387}"/>
</p:tagLst>
</file>

<file path=ppt/tags/tag92.xml><?xml version="1.0" encoding="utf-8"?>
<p:tagLst xmlns:p="http://schemas.openxmlformats.org/presentationml/2006/main">
  <p:tag name="KSO_WM_DIAGRAM_VIRTUALLY_FRAME" val="{&quot;height&quot;:232.7550393700787,&quot;left&quot;:48.15,&quot;top&quot;:88.85,&quot;width&quot;:623.6956692913387}"/>
</p:tagLst>
</file>

<file path=ppt/tags/tag93.xml><?xml version="1.0" encoding="utf-8"?>
<p:tagLst xmlns:p="http://schemas.openxmlformats.org/presentationml/2006/main">
  <p:tag name="KSO_WM_DIAGRAM_VIRTUALLY_FRAME" val="{&quot;height&quot;:232.7550393700787,&quot;left&quot;:48.15,&quot;top&quot;:88.85,&quot;width&quot;:623.6956692913387}"/>
</p:tagLst>
</file>

<file path=ppt/tags/tag94.xml><?xml version="1.0" encoding="utf-8"?>
<p:tagLst xmlns:p="http://schemas.openxmlformats.org/presentationml/2006/main">
  <p:tag name="KSO_WM_DIAGRAM_VIRTUALLY_FRAME" val="{&quot;height&quot;:232.7550393700787,&quot;left&quot;:48.15,&quot;top&quot;:88.85,&quot;width&quot;:623.6956692913387}"/>
</p:tagLst>
</file>

<file path=ppt/tags/tag95.xml><?xml version="1.0" encoding="utf-8"?>
<p:tagLst xmlns:p="http://schemas.openxmlformats.org/presentationml/2006/main">
  <p:tag name="KSO_WM_DIAGRAM_VIRTUALLY_FRAME" val="{&quot;height&quot;:232.7550393700787,&quot;left&quot;:48.15,&quot;top&quot;:88.85,&quot;width&quot;:623.6956692913387}"/>
</p:tagLst>
</file>

<file path=ppt/tags/tag96.xml><?xml version="1.0" encoding="utf-8"?>
<p:tagLst xmlns:p="http://schemas.openxmlformats.org/presentationml/2006/main">
  <p:tag name="KSO_WM_DIAGRAM_VIRTUALLY_FRAME" val="{&quot;height&quot;:232.7550393700787,&quot;left&quot;:48.15,&quot;top&quot;:88.85,&quot;width&quot;:623.6956692913387}"/>
</p:tagLst>
</file>

<file path=ppt/tags/tag97.xml><?xml version="1.0" encoding="utf-8"?>
<p:tagLst xmlns:p="http://schemas.openxmlformats.org/presentationml/2006/main">
  <p:tag name="KSO_WM_DIAGRAM_VIRTUALLY_FRAME" val="{&quot;height&quot;:232.7550393700787,&quot;left&quot;:48.15,&quot;top&quot;:88.85,&quot;width&quot;:623.6956692913387}"/>
</p:tagLst>
</file>

<file path=ppt/tags/tag98.xml><?xml version="1.0" encoding="utf-8"?>
<p:tagLst xmlns:p="http://schemas.openxmlformats.org/presentationml/2006/main">
  <p:tag name="KSO_WM_DIAGRAM_VIRTUALLY_FRAME" val="{&quot;height&quot;:232.7550393700787,&quot;left&quot;:48.15,&quot;top&quot;:88.85,&quot;width&quot;:623.6956692913387}"/>
</p:tagLst>
</file>

<file path=ppt/tags/tag99.xml><?xml version="1.0" encoding="utf-8"?>
<p:tagLst xmlns:p="http://schemas.openxmlformats.org/presentationml/2006/main">
  <p:tag name="KSO_WM_DIAGRAM_VIRTUALLY_FRAME" val="{&quot;height&quot;:232.7550393700787,&quot;left&quot;:48.15,&quot;top&quot;:88.85,&quot;width&quot;:623.6956692913387}"/>
</p:tagLst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3808</Words>
  <Application>WPS 演示</Application>
  <PresentationFormat>全屏显示(16:9)</PresentationFormat>
  <Paragraphs>348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Impact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叁祁</cp:lastModifiedBy>
  <cp:revision>43</cp:revision>
  <dcterms:created xsi:type="dcterms:W3CDTF">2016-04-09T09:29:00Z</dcterms:created>
  <dcterms:modified xsi:type="dcterms:W3CDTF">2025-10-22T00:03:09Z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2052-12.1.0.23125</vt:lpwstr>
  </property>
  <property fmtid="{D5CDD505-2E9C-101B-9397-08002B2CF9AE}" pid="3" name="ICV">
    <vt:lpwstr>E6F31A95821841CAA91E7F707EF73ECB_12</vt:lpwstr>
  </property>
</Properties>
</file>