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5" r:id="rId1"/>
    <p:sldMasterId id="2147483776" r:id="rId2"/>
    <p:sldMasterId id="2147483777" r:id="rId3"/>
    <p:sldMasterId id="2147483778" r:id="rId4"/>
    <p:sldMasterId id="2147483779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551" autoAdjust="0"/>
    <p:restoredTop sz="98943" autoAdjust="0"/>
  </p:normalViewPr>
  <p:slideViewPr>
    <p:cSldViewPr>
      <p:cViewPr>
        <p:scale>
          <a:sx n="120" d="100"/>
          <a:sy n="120" d="100"/>
        </p:scale>
        <p:origin x="1014" y="-366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1212" y="222"/>
      </p:cViewPr>
      <p:guideLst>
        <p:guide orient="horz" pos="3051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3.xml"  /><Relationship Id="rId11" Type="http://schemas.openxmlformats.org/officeDocument/2006/relationships/slide" Target="slides/slide4.xml"  /><Relationship Id="rId12" Type="http://schemas.openxmlformats.org/officeDocument/2006/relationships/slide" Target="slides/slide5.xml"  /><Relationship Id="rId13" Type="http://schemas.openxmlformats.org/officeDocument/2006/relationships/slide" Target="slides/slide6.xml"  /><Relationship Id="rId14" Type="http://schemas.openxmlformats.org/officeDocument/2006/relationships/slide" Target="slides/slide7.xml"  /><Relationship Id="rId15" Type="http://schemas.openxmlformats.org/officeDocument/2006/relationships/slide" Target="slides/slide8.xml"  /><Relationship Id="rId16" Type="http://schemas.openxmlformats.org/officeDocument/2006/relationships/slide" Target="slides/slide9.xml"  /><Relationship Id="rId17" Type="http://schemas.openxmlformats.org/officeDocument/2006/relationships/slide" Target="slides/slide10.xml"  /><Relationship Id="rId18" Type="http://schemas.openxmlformats.org/officeDocument/2006/relationships/slide" Target="slides/slide11.xml"  /><Relationship Id="rId19" Type="http://schemas.openxmlformats.org/officeDocument/2006/relationships/slide" Target="slides/slide12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3.xml"  /><Relationship Id="rId21" Type="http://schemas.openxmlformats.org/officeDocument/2006/relationships/slide" Target="slides/slide14.xml"  /><Relationship Id="rId22" Type="http://schemas.openxmlformats.org/officeDocument/2006/relationships/slide" Target="slides/slide15.xml"  /><Relationship Id="rId23" Type="http://schemas.openxmlformats.org/officeDocument/2006/relationships/slide" Target="slides/slide16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handoutMaster" Target="handoutMasters/handoutMaster1.xml"  /><Relationship Id="rId8" Type="http://schemas.openxmlformats.org/officeDocument/2006/relationships/slide" Target="slides/slide1.xml"  /><Relationship Id="rId9" Type="http://schemas.openxmlformats.org/officeDocument/2006/relationships/slide" Target="slides/slide2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7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613C87-C95C-4BAB-B005-0406C7D6BEA8}" type="datetime1">
              <a:rPr lang="ko-KR" altLang="en-US"/>
              <a:pPr lvl="0">
                <a:defRPr/>
              </a:pPr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993090D-F8DD-46B0-93CF-F6C534D648B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8488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3028216-B6CB-4480-B5FB-2570771EFB3F}" type="datetime1">
              <a:rPr lang="ko-KR" altLang="en-US"/>
              <a:pPr lvl="0">
                <a:defRPr/>
              </a:pPr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06450" y="727075"/>
            <a:ext cx="5245100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0" y="4601019"/>
            <a:ext cx="5487041" cy="43593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200488"/>
            <a:ext cx="2972547" cy="484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09C9F7E-F24F-4421-A73B-5904CBD9EE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09C9F7E-F24F-4421-A73B-5904CBD9EEE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464" y="6525344"/>
            <a:ext cx="1008112" cy="332656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3A0367AB-CEBB-40A5-BED1-E7A1FCB849A1}" type="datetimeFigureOut">
              <a:rPr lang="ko-KR" altLang="en-US" smtClean="0">
                <a:solidFill>
                  <a:prstClr val="black"/>
                </a:solidFill>
              </a:rPr>
              <a:pPr/>
              <a:t>2022-04-25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424608" y="6525344"/>
            <a:ext cx="5976664" cy="33265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53400" y="6525344"/>
            <a:ext cx="1231280" cy="332656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4CA4D1F-CADD-4F7C-AA45-8B8E0439A853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2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3.xml"  /><Relationship Id="rId3" Type="http://schemas.openxmlformats.org/officeDocument/2006/relationships/image" Target="../media/image4.jpeg"  /><Relationship Id="rId4" Type="http://schemas.openxmlformats.org/officeDocument/2006/relationships/image" Target="../media/image1.jpeg"  /><Relationship Id="rId5" Type="http://schemas.openxmlformats.org/officeDocument/2006/relationships/image" Target="../media/image2.pn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theme" Target="../theme/theme4.xml"  /><Relationship Id="rId3" Type="http://schemas.openxmlformats.org/officeDocument/2006/relationships/image" Target="../media/image5.jpeg"  /><Relationship Id="rId4" Type="http://schemas.openxmlformats.org/officeDocument/2006/relationships/image" Target="../media/image1.jpeg"  /><Relationship Id="rId5" Type="http://schemas.openxmlformats.org/officeDocument/2006/relationships/image" Target="../media/image2.png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theme" Target="../theme/theme5.xml"  /><Relationship Id="rId3" Type="http://schemas.openxmlformats.org/officeDocument/2006/relationships/image" Target="../media/image6.jpeg"  /><Relationship Id="rId4" Type="http://schemas.openxmlformats.org/officeDocument/2006/relationships/image" Target="../media/image1.jpeg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9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b="0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81892" y="135729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자바스크립트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오버롤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진행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영역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가로롤링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춘천시장소개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퀵메뉴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아이콘으로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탭메뉴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가지와 </a:t>
            </a: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SNS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팝업존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시청안내 아이콘 제작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       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시민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사업자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관광객 각 항목별 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배너모음 로고 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가로 롤링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링크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춘천시 주소 및 저작권 안내텍스트</a:t>
            </a: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춘천시청 스토리보드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01619"/>
            <a:ext cx="7085020" cy="5313765"/>
          </a:xfrm>
          <a:prstGeom prst="rect">
            <a:avLst/>
          </a:prstGeom>
        </p:spPr>
      </p:pic>
      <p:sp>
        <p:nvSpPr>
          <p:cNvPr id="8" name="타원 7"/>
          <p:cNvSpPr/>
          <p:nvPr userDrawn="1"/>
        </p:nvSpPr>
        <p:spPr>
          <a:xfrm>
            <a:off x="657421" y="1916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657421" y="32129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4777952" y="270892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649249" y="39004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 userDrawn="1"/>
        </p:nvSpPr>
        <p:spPr>
          <a:xfrm>
            <a:off x="649249" y="443711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 userDrawn="1"/>
        </p:nvSpPr>
        <p:spPr>
          <a:xfrm>
            <a:off x="4767608" y="42210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타원 77"/>
          <p:cNvSpPr/>
          <p:nvPr userDrawn="1"/>
        </p:nvSpPr>
        <p:spPr>
          <a:xfrm>
            <a:off x="4767608" y="458112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 userDrawn="1"/>
        </p:nvSpPr>
        <p:spPr>
          <a:xfrm>
            <a:off x="657421" y="5040125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 userDrawn="1"/>
        </p:nvSpPr>
        <p:spPr>
          <a:xfrm>
            <a:off x="657421" y="573325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 userDrawn="1"/>
        </p:nvSpPr>
        <p:spPr>
          <a:xfrm>
            <a:off x="657421" y="609329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" y="1072988"/>
            <a:ext cx="7173798" cy="5380348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전자민원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온라인 상담민원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온라인상담민원소개텍스트와 전자민원신청 아이콘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민원접수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·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처리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비공개 민원조회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개인정보보화 관련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기타에 관한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05788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491097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87860" y="242088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269468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6" y="1124744"/>
            <a:ext cx="7139688" cy="5354766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시민참여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 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시민제안 모집 공고 텍스트와 톡톡 제안 안내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나의 제안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/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톡톡 제안신청 상세안내 페이지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링크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접수 및 제출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참가자격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공모내용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심사기준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심사 및 시상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시상등급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유의사항에 대한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설명글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0182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257672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293318" y="357301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 userDrawn="1"/>
        </p:nvSpPr>
        <p:spPr>
          <a:xfrm>
            <a:off x="128464" y="801858"/>
            <a:ext cx="7272808" cy="591328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4" y="1123452"/>
            <a:ext cx="7202523" cy="5401892"/>
          </a:xfrm>
          <a:prstGeom prst="rect">
            <a:avLst/>
          </a:prstGeom>
        </p:spPr>
      </p:pic>
      <p:grpSp>
        <p:nvGrpSpPr>
          <p:cNvPr id="2" name="Group 1006"/>
          <p:cNvGrpSpPr>
            <a:grpSpLocks/>
          </p:cNvGrpSpPr>
          <p:nvPr/>
        </p:nvGrpSpPr>
        <p:grpSpPr bwMode="auto">
          <a:xfrm>
            <a:off x="0" y="0"/>
            <a:ext cx="9906000" cy="487363"/>
            <a:chOff x="0" y="0"/>
            <a:chExt cx="6240" cy="572"/>
          </a:xfrm>
        </p:grpSpPr>
        <p:pic>
          <p:nvPicPr>
            <p:cNvPr id="31" name="Picture 1007" descr="KT-sub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32" name="Picture 1008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1009"/>
          <p:cNvGrpSpPr>
            <a:grpSpLocks/>
          </p:cNvGrpSpPr>
          <p:nvPr/>
        </p:nvGrpSpPr>
        <p:grpSpPr bwMode="auto">
          <a:xfrm>
            <a:off x="128588" y="38100"/>
            <a:ext cx="454025" cy="320675"/>
            <a:chOff x="81" y="103"/>
            <a:chExt cx="436" cy="317"/>
          </a:xfrm>
        </p:grpSpPr>
        <p:sp>
          <p:nvSpPr>
            <p:cNvPr id="34" name="Oval 1010"/>
            <p:cNvSpPr>
              <a:spLocks noChangeArrowheads="1"/>
            </p:cNvSpPr>
            <p:nvPr userDrawn="1"/>
          </p:nvSpPr>
          <p:spPr bwMode="auto"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11"/>
            <p:cNvSpPr>
              <a:spLocks noChangeArrowheads="1"/>
            </p:cNvSpPr>
            <p:nvPr userDrawn="1"/>
          </p:nvSpPr>
          <p:spPr bwMode="auto"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012"/>
            <p:cNvSpPr>
              <a:spLocks noChangeArrowheads="1"/>
            </p:cNvSpPr>
            <p:nvPr userDrawn="1"/>
          </p:nvSpPr>
          <p:spPr bwMode="auto"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1013"/>
            <p:cNvSpPr>
              <a:spLocks noChangeArrowheads="1"/>
            </p:cNvSpPr>
            <p:nvPr userDrawn="1"/>
          </p:nvSpPr>
          <p:spPr bwMode="auto">
            <a:xfrm rot="-1067014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4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Text Box 1015"/>
          <p:cNvSpPr txBox="1">
            <a:spLocks noChangeArrowheads="1"/>
          </p:cNvSpPr>
          <p:nvPr/>
        </p:nvSpPr>
        <p:spPr bwMode="auto"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/>
            <a:r>
              <a:rPr lang="en-US" altLang="ko-KR" sz="1000" dirty="0">
                <a:solidFill>
                  <a:prstClr val="black"/>
                </a:solidFill>
                <a:latin typeface="Times New Roman" pitchFamily="18" charset="0"/>
                <a:ea typeface="돋움" pitchFamily="50" charset="-127"/>
                <a:cs typeface="Arial" charset="0"/>
              </a:rPr>
              <a:t>Page </a:t>
            </a:r>
            <a:fld id="{0026DDCE-E0BA-44EA-B080-7EBA42344438}" type="slidenum">
              <a:rPr lang="en-US" altLang="ko-KR" sz="100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pPr algn="r" defTabSz="974725"/>
              <a:t>‹#›</a:t>
            </a:fld>
            <a:r>
              <a:rPr lang="en-US" altLang="ko-KR" sz="1000" dirty="0">
                <a:solidFill>
                  <a:prstClr val="black"/>
                </a:solidFill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grpSp>
        <p:nvGrpSpPr>
          <p:cNvPr id="4" name="Group 1016"/>
          <p:cNvGrpSpPr>
            <a:grpSpLocks/>
          </p:cNvGrpSpPr>
          <p:nvPr/>
        </p:nvGrpSpPr>
        <p:grpSpPr bwMode="auto"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40" name="AutoShape 1017"/>
            <p:cNvSpPr>
              <a:spLocks noChangeArrowheads="1"/>
            </p:cNvSpPr>
            <p:nvPr userDrawn="1"/>
          </p:nvSpPr>
          <p:spPr bwMode="auto"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1" name="AutoShape 1018"/>
            <p:cNvSpPr>
              <a:spLocks noChangeArrowheads="1"/>
            </p:cNvSpPr>
            <p:nvPr userDrawn="1"/>
          </p:nvSpPr>
          <p:spPr bwMode="auto"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2" name="AutoShape 1019"/>
            <p:cNvSpPr>
              <a:spLocks noChangeArrowheads="1"/>
            </p:cNvSpPr>
            <p:nvPr userDrawn="1"/>
          </p:nvSpPr>
          <p:spPr bwMode="auto"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1020"/>
            <p:cNvSpPr>
              <a:spLocks noChangeArrowheads="1"/>
            </p:cNvSpPr>
            <p:nvPr userDrawn="1"/>
          </p:nvSpPr>
          <p:spPr bwMode="auto"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PROJECT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</a:rPr>
              <a:t>춘천시청 사이트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DATE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2016</a:t>
            </a:r>
            <a:r>
              <a:rPr lang="ko-KR" altLang="en-US" sz="900" b="1" dirty="0">
                <a:solidFill>
                  <a:prstClr val="black"/>
                </a:solidFill>
              </a:rPr>
              <a:t>년 </a:t>
            </a:r>
            <a:r>
              <a:rPr lang="en-US" altLang="ko-KR" sz="900" b="1" dirty="0">
                <a:solidFill>
                  <a:prstClr val="black"/>
                </a:solidFill>
              </a:rPr>
              <a:t>3</a:t>
            </a:r>
            <a:r>
              <a:rPr lang="ko-KR" altLang="en-US" sz="900" b="1" dirty="0">
                <a:solidFill>
                  <a:prstClr val="black"/>
                </a:solidFill>
              </a:rPr>
              <a:t>월 </a:t>
            </a:r>
            <a:r>
              <a:rPr lang="en-US" altLang="ko-KR" sz="900" b="1" dirty="0">
                <a:solidFill>
                  <a:prstClr val="black"/>
                </a:solidFill>
              </a:rPr>
              <a:t>15</a:t>
            </a:r>
            <a:r>
              <a:rPr lang="ko-KR" altLang="en-US" sz="900" b="1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TITLE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사용자 스토리보드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경로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김은비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Description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401272" y="1340768"/>
            <a:ext cx="2376264" cy="53743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춘천소개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춘천시 소개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텍스트와 영문작성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서브메뉴와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3depth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메뉴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춘천시의 기본현황에 대한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안내 텍스트와 주민등록인구현황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바로가기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아이콘과 링크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춘천시의 지역특성에 대한 안내 텍스트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춘천시 행정구역 지도 이미지와 다운로드 링크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44" name="제목 개체 틀 66"/>
          <p:cNvSpPr txBox="1">
            <a:spLocks/>
          </p:cNvSpPr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춘천시청 스토리보드</a:t>
            </a:r>
          </a:p>
        </p:txBody>
      </p:sp>
      <p:sp>
        <p:nvSpPr>
          <p:cNvPr id="8" name="타원 7"/>
          <p:cNvSpPr/>
          <p:nvPr userDrawn="1"/>
        </p:nvSpPr>
        <p:spPr>
          <a:xfrm>
            <a:off x="678643" y="217383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790364" y="2605880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2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 userDrawn="1"/>
        </p:nvSpPr>
        <p:spPr>
          <a:xfrm>
            <a:off x="2325738" y="2533872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 userDrawn="1"/>
        </p:nvSpPr>
        <p:spPr>
          <a:xfrm>
            <a:off x="2329680" y="3583454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4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>
            <a:off x="2329680" y="5013176"/>
            <a:ext cx="175048" cy="175048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5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>
          <a:xfrm>
            <a:off x="2699385" y="993882"/>
            <a:ext cx="4564380" cy="55399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000" b="1" kern="0">
                <a:solidFill>
                  <a:srgbClr val="000000"/>
                </a:solidFill>
                <a:latin typeface="HY헤드라인M"/>
                <a:ea typeface="HY헤드라인M"/>
              </a:rPr>
              <a:t>웹사이트 구축 스토리보드</a:t>
            </a:r>
            <a:endParaRPr kumimoji="0" lang="ko-KR" altLang="en-US" sz="3000" b="1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HY헤드라인M"/>
              <a:ea typeface="HY헤드라인M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/>
          </a:ln>
        </p:spPr>
        <p:txBody>
          <a:bodyPr wrap="none" anchor="ctr"/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89407"/>
              </p:ext>
            </p:extLst>
          </p:nvPr>
        </p:nvGraphicFramePr>
        <p:xfrm>
          <a:off x="1492174" y="1831698"/>
          <a:ext cx="7215236" cy="3899400"/>
        </p:xfrm>
        <a:graphic>
          <a:graphicData uri="http://schemas.openxmlformats.org/drawingml/2006/table">
            <a:tbl>
              <a:tblPr/>
              <a:tblGrid>
                <a:gridCol w="135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프로젝트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“</a:t>
                      </a: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삼성물산 건설부문</a:t>
                      </a:r>
                      <a:r>
                        <a:rPr kumimoji="1" lang="en-US" altLang="ko-KR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“  </a:t>
                      </a: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웹사이트 </a:t>
                      </a:r>
                      <a:r>
                        <a:rPr kumimoji="1" lang="ko-KR" altLang="en-US" sz="9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리뉴얼제작</a:t>
                      </a:r>
                      <a:endParaRPr kumimoji="1" lang="ko-KR" altLang="en-US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능력단위</a:t>
                      </a:r>
                      <a:endParaRPr kumimoji="1" lang="ko-KR" altLang="en-US" sz="900" b="1" i="0" u="none" strike="noStrike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UI/UX 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콘셉트기획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주                소</a:t>
                      </a: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https://www.secc.co.kr/ko/html/index.asp</a:t>
                      </a:r>
                      <a:endParaRPr kumimoji="1" lang="ko-KR" altLang="en-US" sz="9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평가문항</a:t>
                      </a:r>
                      <a:endParaRPr kumimoji="1" lang="ko-KR" altLang="en-US" sz="900" b="1" i="0" u="none" strike="noStrike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평가문항</a:t>
                      </a:r>
                      <a:r>
                        <a:rPr kumimoji="1" lang="en-US" altLang="ko-KR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1-</a:t>
                      </a: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스토리보드제작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산출물</a:t>
                      </a:r>
                      <a:endParaRPr kumimoji="1" lang="ko-KR" altLang="en-US" sz="900" b="1" i="0" u="none" strike="noStrike" cap="none" normalizeH="0" baseline="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 스토리보드</a:t>
                      </a:r>
                      <a:endParaRPr kumimoji="1" lang="ko-KR" altLang="en-US" sz="900" b="0" i="0" u="none" strike="noStrike" cap="none" normalizeH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작성자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장영석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산출물관리</a:t>
                      </a:r>
                      <a:endParaRPr kumimoji="1" lang="ko-KR" altLang="en-US" sz="900" b="0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최종버전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2022.04.25</a:t>
                      </a:r>
                      <a:endParaRPr kumimoji="1" lang="en-US" altLang="ko-KR" sz="900" b="0" i="0" u="none" strike="noStrike" cap="none" normalizeH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최종변경일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버전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변경일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돋움"/>
                          <a:ea typeface="돋움"/>
                        </a:rPr>
                        <a:t>변경내용</a:t>
                      </a:r>
                      <a:endParaRPr kumimoji="1" lang="ko-KR" altLang="en-US" sz="900" b="1" i="0" u="none" strike="noStrike" cap="none" normalizeH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2022.04.22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화면설계 및 스토리보드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2022.04.25~04.27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시안제작 및 자료수집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2022.04.27~04.28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메인페이지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/>
                        <a:t>2022.04.28~04.29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대표 서브페이지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2022.04.29~05.08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그외 서브페이지 제작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2022.05.09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차 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2022.05.10~5.11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수정 보완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/>
                        <a:t>2022.05.12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최종 오픈</a:t>
                      </a: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di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44000" marR="144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9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108000" marT="36000" marB="36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60070" y="1571612"/>
            <a:ext cx="8064896" cy="0"/>
          </a:xfrm>
          <a:prstGeom prst="line">
            <a:avLst/>
          </a:prstGeom>
          <a:ln w="38100">
            <a:solidFill>
              <a:srgbClr val="3E48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10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주택사업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사업소개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+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텍스트 갤러리 </a:t>
            </a:r>
            <a:r>
              <a:rPr kumimoji="1" lang="en-US" altLang="ko-KR" sz="1000" b="1" baseline="0" dirty="0" err="1">
                <a:solidFill>
                  <a:prstClr val="black"/>
                </a:solidFill>
              </a:rPr>
              <a:t>jquery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로 구현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포트폴리오 버튼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포트폴리오 페이지로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넘어감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469E8-3B90-4AA8-978F-E140DFE6033D}"/>
              </a:ext>
            </a:extLst>
          </p:cNvPr>
          <p:cNvSpPr/>
          <p:nvPr/>
        </p:nvSpPr>
        <p:spPr>
          <a:xfrm>
            <a:off x="128464" y="3284985"/>
            <a:ext cx="7200800" cy="29522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9694DB-A158-418C-AA70-A285750D116F}"/>
              </a:ext>
            </a:extLst>
          </p:cNvPr>
          <p:cNvSpPr txBox="1"/>
          <p:nvPr/>
        </p:nvSpPr>
        <p:spPr>
          <a:xfrm>
            <a:off x="3183578" y="2878214"/>
            <a:ext cx="12291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주택사업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갤러리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58A37E-FE3E-4EF1-B630-5B3A61F175F4}"/>
              </a:ext>
            </a:extLst>
          </p:cNvPr>
          <p:cNvSpPr txBox="1"/>
          <p:nvPr/>
        </p:nvSpPr>
        <p:spPr>
          <a:xfrm>
            <a:off x="3269858" y="4653136"/>
            <a:ext cx="172819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text</a:t>
            </a:r>
            <a:endParaRPr lang="ko-KR" altLang="en-US" sz="4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97E931-7AD5-4128-8AAD-2B6DC23990FF}"/>
              </a:ext>
            </a:extLst>
          </p:cNvPr>
          <p:cNvSpPr txBox="1"/>
          <p:nvPr/>
        </p:nvSpPr>
        <p:spPr>
          <a:xfrm>
            <a:off x="2754055" y="5493501"/>
            <a:ext cx="20882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포트폴리오 버튼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619283-EE0E-4B44-B7F2-77DF1B440336}"/>
              </a:ext>
            </a:extLst>
          </p:cNvPr>
          <p:cNvSpPr txBox="1"/>
          <p:nvPr/>
        </p:nvSpPr>
        <p:spPr>
          <a:xfrm>
            <a:off x="3296640" y="3431843"/>
            <a:ext cx="22322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1400px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BEAFD0B-EF4C-4ABA-A9C7-8D033528E7AF}"/>
              </a:ext>
            </a:extLst>
          </p:cNvPr>
          <p:cNvSpPr/>
          <p:nvPr/>
        </p:nvSpPr>
        <p:spPr>
          <a:xfrm>
            <a:off x="2864768" y="5493501"/>
            <a:ext cx="1944216" cy="3466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560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11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주택사업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포트폴리오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텍스트간 여백 여유롭게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각 건축물 소제목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오버시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font-weight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넣기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1000" b="1" baseline="0" dirty="0">
                <a:solidFill>
                  <a:prstClr val="black"/>
                </a:solidFill>
              </a:rPr>
              <a:t>Text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hover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효과 넣기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EA21F1-627F-4C75-BF22-696ABED5CCEE}"/>
              </a:ext>
            </a:extLst>
          </p:cNvPr>
          <p:cNvSpPr txBox="1"/>
          <p:nvPr/>
        </p:nvSpPr>
        <p:spPr>
          <a:xfrm>
            <a:off x="2421769" y="2905448"/>
            <a:ext cx="275280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주택사업 </a:t>
            </a:r>
            <a:r>
              <a:rPr lang="en-US" altLang="ko-KR" dirty="0"/>
              <a:t>- </a:t>
            </a:r>
            <a:r>
              <a:rPr lang="ko-KR" altLang="en-US" dirty="0"/>
              <a:t>포트폴리오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8D560-5FB7-4EE2-826B-A6569A4FE4CC}"/>
              </a:ext>
            </a:extLst>
          </p:cNvPr>
          <p:cNvSpPr/>
          <p:nvPr/>
        </p:nvSpPr>
        <p:spPr>
          <a:xfrm>
            <a:off x="632520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81FEAE-1790-4124-8A96-B6086FF5687B}"/>
              </a:ext>
            </a:extLst>
          </p:cNvPr>
          <p:cNvSpPr/>
          <p:nvPr/>
        </p:nvSpPr>
        <p:spPr>
          <a:xfrm>
            <a:off x="4006592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BF8CE7-E9B6-4294-904B-B0B76AB09BC1}"/>
              </a:ext>
            </a:extLst>
          </p:cNvPr>
          <p:cNvSpPr/>
          <p:nvPr/>
        </p:nvSpPr>
        <p:spPr>
          <a:xfrm>
            <a:off x="4005678" y="444626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E5F83-9ABF-4176-A0CC-6AB4E4964BB3}"/>
              </a:ext>
            </a:extLst>
          </p:cNvPr>
          <p:cNvSpPr txBox="1"/>
          <p:nvPr/>
        </p:nvSpPr>
        <p:spPr>
          <a:xfrm>
            <a:off x="5214707" y="437999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29FBAB-EF93-4134-BBD5-A15DCF8700B8}"/>
              </a:ext>
            </a:extLst>
          </p:cNvPr>
          <p:cNvSpPr/>
          <p:nvPr/>
        </p:nvSpPr>
        <p:spPr>
          <a:xfrm>
            <a:off x="629703" y="4435268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08DE90-27CE-4619-A5D2-81D982A4C487}"/>
              </a:ext>
            </a:extLst>
          </p:cNvPr>
          <p:cNvSpPr txBox="1"/>
          <p:nvPr/>
        </p:nvSpPr>
        <p:spPr>
          <a:xfrm>
            <a:off x="1838732" y="4369006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2CB62A-C1EA-407C-A8A8-53377DAC6307}"/>
              </a:ext>
            </a:extLst>
          </p:cNvPr>
          <p:cNvSpPr/>
          <p:nvPr/>
        </p:nvSpPr>
        <p:spPr>
          <a:xfrm>
            <a:off x="631606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2FC33D-7EF6-4019-91BA-410A26CDF3CF}"/>
              </a:ext>
            </a:extLst>
          </p:cNvPr>
          <p:cNvSpPr/>
          <p:nvPr/>
        </p:nvSpPr>
        <p:spPr>
          <a:xfrm>
            <a:off x="4005678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85FA71-361F-43C6-8C63-A039EF7565AA}"/>
              </a:ext>
            </a:extLst>
          </p:cNvPr>
          <p:cNvSpPr/>
          <p:nvPr/>
        </p:nvSpPr>
        <p:spPr>
          <a:xfrm>
            <a:off x="4004764" y="6032994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CED626-C221-42FB-8853-272FC5140D51}"/>
              </a:ext>
            </a:extLst>
          </p:cNvPr>
          <p:cNvSpPr/>
          <p:nvPr/>
        </p:nvSpPr>
        <p:spPr>
          <a:xfrm>
            <a:off x="628789" y="602200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34751D-F2C7-4E85-8D8A-B9ED1A673C36}"/>
              </a:ext>
            </a:extLst>
          </p:cNvPr>
          <p:cNvSpPr txBox="1"/>
          <p:nvPr/>
        </p:nvSpPr>
        <p:spPr>
          <a:xfrm>
            <a:off x="1837818" y="595573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4742DA-3145-4652-A656-0CF2120F81AD}"/>
              </a:ext>
            </a:extLst>
          </p:cNvPr>
          <p:cNvSpPr txBox="1"/>
          <p:nvPr/>
        </p:nvSpPr>
        <p:spPr>
          <a:xfrm>
            <a:off x="5247357" y="5950818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9188746"/>
      </p:ext>
    </p:extLst>
  </p:cSld>
  <p:clrMapOvr>
    <a:masterClrMapping/>
  </p:clrMapOvr>
  <p:transition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 rot="0"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 rot="0"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12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  <a:endParaRPr lang="en-US" altLang="ko-KR" sz="1000" b="0">
              <a:latin typeface="Arial"/>
              <a:ea typeface="돋움"/>
              <a:cs typeface="Arial"/>
            </a:endParaRPr>
          </a:p>
        </p:txBody>
      </p:sp>
      <p:grpSp>
        <p:nvGrpSpPr>
          <p:cNvPr id="4" name="Group 1016"/>
          <p:cNvGrpSpPr/>
          <p:nvPr/>
        </p:nvGrpSpPr>
        <p:grpSpPr>
          <a:xfrm rot="0"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부문소개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&gt;Overview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  <a:endParaRPr lang="ko-KR" altLang="en-US"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>
                <a:solidFill>
                  <a:prstClr val="black"/>
                </a:solidFill>
              </a:rPr>
              <a:t>– </a:t>
            </a:r>
            <a:r>
              <a:rPr kumimoji="1" lang="ko-KR" altLang="en-US" sz="1000" b="1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>
                <a:solidFill>
                  <a:prstClr val="black"/>
                </a:solidFill>
              </a:rPr>
              <a:t>1920px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모양 아래 선 좌우측 각 </a:t>
            </a:r>
            <a:r>
              <a:rPr kumimoji="1" lang="en-US" altLang="ko-KR" sz="1000" b="1">
                <a:solidFill>
                  <a:prstClr val="black"/>
                </a:solidFill>
              </a:rPr>
              <a:t>20px</a:t>
            </a:r>
            <a:r>
              <a:rPr kumimoji="1" lang="ko-KR" altLang="en-US" sz="1000" b="1">
                <a:solidFill>
                  <a:prstClr val="black"/>
                </a:solidFill>
              </a:rPr>
              <a:t>씩 </a:t>
            </a:r>
            <a:r>
              <a:rPr kumimoji="1" lang="en-US" altLang="ko-KR" sz="1000" b="1">
                <a:solidFill>
                  <a:prstClr val="black"/>
                </a:solidFill>
              </a:rPr>
              <a:t>margin</a:t>
            </a:r>
            <a:r>
              <a:rPr kumimoji="1" lang="ko-KR" altLang="en-US" sz="1000" b="1">
                <a:solidFill>
                  <a:prstClr val="black"/>
                </a:solidFill>
              </a:rPr>
              <a:t>으로 옆까지 안이어지게 </a:t>
            </a:r>
            <a:r>
              <a:rPr kumimoji="1" lang="en-US" altLang="ko-KR" sz="1000" b="1">
                <a:solidFill>
                  <a:prstClr val="black"/>
                </a:solidFill>
              </a:rPr>
              <a:t>(1360px)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>
                <a:solidFill>
                  <a:prstClr val="black"/>
                </a:solidFill>
              </a:rPr>
              <a:t>, </a:t>
            </a:r>
            <a:r>
              <a:rPr kumimoji="1" lang="ko-KR" altLang="en-US" sz="1000" b="1">
                <a:solidFill>
                  <a:prstClr val="black"/>
                </a:solidFill>
              </a:rPr>
              <a:t>텍스트간 여백 여유롭게</a:t>
            </a:r>
            <a:endParaRPr kumimoji="1" lang="ko-KR" altLang="en-US" sz="1000" b="1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>
                <a:solidFill>
                  <a:prstClr val="black"/>
                </a:solidFill>
              </a:rPr>
              <a:t>아코디언 메뉴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jQuery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 구현</a:t>
            </a:r>
            <a:endParaRPr kumimoji="1" lang="ko-KR" altLang="en-US" sz="1000" b="1" baseline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건축사업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토목사업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57845" y="1017838"/>
            <a:ext cx="931054" cy="29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주택사업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05332" y="1028034"/>
            <a:ext cx="931054" cy="2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부문소개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89104" y="1034306"/>
            <a:ext cx="931054" cy="29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인재채용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28464" y="2362024"/>
            <a:ext cx="7200800" cy="9229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이미지 </a:t>
            </a:r>
            <a:r>
              <a:rPr lang="en-US" altLang="ko-KR"/>
              <a:t>(width 100%)</a:t>
            </a:r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64"/>
          <p:cNvSpPr txBox="1"/>
          <p:nvPr/>
        </p:nvSpPr>
        <p:spPr>
          <a:xfrm>
            <a:off x="3213857" y="2492896"/>
            <a:ext cx="1235087" cy="3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Overview</a:t>
            </a:r>
            <a:endParaRPr lang="en-US" altLang="ko-KR"/>
          </a:p>
        </p:txBody>
      </p:sp>
      <p:sp>
        <p:nvSpPr>
          <p:cNvPr id="114" name="TextBox 64"/>
          <p:cNvSpPr txBox="1"/>
          <p:nvPr/>
        </p:nvSpPr>
        <p:spPr>
          <a:xfrm>
            <a:off x="1136576" y="2924944"/>
            <a:ext cx="5256584" cy="366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cxnSp>
        <p:nvCxnSpPr>
          <p:cNvPr id="115" name=""/>
          <p:cNvCxnSpPr/>
          <p:nvPr/>
        </p:nvCxnSpPr>
        <p:spPr>
          <a:xfrm>
            <a:off x="632520" y="4581128"/>
            <a:ext cx="6195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"/>
          <p:cNvCxnSpPr/>
          <p:nvPr/>
        </p:nvCxnSpPr>
        <p:spPr>
          <a:xfrm rot="16200000" flipH="1">
            <a:off x="5704009" y="5414295"/>
            <a:ext cx="166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/>
        </p:nvCxnSpPr>
        <p:spPr>
          <a:xfrm rot="16200000" flipH="1">
            <a:off x="5415977" y="5404145"/>
            <a:ext cx="166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"/>
          <p:cNvCxnSpPr/>
          <p:nvPr/>
        </p:nvCxnSpPr>
        <p:spPr>
          <a:xfrm rot="16200000" flipH="1">
            <a:off x="5127945" y="5404145"/>
            <a:ext cx="166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/>
          <p:nvPr/>
        </p:nvCxnSpPr>
        <p:spPr>
          <a:xfrm rot="16200000" flipH="1">
            <a:off x="4839913" y="5414294"/>
            <a:ext cx="166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"/>
          <p:cNvSpPr txBox="1"/>
          <p:nvPr/>
        </p:nvSpPr>
        <p:spPr>
          <a:xfrm>
            <a:off x="2648743" y="5129296"/>
            <a:ext cx="3960440" cy="3170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아코디언 메뉴</a:t>
            </a:r>
            <a:endParaRPr lang="ko-KR" altLang="en-US" sz="1500"/>
          </a:p>
        </p:txBody>
      </p:sp>
      <p:sp>
        <p:nvSpPr>
          <p:cNvPr id="122" name=""/>
          <p:cNvSpPr txBox="1"/>
          <p:nvPr/>
        </p:nvSpPr>
        <p:spPr>
          <a:xfrm>
            <a:off x="1064568" y="3645019"/>
            <a:ext cx="5544616" cy="3631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 rot="0"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 rot="0"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13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  <a:endParaRPr lang="en-US" altLang="ko-KR" sz="1000" b="0">
              <a:latin typeface="Arial"/>
              <a:ea typeface="돋움"/>
              <a:cs typeface="Arial"/>
            </a:endParaRPr>
          </a:p>
        </p:txBody>
      </p:sp>
      <p:grpSp>
        <p:nvGrpSpPr>
          <p:cNvPr id="4" name="Group 1016"/>
          <p:cNvGrpSpPr/>
          <p:nvPr/>
        </p:nvGrpSpPr>
        <p:grpSpPr>
          <a:xfrm rot="0"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부문소개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연혁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  <a:endParaRPr lang="ko-KR" altLang="en-US"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>
                <a:solidFill>
                  <a:prstClr val="black"/>
                </a:solidFill>
              </a:rPr>
              <a:t>– </a:t>
            </a:r>
            <a:r>
              <a:rPr kumimoji="1" lang="ko-KR" altLang="en-US" sz="1000" b="1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>
                <a:solidFill>
                  <a:prstClr val="black"/>
                </a:solidFill>
              </a:rPr>
              <a:t>1920px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모양 아래 선 좌우측 각 </a:t>
            </a:r>
            <a:r>
              <a:rPr kumimoji="1" lang="en-US" altLang="ko-KR" sz="1000" b="1">
                <a:solidFill>
                  <a:prstClr val="black"/>
                </a:solidFill>
              </a:rPr>
              <a:t>20px</a:t>
            </a:r>
            <a:r>
              <a:rPr kumimoji="1" lang="ko-KR" altLang="en-US" sz="1000" b="1">
                <a:solidFill>
                  <a:prstClr val="black"/>
                </a:solidFill>
              </a:rPr>
              <a:t>씩 </a:t>
            </a:r>
            <a:r>
              <a:rPr kumimoji="1" lang="en-US" altLang="ko-KR" sz="1000" b="1">
                <a:solidFill>
                  <a:prstClr val="black"/>
                </a:solidFill>
              </a:rPr>
              <a:t>margin</a:t>
            </a:r>
            <a:r>
              <a:rPr kumimoji="1" lang="ko-KR" altLang="en-US" sz="1000" b="1">
                <a:solidFill>
                  <a:prstClr val="black"/>
                </a:solidFill>
              </a:rPr>
              <a:t>으로 옆까지 안이어지게 </a:t>
            </a:r>
            <a:r>
              <a:rPr kumimoji="1" lang="en-US" altLang="ko-KR" sz="1000" b="1">
                <a:solidFill>
                  <a:prstClr val="black"/>
                </a:solidFill>
              </a:rPr>
              <a:t>(1360px)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>
                <a:solidFill>
                  <a:prstClr val="black"/>
                </a:solidFill>
              </a:rPr>
              <a:t>, </a:t>
            </a:r>
            <a:r>
              <a:rPr kumimoji="1" lang="ko-KR" altLang="en-US" sz="1000" b="1">
                <a:solidFill>
                  <a:prstClr val="black"/>
                </a:solidFill>
              </a:rPr>
              <a:t>텍스트간 여백 여유롭게</a:t>
            </a:r>
            <a:endParaRPr kumimoji="1" lang="ko-KR" altLang="en-US" sz="1000" b="1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>
                <a:solidFill>
                  <a:prstClr val="black"/>
                </a:solidFill>
              </a:rPr>
              <a:t>원형에 마우스 오버시 년도와 연혁 표시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- jquery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로 표현</a:t>
            </a:r>
            <a:endParaRPr kumimoji="1" lang="ko-KR" altLang="en-US" sz="1000" b="1" baseline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건축사업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토목사업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57845" y="1017838"/>
            <a:ext cx="931054" cy="29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주택사업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05332" y="1028034"/>
            <a:ext cx="931054" cy="2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부문소개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89104" y="1034306"/>
            <a:ext cx="931054" cy="29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인재채용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28464" y="2362024"/>
            <a:ext cx="7200800" cy="9229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이미지 </a:t>
            </a:r>
            <a:r>
              <a:rPr lang="en-US" altLang="ko-KR"/>
              <a:t>(width 100%)</a:t>
            </a:r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64"/>
          <p:cNvSpPr txBox="1"/>
          <p:nvPr/>
        </p:nvSpPr>
        <p:spPr>
          <a:xfrm>
            <a:off x="3080792" y="2492896"/>
            <a:ext cx="1235087" cy="3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연혁</a:t>
            </a:r>
            <a:endParaRPr lang="ko-KR" altLang="en-US"/>
          </a:p>
        </p:txBody>
      </p:sp>
      <p:sp>
        <p:nvSpPr>
          <p:cNvPr id="114" name="TextBox 64"/>
          <p:cNvSpPr txBox="1"/>
          <p:nvPr/>
        </p:nvSpPr>
        <p:spPr>
          <a:xfrm>
            <a:off x="1136576" y="2924944"/>
            <a:ext cx="5256584" cy="366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cxnSp>
        <p:nvCxnSpPr>
          <p:cNvPr id="123" name=""/>
          <p:cNvCxnSpPr/>
          <p:nvPr/>
        </p:nvCxnSpPr>
        <p:spPr>
          <a:xfrm>
            <a:off x="632520" y="4725144"/>
            <a:ext cx="6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"/>
          <p:cNvSpPr/>
          <p:nvPr/>
        </p:nvSpPr>
        <p:spPr>
          <a:xfrm>
            <a:off x="776536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"/>
          <p:cNvSpPr/>
          <p:nvPr/>
        </p:nvSpPr>
        <p:spPr>
          <a:xfrm>
            <a:off x="1211057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"/>
          <p:cNvSpPr/>
          <p:nvPr/>
        </p:nvSpPr>
        <p:spPr>
          <a:xfrm>
            <a:off x="1715113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"/>
          <p:cNvSpPr/>
          <p:nvPr/>
        </p:nvSpPr>
        <p:spPr>
          <a:xfrm>
            <a:off x="2288704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"/>
          <p:cNvSpPr/>
          <p:nvPr/>
        </p:nvSpPr>
        <p:spPr>
          <a:xfrm>
            <a:off x="2939249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"/>
          <p:cNvSpPr/>
          <p:nvPr/>
        </p:nvSpPr>
        <p:spPr>
          <a:xfrm>
            <a:off x="3584848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"/>
          <p:cNvSpPr/>
          <p:nvPr/>
        </p:nvSpPr>
        <p:spPr>
          <a:xfrm>
            <a:off x="4235393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"/>
          <p:cNvSpPr/>
          <p:nvPr/>
        </p:nvSpPr>
        <p:spPr>
          <a:xfrm>
            <a:off x="4953000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"/>
          <p:cNvSpPr/>
          <p:nvPr/>
        </p:nvSpPr>
        <p:spPr>
          <a:xfrm>
            <a:off x="5673080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"/>
          <p:cNvSpPr/>
          <p:nvPr/>
        </p:nvSpPr>
        <p:spPr>
          <a:xfrm>
            <a:off x="6323625" y="4583601"/>
            <a:ext cx="213550" cy="21355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"/>
          <p:cNvCxnSpPr>
            <a:stCxn id="124" idx="0"/>
          </p:cNvCxnSpPr>
          <p:nvPr/>
        </p:nvCxnSpPr>
        <p:spPr>
          <a:xfrm rot="16200000">
            <a:off x="533643" y="4233932"/>
            <a:ext cx="69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"/>
          <p:cNvCxnSpPr/>
          <p:nvPr/>
        </p:nvCxnSpPr>
        <p:spPr>
          <a:xfrm>
            <a:off x="881881" y="3887241"/>
            <a:ext cx="8641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"/>
          <p:cNvSpPr txBox="1"/>
          <p:nvPr/>
        </p:nvSpPr>
        <p:spPr>
          <a:xfrm>
            <a:off x="848544" y="3645024"/>
            <a:ext cx="936104" cy="272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2021</a:t>
            </a:r>
            <a:endParaRPr lang="en-US" altLang="ko-KR" sz="1200"/>
          </a:p>
        </p:txBody>
      </p:sp>
      <p:sp>
        <p:nvSpPr>
          <p:cNvPr id="138" name=""/>
          <p:cNvSpPr txBox="1"/>
          <p:nvPr/>
        </p:nvSpPr>
        <p:spPr>
          <a:xfrm>
            <a:off x="848544" y="3877042"/>
            <a:ext cx="936104" cy="27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2020</a:t>
            </a:r>
            <a:endParaRPr lang="en-US" altLang="ko-KR" sz="1200"/>
          </a:p>
        </p:txBody>
      </p:sp>
      <p:sp>
        <p:nvSpPr>
          <p:cNvPr id="139" name=""/>
          <p:cNvSpPr txBox="1"/>
          <p:nvPr/>
        </p:nvSpPr>
        <p:spPr>
          <a:xfrm>
            <a:off x="1352600" y="3429000"/>
            <a:ext cx="1008112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text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text</a:t>
            </a:r>
            <a:endParaRPr lang="en-US" altLang="ko-KR" sz="1000"/>
          </a:p>
        </p:txBody>
      </p:sp>
      <p:sp>
        <p:nvSpPr>
          <p:cNvPr id="140" name=""/>
          <p:cNvSpPr/>
          <p:nvPr/>
        </p:nvSpPr>
        <p:spPr>
          <a:xfrm>
            <a:off x="1280592" y="3356992"/>
            <a:ext cx="1224136" cy="50405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52600" y="4005064"/>
            <a:ext cx="1008112" cy="393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text</a:t>
            </a:r>
            <a:endParaRPr lang="en-US" altLang="ko-KR" sz="1000"/>
          </a:p>
          <a:p>
            <a:pPr>
              <a:defRPr/>
            </a:pPr>
            <a:r>
              <a:rPr lang="en-US" altLang="ko-KR" sz="1000"/>
              <a:t>text</a:t>
            </a:r>
            <a:endParaRPr lang="en-US" altLang="ko-KR" sz="1000"/>
          </a:p>
        </p:txBody>
      </p:sp>
      <p:sp>
        <p:nvSpPr>
          <p:cNvPr id="142" name=""/>
          <p:cNvSpPr/>
          <p:nvPr/>
        </p:nvSpPr>
        <p:spPr>
          <a:xfrm>
            <a:off x="1280592" y="3933056"/>
            <a:ext cx="1224136" cy="50405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 rot="0"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 rot="0"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14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  <a:endParaRPr lang="en-US" altLang="ko-KR" sz="1000" b="0">
              <a:latin typeface="Arial"/>
              <a:ea typeface="돋움"/>
              <a:cs typeface="Arial"/>
            </a:endParaRPr>
          </a:p>
        </p:txBody>
      </p:sp>
      <p:grpSp>
        <p:nvGrpSpPr>
          <p:cNvPr id="4" name="Group 1016"/>
          <p:cNvGrpSpPr/>
          <p:nvPr/>
        </p:nvGrpSpPr>
        <p:grpSpPr>
          <a:xfrm rot="0"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부문소개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뉴스룸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  <a:endParaRPr lang="ko-KR" altLang="en-US"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>
                <a:solidFill>
                  <a:prstClr val="black"/>
                </a:solidFill>
              </a:rPr>
              <a:t>– </a:t>
            </a:r>
            <a:r>
              <a:rPr kumimoji="1" lang="ko-KR" altLang="en-US" sz="1000" b="1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>
                <a:solidFill>
                  <a:prstClr val="black"/>
                </a:solidFill>
              </a:rPr>
              <a:t>1920px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모양 아래 선 좌우측 각 </a:t>
            </a:r>
            <a:r>
              <a:rPr kumimoji="1" lang="en-US" altLang="ko-KR" sz="1000" b="1">
                <a:solidFill>
                  <a:prstClr val="black"/>
                </a:solidFill>
              </a:rPr>
              <a:t>20px</a:t>
            </a:r>
            <a:r>
              <a:rPr kumimoji="1" lang="ko-KR" altLang="en-US" sz="1000" b="1">
                <a:solidFill>
                  <a:prstClr val="black"/>
                </a:solidFill>
              </a:rPr>
              <a:t>씩 </a:t>
            </a:r>
            <a:r>
              <a:rPr kumimoji="1" lang="en-US" altLang="ko-KR" sz="1000" b="1">
                <a:solidFill>
                  <a:prstClr val="black"/>
                </a:solidFill>
              </a:rPr>
              <a:t>margin</a:t>
            </a:r>
            <a:r>
              <a:rPr kumimoji="1" lang="ko-KR" altLang="en-US" sz="1000" b="1">
                <a:solidFill>
                  <a:prstClr val="black"/>
                </a:solidFill>
              </a:rPr>
              <a:t>으로 옆까지 안이어지게 </a:t>
            </a:r>
            <a:r>
              <a:rPr kumimoji="1" lang="en-US" altLang="ko-KR" sz="1000" b="1">
                <a:solidFill>
                  <a:prstClr val="black"/>
                </a:solidFill>
              </a:rPr>
              <a:t>(1360px)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>
                <a:solidFill>
                  <a:prstClr val="black"/>
                </a:solidFill>
              </a:rPr>
              <a:t>, </a:t>
            </a:r>
            <a:r>
              <a:rPr kumimoji="1" lang="ko-KR" altLang="en-US" sz="1000" b="1">
                <a:solidFill>
                  <a:prstClr val="black"/>
                </a:solidFill>
              </a:rPr>
              <a:t>텍스트간 여백 여유롭게</a:t>
            </a:r>
            <a:endParaRPr kumimoji="1" lang="ko-KR" altLang="en-US" sz="1000" b="1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>
                <a:solidFill>
                  <a:prstClr val="black"/>
                </a:solidFill>
              </a:rPr>
              <a:t>동그라미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1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번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-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아래 뉴스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div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네모박스에 마우스 오버시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1400px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크기로 커지면서 섬네일 사진이 커지고 우측에 텍스트 박스 생성</a:t>
            </a: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건축사업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토목사업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57845" y="1017838"/>
            <a:ext cx="931054" cy="29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주택사업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05332" y="1028034"/>
            <a:ext cx="931054" cy="2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부문소개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89104" y="1034306"/>
            <a:ext cx="931054" cy="29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인재채용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28464" y="2362024"/>
            <a:ext cx="7200800" cy="9229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이미지 </a:t>
            </a:r>
            <a:r>
              <a:rPr lang="en-US" altLang="ko-KR"/>
              <a:t>(width 100%)</a:t>
            </a:r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64"/>
          <p:cNvSpPr txBox="1"/>
          <p:nvPr/>
        </p:nvSpPr>
        <p:spPr>
          <a:xfrm>
            <a:off x="3080792" y="2492896"/>
            <a:ext cx="1235087" cy="3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뉴스룸</a:t>
            </a:r>
            <a:endParaRPr lang="ko-KR" altLang="en-US"/>
          </a:p>
        </p:txBody>
      </p:sp>
      <p:sp>
        <p:nvSpPr>
          <p:cNvPr id="114" name="TextBox 64"/>
          <p:cNvSpPr txBox="1"/>
          <p:nvPr/>
        </p:nvSpPr>
        <p:spPr>
          <a:xfrm>
            <a:off x="1136576" y="2924944"/>
            <a:ext cx="5256584" cy="366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143" name=""/>
          <p:cNvSpPr txBox="1"/>
          <p:nvPr/>
        </p:nvSpPr>
        <p:spPr>
          <a:xfrm>
            <a:off x="3152800" y="3429000"/>
            <a:ext cx="1296146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새 소식</a:t>
            </a:r>
            <a:endParaRPr lang="ko-KR" altLang="en-US"/>
          </a:p>
        </p:txBody>
      </p:sp>
      <p:sp>
        <p:nvSpPr>
          <p:cNvPr id="144" name=""/>
          <p:cNvSpPr/>
          <p:nvPr/>
        </p:nvSpPr>
        <p:spPr>
          <a:xfrm>
            <a:off x="632520" y="3861048"/>
            <a:ext cx="619268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"/>
          <p:cNvCxnSpPr/>
          <p:nvPr/>
        </p:nvCxnSpPr>
        <p:spPr>
          <a:xfrm rot="16200000" flipH="1" flipV="1">
            <a:off x="451672" y="5050009"/>
            <a:ext cx="237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"/>
          <p:cNvCxnSpPr/>
          <p:nvPr/>
        </p:nvCxnSpPr>
        <p:spPr>
          <a:xfrm rot="16200000" flipH="1" flipV="1">
            <a:off x="1531790" y="5050010"/>
            <a:ext cx="237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"/>
          <p:cNvCxnSpPr/>
          <p:nvPr/>
        </p:nvCxnSpPr>
        <p:spPr>
          <a:xfrm rot="16200000" flipH="1" flipV="1">
            <a:off x="2539902" y="5050010"/>
            <a:ext cx="237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"/>
          <p:cNvCxnSpPr/>
          <p:nvPr/>
        </p:nvCxnSpPr>
        <p:spPr>
          <a:xfrm rot="16200000" flipH="1" flipV="1">
            <a:off x="3548014" y="5050010"/>
            <a:ext cx="237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"/>
          <p:cNvCxnSpPr/>
          <p:nvPr/>
        </p:nvCxnSpPr>
        <p:spPr>
          <a:xfrm rot="16200000" flipH="1" flipV="1">
            <a:off x="4628134" y="5050010"/>
            <a:ext cx="237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"/>
          <p:cNvSpPr txBox="1"/>
          <p:nvPr/>
        </p:nvSpPr>
        <p:spPr>
          <a:xfrm>
            <a:off x="776536" y="4647401"/>
            <a:ext cx="864096" cy="7258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뉴스내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이미지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섬네일</a:t>
            </a:r>
            <a:endParaRPr lang="ko-KR" altLang="en-US" sz="1400"/>
          </a:p>
        </p:txBody>
      </p:sp>
      <p:sp>
        <p:nvSpPr>
          <p:cNvPr id="151" name=""/>
          <p:cNvSpPr/>
          <p:nvPr/>
        </p:nvSpPr>
        <p:spPr>
          <a:xfrm>
            <a:off x="776536" y="4005064"/>
            <a:ext cx="648072" cy="648072"/>
          </a:xfrm>
          <a:prstGeom prst="ellipse">
            <a:avLst/>
          </a:prstGeom>
          <a:solidFill>
            <a:srgbClr val="6182d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920552" y="4077072"/>
            <a:ext cx="237688" cy="440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solidFill>
                  <a:schemeClr val="lt1"/>
                </a:solidFill>
              </a:rPr>
              <a:t>1</a:t>
            </a:r>
            <a:endParaRPr lang="en-US" altLang="ko-KR" sz="23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 rot="0"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 rot="0"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15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  <a:endParaRPr lang="en-US" altLang="ko-KR" sz="1000" b="0">
              <a:latin typeface="Arial"/>
              <a:ea typeface="돋움"/>
              <a:cs typeface="Arial"/>
            </a:endParaRPr>
          </a:p>
        </p:txBody>
      </p:sp>
      <p:grpSp>
        <p:nvGrpSpPr>
          <p:cNvPr id="4" name="Group 1016"/>
          <p:cNvGrpSpPr/>
          <p:nvPr/>
        </p:nvGrpSpPr>
        <p:grpSpPr>
          <a:xfrm rot="0"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인재채용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채용안내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  <a:endParaRPr lang="ko-KR" altLang="en-US"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>
                <a:solidFill>
                  <a:prstClr val="black"/>
                </a:solidFill>
              </a:rPr>
              <a:t>– </a:t>
            </a:r>
            <a:r>
              <a:rPr kumimoji="1" lang="ko-KR" altLang="en-US" sz="1000" b="1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>
                <a:solidFill>
                  <a:prstClr val="black"/>
                </a:solidFill>
              </a:rPr>
              <a:t>1920px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모양 아래 선 좌우측 각 </a:t>
            </a:r>
            <a:r>
              <a:rPr kumimoji="1" lang="en-US" altLang="ko-KR" sz="1000" b="1">
                <a:solidFill>
                  <a:prstClr val="black"/>
                </a:solidFill>
              </a:rPr>
              <a:t>20px</a:t>
            </a:r>
            <a:r>
              <a:rPr kumimoji="1" lang="ko-KR" altLang="en-US" sz="1000" b="1">
                <a:solidFill>
                  <a:prstClr val="black"/>
                </a:solidFill>
              </a:rPr>
              <a:t>씩 </a:t>
            </a:r>
            <a:r>
              <a:rPr kumimoji="1" lang="en-US" altLang="ko-KR" sz="1000" b="1">
                <a:solidFill>
                  <a:prstClr val="black"/>
                </a:solidFill>
              </a:rPr>
              <a:t>margin</a:t>
            </a:r>
            <a:r>
              <a:rPr kumimoji="1" lang="ko-KR" altLang="en-US" sz="1000" b="1">
                <a:solidFill>
                  <a:prstClr val="black"/>
                </a:solidFill>
              </a:rPr>
              <a:t>으로 옆까지 안이어지게 </a:t>
            </a:r>
            <a:r>
              <a:rPr kumimoji="1" lang="en-US" altLang="ko-KR" sz="1000" b="1">
                <a:solidFill>
                  <a:prstClr val="black"/>
                </a:solidFill>
              </a:rPr>
              <a:t>(1360px)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>
                <a:solidFill>
                  <a:prstClr val="black"/>
                </a:solidFill>
              </a:rPr>
              <a:t>, </a:t>
            </a:r>
            <a:r>
              <a:rPr kumimoji="1" lang="ko-KR" altLang="en-US" sz="1000" b="1">
                <a:solidFill>
                  <a:prstClr val="black"/>
                </a:solidFill>
              </a:rPr>
              <a:t>텍스트간 여백 여유롭게</a:t>
            </a:r>
            <a:endParaRPr kumimoji="1" lang="ko-KR" altLang="en-US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채용프로세스 각 네모에 오버효과 사용 </a:t>
            </a:r>
            <a:r>
              <a:rPr kumimoji="1" lang="en-US" altLang="ko-KR" sz="1000" b="1">
                <a:solidFill>
                  <a:prstClr val="black"/>
                </a:solidFill>
              </a:rPr>
              <a:t>box-shadow</a:t>
            </a:r>
            <a:endParaRPr kumimoji="1" lang="en-US" altLang="ko-KR" sz="1000" b="1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ko-KR" altLang="en-US" sz="1000" b="1" baseline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건축사업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토목사업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57845" y="1017838"/>
            <a:ext cx="931054" cy="29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주택사업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05332" y="1028034"/>
            <a:ext cx="931054" cy="2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부문소개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89104" y="1034306"/>
            <a:ext cx="931054" cy="29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인재채용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28464" y="2362024"/>
            <a:ext cx="7200800" cy="9229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이미지 </a:t>
            </a:r>
            <a:r>
              <a:rPr lang="en-US" altLang="ko-KR"/>
              <a:t>(width 100%)</a:t>
            </a:r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64"/>
          <p:cNvSpPr txBox="1"/>
          <p:nvPr/>
        </p:nvSpPr>
        <p:spPr>
          <a:xfrm>
            <a:off x="3080792" y="2492896"/>
            <a:ext cx="1235087" cy="3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채용안내</a:t>
            </a:r>
            <a:endParaRPr lang="ko-KR" altLang="en-US"/>
          </a:p>
        </p:txBody>
      </p:sp>
      <p:sp>
        <p:nvSpPr>
          <p:cNvPr id="143" name=""/>
          <p:cNvSpPr txBox="1"/>
          <p:nvPr/>
        </p:nvSpPr>
        <p:spPr>
          <a:xfrm>
            <a:off x="2936776" y="3284984"/>
            <a:ext cx="2160240" cy="3653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채용프로세스</a:t>
            </a:r>
            <a:endParaRPr lang="ko-KR" altLang="en-US"/>
          </a:p>
        </p:txBody>
      </p:sp>
      <p:sp>
        <p:nvSpPr>
          <p:cNvPr id="152" name=""/>
          <p:cNvSpPr txBox="1"/>
          <p:nvPr/>
        </p:nvSpPr>
        <p:spPr>
          <a:xfrm>
            <a:off x="920552" y="4077072"/>
            <a:ext cx="237688" cy="440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solidFill>
                  <a:schemeClr val="lt1"/>
                </a:solidFill>
              </a:rPr>
              <a:t>1</a:t>
            </a:r>
            <a:endParaRPr lang="en-US" altLang="ko-KR" sz="2300">
              <a:solidFill>
                <a:schemeClr val="lt1"/>
              </a:solidFill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928664" y="3573016"/>
            <a:ext cx="3600400" cy="291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sz="1300"/>
              <a:t>삼성물산 건설부문의 채용프로세스입니다.</a:t>
            </a:r>
            <a:endParaRPr sz="1300"/>
          </a:p>
        </p:txBody>
      </p:sp>
      <p:cxnSp>
        <p:nvCxnSpPr>
          <p:cNvPr id="158" name=""/>
          <p:cNvCxnSpPr/>
          <p:nvPr/>
        </p:nvCxnSpPr>
        <p:spPr>
          <a:xfrm rot="16200000" flipH="1" flipV="1">
            <a:off x="20452" y="476114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"/>
          <p:cNvSpPr txBox="1"/>
          <p:nvPr/>
        </p:nvSpPr>
        <p:spPr>
          <a:xfrm>
            <a:off x="1856656" y="3861048"/>
            <a:ext cx="1512168" cy="242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◀</a:t>
            </a:r>
            <a:r>
              <a:rPr sz="1000"/>
              <a:t>신입사원 채용절차</a:t>
            </a:r>
            <a:endParaRPr sz="1000"/>
          </a:p>
        </p:txBody>
      </p:sp>
      <p:sp>
        <p:nvSpPr>
          <p:cNvPr id="161" name=""/>
          <p:cNvSpPr txBox="1"/>
          <p:nvPr/>
        </p:nvSpPr>
        <p:spPr>
          <a:xfrm>
            <a:off x="4088904" y="5085184"/>
            <a:ext cx="1728192" cy="23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경력</a:t>
            </a:r>
            <a:r>
              <a:rPr sz="1000"/>
              <a:t>사원 채용절차</a:t>
            </a:r>
            <a:r>
              <a:rPr lang="ko-KR" altLang="en-US" sz="1000"/>
              <a:t>▶</a:t>
            </a:r>
            <a:endParaRPr lang="ko-KR" altLang="en-US" sz="1000"/>
          </a:p>
        </p:txBody>
      </p:sp>
      <p:cxnSp>
        <p:nvCxnSpPr>
          <p:cNvPr id="162" name=""/>
          <p:cNvCxnSpPr/>
          <p:nvPr/>
        </p:nvCxnSpPr>
        <p:spPr>
          <a:xfrm rot="16200000" flipH="1" flipV="1">
            <a:off x="4556956" y="476114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"/>
          <p:cNvSpPr/>
          <p:nvPr/>
        </p:nvSpPr>
        <p:spPr>
          <a:xfrm>
            <a:off x="5457056" y="3429000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"/>
          <p:cNvSpPr/>
          <p:nvPr/>
        </p:nvSpPr>
        <p:spPr>
          <a:xfrm>
            <a:off x="5457056" y="4005064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"/>
          <p:cNvSpPr/>
          <p:nvPr/>
        </p:nvSpPr>
        <p:spPr>
          <a:xfrm>
            <a:off x="5457056" y="4581128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"/>
          <p:cNvSpPr/>
          <p:nvPr/>
        </p:nvSpPr>
        <p:spPr>
          <a:xfrm>
            <a:off x="5457056" y="5157192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"/>
          <p:cNvSpPr/>
          <p:nvPr/>
        </p:nvSpPr>
        <p:spPr>
          <a:xfrm>
            <a:off x="5457056" y="5733256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"/>
          <p:cNvSpPr/>
          <p:nvPr/>
        </p:nvSpPr>
        <p:spPr>
          <a:xfrm>
            <a:off x="920552" y="3429000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"/>
          <p:cNvSpPr/>
          <p:nvPr/>
        </p:nvSpPr>
        <p:spPr>
          <a:xfrm>
            <a:off x="920552" y="4005064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"/>
          <p:cNvSpPr/>
          <p:nvPr/>
        </p:nvSpPr>
        <p:spPr>
          <a:xfrm>
            <a:off x="920552" y="4581128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"/>
          <p:cNvSpPr/>
          <p:nvPr/>
        </p:nvSpPr>
        <p:spPr>
          <a:xfrm>
            <a:off x="920552" y="5157192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"/>
          <p:cNvSpPr/>
          <p:nvPr/>
        </p:nvSpPr>
        <p:spPr>
          <a:xfrm>
            <a:off x="920552" y="5733256"/>
            <a:ext cx="10801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 rot="0"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 rot="0"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16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  <a:endParaRPr lang="en-US" altLang="ko-KR" sz="1000" b="0">
              <a:latin typeface="Arial"/>
              <a:ea typeface="돋움"/>
              <a:cs typeface="Arial"/>
            </a:endParaRPr>
          </a:p>
        </p:txBody>
      </p:sp>
      <p:grpSp>
        <p:nvGrpSpPr>
          <p:cNvPr id="4" name="Group 1016"/>
          <p:cNvGrpSpPr/>
          <p:nvPr/>
        </p:nvGrpSpPr>
        <p:grpSpPr>
          <a:xfrm rot="0"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인재채용</a:t>
            </a: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채용안내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  <a:endParaRPr lang="ko-KR" altLang="en-US" sz="9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  <a:endParaRPr lang="ko-KR" altLang="en-US" sz="1400" b="1" kern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>
                <a:solidFill>
                  <a:prstClr val="black"/>
                </a:solidFill>
              </a:rPr>
              <a:t>– </a:t>
            </a:r>
            <a:r>
              <a:rPr kumimoji="1" lang="ko-KR" altLang="en-US" sz="1000" b="1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>
                <a:solidFill>
                  <a:prstClr val="black"/>
                </a:solidFill>
              </a:rPr>
              <a:t>1920px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삼각형 모양 아래 선 좌우측 각 </a:t>
            </a:r>
            <a:r>
              <a:rPr kumimoji="1" lang="en-US" altLang="ko-KR" sz="1000" b="1">
                <a:solidFill>
                  <a:prstClr val="black"/>
                </a:solidFill>
              </a:rPr>
              <a:t>20px</a:t>
            </a:r>
            <a:r>
              <a:rPr kumimoji="1" lang="ko-KR" altLang="en-US" sz="1000" b="1">
                <a:solidFill>
                  <a:prstClr val="black"/>
                </a:solidFill>
              </a:rPr>
              <a:t>씩 </a:t>
            </a:r>
            <a:r>
              <a:rPr kumimoji="1" lang="en-US" altLang="ko-KR" sz="1000" b="1">
                <a:solidFill>
                  <a:prstClr val="black"/>
                </a:solidFill>
              </a:rPr>
              <a:t>margin</a:t>
            </a:r>
            <a:r>
              <a:rPr kumimoji="1" lang="ko-KR" altLang="en-US" sz="1000" b="1">
                <a:solidFill>
                  <a:prstClr val="black"/>
                </a:solidFill>
              </a:rPr>
              <a:t>으로 옆까지 안이어지게 </a:t>
            </a:r>
            <a:r>
              <a:rPr kumimoji="1" lang="en-US" altLang="ko-KR" sz="1000" b="1">
                <a:solidFill>
                  <a:prstClr val="black"/>
                </a:solidFill>
              </a:rPr>
              <a:t>(1360px)</a:t>
            </a:r>
            <a:endParaRPr kumimoji="1" lang="en-US" altLang="ko-KR" sz="1000" b="1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>
                <a:solidFill>
                  <a:prstClr val="black"/>
                </a:solidFill>
              </a:rPr>
              <a:t>, </a:t>
            </a:r>
            <a:r>
              <a:rPr kumimoji="1" lang="ko-KR" altLang="en-US" sz="1000" b="1">
                <a:solidFill>
                  <a:prstClr val="black"/>
                </a:solidFill>
              </a:rPr>
              <a:t>텍스트간 여백 여유롭게</a:t>
            </a:r>
            <a:endParaRPr kumimoji="1" lang="ko-KR" altLang="en-US" sz="1000" b="1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1000" b="1" baseline="0">
                <a:solidFill>
                  <a:prstClr val="black"/>
                </a:solidFill>
              </a:rPr>
              <a:t>icon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 오버시 배경 하늘색으로 변경 및 아이콘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,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 글씨 </a:t>
            </a:r>
            <a:r>
              <a:rPr kumimoji="1" lang="en-US" altLang="ko-KR" sz="1000" b="1" baseline="0">
                <a:solidFill>
                  <a:prstClr val="black"/>
                </a:solidFill>
              </a:rPr>
              <a:t>#fff</a:t>
            </a:r>
            <a:r>
              <a:rPr kumimoji="1" lang="ko-KR" altLang="en-US" sz="1000" b="1" baseline="0">
                <a:solidFill>
                  <a:prstClr val="black"/>
                </a:solidFill>
              </a:rPr>
              <a:t>색으로 변경</a:t>
            </a:r>
            <a:endParaRPr kumimoji="1" lang="ko-KR" altLang="en-US" sz="1000" b="1" baseline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건축사업</a:t>
            </a:r>
            <a:endParaRPr lang="ko-KR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토목사업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57845" y="1017838"/>
            <a:ext cx="931054" cy="29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주택사업</a:t>
            </a:r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05332" y="1028034"/>
            <a:ext cx="931054" cy="2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부문소개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889104" y="1034306"/>
            <a:ext cx="931054" cy="29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인재채용</a:t>
            </a:r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128464" y="2362024"/>
            <a:ext cx="7200800" cy="922961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이미지 </a:t>
            </a:r>
            <a:r>
              <a:rPr lang="en-US" altLang="ko-KR"/>
              <a:t>(width 100%)</a:t>
            </a:r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64"/>
          <p:cNvSpPr txBox="1"/>
          <p:nvPr/>
        </p:nvSpPr>
        <p:spPr>
          <a:xfrm>
            <a:off x="3080792" y="2492896"/>
            <a:ext cx="1235087" cy="3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직무소개</a:t>
            </a:r>
            <a:endParaRPr lang="ko-KR" altLang="en-US"/>
          </a:p>
        </p:txBody>
      </p:sp>
      <p:cxnSp>
        <p:nvCxnSpPr>
          <p:cNvPr id="173" name=""/>
          <p:cNvCxnSpPr>
            <a:stCxn id="31" idx="3"/>
          </p:cNvCxnSpPr>
          <p:nvPr/>
        </p:nvCxnSpPr>
        <p:spPr>
          <a:xfrm rot="16200000" flipH="1" flipV="1">
            <a:off x="2251902" y="4761946"/>
            <a:ext cx="2953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"/>
          <p:cNvCxnSpPr/>
          <p:nvPr/>
        </p:nvCxnSpPr>
        <p:spPr>
          <a:xfrm>
            <a:off x="632519" y="4005064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"/>
          <p:cNvCxnSpPr/>
          <p:nvPr/>
        </p:nvCxnSpPr>
        <p:spPr>
          <a:xfrm>
            <a:off x="637102" y="4797152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"/>
          <p:cNvCxnSpPr/>
          <p:nvPr/>
        </p:nvCxnSpPr>
        <p:spPr>
          <a:xfrm>
            <a:off x="3728864" y="4797152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"/>
          <p:cNvCxnSpPr/>
          <p:nvPr/>
        </p:nvCxnSpPr>
        <p:spPr>
          <a:xfrm>
            <a:off x="3728864" y="4005064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"/>
          <p:cNvCxnSpPr/>
          <p:nvPr/>
        </p:nvCxnSpPr>
        <p:spPr>
          <a:xfrm>
            <a:off x="637102" y="5589240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"/>
          <p:cNvCxnSpPr/>
          <p:nvPr/>
        </p:nvCxnSpPr>
        <p:spPr>
          <a:xfrm>
            <a:off x="3733447" y="5589240"/>
            <a:ext cx="3091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"/>
          <p:cNvSpPr/>
          <p:nvPr/>
        </p:nvSpPr>
        <p:spPr>
          <a:xfrm>
            <a:off x="632520" y="3284984"/>
            <a:ext cx="792088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"/>
          <p:cNvSpPr/>
          <p:nvPr/>
        </p:nvSpPr>
        <p:spPr>
          <a:xfrm>
            <a:off x="632520" y="4005064"/>
            <a:ext cx="792088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"/>
          <p:cNvSpPr/>
          <p:nvPr/>
        </p:nvSpPr>
        <p:spPr>
          <a:xfrm>
            <a:off x="632519" y="4797152"/>
            <a:ext cx="792088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"/>
          <p:cNvSpPr/>
          <p:nvPr/>
        </p:nvSpPr>
        <p:spPr>
          <a:xfrm>
            <a:off x="632520" y="5589240"/>
            <a:ext cx="792088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"/>
          <p:cNvSpPr/>
          <p:nvPr/>
        </p:nvSpPr>
        <p:spPr>
          <a:xfrm>
            <a:off x="6033120" y="3284984"/>
            <a:ext cx="792088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"/>
          <p:cNvSpPr/>
          <p:nvPr/>
        </p:nvSpPr>
        <p:spPr>
          <a:xfrm>
            <a:off x="6033120" y="4005064"/>
            <a:ext cx="792088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"/>
          <p:cNvSpPr/>
          <p:nvPr/>
        </p:nvSpPr>
        <p:spPr>
          <a:xfrm>
            <a:off x="6033120" y="4797152"/>
            <a:ext cx="792088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"/>
          <p:cNvSpPr/>
          <p:nvPr/>
        </p:nvSpPr>
        <p:spPr>
          <a:xfrm>
            <a:off x="6033120" y="5589240"/>
            <a:ext cx="792088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6105128" y="3429000"/>
            <a:ext cx="64807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89" name=""/>
          <p:cNvSpPr txBox="1"/>
          <p:nvPr/>
        </p:nvSpPr>
        <p:spPr>
          <a:xfrm>
            <a:off x="6105128" y="4221088"/>
            <a:ext cx="64807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0" name=""/>
          <p:cNvSpPr txBox="1"/>
          <p:nvPr/>
        </p:nvSpPr>
        <p:spPr>
          <a:xfrm>
            <a:off x="6105128" y="5013171"/>
            <a:ext cx="648072" cy="36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1" name=""/>
          <p:cNvSpPr txBox="1"/>
          <p:nvPr/>
        </p:nvSpPr>
        <p:spPr>
          <a:xfrm>
            <a:off x="6105128" y="5733256"/>
            <a:ext cx="648072" cy="36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2" name=""/>
          <p:cNvSpPr txBox="1"/>
          <p:nvPr/>
        </p:nvSpPr>
        <p:spPr>
          <a:xfrm>
            <a:off x="704528" y="3501013"/>
            <a:ext cx="648072" cy="36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3" name=""/>
          <p:cNvSpPr txBox="1"/>
          <p:nvPr/>
        </p:nvSpPr>
        <p:spPr>
          <a:xfrm>
            <a:off x="704528" y="4221088"/>
            <a:ext cx="648072" cy="36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4" name=""/>
          <p:cNvSpPr txBox="1"/>
          <p:nvPr/>
        </p:nvSpPr>
        <p:spPr>
          <a:xfrm>
            <a:off x="704528" y="5013176"/>
            <a:ext cx="648072" cy="36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5" name=""/>
          <p:cNvSpPr txBox="1"/>
          <p:nvPr/>
        </p:nvSpPr>
        <p:spPr>
          <a:xfrm>
            <a:off x="704528" y="5733256"/>
            <a:ext cx="648072" cy="36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icon</a:t>
            </a:r>
            <a:endParaRPr lang="en-US" altLang="ko-KR"/>
          </a:p>
        </p:txBody>
      </p:sp>
      <p:sp>
        <p:nvSpPr>
          <p:cNvPr id="196" name=""/>
          <p:cNvSpPr txBox="1"/>
          <p:nvPr/>
        </p:nvSpPr>
        <p:spPr>
          <a:xfrm>
            <a:off x="1568624" y="3429000"/>
            <a:ext cx="136815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197" name=""/>
          <p:cNvSpPr txBox="1"/>
          <p:nvPr/>
        </p:nvSpPr>
        <p:spPr>
          <a:xfrm>
            <a:off x="1640632" y="4293091"/>
            <a:ext cx="1368152" cy="36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198" name=""/>
          <p:cNvSpPr txBox="1"/>
          <p:nvPr/>
        </p:nvSpPr>
        <p:spPr>
          <a:xfrm>
            <a:off x="1640632" y="5013176"/>
            <a:ext cx="1368152" cy="36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199" name=""/>
          <p:cNvSpPr txBox="1"/>
          <p:nvPr/>
        </p:nvSpPr>
        <p:spPr>
          <a:xfrm>
            <a:off x="1640631" y="5733251"/>
            <a:ext cx="1368152" cy="36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200" name=""/>
          <p:cNvSpPr txBox="1"/>
          <p:nvPr/>
        </p:nvSpPr>
        <p:spPr>
          <a:xfrm>
            <a:off x="5169024" y="3429000"/>
            <a:ext cx="1368152" cy="36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201" name=""/>
          <p:cNvSpPr txBox="1"/>
          <p:nvPr/>
        </p:nvSpPr>
        <p:spPr>
          <a:xfrm>
            <a:off x="5241032" y="4293091"/>
            <a:ext cx="1368152" cy="366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202" name=""/>
          <p:cNvSpPr txBox="1"/>
          <p:nvPr/>
        </p:nvSpPr>
        <p:spPr>
          <a:xfrm>
            <a:off x="5241032" y="5013176"/>
            <a:ext cx="1368152" cy="36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  <p:sp>
        <p:nvSpPr>
          <p:cNvPr id="203" name=""/>
          <p:cNvSpPr txBox="1"/>
          <p:nvPr/>
        </p:nvSpPr>
        <p:spPr>
          <a:xfrm>
            <a:off x="5241031" y="5733251"/>
            <a:ext cx="1368152" cy="36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"/>
          <p:cNvSpPr>
            <a:spLocks noChangeArrowheads="1"/>
          </p:cNvSpPr>
          <p:nvPr/>
        </p:nvSpPr>
        <p:spPr>
          <a:xfrm>
            <a:off x="0" y="0"/>
            <a:ext cx="9906000" cy="142852"/>
          </a:xfrm>
          <a:prstGeom prst="rect">
            <a:avLst/>
          </a:prstGeom>
          <a:solidFill>
            <a:srgbClr val="8EB4EC"/>
          </a:solidFill>
          <a:ln w="9525">
            <a:noFill/>
            <a:miter/>
          </a:ln>
        </p:spPr>
        <p:txBody>
          <a:bodyPr wrap="none" anchor="ctr"/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574601" y="1497168"/>
            <a:ext cx="1984313" cy="28252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AutoNum type="arabicPeriod"/>
              <a:defRPr/>
            </a:pPr>
            <a:r>
              <a:rPr lang="ko-KR" altLang="en-US" b="1"/>
              <a:t>정보구조설계</a:t>
            </a:r>
            <a:endParaRPr lang="en-US" altLang="ko-KR" b="1"/>
          </a:p>
          <a:p>
            <a:pPr marL="342900" indent="-342900">
              <a:lnSpc>
                <a:spcPct val="250000"/>
              </a:lnSpc>
              <a:buAutoNum type="arabicPeriod" startAt="3"/>
              <a:defRPr/>
            </a:pPr>
            <a:r>
              <a:rPr lang="ko-KR" altLang="en-US" b="1"/>
              <a:t>서비스흐름도</a:t>
            </a:r>
          </a:p>
          <a:p>
            <a:pPr marL="342900" indent="-342900">
              <a:lnSpc>
                <a:spcPct val="250000"/>
              </a:lnSpc>
              <a:buAutoNum type="arabicPeriod" startAt="3"/>
              <a:defRPr/>
            </a:pPr>
            <a:r>
              <a:rPr lang="ko-KR" altLang="en-US" b="1"/>
              <a:t>메인화면 설계</a:t>
            </a:r>
          </a:p>
          <a:p>
            <a:pPr marL="342900" indent="-342900">
              <a:lnSpc>
                <a:spcPct val="250000"/>
              </a:lnSpc>
              <a:buAutoNum type="arabicPeriod" startAt="3"/>
              <a:defRPr/>
            </a:pPr>
            <a:r>
              <a:rPr lang="ko-KR" altLang="en-US" b="1"/>
              <a:t>서브화면 설계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214810" y="1701559"/>
            <a:ext cx="1607" cy="34113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3000364" y="1714488"/>
            <a:ext cx="800218" cy="44578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400" b="1"/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3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정보구조설계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사이트맵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200000"/>
              </a:lnSpc>
              <a:defRPr/>
            </a:pPr>
            <a:endParaRPr kumimoji="1"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5AA7-A32F-4F56-92BC-A23C727602B8}"/>
              </a:ext>
            </a:extLst>
          </p:cNvPr>
          <p:cNvSpPr txBox="1"/>
          <p:nvPr/>
        </p:nvSpPr>
        <p:spPr>
          <a:xfrm>
            <a:off x="2936776" y="1556792"/>
            <a:ext cx="1584175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ADF06C-00A7-4E6D-BA93-5BD06BC91C1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8864" y="1926124"/>
            <a:ext cx="0" cy="422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A8C9BAE-FB30-4CA4-B880-BE38F9FFF796}"/>
              </a:ext>
            </a:extLst>
          </p:cNvPr>
          <p:cNvCxnSpPr/>
          <p:nvPr/>
        </p:nvCxnSpPr>
        <p:spPr>
          <a:xfrm>
            <a:off x="3728864" y="2348880"/>
            <a:ext cx="28083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88931CB-30E3-442D-BF62-2925E0279549}"/>
              </a:ext>
            </a:extLst>
          </p:cNvPr>
          <p:cNvCxnSpPr/>
          <p:nvPr/>
        </p:nvCxnSpPr>
        <p:spPr>
          <a:xfrm>
            <a:off x="920552" y="2348880"/>
            <a:ext cx="28083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E83061F-82DD-48F5-B7D6-82E192F783AA}"/>
              </a:ext>
            </a:extLst>
          </p:cNvPr>
          <p:cNvSpPr txBox="1"/>
          <p:nvPr/>
        </p:nvSpPr>
        <p:spPr>
          <a:xfrm>
            <a:off x="364352" y="2708920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건축사업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55C90F-B0CD-4235-94A8-E2B51ED55057}"/>
              </a:ext>
            </a:extLst>
          </p:cNvPr>
          <p:cNvCxnSpPr>
            <a:cxnSpLocks/>
          </p:cNvCxnSpPr>
          <p:nvPr/>
        </p:nvCxnSpPr>
        <p:spPr>
          <a:xfrm>
            <a:off x="931466" y="2348880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FC31C3-9399-4762-8E92-929BD8D9F1AA}"/>
              </a:ext>
            </a:extLst>
          </p:cNvPr>
          <p:cNvSpPr txBox="1"/>
          <p:nvPr/>
        </p:nvSpPr>
        <p:spPr>
          <a:xfrm>
            <a:off x="3162732" y="2718212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주택사업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AEA0720-3D5F-46F3-88AD-694CC7F143C9}"/>
              </a:ext>
            </a:extLst>
          </p:cNvPr>
          <p:cNvCxnSpPr>
            <a:cxnSpLocks/>
          </p:cNvCxnSpPr>
          <p:nvPr/>
        </p:nvCxnSpPr>
        <p:spPr>
          <a:xfrm>
            <a:off x="3729846" y="235817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CFCB2E-3E7A-477A-8422-9E7068ED320A}"/>
              </a:ext>
            </a:extLst>
          </p:cNvPr>
          <p:cNvSpPr txBox="1"/>
          <p:nvPr/>
        </p:nvSpPr>
        <p:spPr>
          <a:xfrm>
            <a:off x="1763542" y="2718212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토목사업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72B3489-E40E-4DB8-8437-45783ED31E18}"/>
              </a:ext>
            </a:extLst>
          </p:cNvPr>
          <p:cNvCxnSpPr>
            <a:cxnSpLocks/>
          </p:cNvCxnSpPr>
          <p:nvPr/>
        </p:nvCxnSpPr>
        <p:spPr>
          <a:xfrm>
            <a:off x="2330656" y="235817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21B802-9809-491A-92B4-4243228BE4B1}"/>
              </a:ext>
            </a:extLst>
          </p:cNvPr>
          <p:cNvSpPr txBox="1"/>
          <p:nvPr/>
        </p:nvSpPr>
        <p:spPr>
          <a:xfrm>
            <a:off x="5970062" y="2699629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인재채용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89A8A71-8AE6-42BD-87A0-DCFC59C90455}"/>
              </a:ext>
            </a:extLst>
          </p:cNvPr>
          <p:cNvCxnSpPr>
            <a:cxnSpLocks/>
          </p:cNvCxnSpPr>
          <p:nvPr/>
        </p:nvCxnSpPr>
        <p:spPr>
          <a:xfrm>
            <a:off x="6537176" y="233958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CA0057-874F-4453-9046-F40CF572F4F1}"/>
              </a:ext>
            </a:extLst>
          </p:cNvPr>
          <p:cNvSpPr txBox="1"/>
          <p:nvPr/>
        </p:nvSpPr>
        <p:spPr>
          <a:xfrm>
            <a:off x="4541298" y="2708920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부문소개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962955-D703-4833-B275-B6278FD39E3B}"/>
              </a:ext>
            </a:extLst>
          </p:cNvPr>
          <p:cNvCxnSpPr>
            <a:cxnSpLocks/>
          </p:cNvCxnSpPr>
          <p:nvPr/>
        </p:nvCxnSpPr>
        <p:spPr>
          <a:xfrm>
            <a:off x="5108412" y="2348880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3681B4-C214-4444-A889-15955FE4410A}"/>
              </a:ext>
            </a:extLst>
          </p:cNvPr>
          <p:cNvSpPr txBox="1"/>
          <p:nvPr/>
        </p:nvSpPr>
        <p:spPr>
          <a:xfrm>
            <a:off x="353179" y="3386876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7D2A20F-1819-47DA-8611-5BF22D8646D0}"/>
              </a:ext>
            </a:extLst>
          </p:cNvPr>
          <p:cNvCxnSpPr>
            <a:cxnSpLocks/>
          </p:cNvCxnSpPr>
          <p:nvPr/>
        </p:nvCxnSpPr>
        <p:spPr>
          <a:xfrm>
            <a:off x="920293" y="3026836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79B3408-C607-41C5-B6DC-13EFC8028832}"/>
              </a:ext>
            </a:extLst>
          </p:cNvPr>
          <p:cNvSpPr txBox="1"/>
          <p:nvPr/>
        </p:nvSpPr>
        <p:spPr>
          <a:xfrm>
            <a:off x="3151559" y="339616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4190B5D-F1C6-40B7-B4D5-A03B12EA153E}"/>
              </a:ext>
            </a:extLst>
          </p:cNvPr>
          <p:cNvCxnSpPr>
            <a:cxnSpLocks/>
          </p:cNvCxnSpPr>
          <p:nvPr/>
        </p:nvCxnSpPr>
        <p:spPr>
          <a:xfrm>
            <a:off x="3718673" y="303612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C79BCE-3F73-4B77-A163-258F78BAB0AB}"/>
              </a:ext>
            </a:extLst>
          </p:cNvPr>
          <p:cNvSpPr txBox="1"/>
          <p:nvPr/>
        </p:nvSpPr>
        <p:spPr>
          <a:xfrm>
            <a:off x="1752369" y="339616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44D50B4-84D1-448B-A700-E7CB46D352FF}"/>
              </a:ext>
            </a:extLst>
          </p:cNvPr>
          <p:cNvCxnSpPr>
            <a:cxnSpLocks/>
          </p:cNvCxnSpPr>
          <p:nvPr/>
        </p:nvCxnSpPr>
        <p:spPr>
          <a:xfrm>
            <a:off x="2319483" y="303612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ADEE1F-E76E-40C4-B511-EC98A27C37FD}"/>
              </a:ext>
            </a:extLst>
          </p:cNvPr>
          <p:cNvSpPr txBox="1"/>
          <p:nvPr/>
        </p:nvSpPr>
        <p:spPr>
          <a:xfrm>
            <a:off x="5958889" y="3377585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채용안내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C50E242-9057-428B-BC0F-E342764E5390}"/>
              </a:ext>
            </a:extLst>
          </p:cNvPr>
          <p:cNvCxnSpPr>
            <a:cxnSpLocks/>
          </p:cNvCxnSpPr>
          <p:nvPr/>
        </p:nvCxnSpPr>
        <p:spPr>
          <a:xfrm>
            <a:off x="6536635" y="3017545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061919-815A-4E64-8FED-DF2E98FCFE2D}"/>
              </a:ext>
            </a:extLst>
          </p:cNvPr>
          <p:cNvSpPr txBox="1"/>
          <p:nvPr/>
        </p:nvSpPr>
        <p:spPr>
          <a:xfrm>
            <a:off x="4530125" y="3386876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Overview</a:t>
            </a:r>
            <a:endParaRPr lang="ko-KR" altLang="en-US" sz="14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11BDBD8-E2F4-4954-84DA-23B534162F26}"/>
              </a:ext>
            </a:extLst>
          </p:cNvPr>
          <p:cNvCxnSpPr>
            <a:cxnSpLocks/>
          </p:cNvCxnSpPr>
          <p:nvPr/>
        </p:nvCxnSpPr>
        <p:spPr>
          <a:xfrm>
            <a:off x="5107871" y="3026836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62C8FA7-E5C8-4292-B025-74A755783BBD}"/>
              </a:ext>
            </a:extLst>
          </p:cNvPr>
          <p:cNvSpPr txBox="1"/>
          <p:nvPr/>
        </p:nvSpPr>
        <p:spPr>
          <a:xfrm>
            <a:off x="354161" y="4036109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4C788D9-0BC3-4AD7-8A15-1CD7D809A99A}"/>
              </a:ext>
            </a:extLst>
          </p:cNvPr>
          <p:cNvCxnSpPr>
            <a:cxnSpLocks/>
          </p:cNvCxnSpPr>
          <p:nvPr/>
        </p:nvCxnSpPr>
        <p:spPr>
          <a:xfrm>
            <a:off x="921275" y="367606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584ACE-6D52-4FB3-AAC5-D2EB4D6BA45E}"/>
              </a:ext>
            </a:extLst>
          </p:cNvPr>
          <p:cNvSpPr txBox="1"/>
          <p:nvPr/>
        </p:nvSpPr>
        <p:spPr>
          <a:xfrm>
            <a:off x="3152541" y="4045401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7A56CD-7EEB-4CFB-964B-2109ADA489EB}"/>
              </a:ext>
            </a:extLst>
          </p:cNvPr>
          <p:cNvCxnSpPr>
            <a:cxnSpLocks/>
          </p:cNvCxnSpPr>
          <p:nvPr/>
        </p:nvCxnSpPr>
        <p:spPr>
          <a:xfrm>
            <a:off x="3719655" y="3685361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A7EFB39-7A00-4F9F-851B-EC4A0948B6F1}"/>
              </a:ext>
            </a:extLst>
          </p:cNvPr>
          <p:cNvSpPr txBox="1"/>
          <p:nvPr/>
        </p:nvSpPr>
        <p:spPr>
          <a:xfrm>
            <a:off x="1753351" y="4045401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2ED70DA-E918-4069-820F-5A7ECCDDA62D}"/>
              </a:ext>
            </a:extLst>
          </p:cNvPr>
          <p:cNvCxnSpPr>
            <a:cxnSpLocks/>
          </p:cNvCxnSpPr>
          <p:nvPr/>
        </p:nvCxnSpPr>
        <p:spPr>
          <a:xfrm>
            <a:off x="2320465" y="3685361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D3F7D36-FC01-4A5E-A082-F4868E78DC92}"/>
              </a:ext>
            </a:extLst>
          </p:cNvPr>
          <p:cNvSpPr txBox="1"/>
          <p:nvPr/>
        </p:nvSpPr>
        <p:spPr>
          <a:xfrm>
            <a:off x="5959871" y="402681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직무소개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7BDE812-4323-44B8-9CE8-6EC455351836}"/>
              </a:ext>
            </a:extLst>
          </p:cNvPr>
          <p:cNvCxnSpPr>
            <a:cxnSpLocks/>
          </p:cNvCxnSpPr>
          <p:nvPr/>
        </p:nvCxnSpPr>
        <p:spPr>
          <a:xfrm>
            <a:off x="6537617" y="366677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C4AFB6B-C938-4A01-8DD5-00EA1FB98907}"/>
              </a:ext>
            </a:extLst>
          </p:cNvPr>
          <p:cNvSpPr txBox="1"/>
          <p:nvPr/>
        </p:nvSpPr>
        <p:spPr>
          <a:xfrm>
            <a:off x="4531107" y="4036109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연혁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AD0D27-CE8F-492D-8C9E-BDA2D449B5A3}"/>
              </a:ext>
            </a:extLst>
          </p:cNvPr>
          <p:cNvCxnSpPr>
            <a:cxnSpLocks/>
          </p:cNvCxnSpPr>
          <p:nvPr/>
        </p:nvCxnSpPr>
        <p:spPr>
          <a:xfrm>
            <a:off x="5108853" y="367606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6CAA403-E743-490E-904A-A4B513A95771}"/>
              </a:ext>
            </a:extLst>
          </p:cNvPr>
          <p:cNvSpPr txBox="1"/>
          <p:nvPr/>
        </p:nvSpPr>
        <p:spPr>
          <a:xfrm>
            <a:off x="4530125" y="4685342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뉴스룸</a:t>
            </a:r>
            <a:endParaRPr lang="ko-KR" altLang="en-US" sz="14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884545-8E72-434E-A5E9-8EC4403F7225}"/>
              </a:ext>
            </a:extLst>
          </p:cNvPr>
          <p:cNvCxnSpPr>
            <a:cxnSpLocks/>
          </p:cNvCxnSpPr>
          <p:nvPr/>
        </p:nvCxnSpPr>
        <p:spPr>
          <a:xfrm>
            <a:off x="5107871" y="432530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4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서비스흐름도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서비스흐름도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 err="1">
                <a:solidFill>
                  <a:prstClr val="black"/>
                </a:solidFill>
              </a:rPr>
              <a:t>주메뉴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상단고정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색상 </a:t>
            </a:r>
            <a:r>
              <a:rPr kumimoji="1" lang="en-US" altLang="ko-KR" sz="1000" b="1" dirty="0" err="1">
                <a:solidFill>
                  <a:prstClr val="black"/>
                </a:solidFill>
              </a:rPr>
              <a:t>rgba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(255,255,255,0.3)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각 서브페이지에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개의 다른 서브페이지 존재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토목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주택사업은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디자인이같음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0790E4-2B47-4DC6-8728-CBCFE72A4434}"/>
              </a:ext>
            </a:extLst>
          </p:cNvPr>
          <p:cNvSpPr txBox="1"/>
          <p:nvPr/>
        </p:nvSpPr>
        <p:spPr>
          <a:xfrm>
            <a:off x="2936776" y="1556792"/>
            <a:ext cx="1584175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홈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51777D-1D1C-471C-8E62-CCCE589C894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28864" y="1926124"/>
            <a:ext cx="0" cy="422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D3F1D1-F3E7-4CFB-B5D1-F90C3C748F28}"/>
              </a:ext>
            </a:extLst>
          </p:cNvPr>
          <p:cNvCxnSpPr/>
          <p:nvPr/>
        </p:nvCxnSpPr>
        <p:spPr>
          <a:xfrm>
            <a:off x="3728864" y="2348880"/>
            <a:ext cx="28083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7DB94E6-4AD9-44D6-A1E0-6DF86CA1BBC8}"/>
              </a:ext>
            </a:extLst>
          </p:cNvPr>
          <p:cNvCxnSpPr/>
          <p:nvPr/>
        </p:nvCxnSpPr>
        <p:spPr>
          <a:xfrm>
            <a:off x="920552" y="2348880"/>
            <a:ext cx="28083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2275C1-AD97-41D7-A78C-2A1A98DDB922}"/>
              </a:ext>
            </a:extLst>
          </p:cNvPr>
          <p:cNvSpPr txBox="1"/>
          <p:nvPr/>
        </p:nvSpPr>
        <p:spPr>
          <a:xfrm>
            <a:off x="364352" y="2708920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건축사업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7CD3EC-69FF-4F64-A25E-3D32AA1BDD3F}"/>
              </a:ext>
            </a:extLst>
          </p:cNvPr>
          <p:cNvCxnSpPr>
            <a:cxnSpLocks/>
          </p:cNvCxnSpPr>
          <p:nvPr/>
        </p:nvCxnSpPr>
        <p:spPr>
          <a:xfrm>
            <a:off x="931466" y="2348880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15EF75-0953-4DAE-A8AA-3423322ADF24}"/>
              </a:ext>
            </a:extLst>
          </p:cNvPr>
          <p:cNvSpPr txBox="1"/>
          <p:nvPr/>
        </p:nvSpPr>
        <p:spPr>
          <a:xfrm>
            <a:off x="3162732" y="2718212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주택사업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E5ECC1-6016-415E-98E8-3732BC6895C0}"/>
              </a:ext>
            </a:extLst>
          </p:cNvPr>
          <p:cNvCxnSpPr>
            <a:cxnSpLocks/>
          </p:cNvCxnSpPr>
          <p:nvPr/>
        </p:nvCxnSpPr>
        <p:spPr>
          <a:xfrm>
            <a:off x="3729846" y="235817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B95A9A-8AE9-4D1A-92BD-F4394551E9F7}"/>
              </a:ext>
            </a:extLst>
          </p:cNvPr>
          <p:cNvSpPr txBox="1"/>
          <p:nvPr/>
        </p:nvSpPr>
        <p:spPr>
          <a:xfrm>
            <a:off x="1763542" y="2718212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토목사업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4102471-719F-4066-8DEC-13C4489F0DAB}"/>
              </a:ext>
            </a:extLst>
          </p:cNvPr>
          <p:cNvCxnSpPr>
            <a:cxnSpLocks/>
          </p:cNvCxnSpPr>
          <p:nvPr/>
        </p:nvCxnSpPr>
        <p:spPr>
          <a:xfrm>
            <a:off x="2330656" y="235817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E39D4F-6995-4656-A67B-BC8E88BB9E85}"/>
              </a:ext>
            </a:extLst>
          </p:cNvPr>
          <p:cNvSpPr txBox="1"/>
          <p:nvPr/>
        </p:nvSpPr>
        <p:spPr>
          <a:xfrm>
            <a:off x="5970062" y="2699629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인재채용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7481CDD-1656-4370-8BC2-4C367C0D0C0C}"/>
              </a:ext>
            </a:extLst>
          </p:cNvPr>
          <p:cNvCxnSpPr>
            <a:cxnSpLocks/>
          </p:cNvCxnSpPr>
          <p:nvPr/>
        </p:nvCxnSpPr>
        <p:spPr>
          <a:xfrm>
            <a:off x="6537176" y="233958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66772B-31AC-4DB9-996B-CA8F192304C2}"/>
              </a:ext>
            </a:extLst>
          </p:cNvPr>
          <p:cNvSpPr txBox="1"/>
          <p:nvPr/>
        </p:nvSpPr>
        <p:spPr>
          <a:xfrm>
            <a:off x="4541298" y="2708920"/>
            <a:ext cx="1132264" cy="30777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부문소개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5E5AB42-5849-47B1-B417-D947010C2353}"/>
              </a:ext>
            </a:extLst>
          </p:cNvPr>
          <p:cNvCxnSpPr>
            <a:cxnSpLocks/>
          </p:cNvCxnSpPr>
          <p:nvPr/>
        </p:nvCxnSpPr>
        <p:spPr>
          <a:xfrm>
            <a:off x="5108412" y="2348880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25A498-4544-4ACC-8B0A-C7F849FEB341}"/>
              </a:ext>
            </a:extLst>
          </p:cNvPr>
          <p:cNvSpPr txBox="1"/>
          <p:nvPr/>
        </p:nvSpPr>
        <p:spPr>
          <a:xfrm>
            <a:off x="353179" y="3386876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485E6FD-C755-44CD-9516-14D3B5BC5178}"/>
              </a:ext>
            </a:extLst>
          </p:cNvPr>
          <p:cNvCxnSpPr>
            <a:cxnSpLocks/>
          </p:cNvCxnSpPr>
          <p:nvPr/>
        </p:nvCxnSpPr>
        <p:spPr>
          <a:xfrm>
            <a:off x="920293" y="3026836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253995-5D02-4F55-95A5-E56583A11D45}"/>
              </a:ext>
            </a:extLst>
          </p:cNvPr>
          <p:cNvSpPr txBox="1"/>
          <p:nvPr/>
        </p:nvSpPr>
        <p:spPr>
          <a:xfrm>
            <a:off x="3151559" y="339616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210BF-3471-4964-B05C-E22DEB83A9BA}"/>
              </a:ext>
            </a:extLst>
          </p:cNvPr>
          <p:cNvCxnSpPr>
            <a:cxnSpLocks/>
          </p:cNvCxnSpPr>
          <p:nvPr/>
        </p:nvCxnSpPr>
        <p:spPr>
          <a:xfrm>
            <a:off x="3718673" y="303612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2F4338-C3CA-4B9F-B24A-E5B7A7F28FFB}"/>
              </a:ext>
            </a:extLst>
          </p:cNvPr>
          <p:cNvSpPr txBox="1"/>
          <p:nvPr/>
        </p:nvSpPr>
        <p:spPr>
          <a:xfrm>
            <a:off x="1752369" y="339616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사업소개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F99D161-8094-4E55-B1F0-14A6277649A5}"/>
              </a:ext>
            </a:extLst>
          </p:cNvPr>
          <p:cNvCxnSpPr>
            <a:cxnSpLocks/>
          </p:cNvCxnSpPr>
          <p:nvPr/>
        </p:nvCxnSpPr>
        <p:spPr>
          <a:xfrm>
            <a:off x="2319483" y="303612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3A1241-E5F1-463C-BCEC-69090858FB4E}"/>
              </a:ext>
            </a:extLst>
          </p:cNvPr>
          <p:cNvSpPr txBox="1"/>
          <p:nvPr/>
        </p:nvSpPr>
        <p:spPr>
          <a:xfrm>
            <a:off x="5958889" y="3377585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채용안내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81289AF-957C-4A12-B24F-53DB0766C65E}"/>
              </a:ext>
            </a:extLst>
          </p:cNvPr>
          <p:cNvCxnSpPr>
            <a:cxnSpLocks/>
          </p:cNvCxnSpPr>
          <p:nvPr/>
        </p:nvCxnSpPr>
        <p:spPr>
          <a:xfrm>
            <a:off x="6536635" y="3017545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BDD902-7813-4A70-9B2F-B68DC7A5251E}"/>
              </a:ext>
            </a:extLst>
          </p:cNvPr>
          <p:cNvSpPr txBox="1"/>
          <p:nvPr/>
        </p:nvSpPr>
        <p:spPr>
          <a:xfrm>
            <a:off x="4530125" y="3386876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Overview</a:t>
            </a:r>
            <a:endParaRPr lang="ko-KR" altLang="en-US" sz="14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8F47A62-176E-4CC6-BFB6-8D86F7DA147A}"/>
              </a:ext>
            </a:extLst>
          </p:cNvPr>
          <p:cNvCxnSpPr>
            <a:cxnSpLocks/>
          </p:cNvCxnSpPr>
          <p:nvPr/>
        </p:nvCxnSpPr>
        <p:spPr>
          <a:xfrm>
            <a:off x="5107871" y="3026836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48E14E-8062-4034-A3CF-90189138E51F}"/>
              </a:ext>
            </a:extLst>
          </p:cNvPr>
          <p:cNvSpPr txBox="1"/>
          <p:nvPr/>
        </p:nvSpPr>
        <p:spPr>
          <a:xfrm>
            <a:off x="354161" y="4036109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D77626-D10D-4836-AA73-3A93F48580E3}"/>
              </a:ext>
            </a:extLst>
          </p:cNvPr>
          <p:cNvCxnSpPr>
            <a:cxnSpLocks/>
          </p:cNvCxnSpPr>
          <p:nvPr/>
        </p:nvCxnSpPr>
        <p:spPr>
          <a:xfrm>
            <a:off x="921275" y="367606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67EDC9-0ED5-4598-8FBC-9804ED92D800}"/>
              </a:ext>
            </a:extLst>
          </p:cNvPr>
          <p:cNvSpPr txBox="1"/>
          <p:nvPr/>
        </p:nvSpPr>
        <p:spPr>
          <a:xfrm>
            <a:off x="3152541" y="4045401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2B7D03C-94F7-4823-B7BA-2781C885B73F}"/>
              </a:ext>
            </a:extLst>
          </p:cNvPr>
          <p:cNvCxnSpPr>
            <a:cxnSpLocks/>
          </p:cNvCxnSpPr>
          <p:nvPr/>
        </p:nvCxnSpPr>
        <p:spPr>
          <a:xfrm>
            <a:off x="3719655" y="3685361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6730A2-BB9F-4952-8501-B365F312A608}"/>
              </a:ext>
            </a:extLst>
          </p:cNvPr>
          <p:cNvSpPr txBox="1"/>
          <p:nvPr/>
        </p:nvSpPr>
        <p:spPr>
          <a:xfrm>
            <a:off x="1753351" y="4045401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포트폴리오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2867AB6-9F77-48FF-B72F-7D333A60F343}"/>
              </a:ext>
            </a:extLst>
          </p:cNvPr>
          <p:cNvCxnSpPr>
            <a:cxnSpLocks/>
          </p:cNvCxnSpPr>
          <p:nvPr/>
        </p:nvCxnSpPr>
        <p:spPr>
          <a:xfrm>
            <a:off x="2320465" y="3685361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A686CB8-427A-4D73-A761-518EC4D7ABFB}"/>
              </a:ext>
            </a:extLst>
          </p:cNvPr>
          <p:cNvSpPr txBox="1"/>
          <p:nvPr/>
        </p:nvSpPr>
        <p:spPr>
          <a:xfrm>
            <a:off x="5959871" y="4026818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직무소개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619EA86-8F03-4B1D-A70D-FC64BFB20F2F}"/>
              </a:ext>
            </a:extLst>
          </p:cNvPr>
          <p:cNvCxnSpPr>
            <a:cxnSpLocks/>
          </p:cNvCxnSpPr>
          <p:nvPr/>
        </p:nvCxnSpPr>
        <p:spPr>
          <a:xfrm>
            <a:off x="6537617" y="3666778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300011-6C30-48B8-B2E4-A0AFB22B2793}"/>
              </a:ext>
            </a:extLst>
          </p:cNvPr>
          <p:cNvSpPr txBox="1"/>
          <p:nvPr/>
        </p:nvSpPr>
        <p:spPr>
          <a:xfrm>
            <a:off x="4531107" y="4036109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연혁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48B295-7A45-4319-BED5-A045C101DD2B}"/>
              </a:ext>
            </a:extLst>
          </p:cNvPr>
          <p:cNvCxnSpPr>
            <a:cxnSpLocks/>
          </p:cNvCxnSpPr>
          <p:nvPr/>
        </p:nvCxnSpPr>
        <p:spPr>
          <a:xfrm>
            <a:off x="5108853" y="3676069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D4189C-B19D-4D27-BECE-790F65CF7F21}"/>
              </a:ext>
            </a:extLst>
          </p:cNvPr>
          <p:cNvSpPr txBox="1"/>
          <p:nvPr/>
        </p:nvSpPr>
        <p:spPr>
          <a:xfrm>
            <a:off x="918726" y="2000611"/>
            <a:ext cx="205857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주메뉴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상단고정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670FA-5E91-4BA2-BBAC-2DDDFC49EC50}"/>
              </a:ext>
            </a:extLst>
          </p:cNvPr>
          <p:cNvSpPr txBox="1"/>
          <p:nvPr/>
        </p:nvSpPr>
        <p:spPr>
          <a:xfrm>
            <a:off x="95478" y="3101673"/>
            <a:ext cx="88076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서브메뉴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D42B74-1356-474E-872E-88496E7221BD}"/>
              </a:ext>
            </a:extLst>
          </p:cNvPr>
          <p:cNvSpPr txBox="1"/>
          <p:nvPr/>
        </p:nvSpPr>
        <p:spPr>
          <a:xfrm>
            <a:off x="4530125" y="4685342"/>
            <a:ext cx="1132264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뉴스룸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F60E945-EC39-4598-8BEB-BF4D0A51CEFE}"/>
              </a:ext>
            </a:extLst>
          </p:cNvPr>
          <p:cNvCxnSpPr>
            <a:cxnSpLocks/>
          </p:cNvCxnSpPr>
          <p:nvPr/>
        </p:nvCxnSpPr>
        <p:spPr>
          <a:xfrm>
            <a:off x="5107871" y="4325302"/>
            <a:ext cx="0" cy="350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3D6567-ED76-4246-9A80-C713B4F40A24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5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메인화면구성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메인페이지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1, 2, 3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의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더보기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각 건축사업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토목사업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주택사업으로 이동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en-US" altLang="ko-KR" sz="1000" b="1" dirty="0">
                <a:solidFill>
                  <a:prstClr val="black"/>
                </a:solidFill>
              </a:rPr>
              <a:t>4, 5, 6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이미지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해당 소식으로 이동 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800" b="1" dirty="0">
                <a:solidFill>
                  <a:prstClr val="black"/>
                </a:solidFill>
              </a:rPr>
              <a:t>1, 2, 3 -&gt; </a:t>
            </a:r>
            <a:r>
              <a:rPr kumimoji="1" lang="ko-KR" altLang="en-US" sz="800" b="1" dirty="0">
                <a:solidFill>
                  <a:prstClr val="black"/>
                </a:solidFill>
              </a:rPr>
              <a:t>마우스 오버 시 투명한 검정박스</a:t>
            </a:r>
            <a:r>
              <a:rPr kumimoji="1" lang="en-US" altLang="ko-KR" sz="800" b="1" dirty="0">
                <a:solidFill>
                  <a:prstClr val="black"/>
                </a:solidFill>
              </a:rPr>
              <a:t>(#333)</a:t>
            </a:r>
            <a:r>
              <a:rPr kumimoji="1" lang="ko-KR" altLang="en-US" sz="800" b="1" dirty="0">
                <a:solidFill>
                  <a:prstClr val="black"/>
                </a:solidFill>
              </a:rPr>
              <a:t>이 나타나면서</a:t>
            </a:r>
            <a:r>
              <a:rPr kumimoji="1" lang="en-US" altLang="ko-KR" sz="800" b="1" dirty="0">
                <a:solidFill>
                  <a:prstClr val="black"/>
                </a:solidFill>
              </a:rPr>
              <a:t>(opacity, transition) </a:t>
            </a:r>
            <a:r>
              <a:rPr kumimoji="1" lang="ko-KR" altLang="en-US" sz="800" b="1" dirty="0" err="1">
                <a:solidFill>
                  <a:prstClr val="black"/>
                </a:solidFill>
              </a:rPr>
              <a:t>하얀글자가</a:t>
            </a:r>
            <a:r>
              <a:rPr kumimoji="1" lang="ko-KR" altLang="en-US" sz="800" b="1" dirty="0">
                <a:solidFill>
                  <a:prstClr val="black"/>
                </a:solidFill>
              </a:rPr>
              <a:t> 나타남</a:t>
            </a:r>
            <a:endParaRPr kumimoji="1" lang="en-US" altLang="ko-KR" sz="8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800" b="1" baseline="0" dirty="0">
                <a:solidFill>
                  <a:prstClr val="black"/>
                </a:solidFill>
              </a:rPr>
              <a:t>4</a:t>
            </a:r>
            <a:r>
              <a:rPr kumimoji="1" lang="en-US" altLang="ko-KR" sz="800" b="1" dirty="0">
                <a:solidFill>
                  <a:prstClr val="black"/>
                </a:solidFill>
              </a:rPr>
              <a:t> </a:t>
            </a:r>
            <a:r>
              <a:rPr kumimoji="1" lang="en-US" altLang="ko-KR" sz="800" b="1" baseline="0" dirty="0">
                <a:solidFill>
                  <a:prstClr val="black"/>
                </a:solidFill>
              </a:rPr>
              <a:t>-&gt;</a:t>
            </a:r>
            <a:r>
              <a:rPr kumimoji="1" lang="ko-KR" altLang="en-US" sz="800" b="1" baseline="0" dirty="0">
                <a:solidFill>
                  <a:prstClr val="black"/>
                </a:solidFill>
              </a:rPr>
              <a:t>마우스 </a:t>
            </a:r>
            <a:r>
              <a:rPr kumimoji="1" lang="ko-KR" altLang="en-US" sz="800" b="1" baseline="0" dirty="0" err="1">
                <a:solidFill>
                  <a:prstClr val="black"/>
                </a:solidFill>
              </a:rPr>
              <a:t>오버시</a:t>
            </a:r>
            <a:r>
              <a:rPr kumimoji="1" lang="ko-KR" altLang="en-US" sz="800" b="1" baseline="0" dirty="0">
                <a:solidFill>
                  <a:prstClr val="black"/>
                </a:solidFill>
              </a:rPr>
              <a:t> 사진 확대</a:t>
            </a:r>
            <a:r>
              <a:rPr kumimoji="1" lang="en-US" altLang="ko-KR" sz="800" b="1" baseline="0" dirty="0">
                <a:solidFill>
                  <a:prstClr val="black"/>
                </a:solidFill>
              </a:rPr>
              <a:t>(transform: scale 1.1)</a:t>
            </a: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800" b="1" dirty="0">
                <a:solidFill>
                  <a:prstClr val="black"/>
                </a:solidFill>
              </a:rPr>
              <a:t>5,6 -&gt; </a:t>
            </a:r>
            <a:endParaRPr kumimoji="1" lang="en-US" altLang="ko-KR" sz="800" b="1" baseline="0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800" b="1" dirty="0">
                <a:solidFill>
                  <a:prstClr val="black"/>
                </a:solidFill>
              </a:rPr>
              <a:t>7 </a:t>
            </a:r>
            <a:r>
              <a:rPr kumimoji="1" lang="ko-KR" altLang="en-US" sz="800" b="1" dirty="0">
                <a:solidFill>
                  <a:prstClr val="black"/>
                </a:solidFill>
              </a:rPr>
              <a:t>패밀리 사이트 위로 </a:t>
            </a:r>
            <a:r>
              <a:rPr kumimoji="1" lang="ko-KR" altLang="en-US" sz="800" b="1" dirty="0" err="1">
                <a:solidFill>
                  <a:prstClr val="black"/>
                </a:solidFill>
              </a:rPr>
              <a:t>펼쳐짐</a:t>
            </a:r>
            <a:r>
              <a:rPr kumimoji="1" lang="en-US" altLang="ko-KR" sz="800" b="1" dirty="0">
                <a:solidFill>
                  <a:prstClr val="black"/>
                </a:solidFill>
              </a:rPr>
              <a:t>-&gt;</a:t>
            </a:r>
            <a:r>
              <a:rPr kumimoji="1" lang="en-US" altLang="ko-KR" sz="800" b="1" dirty="0" err="1">
                <a:solidFill>
                  <a:prstClr val="black"/>
                </a:solidFill>
              </a:rPr>
              <a:t>jquery</a:t>
            </a:r>
            <a:r>
              <a:rPr kumimoji="1" lang="en-US" altLang="ko-KR" sz="800" b="1" dirty="0">
                <a:solidFill>
                  <a:prstClr val="black"/>
                </a:solidFill>
              </a:rPr>
              <a:t> </a:t>
            </a:r>
            <a:r>
              <a:rPr kumimoji="1" lang="ko-KR" altLang="en-US" sz="800" b="1" dirty="0">
                <a:solidFill>
                  <a:prstClr val="black"/>
                </a:solidFill>
              </a:rPr>
              <a:t>구현</a:t>
            </a:r>
            <a:r>
              <a:rPr kumimoji="1" lang="en-US" altLang="ko-KR" sz="800" b="1" baseline="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6DFF9A-91A0-45BF-881D-84E905BA820E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B200CE-478B-4AA6-9778-45655ADF22AB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786B1F-D4FA-45D8-AA2F-D72C30DF1F40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D1B31C-C78F-4338-AE67-E0F8E4224BB8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AF359B-1550-4E56-BEB3-B5E3FF4B75AC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84C0D4-30CB-49FD-87B5-BC340AE6EFC9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FE5980-6BDE-4B7A-8561-71FE78CC0981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94F864-0BEC-492D-A6D7-3BD50D6F4FB3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F54F8-ADE3-4F16-9C70-8729F9D1AA39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9BB10-FEB5-47BB-A098-B4427E617D90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A303DB-53A7-486A-BDEA-34A535988D4E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512591-7B94-4B00-9B24-CB960AE2B93D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9BBFF4-716B-4771-90C8-6B0F51E4EC25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589324-B6B0-4B60-AE78-5D29DA3D6858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DD830A9-2B25-4CD8-839A-E59C0BF8AD42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E8C61E0-0ADB-4FC4-ABAA-CC80CDDC248E}"/>
              </a:ext>
            </a:extLst>
          </p:cNvPr>
          <p:cNvCxnSpPr/>
          <p:nvPr/>
        </p:nvCxnSpPr>
        <p:spPr>
          <a:xfrm>
            <a:off x="632520" y="155679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4FFBDB3-74FD-4FDF-A5AE-3A1A905D2539}"/>
              </a:ext>
            </a:extLst>
          </p:cNvPr>
          <p:cNvCxnSpPr/>
          <p:nvPr/>
        </p:nvCxnSpPr>
        <p:spPr>
          <a:xfrm>
            <a:off x="4160912" y="155679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BD9CF8-67CD-49A6-AA71-ABB788BBA8C3}"/>
              </a:ext>
            </a:extLst>
          </p:cNvPr>
          <p:cNvSpPr txBox="1"/>
          <p:nvPr/>
        </p:nvSpPr>
        <p:spPr>
          <a:xfrm>
            <a:off x="3368824" y="14127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1400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30C8E25-5BED-4F2D-84A6-FAFD84ADF890}"/>
              </a:ext>
            </a:extLst>
          </p:cNvPr>
          <p:cNvCxnSpPr/>
          <p:nvPr/>
        </p:nvCxnSpPr>
        <p:spPr>
          <a:xfrm>
            <a:off x="128464" y="472514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D05C423-8727-4A9F-84F1-7D7BD574CBC3}"/>
              </a:ext>
            </a:extLst>
          </p:cNvPr>
          <p:cNvCxnSpPr/>
          <p:nvPr/>
        </p:nvCxnSpPr>
        <p:spPr>
          <a:xfrm flipV="1">
            <a:off x="5241032" y="1439065"/>
            <a:ext cx="0" cy="328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DAE9FB4-B2D6-499E-91F1-4FAB37B443A4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8734A8-08A5-4E17-AECD-04E7B06C3445}"/>
              </a:ext>
            </a:extLst>
          </p:cNvPr>
          <p:cNvCxnSpPr/>
          <p:nvPr/>
        </p:nvCxnSpPr>
        <p:spPr>
          <a:xfrm>
            <a:off x="128464" y="3068960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D1DA512-3809-4138-A453-5F30B75CBCEB}"/>
              </a:ext>
            </a:extLst>
          </p:cNvPr>
          <p:cNvSpPr txBox="1"/>
          <p:nvPr/>
        </p:nvSpPr>
        <p:spPr>
          <a:xfrm>
            <a:off x="278800" y="1650759"/>
            <a:ext cx="1489792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건축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6F79DA-E02D-414D-ABBD-F3101472EAD0}"/>
              </a:ext>
            </a:extLst>
          </p:cNvPr>
          <p:cNvSpPr txBox="1"/>
          <p:nvPr/>
        </p:nvSpPr>
        <p:spPr>
          <a:xfrm>
            <a:off x="278800" y="3306957"/>
            <a:ext cx="1489792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토목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4C34F0-E95B-4A65-A068-7E9150D69F77}"/>
              </a:ext>
            </a:extLst>
          </p:cNvPr>
          <p:cNvSpPr txBox="1"/>
          <p:nvPr/>
        </p:nvSpPr>
        <p:spPr>
          <a:xfrm>
            <a:off x="5363942" y="1652422"/>
            <a:ext cx="1489792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주택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F5E2FB-9DE5-4AA4-9CB7-BB687E705E1A}"/>
              </a:ext>
            </a:extLst>
          </p:cNvPr>
          <p:cNvSpPr/>
          <p:nvPr/>
        </p:nvSpPr>
        <p:spPr>
          <a:xfrm rot="10800000">
            <a:off x="4109321" y="2633960"/>
            <a:ext cx="1043455" cy="36933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B30B4C-6F47-4239-84BC-50015441D061}"/>
              </a:ext>
            </a:extLst>
          </p:cNvPr>
          <p:cNvSpPr txBox="1"/>
          <p:nvPr/>
        </p:nvSpPr>
        <p:spPr>
          <a:xfrm>
            <a:off x="4186365" y="2658977"/>
            <a:ext cx="95720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&gt;&gt;</a:t>
            </a:r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0AEF5F9-72D2-4B03-8894-3E313F5D1BA5}"/>
              </a:ext>
            </a:extLst>
          </p:cNvPr>
          <p:cNvSpPr/>
          <p:nvPr/>
        </p:nvSpPr>
        <p:spPr>
          <a:xfrm rot="10800000">
            <a:off x="4177333" y="4314207"/>
            <a:ext cx="1043455" cy="36933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9F4671-777F-4EE5-BF1C-93A9AD7482B2}"/>
              </a:ext>
            </a:extLst>
          </p:cNvPr>
          <p:cNvSpPr txBox="1"/>
          <p:nvPr/>
        </p:nvSpPr>
        <p:spPr>
          <a:xfrm>
            <a:off x="4211817" y="4288871"/>
            <a:ext cx="95720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&gt;&gt;</a:t>
            </a:r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1F8FCAB-F05E-4F55-A7A4-5736C9067639}"/>
              </a:ext>
            </a:extLst>
          </p:cNvPr>
          <p:cNvSpPr/>
          <p:nvPr/>
        </p:nvSpPr>
        <p:spPr>
          <a:xfrm rot="10800000">
            <a:off x="5686377" y="4294479"/>
            <a:ext cx="1043455" cy="36933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F2271E-DF02-4D1E-A2D3-33529BFF2D7F}"/>
              </a:ext>
            </a:extLst>
          </p:cNvPr>
          <p:cNvSpPr txBox="1"/>
          <p:nvPr/>
        </p:nvSpPr>
        <p:spPr>
          <a:xfrm>
            <a:off x="5763421" y="4319496"/>
            <a:ext cx="95720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&gt;&gt;</a:t>
            </a:r>
            <a:r>
              <a:rPr lang="ko-KR" altLang="en-US" sz="1200" dirty="0" err="1"/>
              <a:t>더보기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25F48D4-A4A4-49DF-9A1A-9A22F7736386}"/>
              </a:ext>
            </a:extLst>
          </p:cNvPr>
          <p:cNvSpPr/>
          <p:nvPr/>
        </p:nvSpPr>
        <p:spPr>
          <a:xfrm>
            <a:off x="3306709" y="4745370"/>
            <a:ext cx="1033001" cy="3336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C08D9C-9FB1-441D-BD9F-C89B807AD2A3}"/>
              </a:ext>
            </a:extLst>
          </p:cNvPr>
          <p:cNvSpPr txBox="1"/>
          <p:nvPr/>
        </p:nvSpPr>
        <p:spPr>
          <a:xfrm>
            <a:off x="3286521" y="4724883"/>
            <a:ext cx="18722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NEWS</a:t>
            </a:r>
            <a:endParaRPr lang="ko-KR" altLang="en-US" sz="2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19E6A-5428-4F03-A604-0971BA2CF339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AC2AB8-923F-4F5E-8313-A7B58E1EA861}"/>
              </a:ext>
            </a:extLst>
          </p:cNvPr>
          <p:cNvSpPr/>
          <p:nvPr/>
        </p:nvSpPr>
        <p:spPr>
          <a:xfrm>
            <a:off x="5601072" y="6382640"/>
            <a:ext cx="1221690" cy="2359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B209-6665-4BC6-84A5-BBD6FEA862D3}"/>
              </a:ext>
            </a:extLst>
          </p:cNvPr>
          <p:cNvSpPr txBox="1"/>
          <p:nvPr/>
        </p:nvSpPr>
        <p:spPr>
          <a:xfrm>
            <a:off x="5645377" y="6361583"/>
            <a:ext cx="11665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Family sites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616971F-4935-4460-B420-85AA6D6437DB}"/>
              </a:ext>
            </a:extLst>
          </p:cNvPr>
          <p:cNvSpPr/>
          <p:nvPr/>
        </p:nvSpPr>
        <p:spPr>
          <a:xfrm>
            <a:off x="3770367" y="5079059"/>
            <a:ext cx="3112633" cy="6176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57DBDAF-7242-4D4F-81B0-F39254929302}"/>
              </a:ext>
            </a:extLst>
          </p:cNvPr>
          <p:cNvCxnSpPr/>
          <p:nvPr/>
        </p:nvCxnSpPr>
        <p:spPr>
          <a:xfrm>
            <a:off x="128464" y="249289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1EA3862-DFD0-435E-9DF0-DFAB5807EAA8}"/>
              </a:ext>
            </a:extLst>
          </p:cNvPr>
          <p:cNvCxnSpPr/>
          <p:nvPr/>
        </p:nvCxnSpPr>
        <p:spPr>
          <a:xfrm>
            <a:off x="4000586" y="249289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3E452F0-0B78-4AC4-B28F-58BABFDD8FA9}"/>
              </a:ext>
            </a:extLst>
          </p:cNvPr>
          <p:cNvSpPr txBox="1"/>
          <p:nvPr/>
        </p:nvSpPr>
        <p:spPr>
          <a:xfrm>
            <a:off x="3363294" y="2187565"/>
            <a:ext cx="78375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F642961-3111-4F18-9DCC-33CA3BA79902}"/>
              </a:ext>
            </a:extLst>
          </p:cNvPr>
          <p:cNvSpPr/>
          <p:nvPr/>
        </p:nvSpPr>
        <p:spPr>
          <a:xfrm>
            <a:off x="2329101" y="1782108"/>
            <a:ext cx="851851" cy="851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806DDE-9FC6-4AD5-B751-4927B8752B06}"/>
              </a:ext>
            </a:extLst>
          </p:cNvPr>
          <p:cNvSpPr txBox="1"/>
          <p:nvPr/>
        </p:nvSpPr>
        <p:spPr>
          <a:xfrm>
            <a:off x="2537883" y="1879559"/>
            <a:ext cx="53883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34D6E9C-5970-426B-8DC4-AA28F2877080}"/>
              </a:ext>
            </a:extLst>
          </p:cNvPr>
          <p:cNvSpPr/>
          <p:nvPr/>
        </p:nvSpPr>
        <p:spPr>
          <a:xfrm>
            <a:off x="2329101" y="3485914"/>
            <a:ext cx="851851" cy="851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8279C2-002F-43CC-99E9-AAA9A5C0FDEF}"/>
              </a:ext>
            </a:extLst>
          </p:cNvPr>
          <p:cNvSpPr txBox="1"/>
          <p:nvPr/>
        </p:nvSpPr>
        <p:spPr>
          <a:xfrm>
            <a:off x="2537883" y="3583365"/>
            <a:ext cx="53883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A32C77-9A61-444B-B3C2-414407D2D3AA}"/>
              </a:ext>
            </a:extLst>
          </p:cNvPr>
          <p:cNvSpPr/>
          <p:nvPr/>
        </p:nvSpPr>
        <p:spPr>
          <a:xfrm>
            <a:off x="5749235" y="2792359"/>
            <a:ext cx="851851" cy="8518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D7F7B-0A6A-4285-9DC4-415F70FE079E}"/>
              </a:ext>
            </a:extLst>
          </p:cNvPr>
          <p:cNvSpPr txBox="1"/>
          <p:nvPr/>
        </p:nvSpPr>
        <p:spPr>
          <a:xfrm>
            <a:off x="5958017" y="2889810"/>
            <a:ext cx="53883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0F3DBA0-EF8B-416A-B20C-698D725D5A49}"/>
              </a:ext>
            </a:extLst>
          </p:cNvPr>
          <p:cNvSpPr/>
          <p:nvPr/>
        </p:nvSpPr>
        <p:spPr>
          <a:xfrm>
            <a:off x="2405100" y="5403958"/>
            <a:ext cx="530617" cy="5306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DE7EC9-A9D5-4816-A8CB-31F10D1061DF}"/>
              </a:ext>
            </a:extLst>
          </p:cNvPr>
          <p:cNvSpPr txBox="1"/>
          <p:nvPr/>
        </p:nvSpPr>
        <p:spPr>
          <a:xfrm>
            <a:off x="2506648" y="5457443"/>
            <a:ext cx="4452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DF72E83-F625-481D-AD08-8BEB1DE841EC}"/>
              </a:ext>
            </a:extLst>
          </p:cNvPr>
          <p:cNvSpPr/>
          <p:nvPr/>
        </p:nvSpPr>
        <p:spPr>
          <a:xfrm>
            <a:off x="6682347" y="6309320"/>
            <a:ext cx="322169" cy="4014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0EAD31-F458-4EF2-9E25-D037B2E1EB96}"/>
              </a:ext>
            </a:extLst>
          </p:cNvPr>
          <p:cNvSpPr txBox="1"/>
          <p:nvPr/>
        </p:nvSpPr>
        <p:spPr>
          <a:xfrm>
            <a:off x="6681192" y="6323546"/>
            <a:ext cx="2703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BBA522-FE90-4CE1-83BE-3B950CDE7E02}"/>
              </a:ext>
            </a:extLst>
          </p:cNvPr>
          <p:cNvSpPr/>
          <p:nvPr/>
        </p:nvSpPr>
        <p:spPr>
          <a:xfrm>
            <a:off x="674399" y="5099284"/>
            <a:ext cx="3079752" cy="11379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C3A0FC-9975-4D44-AAF7-E7036EAC32D2}"/>
              </a:ext>
            </a:extLst>
          </p:cNvPr>
          <p:cNvSpPr/>
          <p:nvPr/>
        </p:nvSpPr>
        <p:spPr>
          <a:xfrm>
            <a:off x="3763752" y="5690082"/>
            <a:ext cx="3112633" cy="55617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3620E-B6A3-4516-8C34-1AD029A73CD0}"/>
              </a:ext>
            </a:extLst>
          </p:cNvPr>
          <p:cNvSpPr txBox="1"/>
          <p:nvPr/>
        </p:nvSpPr>
        <p:spPr>
          <a:xfrm>
            <a:off x="1710408" y="5796350"/>
            <a:ext cx="30959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F094FD-EEB7-485C-B7F2-3CF26E8708DA}"/>
              </a:ext>
            </a:extLst>
          </p:cNvPr>
          <p:cNvSpPr txBox="1"/>
          <p:nvPr/>
        </p:nvSpPr>
        <p:spPr>
          <a:xfrm>
            <a:off x="4818289" y="5171777"/>
            <a:ext cx="30959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084B833-F3EB-4DEF-AF86-101B19C0E411}"/>
              </a:ext>
            </a:extLst>
          </p:cNvPr>
          <p:cNvSpPr txBox="1"/>
          <p:nvPr/>
        </p:nvSpPr>
        <p:spPr>
          <a:xfrm>
            <a:off x="4779231" y="5804112"/>
            <a:ext cx="30959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0C47B-4DC8-4786-8A87-5A013701F615}"/>
              </a:ext>
            </a:extLst>
          </p:cNvPr>
          <p:cNvSpPr txBox="1"/>
          <p:nvPr/>
        </p:nvSpPr>
        <p:spPr>
          <a:xfrm>
            <a:off x="6075614" y="4801826"/>
            <a:ext cx="9231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→</a:t>
            </a:r>
            <a:r>
              <a:rPr lang="ko-KR" altLang="en-US" sz="1400" dirty="0" err="1"/>
              <a:t>더보기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4334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6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건축사업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사업소개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+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텍스트 갤러리 </a:t>
            </a:r>
            <a:r>
              <a:rPr kumimoji="1" lang="en-US" altLang="ko-KR" sz="1000" b="1" baseline="0" dirty="0" err="1">
                <a:solidFill>
                  <a:prstClr val="black"/>
                </a:solidFill>
              </a:rPr>
              <a:t>jquery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로 구현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포트폴리오 버튼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포트폴리오 페이지로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넘어감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469E8-3B90-4AA8-978F-E140DFE6033D}"/>
              </a:ext>
            </a:extLst>
          </p:cNvPr>
          <p:cNvSpPr/>
          <p:nvPr/>
        </p:nvSpPr>
        <p:spPr>
          <a:xfrm>
            <a:off x="128464" y="3284985"/>
            <a:ext cx="7200800" cy="29522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9694DB-A158-418C-AA70-A285750D116F}"/>
              </a:ext>
            </a:extLst>
          </p:cNvPr>
          <p:cNvSpPr txBox="1"/>
          <p:nvPr/>
        </p:nvSpPr>
        <p:spPr>
          <a:xfrm>
            <a:off x="3183578" y="2878214"/>
            <a:ext cx="12291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건축사업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갤러리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58A37E-FE3E-4EF1-B630-5B3A61F175F4}"/>
              </a:ext>
            </a:extLst>
          </p:cNvPr>
          <p:cNvSpPr txBox="1"/>
          <p:nvPr/>
        </p:nvSpPr>
        <p:spPr>
          <a:xfrm>
            <a:off x="3269858" y="4653136"/>
            <a:ext cx="172819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text</a:t>
            </a:r>
            <a:endParaRPr lang="ko-KR" altLang="en-US" sz="4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97E931-7AD5-4128-8AAD-2B6DC23990FF}"/>
              </a:ext>
            </a:extLst>
          </p:cNvPr>
          <p:cNvSpPr txBox="1"/>
          <p:nvPr/>
        </p:nvSpPr>
        <p:spPr>
          <a:xfrm>
            <a:off x="2754055" y="5493501"/>
            <a:ext cx="20882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포트폴리오 버튼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619283-EE0E-4B44-B7F2-77DF1B440336}"/>
              </a:ext>
            </a:extLst>
          </p:cNvPr>
          <p:cNvSpPr txBox="1"/>
          <p:nvPr/>
        </p:nvSpPr>
        <p:spPr>
          <a:xfrm>
            <a:off x="3296640" y="3431843"/>
            <a:ext cx="22322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1400px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BEAFD0B-EF4C-4ABA-A9C7-8D033528E7AF}"/>
              </a:ext>
            </a:extLst>
          </p:cNvPr>
          <p:cNvSpPr/>
          <p:nvPr/>
        </p:nvSpPr>
        <p:spPr>
          <a:xfrm>
            <a:off x="2864768" y="5493501"/>
            <a:ext cx="1944216" cy="3466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7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건축사업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포트폴리오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텍스트간 여백 여유롭게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각 건축물 소제목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오버시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font-weight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넣기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1000" b="1" baseline="0" dirty="0">
                <a:solidFill>
                  <a:prstClr val="black"/>
                </a:solidFill>
              </a:rPr>
              <a:t>Text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hover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효과 넣기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EA21F1-627F-4C75-BF22-696ABED5CCEE}"/>
              </a:ext>
            </a:extLst>
          </p:cNvPr>
          <p:cNvSpPr txBox="1"/>
          <p:nvPr/>
        </p:nvSpPr>
        <p:spPr>
          <a:xfrm>
            <a:off x="2421769" y="2905448"/>
            <a:ext cx="275280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건축사업 </a:t>
            </a:r>
            <a:r>
              <a:rPr lang="en-US" altLang="ko-KR" dirty="0"/>
              <a:t>- </a:t>
            </a:r>
            <a:r>
              <a:rPr lang="ko-KR" altLang="en-US" dirty="0"/>
              <a:t>포트폴리오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8D560-5FB7-4EE2-826B-A6569A4FE4CC}"/>
              </a:ext>
            </a:extLst>
          </p:cNvPr>
          <p:cNvSpPr/>
          <p:nvPr/>
        </p:nvSpPr>
        <p:spPr>
          <a:xfrm>
            <a:off x="632520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81FEAE-1790-4124-8A96-B6086FF5687B}"/>
              </a:ext>
            </a:extLst>
          </p:cNvPr>
          <p:cNvSpPr/>
          <p:nvPr/>
        </p:nvSpPr>
        <p:spPr>
          <a:xfrm>
            <a:off x="4006592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BF8CE7-E9B6-4294-904B-B0B76AB09BC1}"/>
              </a:ext>
            </a:extLst>
          </p:cNvPr>
          <p:cNvSpPr/>
          <p:nvPr/>
        </p:nvSpPr>
        <p:spPr>
          <a:xfrm>
            <a:off x="4005678" y="444626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E5F83-9ABF-4176-A0CC-6AB4E4964BB3}"/>
              </a:ext>
            </a:extLst>
          </p:cNvPr>
          <p:cNvSpPr txBox="1"/>
          <p:nvPr/>
        </p:nvSpPr>
        <p:spPr>
          <a:xfrm>
            <a:off x="5214707" y="437999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29FBAB-EF93-4134-BBD5-A15DCF8700B8}"/>
              </a:ext>
            </a:extLst>
          </p:cNvPr>
          <p:cNvSpPr/>
          <p:nvPr/>
        </p:nvSpPr>
        <p:spPr>
          <a:xfrm>
            <a:off x="629703" y="4435268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08DE90-27CE-4619-A5D2-81D982A4C487}"/>
              </a:ext>
            </a:extLst>
          </p:cNvPr>
          <p:cNvSpPr txBox="1"/>
          <p:nvPr/>
        </p:nvSpPr>
        <p:spPr>
          <a:xfrm>
            <a:off x="1838732" y="4369006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2CB62A-C1EA-407C-A8A8-53377DAC6307}"/>
              </a:ext>
            </a:extLst>
          </p:cNvPr>
          <p:cNvSpPr/>
          <p:nvPr/>
        </p:nvSpPr>
        <p:spPr>
          <a:xfrm>
            <a:off x="631606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2FC33D-7EF6-4019-91BA-410A26CDF3CF}"/>
              </a:ext>
            </a:extLst>
          </p:cNvPr>
          <p:cNvSpPr/>
          <p:nvPr/>
        </p:nvSpPr>
        <p:spPr>
          <a:xfrm>
            <a:off x="4005678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85FA71-361F-43C6-8C63-A039EF7565AA}"/>
              </a:ext>
            </a:extLst>
          </p:cNvPr>
          <p:cNvSpPr/>
          <p:nvPr/>
        </p:nvSpPr>
        <p:spPr>
          <a:xfrm>
            <a:off x="4004764" y="6032994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CED626-C221-42FB-8853-272FC5140D51}"/>
              </a:ext>
            </a:extLst>
          </p:cNvPr>
          <p:cNvSpPr/>
          <p:nvPr/>
        </p:nvSpPr>
        <p:spPr>
          <a:xfrm>
            <a:off x="628789" y="602200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34751D-F2C7-4E85-8D8A-B9ED1A673C36}"/>
              </a:ext>
            </a:extLst>
          </p:cNvPr>
          <p:cNvSpPr txBox="1"/>
          <p:nvPr/>
        </p:nvSpPr>
        <p:spPr>
          <a:xfrm>
            <a:off x="1837818" y="595573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4742DA-3145-4652-A656-0CF2120F81AD}"/>
              </a:ext>
            </a:extLst>
          </p:cNvPr>
          <p:cNvSpPr txBox="1"/>
          <p:nvPr/>
        </p:nvSpPr>
        <p:spPr>
          <a:xfrm>
            <a:off x="5247357" y="5950818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44001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8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토목사업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사업소개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baseline="0" dirty="0">
                <a:solidFill>
                  <a:prstClr val="black"/>
                </a:solidFill>
              </a:rPr>
              <a:t>+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텍스트 갤러리 </a:t>
            </a:r>
            <a:r>
              <a:rPr kumimoji="1" lang="en-US" altLang="ko-KR" sz="1000" b="1" baseline="0" dirty="0" err="1">
                <a:solidFill>
                  <a:prstClr val="black"/>
                </a:solidFill>
              </a:rPr>
              <a:t>jquery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로 구현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defRPr/>
            </a:pPr>
            <a:r>
              <a:rPr kumimoji="1" lang="ko-KR" altLang="en-US" sz="1000" b="1" baseline="0" dirty="0">
                <a:solidFill>
                  <a:prstClr val="black"/>
                </a:solidFill>
              </a:rPr>
              <a:t>포트폴리오 버튼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클릭시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 포트폴리오 페이지로 </a:t>
            </a:r>
            <a:r>
              <a:rPr kumimoji="1" lang="ko-KR" altLang="en-US" sz="1000" b="1" baseline="0" dirty="0" err="1">
                <a:solidFill>
                  <a:prstClr val="black"/>
                </a:solidFill>
              </a:rPr>
              <a:t>넘어감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469E8-3B90-4AA8-978F-E140DFE6033D}"/>
              </a:ext>
            </a:extLst>
          </p:cNvPr>
          <p:cNvSpPr/>
          <p:nvPr/>
        </p:nvSpPr>
        <p:spPr>
          <a:xfrm>
            <a:off x="128464" y="3284985"/>
            <a:ext cx="7200800" cy="29522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9694DB-A158-418C-AA70-A285750D116F}"/>
              </a:ext>
            </a:extLst>
          </p:cNvPr>
          <p:cNvSpPr txBox="1"/>
          <p:nvPr/>
        </p:nvSpPr>
        <p:spPr>
          <a:xfrm>
            <a:off x="3183578" y="2878214"/>
            <a:ext cx="12291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토목사업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갤러리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58A37E-FE3E-4EF1-B630-5B3A61F175F4}"/>
              </a:ext>
            </a:extLst>
          </p:cNvPr>
          <p:cNvSpPr txBox="1"/>
          <p:nvPr/>
        </p:nvSpPr>
        <p:spPr>
          <a:xfrm>
            <a:off x="3269858" y="4653136"/>
            <a:ext cx="172819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text</a:t>
            </a:r>
            <a:endParaRPr lang="ko-KR" altLang="en-US" sz="4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97E931-7AD5-4128-8AAD-2B6DC23990FF}"/>
              </a:ext>
            </a:extLst>
          </p:cNvPr>
          <p:cNvSpPr txBox="1"/>
          <p:nvPr/>
        </p:nvSpPr>
        <p:spPr>
          <a:xfrm>
            <a:off x="2754055" y="5493501"/>
            <a:ext cx="208823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포트폴리오 버튼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619283-EE0E-4B44-B7F2-77DF1B440336}"/>
              </a:ext>
            </a:extLst>
          </p:cNvPr>
          <p:cNvSpPr txBox="1"/>
          <p:nvPr/>
        </p:nvSpPr>
        <p:spPr>
          <a:xfrm>
            <a:off x="3296640" y="3431843"/>
            <a:ext cx="22322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1400px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BEAFD0B-EF4C-4ABA-A9C7-8D033528E7AF}"/>
              </a:ext>
            </a:extLst>
          </p:cNvPr>
          <p:cNvSpPr/>
          <p:nvPr/>
        </p:nvSpPr>
        <p:spPr>
          <a:xfrm>
            <a:off x="2864768" y="5493501"/>
            <a:ext cx="1944216" cy="3466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189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85248" y="771525"/>
            <a:ext cx="1992288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메인페이지</a:t>
            </a:r>
            <a:endParaRPr lang="en-US" altLang="ko-KR" sz="800">
              <a:solidFill>
                <a:schemeClr val="tx1"/>
              </a:solidFill>
            </a:endParaRPr>
          </a:p>
        </p:txBody>
      </p:sp>
      <p:grpSp>
        <p:nvGrpSpPr>
          <p:cNvPr id="2" name="Group 1006"/>
          <p:cNvGrpSpPr/>
          <p:nvPr/>
        </p:nvGrpSpPr>
        <p:grpSpPr>
          <a:xfrm>
            <a:off x="0" y="50578"/>
            <a:ext cx="9906000" cy="487363"/>
            <a:chOff x="0" y="0"/>
            <a:chExt cx="6240" cy="572"/>
          </a:xfrm>
        </p:grpSpPr>
        <p:pic>
          <p:nvPicPr>
            <p:cNvPr id="5" name="Picture 1007" descr="KT-sub4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0" y="0"/>
              <a:ext cx="6240" cy="572"/>
            </a:xfrm>
            <a:prstGeom prst="rect">
              <a:avLst/>
            </a:prstGeom>
            <a:noFill/>
          </p:spPr>
        </p:pic>
        <p:pic>
          <p:nvPicPr>
            <p:cNvPr id="6" name="Picture 1008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95" y="73"/>
              <a:ext cx="430" cy="348"/>
            </a:xfrm>
            <a:prstGeom prst="rect">
              <a:avLst/>
            </a:prstGeom>
            <a:noFill/>
            <a:ln w="3175" algn="ctr">
              <a:noFill/>
              <a:miter/>
            </a:ln>
            <a:effectLst/>
          </p:spPr>
        </p:pic>
      </p:grpSp>
      <p:grpSp>
        <p:nvGrpSpPr>
          <p:cNvPr id="3" name="Group 1009"/>
          <p:cNvGrpSpPr/>
          <p:nvPr/>
        </p:nvGrpSpPr>
        <p:grpSpPr>
          <a:xfrm>
            <a:off x="128589" y="88903"/>
            <a:ext cx="354012" cy="250036"/>
            <a:chOff x="81" y="103"/>
            <a:chExt cx="436" cy="317"/>
          </a:xfrm>
        </p:grpSpPr>
        <p:sp>
          <p:nvSpPr>
            <p:cNvPr id="8" name="Oval 1010"/>
            <p:cNvSpPr>
              <a:spLocks noChangeArrowheads="1"/>
            </p:cNvSpPr>
            <p:nvPr/>
          </p:nvSpPr>
          <p:spPr>
            <a:xfrm>
              <a:off x="81" y="343"/>
              <a:ext cx="436" cy="77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EEEE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Oval 1011"/>
            <p:cNvSpPr>
              <a:spLocks noChangeArrowheads="1"/>
            </p:cNvSpPr>
            <p:nvPr/>
          </p:nvSpPr>
          <p:spPr>
            <a:xfrm>
              <a:off x="123" y="103"/>
              <a:ext cx="286" cy="28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Oval 1012"/>
            <p:cNvSpPr>
              <a:spLocks noChangeArrowheads="1"/>
            </p:cNvSpPr>
            <p:nvPr/>
          </p:nvSpPr>
          <p:spPr>
            <a:xfrm>
              <a:off x="149" y="130"/>
              <a:ext cx="121" cy="120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tint val="4000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Oval 1013"/>
            <p:cNvSpPr>
              <a:spLocks noChangeArrowheads="1"/>
            </p:cNvSpPr>
            <p:nvPr/>
          </p:nvSpPr>
          <p:spPr>
            <a:xfrm rot="20532986">
              <a:off x="230" y="328"/>
              <a:ext cx="141" cy="46"/>
            </a:xfrm>
            <a:prstGeom prst="ellipse">
              <a:avLst/>
            </a:prstGeom>
            <a:gradFill rotWithShape="1">
              <a:gsLst>
                <a:gs pos="0">
                  <a:srgbClr val="333333">
                    <a:gamma/>
                    <a:shade val="60780"/>
                    <a:invGamma/>
                  </a:srgbClr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2" name="Text Box 1015"/>
          <p:cNvSpPr txBox="1">
            <a:spLocks noChangeArrowheads="1"/>
          </p:cNvSpPr>
          <p:nvPr/>
        </p:nvSpPr>
        <p:spPr>
          <a:xfrm>
            <a:off x="8769424" y="260648"/>
            <a:ext cx="1008062" cy="153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7659" tIns="0" rIns="97659" bIns="0">
            <a:spAutoFit/>
          </a:bodyPr>
          <a:lstStyle/>
          <a:p>
            <a:pPr algn="r" defTabSz="974725">
              <a:defRPr/>
            </a:pPr>
            <a:r>
              <a:rPr lang="en-US" altLang="ko-KR" sz="1000">
                <a:latin typeface="Times New Roman"/>
                <a:ea typeface="돋움"/>
                <a:cs typeface="Arial"/>
              </a:rPr>
              <a:t>Page </a:t>
            </a:r>
            <a:fld id="{0026DDCE-E0BA-44EA-B080-7EBA42344438}" type="slidenum">
              <a:rPr lang="en-US" altLang="ko-KR" sz="1000">
                <a:latin typeface="Arial"/>
                <a:ea typeface="돋움"/>
                <a:cs typeface="Arial"/>
              </a:rPr>
              <a:pPr algn="r" defTabSz="974725">
                <a:defRPr/>
              </a:pPr>
              <a:t>9</a:t>
            </a:fld>
            <a:r>
              <a:rPr lang="en-US" altLang="ko-KR" sz="1000" b="0">
                <a:latin typeface="Arial"/>
                <a:ea typeface="돋움"/>
                <a:cs typeface="Arial"/>
              </a:rPr>
              <a:t> </a:t>
            </a:r>
          </a:p>
        </p:txBody>
      </p:sp>
      <p:grpSp>
        <p:nvGrpSpPr>
          <p:cNvPr id="4" name="Group 1016"/>
          <p:cNvGrpSpPr/>
          <p:nvPr/>
        </p:nvGrpSpPr>
        <p:grpSpPr>
          <a:xfrm>
            <a:off x="8410575" y="327025"/>
            <a:ext cx="719138" cy="58738"/>
            <a:chOff x="5616" y="528"/>
            <a:chExt cx="453" cy="44"/>
          </a:xfrm>
        </p:grpSpPr>
        <p:sp>
          <p:nvSpPr>
            <p:cNvPr id="14" name="AutoShape 1017"/>
            <p:cNvSpPr>
              <a:spLocks noChangeArrowheads="1"/>
            </p:cNvSpPr>
            <p:nvPr/>
          </p:nvSpPr>
          <p:spPr>
            <a:xfrm>
              <a:off x="5616" y="528"/>
              <a:ext cx="113" cy="44"/>
            </a:xfrm>
            <a:prstGeom prst="flowChartInputOutput">
              <a:avLst/>
            </a:prstGeom>
            <a:solidFill>
              <a:srgbClr val="F8F8F8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5" name="AutoShape 1018"/>
            <p:cNvSpPr>
              <a:spLocks noChangeArrowheads="1"/>
            </p:cNvSpPr>
            <p:nvPr/>
          </p:nvSpPr>
          <p:spPr>
            <a:xfrm>
              <a:off x="5729" y="528"/>
              <a:ext cx="113" cy="44"/>
            </a:xfrm>
            <a:prstGeom prst="flowChartInputOutput">
              <a:avLst/>
            </a:prstGeom>
            <a:solidFill>
              <a:srgbClr val="EAEAEA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6" name="AutoShape 1019"/>
            <p:cNvSpPr>
              <a:spLocks noChangeArrowheads="1"/>
            </p:cNvSpPr>
            <p:nvPr/>
          </p:nvSpPr>
          <p:spPr>
            <a:xfrm>
              <a:off x="5842" y="528"/>
              <a:ext cx="113" cy="44"/>
            </a:xfrm>
            <a:prstGeom prst="flowChartInputOutput">
              <a:avLst/>
            </a:prstGeom>
            <a:solidFill>
              <a:srgbClr val="DDDDDD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  <p:sp>
          <p:nvSpPr>
            <p:cNvPr id="17" name="AutoShape 1020"/>
            <p:cNvSpPr>
              <a:spLocks noChangeArrowheads="1"/>
            </p:cNvSpPr>
            <p:nvPr/>
          </p:nvSpPr>
          <p:spPr>
            <a:xfrm>
              <a:off x="5956" y="528"/>
              <a:ext cx="113" cy="44"/>
            </a:xfrm>
            <a:prstGeom prst="flowChartInputOutput">
              <a:avLst/>
            </a:prstGeom>
            <a:solidFill>
              <a:srgbClr val="C0C0C0"/>
            </a:solidFill>
            <a:ln w="3175" algn="ctr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lang="ko-KR" altLang="en-US" sz="100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28464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PROJECT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8544" y="485335"/>
            <a:ext cx="2592288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삼성물산 건설부문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 프로젝트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17096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DATE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7176" y="485335"/>
            <a:ext cx="122819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2022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900" b="1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4083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tx1"/>
                </a:solidFill>
                <a:latin typeface="+mj-ea"/>
                <a:ea typeface="+mj-ea"/>
              </a:rPr>
              <a:t>TITLE</a:t>
            </a: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0912" y="485335"/>
            <a:ext cx="165618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서브화면구성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464" y="764704"/>
            <a:ext cx="7272808" cy="45719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61312" y="764704"/>
            <a:ext cx="201622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home&gt;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토목사업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포트폴리오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01272" y="764704"/>
            <a:ext cx="36004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경로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761312" y="485335"/>
            <a:ext cx="720080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81392" y="485335"/>
            <a:ext cx="1296144" cy="2793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+mj-ea"/>
                <a:ea typeface="+mj-ea"/>
              </a:rPr>
              <a:t>장영석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01272" y="104570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rPr>
              <a:t>Description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제목 개체 틀 66"/>
          <p:cNvSpPr txBox="1"/>
          <p:nvPr/>
        </p:nvSpPr>
        <p:spPr>
          <a:xfrm>
            <a:off x="488504" y="0"/>
            <a:ext cx="7992888" cy="40466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lang="ko-KR" altLang="en-US" sz="1400" b="1" kern="0">
                <a:solidFill>
                  <a:sysClr val="windowText" lastClr="000000"/>
                </a:solidFill>
              </a:rPr>
              <a:t>웹사이트 리뉴얼제작 스토리보드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400652" y="4786322"/>
            <a:ext cx="2376264" cy="293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000" b="1">
                <a:solidFill>
                  <a:schemeClr val="tx1"/>
                </a:solidFill>
                <a:latin typeface="맑은 고딕"/>
                <a:ea typeface="맑은 고딕"/>
              </a:rPr>
              <a:t>Link</a:t>
            </a:r>
            <a:endParaRPr kumimoji="1" lang="en-US" altLang="ko-KR" sz="1000" b="1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98826" y="1357298"/>
            <a:ext cx="2376264" cy="342902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삼각형 작업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–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포토샵 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1920px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건축사업 아래 선 좌우측 각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20px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씩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margin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으로 옆까지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안이어지게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(1360px)</a:t>
            </a: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이미지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,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텍스트간 여백 여유롭게</a:t>
            </a:r>
            <a:endParaRPr kumimoji="1" lang="en-US" altLang="ko-KR" sz="1000" b="1" dirty="0">
              <a:solidFill>
                <a:prstClr val="black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/>
              <a:defRPr/>
            </a:pPr>
            <a:r>
              <a:rPr kumimoji="1" lang="ko-KR" altLang="en-US" sz="1000" b="1" dirty="0">
                <a:solidFill>
                  <a:prstClr val="black"/>
                </a:solidFill>
              </a:rPr>
              <a:t>각 건축물 소제목 </a:t>
            </a:r>
            <a:r>
              <a:rPr kumimoji="1" lang="ko-KR" altLang="en-US" sz="1000" b="1" dirty="0" err="1">
                <a:solidFill>
                  <a:prstClr val="black"/>
                </a:solidFill>
              </a:rPr>
              <a:t>오버시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font-weight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넣기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98826" y="5072074"/>
            <a:ext cx="2376264" cy="16430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>
              <a:lnSpc>
                <a:spcPct val="200000"/>
              </a:lnSpc>
              <a:defRPr/>
            </a:pPr>
            <a:r>
              <a:rPr kumimoji="1" lang="en-US" altLang="ko-KR" sz="1000" b="1" baseline="0" dirty="0">
                <a:solidFill>
                  <a:prstClr val="black"/>
                </a:solidFill>
              </a:rPr>
              <a:t>Text</a:t>
            </a:r>
            <a:r>
              <a:rPr kumimoji="1" lang="ko-KR" altLang="en-US" sz="1000" b="1" baseline="0" dirty="0">
                <a:solidFill>
                  <a:prstClr val="black"/>
                </a:solidFill>
              </a:rPr>
              <a:t>에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hover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효과 넣기</a:t>
            </a:r>
            <a:endParaRPr kumimoji="1" lang="en-US" altLang="ko-KR" sz="1000" b="1" baseline="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38690-52A1-4FF7-AC97-5D7224FEB2BE}"/>
              </a:ext>
            </a:extLst>
          </p:cNvPr>
          <p:cNvSpPr/>
          <p:nvPr/>
        </p:nvSpPr>
        <p:spPr>
          <a:xfrm>
            <a:off x="704528" y="904389"/>
            <a:ext cx="6118448" cy="53467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275111-BF6F-487D-93D8-71E4A43ABD1A}"/>
              </a:ext>
            </a:extLst>
          </p:cNvPr>
          <p:cNvSpPr/>
          <p:nvPr/>
        </p:nvSpPr>
        <p:spPr>
          <a:xfrm>
            <a:off x="632520" y="904389"/>
            <a:ext cx="6190456" cy="534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69D824-47F4-41BC-A04A-C98A93484D61}"/>
              </a:ext>
            </a:extLst>
          </p:cNvPr>
          <p:cNvSpPr/>
          <p:nvPr/>
        </p:nvSpPr>
        <p:spPr>
          <a:xfrm>
            <a:off x="632520" y="904389"/>
            <a:ext cx="1080120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5A736B-93CF-4969-80B2-6A462269FCDB}"/>
              </a:ext>
            </a:extLst>
          </p:cNvPr>
          <p:cNvSpPr/>
          <p:nvPr/>
        </p:nvSpPr>
        <p:spPr>
          <a:xfrm>
            <a:off x="5889104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91E2F7-0BD5-44A7-AA6B-F3E5D70621CD}"/>
              </a:ext>
            </a:extLst>
          </p:cNvPr>
          <p:cNvSpPr/>
          <p:nvPr/>
        </p:nvSpPr>
        <p:spPr>
          <a:xfrm>
            <a:off x="496316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93B1A7-11CF-4A1F-B753-AD031E042217}"/>
              </a:ext>
            </a:extLst>
          </p:cNvPr>
          <p:cNvSpPr/>
          <p:nvPr/>
        </p:nvSpPr>
        <p:spPr>
          <a:xfrm>
            <a:off x="40641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55C85C-718A-4999-B517-D2AEE92FD9DB}"/>
              </a:ext>
            </a:extLst>
          </p:cNvPr>
          <p:cNvSpPr/>
          <p:nvPr/>
        </p:nvSpPr>
        <p:spPr>
          <a:xfrm>
            <a:off x="3128922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30F88-3BD1-4258-A60C-3052901F162E}"/>
              </a:ext>
            </a:extLst>
          </p:cNvPr>
          <p:cNvSpPr/>
          <p:nvPr/>
        </p:nvSpPr>
        <p:spPr>
          <a:xfrm>
            <a:off x="2213878" y="904389"/>
            <a:ext cx="933872" cy="53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5CBD6-626E-4163-AAEC-6678F8CE552B}"/>
              </a:ext>
            </a:extLst>
          </p:cNvPr>
          <p:cNvSpPr txBox="1"/>
          <p:nvPr/>
        </p:nvSpPr>
        <p:spPr>
          <a:xfrm>
            <a:off x="704528" y="1038225"/>
            <a:ext cx="9310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1E6F1-9132-4F7E-8568-70F10734BFEF}"/>
              </a:ext>
            </a:extLst>
          </p:cNvPr>
          <p:cNvSpPr txBox="1"/>
          <p:nvPr/>
        </p:nvSpPr>
        <p:spPr>
          <a:xfrm>
            <a:off x="2228664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건축사업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21F75-B4D1-491E-94A0-4EB2753AB705}"/>
              </a:ext>
            </a:extLst>
          </p:cNvPr>
          <p:cNvSpPr txBox="1"/>
          <p:nvPr/>
        </p:nvSpPr>
        <p:spPr>
          <a:xfrm>
            <a:off x="3127648" y="1032991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토목사업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22731-0C2A-4538-A686-0A5EA4B299AF}"/>
              </a:ext>
            </a:extLst>
          </p:cNvPr>
          <p:cNvSpPr txBox="1"/>
          <p:nvPr/>
        </p:nvSpPr>
        <p:spPr>
          <a:xfrm>
            <a:off x="4057845" y="1017838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주택사업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4AFFA-0EF2-4757-B1C8-D71F49BAFA79}"/>
              </a:ext>
            </a:extLst>
          </p:cNvPr>
          <p:cNvSpPr txBox="1"/>
          <p:nvPr/>
        </p:nvSpPr>
        <p:spPr>
          <a:xfrm>
            <a:off x="5005332" y="1028034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부문소개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5360D-FAD2-410E-AF14-BD9C73865214}"/>
              </a:ext>
            </a:extLst>
          </p:cNvPr>
          <p:cNvSpPr txBox="1"/>
          <p:nvPr/>
        </p:nvSpPr>
        <p:spPr>
          <a:xfrm>
            <a:off x="5889104" y="1034306"/>
            <a:ext cx="93105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인재채용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BA5D-2497-4F70-80F4-E5C40626DEDA}"/>
              </a:ext>
            </a:extLst>
          </p:cNvPr>
          <p:cNvSpPr/>
          <p:nvPr/>
        </p:nvSpPr>
        <p:spPr>
          <a:xfrm>
            <a:off x="128464" y="904389"/>
            <a:ext cx="7200800" cy="58064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9807AC6-3BAE-4814-9151-58C2E09A62F6}"/>
              </a:ext>
            </a:extLst>
          </p:cNvPr>
          <p:cNvCxnSpPr/>
          <p:nvPr/>
        </p:nvCxnSpPr>
        <p:spPr>
          <a:xfrm>
            <a:off x="128464" y="1439065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3ABB55-670F-4B66-AFC6-142AF23FE2E1}"/>
              </a:ext>
            </a:extLst>
          </p:cNvPr>
          <p:cNvCxnSpPr/>
          <p:nvPr/>
        </p:nvCxnSpPr>
        <p:spPr>
          <a:xfrm>
            <a:off x="128464" y="6237312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A626EB-E829-414B-B131-D6F4D9233DFB}"/>
              </a:ext>
            </a:extLst>
          </p:cNvPr>
          <p:cNvSpPr txBox="1"/>
          <p:nvPr/>
        </p:nvSpPr>
        <p:spPr>
          <a:xfrm>
            <a:off x="3447000" y="6289372"/>
            <a:ext cx="1221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131BF2-E879-46B9-A57F-3EFB39B443F1}"/>
              </a:ext>
            </a:extLst>
          </p:cNvPr>
          <p:cNvSpPr/>
          <p:nvPr/>
        </p:nvSpPr>
        <p:spPr>
          <a:xfrm>
            <a:off x="128464" y="1439065"/>
            <a:ext cx="7200800" cy="184592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E52993D-61C2-4856-9B37-0E6A24AA9300}"/>
              </a:ext>
            </a:extLst>
          </p:cNvPr>
          <p:cNvSpPr/>
          <p:nvPr/>
        </p:nvSpPr>
        <p:spPr>
          <a:xfrm>
            <a:off x="128464" y="2362024"/>
            <a:ext cx="7200800" cy="922961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6AB3645-A615-451A-B1C4-CA5F5A746F1B}"/>
              </a:ext>
            </a:extLst>
          </p:cNvPr>
          <p:cNvSpPr/>
          <p:nvPr/>
        </p:nvSpPr>
        <p:spPr>
          <a:xfrm>
            <a:off x="3434771" y="2493082"/>
            <a:ext cx="617013" cy="31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8E00E4-39C8-4785-932A-977F1CCB60F1}"/>
              </a:ext>
            </a:extLst>
          </p:cNvPr>
          <p:cNvSpPr txBox="1"/>
          <p:nvPr/>
        </p:nvSpPr>
        <p:spPr>
          <a:xfrm>
            <a:off x="3440832" y="2523531"/>
            <a:ext cx="61456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icon</a:t>
            </a:r>
            <a:endParaRPr lang="ko-KR" altLang="en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6191AD-3870-4D84-A5C3-673869B194E2}"/>
              </a:ext>
            </a:extLst>
          </p:cNvPr>
          <p:cNvSpPr/>
          <p:nvPr/>
        </p:nvSpPr>
        <p:spPr>
          <a:xfrm>
            <a:off x="128464" y="3284985"/>
            <a:ext cx="7200800" cy="13681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744C63-BF1A-4DCD-9CE4-2720D64A10FB}"/>
              </a:ext>
            </a:extLst>
          </p:cNvPr>
          <p:cNvSpPr txBox="1"/>
          <p:nvPr/>
        </p:nvSpPr>
        <p:spPr>
          <a:xfrm>
            <a:off x="2610215" y="1717501"/>
            <a:ext cx="37444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(width 100%)</a:t>
            </a:r>
            <a:endParaRPr lang="ko-KR" altLang="en-US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ACE5618-4ED8-43C5-93BD-D675E3AA4E9C}"/>
              </a:ext>
            </a:extLst>
          </p:cNvPr>
          <p:cNvCxnSpPr/>
          <p:nvPr/>
        </p:nvCxnSpPr>
        <p:spPr>
          <a:xfrm>
            <a:off x="632520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3993D86-2403-4956-BCEA-C4B176AA28B6}"/>
              </a:ext>
            </a:extLst>
          </p:cNvPr>
          <p:cNvCxnSpPr/>
          <p:nvPr/>
        </p:nvCxnSpPr>
        <p:spPr>
          <a:xfrm>
            <a:off x="6820158" y="1439065"/>
            <a:ext cx="0" cy="5271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EA21F1-627F-4C75-BF22-696ABED5CCEE}"/>
              </a:ext>
            </a:extLst>
          </p:cNvPr>
          <p:cNvSpPr txBox="1"/>
          <p:nvPr/>
        </p:nvSpPr>
        <p:spPr>
          <a:xfrm>
            <a:off x="2421769" y="2905448"/>
            <a:ext cx="275280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토목사업 </a:t>
            </a:r>
            <a:r>
              <a:rPr lang="en-US" altLang="ko-KR" dirty="0"/>
              <a:t>- </a:t>
            </a:r>
            <a:r>
              <a:rPr lang="ko-KR" altLang="en-US" dirty="0"/>
              <a:t>포트폴리오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8D560-5FB7-4EE2-826B-A6569A4FE4CC}"/>
              </a:ext>
            </a:extLst>
          </p:cNvPr>
          <p:cNvSpPr/>
          <p:nvPr/>
        </p:nvSpPr>
        <p:spPr>
          <a:xfrm>
            <a:off x="632520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81FEAE-1790-4124-8A96-B6086FF5687B}"/>
              </a:ext>
            </a:extLst>
          </p:cNvPr>
          <p:cNvSpPr/>
          <p:nvPr/>
        </p:nvSpPr>
        <p:spPr>
          <a:xfrm>
            <a:off x="4006592" y="3284985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BF8CE7-E9B6-4294-904B-B0B76AB09BC1}"/>
              </a:ext>
            </a:extLst>
          </p:cNvPr>
          <p:cNvSpPr/>
          <p:nvPr/>
        </p:nvSpPr>
        <p:spPr>
          <a:xfrm>
            <a:off x="4005678" y="444626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E5F83-9ABF-4176-A0CC-6AB4E4964BB3}"/>
              </a:ext>
            </a:extLst>
          </p:cNvPr>
          <p:cNvSpPr txBox="1"/>
          <p:nvPr/>
        </p:nvSpPr>
        <p:spPr>
          <a:xfrm>
            <a:off x="5214707" y="437999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29FBAB-EF93-4134-BBD5-A15DCF8700B8}"/>
              </a:ext>
            </a:extLst>
          </p:cNvPr>
          <p:cNvSpPr/>
          <p:nvPr/>
        </p:nvSpPr>
        <p:spPr>
          <a:xfrm>
            <a:off x="629703" y="4435268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08DE90-27CE-4619-A5D2-81D982A4C487}"/>
              </a:ext>
            </a:extLst>
          </p:cNvPr>
          <p:cNvSpPr txBox="1"/>
          <p:nvPr/>
        </p:nvSpPr>
        <p:spPr>
          <a:xfrm>
            <a:off x="1838732" y="4369006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2CB62A-C1EA-407C-A8A8-53377DAC6307}"/>
              </a:ext>
            </a:extLst>
          </p:cNvPr>
          <p:cNvSpPr/>
          <p:nvPr/>
        </p:nvSpPr>
        <p:spPr>
          <a:xfrm>
            <a:off x="631606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2FC33D-7EF6-4019-91BA-410A26CDF3CF}"/>
              </a:ext>
            </a:extLst>
          </p:cNvPr>
          <p:cNvSpPr/>
          <p:nvPr/>
        </p:nvSpPr>
        <p:spPr>
          <a:xfrm>
            <a:off x="4005678" y="4871718"/>
            <a:ext cx="2814480" cy="1008111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85FA71-361F-43C6-8C63-A039EF7565AA}"/>
              </a:ext>
            </a:extLst>
          </p:cNvPr>
          <p:cNvSpPr/>
          <p:nvPr/>
        </p:nvSpPr>
        <p:spPr>
          <a:xfrm>
            <a:off x="4004764" y="6032994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CED626-C221-42FB-8853-272FC5140D51}"/>
              </a:ext>
            </a:extLst>
          </p:cNvPr>
          <p:cNvSpPr/>
          <p:nvPr/>
        </p:nvSpPr>
        <p:spPr>
          <a:xfrm>
            <a:off x="628789" y="6022001"/>
            <a:ext cx="2814480" cy="206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34751D-F2C7-4E85-8D8A-B9ED1A673C36}"/>
              </a:ext>
            </a:extLst>
          </p:cNvPr>
          <p:cNvSpPr txBox="1"/>
          <p:nvPr/>
        </p:nvSpPr>
        <p:spPr>
          <a:xfrm>
            <a:off x="1837818" y="5955739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4742DA-3145-4652-A656-0CF2120F81AD}"/>
              </a:ext>
            </a:extLst>
          </p:cNvPr>
          <p:cNvSpPr txBox="1"/>
          <p:nvPr/>
        </p:nvSpPr>
        <p:spPr>
          <a:xfrm>
            <a:off x="5247357" y="5950818"/>
            <a:ext cx="200612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6816997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7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inun</ep:Company>
  <ep:Words>1219</ep:Words>
  <ep:PresentationFormat>A4 용지(210x297mm)</ep:PresentationFormat>
  <ep:Paragraphs>545</ep:Paragraphs>
  <ep:Slides>16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ep:HeadingPairs>
  <ep:TitlesOfParts>
    <vt:vector size="21" baseType="lpstr"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2010-06-09T05:40:38.000</dcterms:created>
  <dc:creator>박정환</dc:creator>
  <cp:lastModifiedBy>inear</cp:lastModifiedBy>
  <dcterms:modified xsi:type="dcterms:W3CDTF">2022-04-25T12:49:09.186</dcterms:modified>
  <cp:revision>1486</cp:revision>
  <dc:title>슬라이드 1</dc:title>
  <cp:version>1000.0000.01</cp:version>
</cp:coreProperties>
</file>