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2" r:id="rId6"/>
    <p:sldId id="259" r:id="rId7"/>
    <p:sldId id="263" r:id="rId8"/>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96" autoAdjust="0"/>
    <p:restoredTop sz="94660"/>
  </p:normalViewPr>
  <p:slideViewPr>
    <p:cSldViewPr snapToGrid="0">
      <p:cViewPr>
        <p:scale>
          <a:sx n="125" d="100"/>
          <a:sy n="125" d="100"/>
        </p:scale>
        <p:origin x="216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FD8B-D24B-6E83-C9F3-47AD903359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EF50E90-D4A8-4A9F-FC24-C88C31105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5F299C70-14E3-FB93-34E4-BF52D58A2EE5}"/>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5" name="Footer Placeholder 4">
            <a:extLst>
              <a:ext uri="{FF2B5EF4-FFF2-40B4-BE49-F238E27FC236}">
                <a16:creationId xmlns:a16="http://schemas.microsoft.com/office/drawing/2014/main" id="{E5AE8CF0-4E58-D886-1CEF-695254A80B3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545FEE7-86EA-0792-3FE0-2C16FFEB6908}"/>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273067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F6D4-B289-B3E5-A49D-10B2F2CFD1E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8333D0C-8067-68D3-4A63-A1F280DBEE8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1042FC2-FBCC-1DBF-DDD5-6B343E9CA015}"/>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5" name="Footer Placeholder 4">
            <a:extLst>
              <a:ext uri="{FF2B5EF4-FFF2-40B4-BE49-F238E27FC236}">
                <a16:creationId xmlns:a16="http://schemas.microsoft.com/office/drawing/2014/main" id="{26FD794A-5FBF-EE81-A685-13D4C21CF17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08B090B-FE33-B67B-35C8-DBACA70A967F}"/>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223709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CF098-6306-03C5-B35B-09CEF1560C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AEB84305-1A85-1DCA-0586-75771A0F9C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A5EF393-FE0A-336D-F011-89133E24FAD5}"/>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5" name="Footer Placeholder 4">
            <a:extLst>
              <a:ext uri="{FF2B5EF4-FFF2-40B4-BE49-F238E27FC236}">
                <a16:creationId xmlns:a16="http://schemas.microsoft.com/office/drawing/2014/main" id="{E04EBA73-5E25-4F7A-D122-96344D5680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C80CA429-120A-4E2A-EAA6-4C5E89562D83}"/>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193185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9336-BB5F-8C5C-8A49-0E3508010A7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9E1D65C-81B4-3749-CB29-4EEE20A74D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32E56EC-CB82-D80F-9533-61FC504964C0}"/>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5" name="Footer Placeholder 4">
            <a:extLst>
              <a:ext uri="{FF2B5EF4-FFF2-40B4-BE49-F238E27FC236}">
                <a16:creationId xmlns:a16="http://schemas.microsoft.com/office/drawing/2014/main" id="{39C80FB4-0305-AFE5-A540-E38792F4E60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E84AF2D-B5C3-5871-F1AF-EE83F83E6478}"/>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193756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1AD6-4C36-D124-654D-7BA7E464D2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6F1D8F-8598-A5EA-6E12-0CFF367DA6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4C6685E-096D-80A6-27FC-3F8482D38700}"/>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5" name="Footer Placeholder 4">
            <a:extLst>
              <a:ext uri="{FF2B5EF4-FFF2-40B4-BE49-F238E27FC236}">
                <a16:creationId xmlns:a16="http://schemas.microsoft.com/office/drawing/2014/main" id="{1F43A3B6-E70B-66E7-20E0-6E9F6BD9B5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8CEE49F-A606-5A04-7CD3-9D2B2DD925EC}"/>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297550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EC87-C17F-371F-34F4-2A214E248B3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46BA87-D7AB-498B-C7E6-60C5C78CFA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FD192C4-1C5A-1119-1E2A-7C8BB45B2F2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21936DB7-11B7-E2DA-6B43-AB2CCDF12381}"/>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6" name="Footer Placeholder 5">
            <a:extLst>
              <a:ext uri="{FF2B5EF4-FFF2-40B4-BE49-F238E27FC236}">
                <a16:creationId xmlns:a16="http://schemas.microsoft.com/office/drawing/2014/main" id="{68431CC2-6E7C-DD79-F089-2CE687EA5490}"/>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332B65A-16E3-A929-8172-0D09ED8C6E10}"/>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329923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6BED-0A91-70B3-F026-55585D800D4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E9BD579-42E6-DE6B-711F-54A08D5C0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7D52CC7-08DE-1CFD-46CE-E3F9A0CDF98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F9517FC-2836-10D2-297D-FEEB8EC03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68AA116-2463-74ED-D94C-503F5DD2F9F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91E32ED-AF43-E405-7A0F-92F4E0174F9E}"/>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8" name="Footer Placeholder 7">
            <a:extLst>
              <a:ext uri="{FF2B5EF4-FFF2-40B4-BE49-F238E27FC236}">
                <a16:creationId xmlns:a16="http://schemas.microsoft.com/office/drawing/2014/main" id="{0F927E17-1F40-DB32-568B-2713797405D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878DDB7-3E2C-20C3-DDDE-62199223970D}"/>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373617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FBA7A-DC64-B0A6-B391-B4D737FD2E5B}"/>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ECE1F80B-BC44-6C40-0C0E-C374A3B3B7AA}"/>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4" name="Footer Placeholder 3">
            <a:extLst>
              <a:ext uri="{FF2B5EF4-FFF2-40B4-BE49-F238E27FC236}">
                <a16:creationId xmlns:a16="http://schemas.microsoft.com/office/drawing/2014/main" id="{82632E1A-2F7D-8E64-4DB7-604B7000561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BFDCC8F-D3EC-68A4-1381-1CB246C8D98F}"/>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236548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1F91B-895C-FAF7-1D9A-CB4D0B57A595}"/>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3" name="Footer Placeholder 2">
            <a:extLst>
              <a:ext uri="{FF2B5EF4-FFF2-40B4-BE49-F238E27FC236}">
                <a16:creationId xmlns:a16="http://schemas.microsoft.com/office/drawing/2014/main" id="{F0181F3E-05DE-BFD4-F93E-735FE56D96E3}"/>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C086D4CA-814E-BEF8-667F-B0C45DCBD586}"/>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128898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D944-15C5-3E72-3444-E9E5D0B929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4A2548C7-B108-F5AF-40B3-C23E22180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CD6231A7-0016-70D7-F2C4-E6C3818F1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19D3C0B-F14C-D95E-31A6-051312B5E6D9}"/>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6" name="Footer Placeholder 5">
            <a:extLst>
              <a:ext uri="{FF2B5EF4-FFF2-40B4-BE49-F238E27FC236}">
                <a16:creationId xmlns:a16="http://schemas.microsoft.com/office/drawing/2014/main" id="{11986E04-FACC-E6E7-FF2A-FA800930BBC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C497E28-AD8B-9D03-F1FF-F444BCCC22E7}"/>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1073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BBE4-6B0F-495C-DBDE-DD85096A3B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CE808961-706A-CDA1-AA93-E64A5F7A6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663A08F-1DE3-6AA1-D141-02941CE0A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507106-144C-585F-8950-712D48703F14}"/>
              </a:ext>
            </a:extLst>
          </p:cNvPr>
          <p:cNvSpPr>
            <a:spLocks noGrp="1"/>
          </p:cNvSpPr>
          <p:nvPr>
            <p:ph type="dt" sz="half" idx="10"/>
          </p:nvPr>
        </p:nvSpPr>
        <p:spPr/>
        <p:txBody>
          <a:bodyPr/>
          <a:lstStyle/>
          <a:p>
            <a:fld id="{0FFA0E10-5BC5-47EB-AE3A-68A780671FBF}" type="datetimeFigureOut">
              <a:rPr lang="en-BE" smtClean="0"/>
              <a:t>07/08/2025</a:t>
            </a:fld>
            <a:endParaRPr lang="en-BE"/>
          </a:p>
        </p:txBody>
      </p:sp>
      <p:sp>
        <p:nvSpPr>
          <p:cNvPr id="6" name="Footer Placeholder 5">
            <a:extLst>
              <a:ext uri="{FF2B5EF4-FFF2-40B4-BE49-F238E27FC236}">
                <a16:creationId xmlns:a16="http://schemas.microsoft.com/office/drawing/2014/main" id="{7014FAE6-D097-E078-359C-E161C54CC4C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914A617-7E68-DDF0-BEC9-D7D0B750D734}"/>
              </a:ext>
            </a:extLst>
          </p:cNvPr>
          <p:cNvSpPr>
            <a:spLocks noGrp="1"/>
          </p:cNvSpPr>
          <p:nvPr>
            <p:ph type="sldNum" sz="quarter" idx="12"/>
          </p:nvPr>
        </p:nvSpPr>
        <p:spPr/>
        <p:txBody>
          <a:bodyPr/>
          <a:lstStyle/>
          <a:p>
            <a:fld id="{79D07365-2B24-4A75-8930-38961AEDF150}" type="slidenum">
              <a:rPr lang="en-BE" smtClean="0"/>
              <a:t>‹#›</a:t>
            </a:fld>
            <a:endParaRPr lang="en-BE"/>
          </a:p>
        </p:txBody>
      </p:sp>
    </p:spTree>
    <p:extLst>
      <p:ext uri="{BB962C8B-B14F-4D97-AF65-F5344CB8AC3E}">
        <p14:creationId xmlns:p14="http://schemas.microsoft.com/office/powerpoint/2010/main" val="4151039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C78B0F-85A8-0404-CC0C-829C18D34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5988F97-842F-D707-ED71-AC400E4C53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423D448-74BB-19E5-1740-9B6A18232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FA0E10-5BC5-47EB-AE3A-68A780671FBF}" type="datetimeFigureOut">
              <a:rPr lang="en-BE" smtClean="0"/>
              <a:t>07/08/2025</a:t>
            </a:fld>
            <a:endParaRPr lang="en-BE"/>
          </a:p>
        </p:txBody>
      </p:sp>
      <p:sp>
        <p:nvSpPr>
          <p:cNvPr id="5" name="Footer Placeholder 4">
            <a:extLst>
              <a:ext uri="{FF2B5EF4-FFF2-40B4-BE49-F238E27FC236}">
                <a16:creationId xmlns:a16="http://schemas.microsoft.com/office/drawing/2014/main" id="{8D2F2A46-B52E-E26F-03D6-B9D54D1EE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C57CAF0-BFC9-5F40-2475-154B838F6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D07365-2B24-4A75-8930-38961AEDF150}" type="slidenum">
              <a:rPr lang="en-BE" smtClean="0"/>
              <a:t>‹#›</a:t>
            </a:fld>
            <a:endParaRPr lang="en-BE"/>
          </a:p>
        </p:txBody>
      </p:sp>
    </p:spTree>
    <p:extLst>
      <p:ext uri="{BB962C8B-B14F-4D97-AF65-F5344CB8AC3E}">
        <p14:creationId xmlns:p14="http://schemas.microsoft.com/office/powerpoint/2010/main" val="247339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7371-A1D1-C8C9-994C-F611C63EFEFE}"/>
              </a:ext>
            </a:extLst>
          </p:cNvPr>
          <p:cNvSpPr>
            <a:spLocks noGrp="1"/>
          </p:cNvSpPr>
          <p:nvPr>
            <p:ph type="ctrTitle"/>
          </p:nvPr>
        </p:nvSpPr>
        <p:spPr/>
        <p:txBody>
          <a:bodyPr/>
          <a:lstStyle/>
          <a:p>
            <a:r>
              <a:rPr lang="en-GB" dirty="0"/>
              <a:t>Preliminary Experiments Results</a:t>
            </a:r>
            <a:endParaRPr lang="en-BE" dirty="0"/>
          </a:p>
        </p:txBody>
      </p:sp>
      <p:sp>
        <p:nvSpPr>
          <p:cNvPr id="3" name="Subtitle 2">
            <a:extLst>
              <a:ext uri="{FF2B5EF4-FFF2-40B4-BE49-F238E27FC236}">
                <a16:creationId xmlns:a16="http://schemas.microsoft.com/office/drawing/2014/main" id="{0D1A1DF8-1D85-DAEF-D2BB-985958215AE6}"/>
              </a:ext>
            </a:extLst>
          </p:cNvPr>
          <p:cNvSpPr>
            <a:spLocks noGrp="1"/>
          </p:cNvSpPr>
          <p:nvPr>
            <p:ph type="subTitle" idx="1"/>
          </p:nvPr>
        </p:nvSpPr>
        <p:spPr/>
        <p:txBody>
          <a:bodyPr/>
          <a:lstStyle/>
          <a:p>
            <a:r>
              <a:rPr lang="en-GB" dirty="0"/>
              <a:t>Sentence &amp; Document Level</a:t>
            </a:r>
            <a:endParaRPr lang="en-BE" dirty="0"/>
          </a:p>
        </p:txBody>
      </p:sp>
    </p:spTree>
    <p:extLst>
      <p:ext uri="{BB962C8B-B14F-4D97-AF65-F5344CB8AC3E}">
        <p14:creationId xmlns:p14="http://schemas.microsoft.com/office/powerpoint/2010/main" val="400067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C409-F78D-1C31-7732-0833EC2184D3}"/>
              </a:ext>
            </a:extLst>
          </p:cNvPr>
          <p:cNvSpPr>
            <a:spLocks noGrp="1"/>
          </p:cNvSpPr>
          <p:nvPr>
            <p:ph type="title"/>
          </p:nvPr>
        </p:nvSpPr>
        <p:spPr/>
        <p:txBody>
          <a:bodyPr/>
          <a:lstStyle/>
          <a:p>
            <a:r>
              <a:rPr lang="en-GB" dirty="0"/>
              <a:t>Used Dataset: 2wiki</a:t>
            </a:r>
            <a:endParaRPr lang="en-BE" dirty="0"/>
          </a:p>
        </p:txBody>
      </p:sp>
      <p:graphicFrame>
        <p:nvGraphicFramePr>
          <p:cNvPr id="4" name="Content Placeholder 3">
            <a:extLst>
              <a:ext uri="{FF2B5EF4-FFF2-40B4-BE49-F238E27FC236}">
                <a16:creationId xmlns:a16="http://schemas.microsoft.com/office/drawing/2014/main" id="{C4719B30-4469-0A5E-180B-245C468F11A5}"/>
              </a:ext>
            </a:extLst>
          </p:cNvPr>
          <p:cNvGraphicFramePr>
            <a:graphicFrameLocks noGrp="1"/>
          </p:cNvGraphicFramePr>
          <p:nvPr>
            <p:ph idx="1"/>
            <p:extLst>
              <p:ext uri="{D42A27DB-BD31-4B8C-83A1-F6EECF244321}">
                <p14:modId xmlns:p14="http://schemas.microsoft.com/office/powerpoint/2010/main" val="2040961217"/>
              </p:ext>
            </p:extLst>
          </p:nvPr>
        </p:nvGraphicFramePr>
        <p:xfrm>
          <a:off x="742950" y="1500188"/>
          <a:ext cx="10363200" cy="19812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965397923"/>
                    </a:ext>
                  </a:extLst>
                </a:gridCol>
                <a:gridCol w="2590800">
                  <a:extLst>
                    <a:ext uri="{9D8B030D-6E8A-4147-A177-3AD203B41FA5}">
                      <a16:colId xmlns:a16="http://schemas.microsoft.com/office/drawing/2014/main" val="484248342"/>
                    </a:ext>
                  </a:extLst>
                </a:gridCol>
                <a:gridCol w="2590800">
                  <a:extLst>
                    <a:ext uri="{9D8B030D-6E8A-4147-A177-3AD203B41FA5}">
                      <a16:colId xmlns:a16="http://schemas.microsoft.com/office/drawing/2014/main" val="1906017961"/>
                    </a:ext>
                  </a:extLst>
                </a:gridCol>
                <a:gridCol w="2590800">
                  <a:extLst>
                    <a:ext uri="{9D8B030D-6E8A-4147-A177-3AD203B41FA5}">
                      <a16:colId xmlns:a16="http://schemas.microsoft.com/office/drawing/2014/main" val="2099860319"/>
                    </a:ext>
                  </a:extLst>
                </a:gridCol>
              </a:tblGrid>
              <a:tr h="267380">
                <a:tc>
                  <a:txBody>
                    <a:bodyPr/>
                    <a:lstStyle/>
                    <a:p>
                      <a:r>
                        <a:rPr lang="en-GB" dirty="0"/>
                        <a:t>Question</a:t>
                      </a:r>
                      <a:endParaRPr lang="en-BE" dirty="0"/>
                    </a:p>
                  </a:txBody>
                  <a:tcPr/>
                </a:tc>
                <a:tc>
                  <a:txBody>
                    <a:bodyPr/>
                    <a:lstStyle/>
                    <a:p>
                      <a:r>
                        <a:rPr lang="en-GB" dirty="0"/>
                        <a:t>Context</a:t>
                      </a:r>
                      <a:endParaRPr lang="en-BE" dirty="0"/>
                    </a:p>
                  </a:txBody>
                  <a:tcPr/>
                </a:tc>
                <a:tc>
                  <a:txBody>
                    <a:bodyPr/>
                    <a:lstStyle/>
                    <a:p>
                      <a:r>
                        <a:rPr lang="en-GB" dirty="0"/>
                        <a:t>Supporting Facts</a:t>
                      </a:r>
                      <a:endParaRPr lang="en-BE" dirty="0"/>
                    </a:p>
                  </a:txBody>
                  <a:tcPr/>
                </a:tc>
                <a:tc>
                  <a:txBody>
                    <a:bodyPr/>
                    <a:lstStyle/>
                    <a:p>
                      <a:r>
                        <a:rPr lang="en-GB" dirty="0"/>
                        <a:t>Answer</a:t>
                      </a:r>
                      <a:endParaRPr lang="en-BE" dirty="0"/>
                    </a:p>
                  </a:txBody>
                  <a:tcPr/>
                </a:tc>
                <a:extLst>
                  <a:ext uri="{0D108BD9-81ED-4DB2-BD59-A6C34878D82A}">
                    <a16:rowId xmlns:a16="http://schemas.microsoft.com/office/drawing/2014/main" val="1431254636"/>
                  </a:ext>
                </a:extLst>
              </a:tr>
              <a:tr h="1604282">
                <a:tc>
                  <a:txBody>
                    <a:bodyPr/>
                    <a:lstStyle/>
                    <a:p>
                      <a:r>
                        <a:rPr lang="en-GB" sz="1000" b="0" i="0" kern="1200" dirty="0">
                          <a:solidFill>
                            <a:schemeClr val="dk1"/>
                          </a:solidFill>
                          <a:effectLst/>
                          <a:latin typeface="+mn-lt"/>
                          <a:ea typeface="+mn-ea"/>
                          <a:cs typeface="+mn-cs"/>
                        </a:rPr>
                        <a:t>Are director of film Move (1970 Film) and director of film </a:t>
                      </a:r>
                      <a:r>
                        <a:rPr lang="en-GB" sz="1000" b="0" i="0" kern="1200" dirty="0" err="1">
                          <a:solidFill>
                            <a:schemeClr val="dk1"/>
                          </a:solidFill>
                          <a:effectLst/>
                          <a:latin typeface="+mn-lt"/>
                          <a:ea typeface="+mn-ea"/>
                          <a:cs typeface="+mn-cs"/>
                        </a:rPr>
                        <a:t>Méditerranée</a:t>
                      </a:r>
                      <a:r>
                        <a:rPr lang="en-GB" sz="1000" b="0" i="0" kern="1200" dirty="0">
                          <a:solidFill>
                            <a:schemeClr val="dk1"/>
                          </a:solidFill>
                          <a:effectLst/>
                          <a:latin typeface="+mn-lt"/>
                          <a:ea typeface="+mn-ea"/>
                          <a:cs typeface="+mn-cs"/>
                        </a:rPr>
                        <a:t> (1963 Film) from the same country?</a:t>
                      </a:r>
                      <a:endParaRPr lang="en-BE" sz="1000" dirty="0"/>
                    </a:p>
                  </a:txBody>
                  <a:tcPr/>
                </a:tc>
                <a:tc>
                  <a:txBody>
                    <a:bodyPr/>
                    <a:lstStyle/>
                    <a:p>
                      <a:r>
                        <a:rPr lang="en-GB" sz="1000" b="0" i="0" kern="1200" dirty="0">
                          <a:solidFill>
                            <a:schemeClr val="dk1"/>
                          </a:solidFill>
                          <a:effectLst/>
                          <a:latin typeface="+mn-lt"/>
                          <a:ea typeface="+mn-ea"/>
                          <a:cs typeface="+mn-cs"/>
                        </a:rPr>
                        <a:t>['Stuart Rosenberg (August 11, 1927 – March 15, 2007) was an American film and television director whose motion pictures include "Cool Hand Luke" (1967), "Voyage of the Damned" (1976), "The Amityville Horror" (1979), and "The Pope of Greenwich Village" (1984). He was noted for his work with actor Paul Newman.', '</a:t>
                      </a:r>
                      <a:r>
                        <a:rPr lang="en-GB" sz="1000" b="0" i="0" kern="1200" dirty="0" err="1">
                          <a:solidFill>
                            <a:schemeClr val="dk1"/>
                          </a:solidFill>
                          <a:effectLst/>
                          <a:latin typeface="+mn-lt"/>
                          <a:ea typeface="+mn-ea"/>
                          <a:cs typeface="+mn-cs"/>
                        </a:rPr>
                        <a:t>Méditerranée</a:t>
                      </a:r>
                      <a:r>
                        <a:rPr lang="en-GB" sz="1000" b="0" i="0" kern="1200" dirty="0">
                          <a:solidFill>
                            <a:schemeClr val="dk1"/>
                          </a:solidFill>
                          <a:effectLst/>
                          <a:latin typeface="+mn-lt"/>
                          <a:ea typeface="+mn-ea"/>
                          <a:cs typeface="+mn-cs"/>
                        </a:rPr>
                        <a:t> is a 1963 French experimental film directed by Jean-Daniel Pollet with assistance from…]</a:t>
                      </a:r>
                      <a:endParaRPr lang="en-BE" sz="1000" dirty="0"/>
                    </a:p>
                  </a:txBody>
                  <a:tcPr/>
                </a:tc>
                <a:tc>
                  <a:txBody>
                    <a:bodyPr/>
                    <a:lstStyle/>
                    <a:p>
                      <a:r>
                        <a:rPr lang="en-GB" sz="1000" b="0" i="0" kern="1200" dirty="0">
                          <a:solidFill>
                            <a:schemeClr val="dk1"/>
                          </a:solidFill>
                          <a:effectLst/>
                          <a:latin typeface="+mn-lt"/>
                          <a:ea typeface="+mn-ea"/>
                          <a:cs typeface="+mn-cs"/>
                        </a:rPr>
                        <a:t>[['Move (1970 film)', 0], ['</a:t>
                      </a:r>
                      <a:r>
                        <a:rPr lang="en-GB" sz="1000" b="0" i="0" kern="1200" dirty="0" err="1">
                          <a:solidFill>
                            <a:schemeClr val="dk1"/>
                          </a:solidFill>
                          <a:effectLst/>
                          <a:latin typeface="+mn-lt"/>
                          <a:ea typeface="+mn-ea"/>
                          <a:cs typeface="+mn-cs"/>
                        </a:rPr>
                        <a:t>Méditerranée</a:t>
                      </a:r>
                      <a:r>
                        <a:rPr lang="en-GB" sz="1000" b="0" i="0" kern="1200" dirty="0">
                          <a:solidFill>
                            <a:schemeClr val="dk1"/>
                          </a:solidFill>
                          <a:effectLst/>
                          <a:latin typeface="+mn-lt"/>
                          <a:ea typeface="+mn-ea"/>
                          <a:cs typeface="+mn-cs"/>
                        </a:rPr>
                        <a:t> (1963 film)', 0], ['Stuart Rosenberg', 0], ['Jean-Daniel Pollet', 0]]</a:t>
                      </a:r>
                      <a:endParaRPr lang="en-BE" sz="1000" dirty="0"/>
                    </a:p>
                  </a:txBody>
                  <a:tcPr/>
                </a:tc>
                <a:tc>
                  <a:txBody>
                    <a:bodyPr/>
                    <a:lstStyle/>
                    <a:p>
                      <a:r>
                        <a:rPr lang="en-GB" sz="1000" dirty="0"/>
                        <a:t>no</a:t>
                      </a:r>
                      <a:endParaRPr lang="en-BE" sz="1000" dirty="0"/>
                    </a:p>
                  </a:txBody>
                  <a:tcPr/>
                </a:tc>
                <a:extLst>
                  <a:ext uri="{0D108BD9-81ED-4DB2-BD59-A6C34878D82A}">
                    <a16:rowId xmlns:a16="http://schemas.microsoft.com/office/drawing/2014/main" val="2653365392"/>
                  </a:ext>
                </a:extLst>
              </a:tr>
            </a:tbl>
          </a:graphicData>
        </a:graphic>
      </p:graphicFrame>
      <p:sp>
        <p:nvSpPr>
          <p:cNvPr id="5" name="TextBox 4">
            <a:extLst>
              <a:ext uri="{FF2B5EF4-FFF2-40B4-BE49-F238E27FC236}">
                <a16:creationId xmlns:a16="http://schemas.microsoft.com/office/drawing/2014/main" id="{9C07F26B-9360-4C85-F830-9D518B186F59}"/>
              </a:ext>
            </a:extLst>
          </p:cNvPr>
          <p:cNvSpPr txBox="1"/>
          <p:nvPr/>
        </p:nvSpPr>
        <p:spPr>
          <a:xfrm>
            <a:off x="1276350" y="4016286"/>
            <a:ext cx="8966200"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The dataset is good for document and sentence level (each document has separated sentences)</a:t>
            </a:r>
          </a:p>
          <a:p>
            <a:pPr marL="285750" indent="-285750">
              <a:buFont typeface="Arial" panose="020B0604020202020204" pitchFamily="34" charset="0"/>
              <a:buChar char="•"/>
            </a:pPr>
            <a:r>
              <a:rPr lang="en-GB" dirty="0"/>
              <a:t>It is a multi-hop like dataset</a:t>
            </a:r>
          </a:p>
          <a:p>
            <a:pPr marL="285750" indent="-285750">
              <a:buFont typeface="Arial" panose="020B0604020202020204" pitchFamily="34" charset="0"/>
              <a:buChar char="•"/>
            </a:pPr>
            <a:r>
              <a:rPr lang="en-GB" dirty="0"/>
              <a:t>There is a ground truth (supporting facts)</a:t>
            </a:r>
          </a:p>
          <a:p>
            <a:pPr marL="285750" indent="-285750">
              <a:buFont typeface="Arial" panose="020B0604020202020204" pitchFamily="34" charset="0"/>
              <a:buChar char="•"/>
            </a:pPr>
            <a:r>
              <a:rPr lang="en-GB" dirty="0"/>
              <a:t>We selected 100 queries for the experiments of which </a:t>
            </a:r>
            <a:r>
              <a:rPr lang="en-GB" b="1" dirty="0"/>
              <a:t>78</a:t>
            </a:r>
            <a:r>
              <a:rPr lang="en-GB" dirty="0"/>
              <a:t> cases where correctly answered by the LLM, </a:t>
            </a:r>
            <a:r>
              <a:rPr lang="en-GB" b="1" dirty="0"/>
              <a:t>14</a:t>
            </a:r>
            <a:r>
              <a:rPr lang="en-GB" dirty="0"/>
              <a:t> cases where the LLM incorrectly  answered, </a:t>
            </a:r>
            <a:r>
              <a:rPr lang="en-GB" b="1" dirty="0"/>
              <a:t>8</a:t>
            </a:r>
            <a:r>
              <a:rPr lang="en-GB" dirty="0"/>
              <a:t> cases where the LLM claims that there is no information in the context. </a:t>
            </a:r>
          </a:p>
        </p:txBody>
      </p:sp>
    </p:spTree>
    <p:extLst>
      <p:ext uri="{BB962C8B-B14F-4D97-AF65-F5344CB8AC3E}">
        <p14:creationId xmlns:p14="http://schemas.microsoft.com/office/powerpoint/2010/main" val="74763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1549-B220-67BC-2F67-86B2352FFF62}"/>
              </a:ext>
            </a:extLst>
          </p:cNvPr>
          <p:cNvSpPr>
            <a:spLocks noGrp="1"/>
          </p:cNvSpPr>
          <p:nvPr>
            <p:ph type="title"/>
          </p:nvPr>
        </p:nvSpPr>
        <p:spPr>
          <a:xfrm>
            <a:off x="0" y="18255"/>
            <a:ext cx="10515600" cy="1325563"/>
          </a:xfrm>
        </p:spPr>
        <p:txBody>
          <a:bodyPr/>
          <a:lstStyle/>
          <a:p>
            <a:r>
              <a:rPr lang="en-GB" dirty="0"/>
              <a:t>Using model for FMD and FMW is bad? </a:t>
            </a:r>
            <a:endParaRPr lang="en-BE" dirty="0"/>
          </a:p>
        </p:txBody>
      </p:sp>
      <p:graphicFrame>
        <p:nvGraphicFramePr>
          <p:cNvPr id="4" name="Content Placeholder 3">
            <a:extLst>
              <a:ext uri="{FF2B5EF4-FFF2-40B4-BE49-F238E27FC236}">
                <a16:creationId xmlns:a16="http://schemas.microsoft.com/office/drawing/2014/main" id="{A0A065C2-D425-679A-01F9-345D9C288C39}"/>
              </a:ext>
            </a:extLst>
          </p:cNvPr>
          <p:cNvGraphicFramePr>
            <a:graphicFrameLocks noGrp="1"/>
          </p:cNvGraphicFramePr>
          <p:nvPr>
            <p:ph idx="1"/>
            <p:extLst>
              <p:ext uri="{D42A27DB-BD31-4B8C-83A1-F6EECF244321}">
                <p14:modId xmlns:p14="http://schemas.microsoft.com/office/powerpoint/2010/main" val="1238041537"/>
              </p:ext>
            </p:extLst>
          </p:nvPr>
        </p:nvGraphicFramePr>
        <p:xfrm>
          <a:off x="381002" y="1497439"/>
          <a:ext cx="10515600" cy="1010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607259246"/>
                    </a:ext>
                  </a:extLst>
                </a:gridCol>
                <a:gridCol w="2628900">
                  <a:extLst>
                    <a:ext uri="{9D8B030D-6E8A-4147-A177-3AD203B41FA5}">
                      <a16:colId xmlns:a16="http://schemas.microsoft.com/office/drawing/2014/main" val="1283606162"/>
                    </a:ext>
                  </a:extLst>
                </a:gridCol>
                <a:gridCol w="2628900">
                  <a:extLst>
                    <a:ext uri="{9D8B030D-6E8A-4147-A177-3AD203B41FA5}">
                      <a16:colId xmlns:a16="http://schemas.microsoft.com/office/drawing/2014/main" val="3998529473"/>
                    </a:ext>
                  </a:extLst>
                </a:gridCol>
                <a:gridCol w="2628900">
                  <a:extLst>
                    <a:ext uri="{9D8B030D-6E8A-4147-A177-3AD203B41FA5}">
                      <a16:colId xmlns:a16="http://schemas.microsoft.com/office/drawing/2014/main" val="4140125919"/>
                    </a:ext>
                  </a:extLst>
                </a:gridCol>
              </a:tblGrid>
              <a:tr h="370840">
                <a:tc>
                  <a:txBody>
                    <a:bodyPr/>
                    <a:lstStyle/>
                    <a:p>
                      <a:pPr algn="ctr"/>
                      <a:r>
                        <a:rPr lang="en-GB" dirty="0" err="1"/>
                        <a:t>FMWeigth</a:t>
                      </a:r>
                      <a:endParaRPr lang="en-BE" dirty="0"/>
                    </a:p>
                  </a:txBody>
                  <a:tcPr/>
                </a:tc>
                <a:tc>
                  <a:txBody>
                    <a:bodyPr/>
                    <a:lstStyle/>
                    <a:p>
                      <a:pPr algn="ctr"/>
                      <a:r>
                        <a:rPr lang="en-GB" dirty="0" err="1"/>
                        <a:t>FMWeightD</a:t>
                      </a:r>
                      <a:endParaRPr lang="en-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FMWeight_no_model</a:t>
                      </a:r>
                      <a:endParaRPr lang="en-BE" dirty="0"/>
                    </a:p>
                    <a:p>
                      <a:pPr algn="ctr"/>
                      <a:endParaRPr lang="en-BE"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err="1"/>
                        <a:t>FMWeightD_no_model</a:t>
                      </a:r>
                      <a:endParaRPr lang="en-BE" dirty="0"/>
                    </a:p>
                    <a:p>
                      <a:pPr algn="ctr"/>
                      <a:endParaRPr lang="en-BE" dirty="0"/>
                    </a:p>
                  </a:txBody>
                  <a:tcPr/>
                </a:tc>
                <a:extLst>
                  <a:ext uri="{0D108BD9-81ED-4DB2-BD59-A6C34878D82A}">
                    <a16:rowId xmlns:a16="http://schemas.microsoft.com/office/drawing/2014/main" val="2674512879"/>
                  </a:ext>
                </a:extLst>
              </a:tr>
              <a:tr h="370840">
                <a:tc>
                  <a:txBody>
                    <a:bodyPr/>
                    <a:lstStyle/>
                    <a:p>
                      <a:r>
                        <a:rPr lang="en-BE" sz="1800" b="0" i="0" kern="1200" dirty="0">
                          <a:solidFill>
                            <a:schemeClr val="dk1"/>
                          </a:solidFill>
                          <a:effectLst/>
                          <a:latin typeface="+mn-lt"/>
                          <a:ea typeface="+mn-ea"/>
                          <a:cs typeface="+mn-cs"/>
                        </a:rPr>
                        <a:t>0.635</a:t>
                      </a:r>
                      <a:endParaRPr lang="en-BE" dirty="0"/>
                    </a:p>
                  </a:txBody>
                  <a:tcPr/>
                </a:tc>
                <a:tc>
                  <a:txBody>
                    <a:bodyPr/>
                    <a:lstStyle/>
                    <a:p>
                      <a:r>
                        <a:rPr lang="en-BE" sz="1800" b="0" i="0" kern="1200" dirty="0">
                          <a:solidFill>
                            <a:schemeClr val="dk1"/>
                          </a:solidFill>
                          <a:effectLst/>
                          <a:latin typeface="+mn-lt"/>
                          <a:ea typeface="+mn-ea"/>
                          <a:cs typeface="+mn-cs"/>
                        </a:rPr>
                        <a:t>0.685</a:t>
                      </a:r>
                      <a:endParaRPr lang="en-BE" dirty="0"/>
                    </a:p>
                  </a:txBody>
                  <a:tcPr/>
                </a:tc>
                <a:tc>
                  <a:txBody>
                    <a:bodyPr/>
                    <a:lstStyle/>
                    <a:p>
                      <a:r>
                        <a:rPr lang="en-BE" sz="1800" b="0" i="0" kern="1200" dirty="0">
                          <a:solidFill>
                            <a:schemeClr val="dk1"/>
                          </a:solidFill>
                          <a:effectLst/>
                          <a:latin typeface="+mn-lt"/>
                          <a:ea typeface="+mn-ea"/>
                          <a:cs typeface="+mn-cs"/>
                        </a:rPr>
                        <a:t>0.747</a:t>
                      </a:r>
                      <a:endParaRPr lang="en-BE" dirty="0"/>
                    </a:p>
                  </a:txBody>
                  <a:tcPr/>
                </a:tc>
                <a:tc>
                  <a:txBody>
                    <a:bodyPr/>
                    <a:lstStyle/>
                    <a:p>
                      <a:r>
                        <a:rPr lang="en-BE" sz="1800" b="0" i="0" kern="1200" dirty="0">
                          <a:solidFill>
                            <a:schemeClr val="dk1"/>
                          </a:solidFill>
                          <a:effectLst/>
                          <a:latin typeface="+mn-lt"/>
                          <a:ea typeface="+mn-ea"/>
                          <a:cs typeface="+mn-cs"/>
                        </a:rPr>
                        <a:t>0.781</a:t>
                      </a:r>
                      <a:endParaRPr lang="en-BE" dirty="0"/>
                    </a:p>
                  </a:txBody>
                  <a:tcPr/>
                </a:tc>
                <a:extLst>
                  <a:ext uri="{0D108BD9-81ED-4DB2-BD59-A6C34878D82A}">
                    <a16:rowId xmlns:a16="http://schemas.microsoft.com/office/drawing/2014/main" val="1498312889"/>
                  </a:ext>
                </a:extLst>
              </a:tr>
            </a:tbl>
          </a:graphicData>
        </a:graphic>
      </p:graphicFrame>
      <p:sp>
        <p:nvSpPr>
          <p:cNvPr id="5" name="TextBox 4">
            <a:extLst>
              <a:ext uri="{FF2B5EF4-FFF2-40B4-BE49-F238E27FC236}">
                <a16:creationId xmlns:a16="http://schemas.microsoft.com/office/drawing/2014/main" id="{C130231B-E03A-D92C-01C6-4FF0D9269C99}"/>
              </a:ext>
            </a:extLst>
          </p:cNvPr>
          <p:cNvSpPr txBox="1"/>
          <p:nvPr/>
        </p:nvSpPr>
        <p:spPr>
          <a:xfrm>
            <a:off x="381002" y="1062464"/>
            <a:ext cx="2660648" cy="369332"/>
          </a:xfrm>
          <a:prstGeom prst="rect">
            <a:avLst/>
          </a:prstGeom>
          <a:noFill/>
        </p:spPr>
        <p:txBody>
          <a:bodyPr wrap="square" rtlCol="0">
            <a:spAutoFit/>
          </a:bodyPr>
          <a:lstStyle/>
          <a:p>
            <a:r>
              <a:rPr lang="en-GB" dirty="0"/>
              <a:t>LDS score analysis</a:t>
            </a:r>
            <a:endParaRPr lang="en-BE" dirty="0"/>
          </a:p>
        </p:txBody>
      </p:sp>
      <p:sp>
        <p:nvSpPr>
          <p:cNvPr id="6" name="TextBox 5">
            <a:extLst>
              <a:ext uri="{FF2B5EF4-FFF2-40B4-BE49-F238E27FC236}">
                <a16:creationId xmlns:a16="http://schemas.microsoft.com/office/drawing/2014/main" id="{3733055A-1061-5D25-7BB8-6F5BDDC0E940}"/>
              </a:ext>
            </a:extLst>
          </p:cNvPr>
          <p:cNvSpPr txBox="1"/>
          <p:nvPr/>
        </p:nvSpPr>
        <p:spPr>
          <a:xfrm>
            <a:off x="419100" y="2745214"/>
            <a:ext cx="10655300" cy="646331"/>
          </a:xfrm>
          <a:prstGeom prst="rect">
            <a:avLst/>
          </a:prstGeom>
          <a:noFill/>
        </p:spPr>
        <p:txBody>
          <a:bodyPr wrap="square" rtlCol="0">
            <a:spAutoFit/>
          </a:bodyPr>
          <a:lstStyle/>
          <a:p>
            <a:r>
              <a:rPr lang="en-GB" dirty="0"/>
              <a:t>We see a strong improvement when we do not rely on the model prediction but only on utilities. This is further confirmed with the </a:t>
            </a:r>
            <a:r>
              <a:rPr lang="en-GB" b="1" dirty="0" err="1"/>
              <a:t>rmse</a:t>
            </a:r>
            <a:r>
              <a:rPr lang="en-GB" dirty="0"/>
              <a:t> and </a:t>
            </a:r>
            <a:r>
              <a:rPr lang="en-GB" b="1" dirty="0"/>
              <a:t>r2</a:t>
            </a:r>
            <a:r>
              <a:rPr lang="en-GB" dirty="0"/>
              <a:t> metrics: </a:t>
            </a:r>
            <a:endParaRPr lang="en-BE" dirty="0"/>
          </a:p>
        </p:txBody>
      </p:sp>
      <p:sp>
        <p:nvSpPr>
          <p:cNvPr id="7" name="TextBox 6">
            <a:extLst>
              <a:ext uri="{FF2B5EF4-FFF2-40B4-BE49-F238E27FC236}">
                <a16:creationId xmlns:a16="http://schemas.microsoft.com/office/drawing/2014/main" id="{F5D6F9C4-1C1C-090E-8DE2-C62B0EB2D050}"/>
              </a:ext>
            </a:extLst>
          </p:cNvPr>
          <p:cNvSpPr txBox="1"/>
          <p:nvPr/>
        </p:nvSpPr>
        <p:spPr>
          <a:xfrm>
            <a:off x="419100" y="3401170"/>
            <a:ext cx="2285998" cy="923330"/>
          </a:xfrm>
          <a:prstGeom prst="rect">
            <a:avLst/>
          </a:prstGeom>
          <a:noFill/>
        </p:spPr>
        <p:txBody>
          <a:bodyPr wrap="square" rtlCol="0">
            <a:spAutoFit/>
          </a:bodyPr>
          <a:lstStyle/>
          <a:p>
            <a:r>
              <a:rPr lang="en-GB" b="1" dirty="0" err="1"/>
              <a:t>Rmse</a:t>
            </a:r>
            <a:r>
              <a:rPr lang="en-GB" b="1" dirty="0"/>
              <a:t>: </a:t>
            </a:r>
          </a:p>
          <a:p>
            <a:r>
              <a:rPr lang="en-GB" dirty="0" err="1"/>
              <a:t>FMWeight</a:t>
            </a:r>
            <a:r>
              <a:rPr lang="en-GB" dirty="0"/>
              <a:t>: </a:t>
            </a:r>
            <a:r>
              <a:rPr lang="en-BE" dirty="0"/>
              <a:t>16.935</a:t>
            </a:r>
            <a:endParaRPr lang="en-GB" dirty="0"/>
          </a:p>
          <a:p>
            <a:r>
              <a:rPr lang="en-GB" dirty="0" err="1"/>
              <a:t>FMWeightD</a:t>
            </a:r>
            <a:r>
              <a:rPr lang="en-GB" dirty="0"/>
              <a:t>: </a:t>
            </a:r>
            <a:r>
              <a:rPr lang="en-BE" dirty="0"/>
              <a:t>78.502</a:t>
            </a:r>
          </a:p>
        </p:txBody>
      </p:sp>
      <p:sp>
        <p:nvSpPr>
          <p:cNvPr id="8" name="TextBox 7">
            <a:extLst>
              <a:ext uri="{FF2B5EF4-FFF2-40B4-BE49-F238E27FC236}">
                <a16:creationId xmlns:a16="http://schemas.microsoft.com/office/drawing/2014/main" id="{5B171805-B342-F306-1DA5-E5C47ED4B5B9}"/>
              </a:ext>
            </a:extLst>
          </p:cNvPr>
          <p:cNvSpPr txBox="1"/>
          <p:nvPr/>
        </p:nvSpPr>
        <p:spPr>
          <a:xfrm>
            <a:off x="3175000" y="3401170"/>
            <a:ext cx="2285998" cy="923330"/>
          </a:xfrm>
          <a:prstGeom prst="rect">
            <a:avLst/>
          </a:prstGeom>
          <a:noFill/>
        </p:spPr>
        <p:txBody>
          <a:bodyPr wrap="square" rtlCol="0">
            <a:spAutoFit/>
          </a:bodyPr>
          <a:lstStyle/>
          <a:p>
            <a:r>
              <a:rPr lang="en-GB" b="1" dirty="0"/>
              <a:t>r2: </a:t>
            </a:r>
          </a:p>
          <a:p>
            <a:r>
              <a:rPr lang="en-GB" dirty="0" err="1"/>
              <a:t>FMWeight</a:t>
            </a:r>
            <a:r>
              <a:rPr lang="en-GB" dirty="0"/>
              <a:t>: </a:t>
            </a:r>
            <a:r>
              <a:rPr lang="en-BE" dirty="0"/>
              <a:t>-2.447</a:t>
            </a:r>
            <a:endParaRPr lang="en-GB" dirty="0"/>
          </a:p>
          <a:p>
            <a:r>
              <a:rPr lang="en-GB" dirty="0" err="1"/>
              <a:t>FMWeightD</a:t>
            </a:r>
            <a:r>
              <a:rPr lang="en-GB" dirty="0"/>
              <a:t>: </a:t>
            </a:r>
            <a:r>
              <a:rPr lang="en-BE" dirty="0"/>
              <a:t>-5.413</a:t>
            </a:r>
          </a:p>
        </p:txBody>
      </p:sp>
      <p:sp>
        <p:nvSpPr>
          <p:cNvPr id="9" name="TextBox 8">
            <a:extLst>
              <a:ext uri="{FF2B5EF4-FFF2-40B4-BE49-F238E27FC236}">
                <a16:creationId xmlns:a16="http://schemas.microsoft.com/office/drawing/2014/main" id="{CCE6EE14-09EF-2F13-0421-9E133DB08772}"/>
              </a:ext>
            </a:extLst>
          </p:cNvPr>
          <p:cNvSpPr txBox="1"/>
          <p:nvPr/>
        </p:nvSpPr>
        <p:spPr>
          <a:xfrm>
            <a:off x="419100" y="4349642"/>
            <a:ext cx="11353800" cy="923330"/>
          </a:xfrm>
          <a:prstGeom prst="rect">
            <a:avLst/>
          </a:prstGeom>
          <a:noFill/>
        </p:spPr>
        <p:txBody>
          <a:bodyPr wrap="square" rtlCol="0">
            <a:spAutoFit/>
          </a:bodyPr>
          <a:lstStyle/>
          <a:p>
            <a:pPr marL="285750" indent="-285750">
              <a:buFont typeface="Arial" panose="020B0604020202020204" pitchFamily="34" charset="0"/>
              <a:buChar char="•"/>
            </a:pPr>
            <a:r>
              <a:rPr lang="en-GB" dirty="0"/>
              <a:t>The RMSE is very high showing the scale of error of the model (in terms of comparison CC’s </a:t>
            </a:r>
            <a:r>
              <a:rPr lang="en-GB" dirty="0" err="1"/>
              <a:t>rmse</a:t>
            </a:r>
            <a:r>
              <a:rPr lang="en-GB" dirty="0"/>
              <a:t> is </a:t>
            </a:r>
            <a:r>
              <a:rPr lang="en-BE" dirty="0"/>
              <a:t>3.679</a:t>
            </a:r>
            <a:r>
              <a:rPr lang="en-GB" dirty="0"/>
              <a:t>)</a:t>
            </a:r>
          </a:p>
          <a:p>
            <a:pPr marL="285750" indent="-285750">
              <a:buFont typeface="Arial" panose="020B0604020202020204" pitchFamily="34" charset="0"/>
              <a:buChar char="•"/>
            </a:pPr>
            <a:r>
              <a:rPr lang="en-GB" dirty="0"/>
              <a:t>The r2 is negative, showing that the model is actually useless we can just use the mean instead of relying on the prediction of the model (CC’s r2 is </a:t>
            </a:r>
            <a:r>
              <a:rPr lang="en-BE" dirty="0"/>
              <a:t>0.708</a:t>
            </a:r>
            <a:r>
              <a:rPr lang="en-GB" dirty="0"/>
              <a:t>). </a:t>
            </a:r>
            <a:endParaRPr lang="en-BE" dirty="0"/>
          </a:p>
        </p:txBody>
      </p:sp>
      <p:sp>
        <p:nvSpPr>
          <p:cNvPr id="10" name="TextBox 9">
            <a:extLst>
              <a:ext uri="{FF2B5EF4-FFF2-40B4-BE49-F238E27FC236}">
                <a16:creationId xmlns:a16="http://schemas.microsoft.com/office/drawing/2014/main" id="{DA134408-68E0-FE1A-C5EC-0996B3532BF0}"/>
              </a:ext>
            </a:extLst>
          </p:cNvPr>
          <p:cNvSpPr txBox="1"/>
          <p:nvPr/>
        </p:nvSpPr>
        <p:spPr>
          <a:xfrm>
            <a:off x="381002" y="5232828"/>
            <a:ext cx="11353800" cy="1200329"/>
          </a:xfrm>
          <a:prstGeom prst="rect">
            <a:avLst/>
          </a:prstGeom>
          <a:noFill/>
        </p:spPr>
        <p:txBody>
          <a:bodyPr wrap="square" rtlCol="0">
            <a:spAutoFit/>
          </a:bodyPr>
          <a:lstStyle/>
          <a:p>
            <a:endParaRPr lang="en-GB" dirty="0"/>
          </a:p>
          <a:p>
            <a:r>
              <a:rPr lang="en-GB" b="1" dirty="0" err="1"/>
              <a:t>Ccl</a:t>
            </a:r>
            <a:r>
              <a:rPr lang="en-GB" b="1" dirty="0"/>
              <a:t>: </a:t>
            </a:r>
            <a:r>
              <a:rPr lang="en-GB" dirty="0"/>
              <a:t>This shows that the model is incorrectly trained (overfit or underfit) or is simply useless. Our hypothesis is that there is a big disparity of in terms of absolute values between positive documents and useless ones, which makes the model incapable to learn anything about the useless documents. </a:t>
            </a:r>
            <a:endParaRPr lang="en-BE" dirty="0"/>
          </a:p>
        </p:txBody>
      </p:sp>
      <p:sp>
        <p:nvSpPr>
          <p:cNvPr id="11" name="TextBox 10">
            <a:extLst>
              <a:ext uri="{FF2B5EF4-FFF2-40B4-BE49-F238E27FC236}">
                <a16:creationId xmlns:a16="http://schemas.microsoft.com/office/drawing/2014/main" id="{6A757921-9EB9-EA1A-10FF-FB9EF4C7E004}"/>
              </a:ext>
            </a:extLst>
          </p:cNvPr>
          <p:cNvSpPr txBox="1"/>
          <p:nvPr/>
        </p:nvSpPr>
        <p:spPr>
          <a:xfrm>
            <a:off x="5746750" y="3628400"/>
            <a:ext cx="3333750" cy="369332"/>
          </a:xfrm>
          <a:prstGeom prst="rect">
            <a:avLst/>
          </a:prstGeom>
          <a:noFill/>
        </p:spPr>
        <p:txBody>
          <a:bodyPr wrap="square" rtlCol="0">
            <a:spAutoFit/>
          </a:bodyPr>
          <a:lstStyle/>
          <a:p>
            <a:r>
              <a:rPr lang="en-GB" b="1" dirty="0"/>
              <a:t>r2 = 1 – </a:t>
            </a:r>
            <a:r>
              <a:rPr lang="en-GB" b="1" dirty="0" err="1"/>
              <a:t>actual_y</a:t>
            </a:r>
            <a:r>
              <a:rPr lang="en-GB" b="1" dirty="0"/>
              <a:t> / </a:t>
            </a:r>
            <a:r>
              <a:rPr lang="en-GB" b="1" dirty="0" err="1"/>
              <a:t>predicted_y</a:t>
            </a:r>
            <a:endParaRPr lang="en-GB" b="1" dirty="0"/>
          </a:p>
        </p:txBody>
      </p:sp>
    </p:spTree>
    <p:extLst>
      <p:ext uri="{BB962C8B-B14F-4D97-AF65-F5344CB8AC3E}">
        <p14:creationId xmlns:p14="http://schemas.microsoft.com/office/powerpoint/2010/main" val="307379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4FE9-5256-DC9C-166F-79FAA34EF2D9}"/>
              </a:ext>
            </a:extLst>
          </p:cNvPr>
          <p:cNvSpPr>
            <a:spLocks noGrp="1"/>
          </p:cNvSpPr>
          <p:nvPr>
            <p:ph type="title"/>
          </p:nvPr>
        </p:nvSpPr>
        <p:spPr>
          <a:xfrm>
            <a:off x="0" y="1"/>
            <a:ext cx="10515600" cy="679450"/>
          </a:xfrm>
        </p:spPr>
        <p:txBody>
          <a:bodyPr>
            <a:normAutofit fontScale="90000"/>
          </a:bodyPr>
          <a:lstStyle/>
          <a:p>
            <a:r>
              <a:rPr lang="en-GB" dirty="0"/>
              <a:t>Metric: </a:t>
            </a:r>
            <a:r>
              <a:rPr lang="en-GB" dirty="0" err="1"/>
              <a:t>lds</a:t>
            </a:r>
            <a:r>
              <a:rPr lang="en-GB" dirty="0"/>
              <a:t> </a:t>
            </a:r>
            <a:endParaRPr lang="en-BE" dirty="0"/>
          </a:p>
        </p:txBody>
      </p:sp>
      <p:graphicFrame>
        <p:nvGraphicFramePr>
          <p:cNvPr id="4" name="Content Placeholder 3">
            <a:extLst>
              <a:ext uri="{FF2B5EF4-FFF2-40B4-BE49-F238E27FC236}">
                <a16:creationId xmlns:a16="http://schemas.microsoft.com/office/drawing/2014/main" id="{1F3169A5-389E-4030-71B4-E044927E945C}"/>
              </a:ext>
            </a:extLst>
          </p:cNvPr>
          <p:cNvGraphicFramePr>
            <a:graphicFrameLocks noGrp="1"/>
          </p:cNvGraphicFramePr>
          <p:nvPr>
            <p:ph idx="1"/>
            <p:extLst>
              <p:ext uri="{D42A27DB-BD31-4B8C-83A1-F6EECF244321}">
                <p14:modId xmlns:p14="http://schemas.microsoft.com/office/powerpoint/2010/main" val="1446012234"/>
              </p:ext>
            </p:extLst>
          </p:nvPr>
        </p:nvGraphicFramePr>
        <p:xfrm>
          <a:off x="292100" y="1188601"/>
          <a:ext cx="11607800" cy="1010920"/>
        </p:xfrm>
        <a:graphic>
          <a:graphicData uri="http://schemas.openxmlformats.org/drawingml/2006/table">
            <a:tbl>
              <a:tblPr firstRow="1" bandRow="1">
                <a:tableStyleId>{5C22544A-7EE6-4342-B048-85BDC9FD1C3A}</a:tableStyleId>
              </a:tblPr>
              <a:tblGrid>
                <a:gridCol w="1215120">
                  <a:extLst>
                    <a:ext uri="{9D8B030D-6E8A-4147-A177-3AD203B41FA5}">
                      <a16:colId xmlns:a16="http://schemas.microsoft.com/office/drawing/2014/main" val="2298192929"/>
                    </a:ext>
                  </a:extLst>
                </a:gridCol>
                <a:gridCol w="1106440">
                  <a:extLst>
                    <a:ext uri="{9D8B030D-6E8A-4147-A177-3AD203B41FA5}">
                      <a16:colId xmlns:a16="http://schemas.microsoft.com/office/drawing/2014/main" val="1584888223"/>
                    </a:ext>
                  </a:extLst>
                </a:gridCol>
                <a:gridCol w="1160780">
                  <a:extLst>
                    <a:ext uri="{9D8B030D-6E8A-4147-A177-3AD203B41FA5}">
                      <a16:colId xmlns:a16="http://schemas.microsoft.com/office/drawing/2014/main" val="2576355424"/>
                    </a:ext>
                  </a:extLst>
                </a:gridCol>
                <a:gridCol w="1048171">
                  <a:extLst>
                    <a:ext uri="{9D8B030D-6E8A-4147-A177-3AD203B41FA5}">
                      <a16:colId xmlns:a16="http://schemas.microsoft.com/office/drawing/2014/main" val="3402977654"/>
                    </a:ext>
                  </a:extLst>
                </a:gridCol>
                <a:gridCol w="1273389">
                  <a:extLst>
                    <a:ext uri="{9D8B030D-6E8A-4147-A177-3AD203B41FA5}">
                      <a16:colId xmlns:a16="http://schemas.microsoft.com/office/drawing/2014/main" val="1836893361"/>
                    </a:ext>
                  </a:extLst>
                </a:gridCol>
                <a:gridCol w="1160780">
                  <a:extLst>
                    <a:ext uri="{9D8B030D-6E8A-4147-A177-3AD203B41FA5}">
                      <a16:colId xmlns:a16="http://schemas.microsoft.com/office/drawing/2014/main" val="37390720"/>
                    </a:ext>
                  </a:extLst>
                </a:gridCol>
                <a:gridCol w="1160780">
                  <a:extLst>
                    <a:ext uri="{9D8B030D-6E8A-4147-A177-3AD203B41FA5}">
                      <a16:colId xmlns:a16="http://schemas.microsoft.com/office/drawing/2014/main" val="1283758750"/>
                    </a:ext>
                  </a:extLst>
                </a:gridCol>
                <a:gridCol w="1160780">
                  <a:extLst>
                    <a:ext uri="{9D8B030D-6E8A-4147-A177-3AD203B41FA5}">
                      <a16:colId xmlns:a16="http://schemas.microsoft.com/office/drawing/2014/main" val="805583320"/>
                    </a:ext>
                  </a:extLst>
                </a:gridCol>
                <a:gridCol w="1242060">
                  <a:extLst>
                    <a:ext uri="{9D8B030D-6E8A-4147-A177-3AD203B41FA5}">
                      <a16:colId xmlns:a16="http://schemas.microsoft.com/office/drawing/2014/main" val="2704526320"/>
                    </a:ext>
                  </a:extLst>
                </a:gridCol>
                <a:gridCol w="1079500">
                  <a:extLst>
                    <a:ext uri="{9D8B030D-6E8A-4147-A177-3AD203B41FA5}">
                      <a16:colId xmlns:a16="http://schemas.microsoft.com/office/drawing/2014/main" val="1224709490"/>
                    </a:ext>
                  </a:extLst>
                </a:gridCol>
              </a:tblGrid>
              <a:tr h="370840">
                <a:tc>
                  <a:txBody>
                    <a:bodyPr/>
                    <a:lstStyle/>
                    <a:p>
                      <a:pPr algn="ctr"/>
                      <a:r>
                        <a:rPr lang="en-GB" b="0" dirty="0" err="1"/>
                        <a:t>ContextCite</a:t>
                      </a:r>
                      <a:endParaRPr lang="en-BE" b="0" dirty="0"/>
                    </a:p>
                  </a:txBody>
                  <a:tcPr/>
                </a:tc>
                <a:tc>
                  <a:txBody>
                    <a:bodyPr/>
                    <a:lstStyle/>
                    <a:p>
                      <a:pPr algn="ctr"/>
                      <a:r>
                        <a:rPr lang="en-GB" sz="1800" b="0" i="0" kern="1200" dirty="0">
                          <a:solidFill>
                            <a:schemeClr val="lt1"/>
                          </a:solidFill>
                          <a:effectLst/>
                          <a:latin typeface="+mn-lt"/>
                          <a:ea typeface="+mn-ea"/>
                          <a:cs typeface="+mn-cs"/>
                        </a:rPr>
                        <a:t>FBII</a:t>
                      </a:r>
                      <a:endParaRPr lang="en-BE" dirty="0"/>
                    </a:p>
                  </a:txBody>
                  <a:tcPr/>
                </a:tc>
                <a:tc>
                  <a:txBody>
                    <a:bodyPr/>
                    <a:lstStyle/>
                    <a:p>
                      <a:pPr algn="ctr"/>
                      <a:r>
                        <a:rPr lang="en-GB" sz="1800" b="0" i="0" kern="1200" dirty="0" err="1">
                          <a:solidFill>
                            <a:schemeClr val="lt1"/>
                          </a:solidFill>
                          <a:effectLst/>
                          <a:latin typeface="+mn-lt"/>
                          <a:ea typeface="+mn-ea"/>
                          <a:cs typeface="+mn-cs"/>
                        </a:rPr>
                        <a:t>Spex</a:t>
                      </a:r>
                      <a:endParaRPr lang="en-BE" dirty="0"/>
                    </a:p>
                  </a:txBody>
                  <a:tcPr/>
                </a:tc>
                <a:tc>
                  <a:txBody>
                    <a:bodyPr/>
                    <a:lstStyle/>
                    <a:p>
                      <a:pPr algn="ctr"/>
                      <a:r>
                        <a:rPr lang="en-GB" sz="1800" b="0" i="0" kern="1200" dirty="0">
                          <a:solidFill>
                            <a:schemeClr val="lt1"/>
                          </a:solidFill>
                          <a:effectLst/>
                          <a:latin typeface="+mn-lt"/>
                          <a:ea typeface="+mn-ea"/>
                          <a:cs typeface="+mn-cs"/>
                        </a:rPr>
                        <a:t>FSII</a:t>
                      </a:r>
                      <a:endParaRPr lang="en-BE" dirty="0"/>
                    </a:p>
                  </a:txBody>
                  <a:tcPr/>
                </a:tc>
                <a:tc>
                  <a:txBody>
                    <a:bodyPr/>
                    <a:lstStyle/>
                    <a:p>
                      <a:pPr algn="ctr"/>
                      <a:r>
                        <a:rPr lang="en-GB" sz="1800" b="0" i="0" kern="1200" dirty="0" err="1">
                          <a:solidFill>
                            <a:schemeClr val="accent6"/>
                          </a:solidFill>
                          <a:effectLst/>
                          <a:latin typeface="+mn-lt"/>
                          <a:ea typeface="+mn-ea"/>
                          <a:cs typeface="+mn-cs"/>
                        </a:rPr>
                        <a:t>FM_WeightsD</a:t>
                      </a:r>
                      <a:endParaRPr lang="en-BE" dirty="0">
                        <a:solidFill>
                          <a:schemeClr val="accent6"/>
                        </a:solidFill>
                      </a:endParaRPr>
                    </a:p>
                  </a:txBody>
                  <a:tcPr/>
                </a:tc>
                <a:tc>
                  <a:txBody>
                    <a:bodyPr/>
                    <a:lstStyle/>
                    <a:p>
                      <a:pPr algn="ctr"/>
                      <a:r>
                        <a:rPr lang="en-GB" sz="1800" b="0" i="0" kern="1200" dirty="0" err="1">
                          <a:solidFill>
                            <a:schemeClr val="accent6"/>
                          </a:solidFill>
                          <a:effectLst/>
                          <a:latin typeface="+mn-lt"/>
                          <a:ea typeface="+mn-ea"/>
                          <a:cs typeface="+mn-cs"/>
                        </a:rPr>
                        <a:t>FM_Weights</a:t>
                      </a:r>
                      <a:endParaRPr lang="en-BE" dirty="0">
                        <a:solidFill>
                          <a:schemeClr val="accent6"/>
                        </a:solidFill>
                      </a:endParaRPr>
                    </a:p>
                  </a:txBody>
                  <a:tcPr/>
                </a:tc>
                <a:tc>
                  <a:txBody>
                    <a:bodyPr/>
                    <a:lstStyle/>
                    <a:p>
                      <a:pPr algn="ctr"/>
                      <a:r>
                        <a:rPr lang="en-GB" sz="1800" b="0" i="0" kern="1200" dirty="0">
                          <a:solidFill>
                            <a:schemeClr val="lt1"/>
                          </a:solidFill>
                          <a:effectLst/>
                          <a:latin typeface="+mn-lt"/>
                          <a:ea typeface="+mn-ea"/>
                          <a:cs typeface="+mn-cs"/>
                        </a:rPr>
                        <a:t>LOO</a:t>
                      </a:r>
                      <a:endParaRPr lang="en-BE" dirty="0"/>
                    </a:p>
                  </a:txBody>
                  <a:tcPr/>
                </a:tc>
                <a:tc>
                  <a:txBody>
                    <a:bodyPr/>
                    <a:lstStyle/>
                    <a:p>
                      <a:pPr algn="ctr"/>
                      <a:r>
                        <a:rPr lang="en-GB" sz="1800" b="0" i="0" kern="1200" dirty="0">
                          <a:solidFill>
                            <a:schemeClr val="lt1"/>
                          </a:solidFill>
                          <a:effectLst/>
                          <a:latin typeface="+mn-lt"/>
                          <a:ea typeface="+mn-ea"/>
                          <a:cs typeface="+mn-cs"/>
                        </a:rPr>
                        <a:t>ARC-JSD</a:t>
                      </a:r>
                      <a:endParaRPr lang="en-BE" dirty="0"/>
                    </a:p>
                  </a:txBody>
                  <a:tcPr/>
                </a:tc>
                <a:tc>
                  <a:txBody>
                    <a:bodyPr/>
                    <a:lstStyle/>
                    <a:p>
                      <a:pPr algn="ctr"/>
                      <a:r>
                        <a:rPr lang="en-GB" b="0" dirty="0" err="1">
                          <a:solidFill>
                            <a:schemeClr val="accent6"/>
                          </a:solidFill>
                        </a:rPr>
                        <a:t>FMW_no_ML</a:t>
                      </a:r>
                      <a:endParaRPr lang="en-BE" b="0" dirty="0">
                        <a:solidFill>
                          <a:schemeClr val="accent6"/>
                        </a:solidFill>
                      </a:endParaRPr>
                    </a:p>
                  </a:txBody>
                  <a:tcPr/>
                </a:tc>
                <a:tc>
                  <a:txBody>
                    <a:bodyPr/>
                    <a:lstStyle/>
                    <a:p>
                      <a:pPr algn="ctr"/>
                      <a:r>
                        <a:rPr lang="en-GB" b="0" dirty="0" err="1">
                          <a:solidFill>
                            <a:schemeClr val="accent6"/>
                          </a:solidFill>
                        </a:rPr>
                        <a:t>FMW_D_no_ML</a:t>
                      </a:r>
                      <a:endParaRPr lang="en-BE" b="0" dirty="0">
                        <a:solidFill>
                          <a:schemeClr val="accent6"/>
                        </a:solidFill>
                      </a:endParaRPr>
                    </a:p>
                  </a:txBody>
                  <a:tcPr/>
                </a:tc>
                <a:extLst>
                  <a:ext uri="{0D108BD9-81ED-4DB2-BD59-A6C34878D82A}">
                    <a16:rowId xmlns:a16="http://schemas.microsoft.com/office/drawing/2014/main" val="554100784"/>
                  </a:ext>
                </a:extLst>
              </a:tr>
              <a:tr h="370840">
                <a:tc>
                  <a:txBody>
                    <a:bodyPr/>
                    <a:lstStyle/>
                    <a:p>
                      <a:r>
                        <a:rPr lang="en-BE" sz="1800" b="0" i="0" kern="1200" dirty="0">
                          <a:solidFill>
                            <a:schemeClr val="accent2"/>
                          </a:solidFill>
                          <a:effectLst/>
                          <a:latin typeface="+mn-lt"/>
                          <a:ea typeface="+mn-ea"/>
                          <a:cs typeface="+mn-cs"/>
                        </a:rPr>
                        <a:t>0.804</a:t>
                      </a:r>
                      <a:endParaRPr lang="en-BE" dirty="0">
                        <a:solidFill>
                          <a:schemeClr val="accent2"/>
                        </a:solidFill>
                      </a:endParaRPr>
                    </a:p>
                  </a:txBody>
                  <a:tcPr/>
                </a:tc>
                <a:tc>
                  <a:txBody>
                    <a:bodyPr/>
                    <a:lstStyle/>
                    <a:p>
                      <a:r>
                        <a:rPr lang="en-BE" sz="1800" b="0" i="0" kern="1200" dirty="0">
                          <a:solidFill>
                            <a:schemeClr val="dk1"/>
                          </a:solidFill>
                          <a:effectLst/>
                          <a:latin typeface="+mn-lt"/>
                          <a:ea typeface="+mn-ea"/>
                          <a:cs typeface="+mn-cs"/>
                        </a:rPr>
                        <a:t>0.745</a:t>
                      </a:r>
                      <a:endParaRPr lang="en-BE" dirty="0"/>
                    </a:p>
                  </a:txBody>
                  <a:tcPr/>
                </a:tc>
                <a:tc>
                  <a:txBody>
                    <a:bodyPr/>
                    <a:lstStyle/>
                    <a:p>
                      <a:r>
                        <a:rPr lang="en-BE" sz="1800" b="0" i="0" kern="1200" dirty="0">
                          <a:solidFill>
                            <a:schemeClr val="dk1"/>
                          </a:solidFill>
                          <a:effectLst/>
                          <a:latin typeface="+mn-lt"/>
                          <a:ea typeface="+mn-ea"/>
                          <a:cs typeface="+mn-cs"/>
                        </a:rPr>
                        <a:t>0.79</a:t>
                      </a:r>
                      <a:endParaRPr lang="en-BE" dirty="0"/>
                    </a:p>
                  </a:txBody>
                  <a:tcPr/>
                </a:tc>
                <a:tc>
                  <a:txBody>
                    <a:bodyPr/>
                    <a:lstStyle/>
                    <a:p>
                      <a:r>
                        <a:rPr lang="en-BE" sz="1800" b="0" i="0" kern="1200" dirty="0">
                          <a:solidFill>
                            <a:schemeClr val="dk1"/>
                          </a:solidFill>
                          <a:effectLst/>
                          <a:latin typeface="+mn-lt"/>
                          <a:ea typeface="+mn-ea"/>
                          <a:cs typeface="+mn-cs"/>
                        </a:rPr>
                        <a:t>0.745</a:t>
                      </a:r>
                      <a:endParaRPr lang="en-BE" dirty="0"/>
                    </a:p>
                  </a:txBody>
                  <a:tcPr/>
                </a:tc>
                <a:tc>
                  <a:txBody>
                    <a:bodyPr/>
                    <a:lstStyle/>
                    <a:p>
                      <a:r>
                        <a:rPr lang="en-BE" sz="1800" b="0" i="0" kern="1200" dirty="0">
                          <a:solidFill>
                            <a:schemeClr val="dk1"/>
                          </a:solidFill>
                          <a:effectLst/>
                          <a:latin typeface="+mn-lt"/>
                          <a:ea typeface="+mn-ea"/>
                          <a:cs typeface="+mn-cs"/>
                        </a:rPr>
                        <a:t>0.685</a:t>
                      </a:r>
                      <a:endParaRPr lang="en-BE" dirty="0"/>
                    </a:p>
                  </a:txBody>
                  <a:tcPr/>
                </a:tc>
                <a:tc>
                  <a:txBody>
                    <a:bodyPr/>
                    <a:lstStyle/>
                    <a:p>
                      <a:r>
                        <a:rPr lang="en-BE" sz="1800" b="0" i="0" kern="1200" dirty="0">
                          <a:solidFill>
                            <a:schemeClr val="dk1"/>
                          </a:solidFill>
                          <a:effectLst/>
                          <a:latin typeface="+mn-lt"/>
                          <a:ea typeface="+mn-ea"/>
                          <a:cs typeface="+mn-cs"/>
                        </a:rPr>
                        <a:t>0.635</a:t>
                      </a:r>
                      <a:endParaRPr lang="en-BE" dirty="0"/>
                    </a:p>
                  </a:txBody>
                  <a:tcPr/>
                </a:tc>
                <a:tc>
                  <a:txBody>
                    <a:bodyPr/>
                    <a:lstStyle/>
                    <a:p>
                      <a:r>
                        <a:rPr lang="en-BE" sz="1800" b="0" i="0" kern="1200" dirty="0">
                          <a:solidFill>
                            <a:schemeClr val="dk1"/>
                          </a:solidFill>
                          <a:effectLst/>
                          <a:latin typeface="+mn-lt"/>
                          <a:ea typeface="+mn-ea"/>
                          <a:cs typeface="+mn-cs"/>
                        </a:rPr>
                        <a:t>0.643</a:t>
                      </a:r>
                      <a:endParaRPr lang="en-BE" dirty="0"/>
                    </a:p>
                  </a:txBody>
                  <a:tcPr/>
                </a:tc>
                <a:tc>
                  <a:txBody>
                    <a:bodyPr/>
                    <a:lstStyle/>
                    <a:p>
                      <a:r>
                        <a:rPr lang="en-BE" sz="1800" b="0" i="0" kern="1200" dirty="0">
                          <a:solidFill>
                            <a:schemeClr val="dk1"/>
                          </a:solidFill>
                          <a:effectLst/>
                          <a:latin typeface="+mn-lt"/>
                          <a:ea typeface="+mn-ea"/>
                          <a:cs typeface="+mn-cs"/>
                        </a:rPr>
                        <a:t>0.787</a:t>
                      </a:r>
                      <a:endParaRPr lang="en-BE" dirty="0">
                        <a:solidFill>
                          <a:schemeClr val="accent2"/>
                        </a:solidFill>
                      </a:endParaRPr>
                    </a:p>
                  </a:txBody>
                  <a:tcPr/>
                </a:tc>
                <a:tc>
                  <a:txBody>
                    <a:bodyPr/>
                    <a:lstStyle/>
                    <a:p>
                      <a:r>
                        <a:rPr lang="en-BE" sz="1800" b="0" i="0" kern="1200" dirty="0">
                          <a:solidFill>
                            <a:schemeClr val="dk1"/>
                          </a:solidFill>
                          <a:effectLst/>
                          <a:latin typeface="+mn-lt"/>
                          <a:ea typeface="+mn-ea"/>
                          <a:cs typeface="+mn-cs"/>
                        </a:rPr>
                        <a:t>0.747</a:t>
                      </a:r>
                      <a:endParaRPr lang="en-BE" dirty="0">
                        <a:solidFill>
                          <a:schemeClr val="accent2"/>
                        </a:solidFill>
                      </a:endParaRPr>
                    </a:p>
                  </a:txBody>
                  <a:tcPr/>
                </a:tc>
                <a:tc>
                  <a:txBody>
                    <a:bodyPr/>
                    <a:lstStyle/>
                    <a:p>
                      <a:r>
                        <a:rPr lang="en-BE" sz="1800" b="0" i="0" kern="1200" dirty="0">
                          <a:solidFill>
                            <a:schemeClr val="dk1"/>
                          </a:solidFill>
                          <a:effectLst/>
                          <a:latin typeface="+mn-lt"/>
                          <a:ea typeface="+mn-ea"/>
                          <a:cs typeface="+mn-cs"/>
                        </a:rPr>
                        <a:t>0.781</a:t>
                      </a:r>
                      <a:endParaRPr lang="en-BE" dirty="0">
                        <a:solidFill>
                          <a:schemeClr val="accent2"/>
                        </a:solidFill>
                      </a:endParaRPr>
                    </a:p>
                  </a:txBody>
                  <a:tcPr/>
                </a:tc>
                <a:extLst>
                  <a:ext uri="{0D108BD9-81ED-4DB2-BD59-A6C34878D82A}">
                    <a16:rowId xmlns:a16="http://schemas.microsoft.com/office/drawing/2014/main" val="1922106019"/>
                  </a:ext>
                </a:extLst>
              </a:tr>
            </a:tbl>
          </a:graphicData>
        </a:graphic>
      </p:graphicFrame>
      <p:sp>
        <p:nvSpPr>
          <p:cNvPr id="7" name="TextBox 6">
            <a:extLst>
              <a:ext uri="{FF2B5EF4-FFF2-40B4-BE49-F238E27FC236}">
                <a16:creationId xmlns:a16="http://schemas.microsoft.com/office/drawing/2014/main" id="{5CA87B36-0721-BD7D-5467-34F5BC5699D4}"/>
              </a:ext>
            </a:extLst>
          </p:cNvPr>
          <p:cNvSpPr txBox="1"/>
          <p:nvPr/>
        </p:nvSpPr>
        <p:spPr>
          <a:xfrm>
            <a:off x="190500" y="741180"/>
            <a:ext cx="4711700" cy="369332"/>
          </a:xfrm>
          <a:prstGeom prst="rect">
            <a:avLst/>
          </a:prstGeom>
          <a:noFill/>
        </p:spPr>
        <p:txBody>
          <a:bodyPr wrap="square" rtlCol="0">
            <a:spAutoFit/>
          </a:bodyPr>
          <a:lstStyle/>
          <a:p>
            <a:r>
              <a:rPr lang="en-GB" b="1" dirty="0"/>
              <a:t>Cases where the LLM answered correctly</a:t>
            </a:r>
            <a:endParaRPr lang="en-BE" b="1" dirty="0"/>
          </a:p>
        </p:txBody>
      </p:sp>
      <p:sp>
        <p:nvSpPr>
          <p:cNvPr id="10" name="TextBox 9">
            <a:extLst>
              <a:ext uri="{FF2B5EF4-FFF2-40B4-BE49-F238E27FC236}">
                <a16:creationId xmlns:a16="http://schemas.microsoft.com/office/drawing/2014/main" id="{DCD24F84-9DCE-E0C6-6D49-340CB3A0C086}"/>
              </a:ext>
            </a:extLst>
          </p:cNvPr>
          <p:cNvSpPr txBox="1"/>
          <p:nvPr/>
        </p:nvSpPr>
        <p:spPr>
          <a:xfrm>
            <a:off x="1362075" y="2436392"/>
            <a:ext cx="9556750" cy="369332"/>
          </a:xfrm>
          <a:prstGeom prst="rect">
            <a:avLst/>
          </a:prstGeom>
          <a:noFill/>
        </p:spPr>
        <p:txBody>
          <a:bodyPr wrap="square" rtlCol="0">
            <a:spAutoFit/>
          </a:bodyPr>
          <a:lstStyle/>
          <a:p>
            <a:r>
              <a:rPr lang="en-GB" dirty="0"/>
              <a:t>We see that the version of our method without the model perform better (close to the top). </a:t>
            </a:r>
            <a:endParaRPr lang="en-BE" dirty="0"/>
          </a:p>
        </p:txBody>
      </p:sp>
      <p:graphicFrame>
        <p:nvGraphicFramePr>
          <p:cNvPr id="13" name="Content Placeholder 3">
            <a:extLst>
              <a:ext uri="{FF2B5EF4-FFF2-40B4-BE49-F238E27FC236}">
                <a16:creationId xmlns:a16="http://schemas.microsoft.com/office/drawing/2014/main" id="{8FCAE3BD-FB96-022D-163C-6E0E29C331B9}"/>
              </a:ext>
            </a:extLst>
          </p:cNvPr>
          <p:cNvGraphicFramePr>
            <a:graphicFrameLocks/>
          </p:cNvGraphicFramePr>
          <p:nvPr>
            <p:extLst>
              <p:ext uri="{D42A27DB-BD31-4B8C-83A1-F6EECF244321}">
                <p14:modId xmlns:p14="http://schemas.microsoft.com/office/powerpoint/2010/main" val="3259347783"/>
              </p:ext>
            </p:extLst>
          </p:nvPr>
        </p:nvGraphicFramePr>
        <p:xfrm>
          <a:off x="336550" y="3525401"/>
          <a:ext cx="11607800" cy="1010920"/>
        </p:xfrm>
        <a:graphic>
          <a:graphicData uri="http://schemas.openxmlformats.org/drawingml/2006/table">
            <a:tbl>
              <a:tblPr firstRow="1" bandRow="1">
                <a:tableStyleId>{5C22544A-7EE6-4342-B048-85BDC9FD1C3A}</a:tableStyleId>
              </a:tblPr>
              <a:tblGrid>
                <a:gridCol w="1215120">
                  <a:extLst>
                    <a:ext uri="{9D8B030D-6E8A-4147-A177-3AD203B41FA5}">
                      <a16:colId xmlns:a16="http://schemas.microsoft.com/office/drawing/2014/main" val="2298192929"/>
                    </a:ext>
                  </a:extLst>
                </a:gridCol>
                <a:gridCol w="1106440">
                  <a:extLst>
                    <a:ext uri="{9D8B030D-6E8A-4147-A177-3AD203B41FA5}">
                      <a16:colId xmlns:a16="http://schemas.microsoft.com/office/drawing/2014/main" val="1584888223"/>
                    </a:ext>
                  </a:extLst>
                </a:gridCol>
                <a:gridCol w="1160780">
                  <a:extLst>
                    <a:ext uri="{9D8B030D-6E8A-4147-A177-3AD203B41FA5}">
                      <a16:colId xmlns:a16="http://schemas.microsoft.com/office/drawing/2014/main" val="2576355424"/>
                    </a:ext>
                  </a:extLst>
                </a:gridCol>
                <a:gridCol w="1048171">
                  <a:extLst>
                    <a:ext uri="{9D8B030D-6E8A-4147-A177-3AD203B41FA5}">
                      <a16:colId xmlns:a16="http://schemas.microsoft.com/office/drawing/2014/main" val="3402977654"/>
                    </a:ext>
                  </a:extLst>
                </a:gridCol>
                <a:gridCol w="1273389">
                  <a:extLst>
                    <a:ext uri="{9D8B030D-6E8A-4147-A177-3AD203B41FA5}">
                      <a16:colId xmlns:a16="http://schemas.microsoft.com/office/drawing/2014/main" val="1836893361"/>
                    </a:ext>
                  </a:extLst>
                </a:gridCol>
                <a:gridCol w="1160780">
                  <a:extLst>
                    <a:ext uri="{9D8B030D-6E8A-4147-A177-3AD203B41FA5}">
                      <a16:colId xmlns:a16="http://schemas.microsoft.com/office/drawing/2014/main" val="37390720"/>
                    </a:ext>
                  </a:extLst>
                </a:gridCol>
                <a:gridCol w="1160780">
                  <a:extLst>
                    <a:ext uri="{9D8B030D-6E8A-4147-A177-3AD203B41FA5}">
                      <a16:colId xmlns:a16="http://schemas.microsoft.com/office/drawing/2014/main" val="1283758750"/>
                    </a:ext>
                  </a:extLst>
                </a:gridCol>
                <a:gridCol w="1160780">
                  <a:extLst>
                    <a:ext uri="{9D8B030D-6E8A-4147-A177-3AD203B41FA5}">
                      <a16:colId xmlns:a16="http://schemas.microsoft.com/office/drawing/2014/main" val="805583320"/>
                    </a:ext>
                  </a:extLst>
                </a:gridCol>
                <a:gridCol w="1242060">
                  <a:extLst>
                    <a:ext uri="{9D8B030D-6E8A-4147-A177-3AD203B41FA5}">
                      <a16:colId xmlns:a16="http://schemas.microsoft.com/office/drawing/2014/main" val="2704526320"/>
                    </a:ext>
                  </a:extLst>
                </a:gridCol>
                <a:gridCol w="1079500">
                  <a:extLst>
                    <a:ext uri="{9D8B030D-6E8A-4147-A177-3AD203B41FA5}">
                      <a16:colId xmlns:a16="http://schemas.microsoft.com/office/drawing/2014/main" val="1224709490"/>
                    </a:ext>
                  </a:extLst>
                </a:gridCol>
              </a:tblGrid>
              <a:tr h="370840">
                <a:tc>
                  <a:txBody>
                    <a:bodyPr/>
                    <a:lstStyle/>
                    <a:p>
                      <a:pPr algn="ctr"/>
                      <a:r>
                        <a:rPr lang="en-GB" b="0" dirty="0" err="1"/>
                        <a:t>ContextCite</a:t>
                      </a:r>
                      <a:endParaRPr lang="en-BE" b="0" dirty="0"/>
                    </a:p>
                  </a:txBody>
                  <a:tcPr/>
                </a:tc>
                <a:tc>
                  <a:txBody>
                    <a:bodyPr/>
                    <a:lstStyle/>
                    <a:p>
                      <a:pPr algn="ctr"/>
                      <a:r>
                        <a:rPr lang="en-GB" sz="1800" b="0" i="0" kern="1200" dirty="0">
                          <a:solidFill>
                            <a:schemeClr val="lt1"/>
                          </a:solidFill>
                          <a:effectLst/>
                          <a:latin typeface="+mn-lt"/>
                          <a:ea typeface="+mn-ea"/>
                          <a:cs typeface="+mn-cs"/>
                        </a:rPr>
                        <a:t>FBII</a:t>
                      </a:r>
                      <a:endParaRPr lang="en-BE" dirty="0"/>
                    </a:p>
                  </a:txBody>
                  <a:tcPr/>
                </a:tc>
                <a:tc>
                  <a:txBody>
                    <a:bodyPr/>
                    <a:lstStyle/>
                    <a:p>
                      <a:pPr algn="ctr"/>
                      <a:r>
                        <a:rPr lang="en-GB" sz="1800" b="0" i="0" kern="1200" dirty="0" err="1">
                          <a:solidFill>
                            <a:schemeClr val="lt1"/>
                          </a:solidFill>
                          <a:effectLst/>
                          <a:latin typeface="+mn-lt"/>
                          <a:ea typeface="+mn-ea"/>
                          <a:cs typeface="+mn-cs"/>
                        </a:rPr>
                        <a:t>Spex</a:t>
                      </a:r>
                      <a:endParaRPr lang="en-BE" dirty="0"/>
                    </a:p>
                  </a:txBody>
                  <a:tcPr/>
                </a:tc>
                <a:tc>
                  <a:txBody>
                    <a:bodyPr/>
                    <a:lstStyle/>
                    <a:p>
                      <a:pPr algn="ctr"/>
                      <a:r>
                        <a:rPr lang="en-GB" sz="1800" b="0" i="0" kern="1200" dirty="0">
                          <a:solidFill>
                            <a:schemeClr val="lt1"/>
                          </a:solidFill>
                          <a:effectLst/>
                          <a:latin typeface="+mn-lt"/>
                          <a:ea typeface="+mn-ea"/>
                          <a:cs typeface="+mn-cs"/>
                        </a:rPr>
                        <a:t>FSII</a:t>
                      </a:r>
                      <a:endParaRPr lang="en-BE" dirty="0"/>
                    </a:p>
                  </a:txBody>
                  <a:tcPr/>
                </a:tc>
                <a:tc>
                  <a:txBody>
                    <a:bodyPr/>
                    <a:lstStyle/>
                    <a:p>
                      <a:pPr algn="ctr"/>
                      <a:r>
                        <a:rPr lang="en-GB" sz="1800" b="0" i="0" kern="1200" dirty="0" err="1">
                          <a:solidFill>
                            <a:schemeClr val="accent6"/>
                          </a:solidFill>
                          <a:effectLst/>
                          <a:latin typeface="+mn-lt"/>
                          <a:ea typeface="+mn-ea"/>
                          <a:cs typeface="+mn-cs"/>
                        </a:rPr>
                        <a:t>FM_WeightsD</a:t>
                      </a:r>
                      <a:endParaRPr lang="en-BE" dirty="0">
                        <a:solidFill>
                          <a:schemeClr val="accent6"/>
                        </a:solidFill>
                      </a:endParaRPr>
                    </a:p>
                  </a:txBody>
                  <a:tcPr/>
                </a:tc>
                <a:tc>
                  <a:txBody>
                    <a:bodyPr/>
                    <a:lstStyle/>
                    <a:p>
                      <a:pPr algn="ctr"/>
                      <a:r>
                        <a:rPr lang="en-GB" sz="1800" b="0" i="0" kern="1200" dirty="0" err="1">
                          <a:solidFill>
                            <a:schemeClr val="accent6"/>
                          </a:solidFill>
                          <a:effectLst/>
                          <a:latin typeface="+mn-lt"/>
                          <a:ea typeface="+mn-ea"/>
                          <a:cs typeface="+mn-cs"/>
                        </a:rPr>
                        <a:t>FM_Weights</a:t>
                      </a:r>
                      <a:endParaRPr lang="en-BE" dirty="0">
                        <a:solidFill>
                          <a:schemeClr val="accent6"/>
                        </a:solidFill>
                      </a:endParaRPr>
                    </a:p>
                  </a:txBody>
                  <a:tcPr/>
                </a:tc>
                <a:tc>
                  <a:txBody>
                    <a:bodyPr/>
                    <a:lstStyle/>
                    <a:p>
                      <a:pPr algn="ctr"/>
                      <a:r>
                        <a:rPr lang="en-GB" sz="1800" b="0" i="0" kern="1200" dirty="0">
                          <a:solidFill>
                            <a:schemeClr val="lt1"/>
                          </a:solidFill>
                          <a:effectLst/>
                          <a:latin typeface="+mn-lt"/>
                          <a:ea typeface="+mn-ea"/>
                          <a:cs typeface="+mn-cs"/>
                        </a:rPr>
                        <a:t>LOO</a:t>
                      </a:r>
                      <a:endParaRPr lang="en-BE" dirty="0"/>
                    </a:p>
                  </a:txBody>
                  <a:tcPr/>
                </a:tc>
                <a:tc>
                  <a:txBody>
                    <a:bodyPr/>
                    <a:lstStyle/>
                    <a:p>
                      <a:pPr algn="ctr"/>
                      <a:r>
                        <a:rPr lang="en-GB" sz="1800" b="0" i="0" kern="1200" dirty="0">
                          <a:solidFill>
                            <a:schemeClr val="lt1"/>
                          </a:solidFill>
                          <a:effectLst/>
                          <a:latin typeface="+mn-lt"/>
                          <a:ea typeface="+mn-ea"/>
                          <a:cs typeface="+mn-cs"/>
                        </a:rPr>
                        <a:t>ARC-JSD</a:t>
                      </a:r>
                      <a:endParaRPr lang="en-BE" dirty="0"/>
                    </a:p>
                  </a:txBody>
                  <a:tcPr/>
                </a:tc>
                <a:tc>
                  <a:txBody>
                    <a:bodyPr/>
                    <a:lstStyle/>
                    <a:p>
                      <a:pPr algn="ctr"/>
                      <a:r>
                        <a:rPr lang="en-GB" b="0" dirty="0" err="1">
                          <a:solidFill>
                            <a:schemeClr val="accent6"/>
                          </a:solidFill>
                        </a:rPr>
                        <a:t>FMW_no_ML</a:t>
                      </a:r>
                      <a:endParaRPr lang="en-BE" b="0" dirty="0">
                        <a:solidFill>
                          <a:schemeClr val="accent6"/>
                        </a:solidFill>
                      </a:endParaRPr>
                    </a:p>
                  </a:txBody>
                  <a:tcPr/>
                </a:tc>
                <a:tc>
                  <a:txBody>
                    <a:bodyPr/>
                    <a:lstStyle/>
                    <a:p>
                      <a:pPr algn="ctr"/>
                      <a:r>
                        <a:rPr lang="en-GB" b="0" dirty="0" err="1">
                          <a:solidFill>
                            <a:schemeClr val="accent6"/>
                          </a:solidFill>
                        </a:rPr>
                        <a:t>FMW_D_no_ML</a:t>
                      </a:r>
                      <a:endParaRPr lang="en-BE" b="0" dirty="0">
                        <a:solidFill>
                          <a:schemeClr val="accent6"/>
                        </a:solidFill>
                      </a:endParaRPr>
                    </a:p>
                  </a:txBody>
                  <a:tcPr/>
                </a:tc>
                <a:extLst>
                  <a:ext uri="{0D108BD9-81ED-4DB2-BD59-A6C34878D82A}">
                    <a16:rowId xmlns:a16="http://schemas.microsoft.com/office/drawing/2014/main" val="554100784"/>
                  </a:ext>
                </a:extLst>
              </a:tr>
              <a:tr h="370840">
                <a:tc>
                  <a:txBody>
                    <a:bodyPr/>
                    <a:lstStyle/>
                    <a:p>
                      <a:r>
                        <a:rPr lang="en-BE" sz="1800" b="0" i="0" kern="1200" dirty="0">
                          <a:solidFill>
                            <a:schemeClr val="dk1"/>
                          </a:solidFill>
                          <a:effectLst/>
                          <a:latin typeface="+mn-lt"/>
                          <a:ea typeface="+mn-ea"/>
                          <a:cs typeface="+mn-cs"/>
                        </a:rPr>
                        <a:t>0.716</a:t>
                      </a:r>
                      <a:endParaRPr lang="en-BE" dirty="0"/>
                    </a:p>
                  </a:txBody>
                  <a:tcPr/>
                </a:tc>
                <a:tc>
                  <a:txBody>
                    <a:bodyPr/>
                    <a:lstStyle/>
                    <a:p>
                      <a:r>
                        <a:rPr lang="en-BE" sz="1800" b="0" i="0" kern="1200" dirty="0">
                          <a:solidFill>
                            <a:schemeClr val="dk1"/>
                          </a:solidFill>
                          <a:effectLst/>
                          <a:latin typeface="+mn-lt"/>
                          <a:ea typeface="+mn-ea"/>
                          <a:cs typeface="+mn-cs"/>
                        </a:rPr>
                        <a:t>0.67</a:t>
                      </a:r>
                      <a:endParaRPr lang="en-BE" dirty="0"/>
                    </a:p>
                  </a:txBody>
                  <a:tcPr/>
                </a:tc>
                <a:tc>
                  <a:txBody>
                    <a:bodyPr/>
                    <a:lstStyle/>
                    <a:p>
                      <a:r>
                        <a:rPr lang="en-BE" sz="1800" b="0" i="0" kern="1200" dirty="0">
                          <a:solidFill>
                            <a:schemeClr val="dk1"/>
                          </a:solidFill>
                          <a:effectLst/>
                          <a:latin typeface="+mn-lt"/>
                          <a:ea typeface="+mn-ea"/>
                          <a:cs typeface="+mn-cs"/>
                        </a:rPr>
                        <a:t>0.68</a:t>
                      </a:r>
                      <a:endParaRPr lang="en-BE" dirty="0"/>
                    </a:p>
                  </a:txBody>
                  <a:tcPr/>
                </a:tc>
                <a:tc>
                  <a:txBody>
                    <a:bodyPr/>
                    <a:lstStyle/>
                    <a:p>
                      <a:r>
                        <a:rPr lang="en-BE" sz="1800" b="0" i="0" kern="1200" dirty="0">
                          <a:solidFill>
                            <a:schemeClr val="dk1"/>
                          </a:solidFill>
                          <a:effectLst/>
                          <a:latin typeface="+mn-lt"/>
                          <a:ea typeface="+mn-ea"/>
                          <a:cs typeface="+mn-cs"/>
                        </a:rPr>
                        <a:t>0.67</a:t>
                      </a:r>
                      <a:endParaRPr lang="en-BE" dirty="0"/>
                    </a:p>
                  </a:txBody>
                  <a:tcPr/>
                </a:tc>
                <a:tc>
                  <a:txBody>
                    <a:bodyPr/>
                    <a:lstStyle/>
                    <a:p>
                      <a:r>
                        <a:rPr lang="en-BE" sz="1800" b="0" i="0" kern="1200" dirty="0">
                          <a:solidFill>
                            <a:schemeClr val="dk1"/>
                          </a:solidFill>
                          <a:effectLst/>
                          <a:latin typeface="+mn-lt"/>
                          <a:ea typeface="+mn-ea"/>
                          <a:cs typeface="+mn-cs"/>
                        </a:rPr>
                        <a:t>0.585</a:t>
                      </a:r>
                      <a:endParaRPr lang="en-BE" dirty="0"/>
                    </a:p>
                  </a:txBody>
                  <a:tcPr/>
                </a:tc>
                <a:tc>
                  <a:txBody>
                    <a:bodyPr/>
                    <a:lstStyle/>
                    <a:p>
                      <a:r>
                        <a:rPr lang="en-BE" sz="1800" b="0" i="0" kern="1200" dirty="0">
                          <a:solidFill>
                            <a:schemeClr val="dk1"/>
                          </a:solidFill>
                          <a:effectLst/>
                          <a:latin typeface="+mn-lt"/>
                          <a:ea typeface="+mn-ea"/>
                          <a:cs typeface="+mn-cs"/>
                        </a:rPr>
                        <a:t>0.472</a:t>
                      </a:r>
                      <a:endParaRPr lang="en-BE" dirty="0"/>
                    </a:p>
                  </a:txBody>
                  <a:tcPr/>
                </a:tc>
                <a:tc>
                  <a:txBody>
                    <a:bodyPr/>
                    <a:lstStyle/>
                    <a:p>
                      <a:r>
                        <a:rPr lang="en-BE" sz="1800" b="0" i="0" kern="1200" dirty="0">
                          <a:solidFill>
                            <a:schemeClr val="dk1"/>
                          </a:solidFill>
                          <a:effectLst/>
                          <a:latin typeface="+mn-lt"/>
                          <a:ea typeface="+mn-ea"/>
                          <a:cs typeface="+mn-cs"/>
                        </a:rPr>
                        <a:t>0.565</a:t>
                      </a:r>
                      <a:endParaRPr lang="en-BE" dirty="0"/>
                    </a:p>
                  </a:txBody>
                  <a:tcPr/>
                </a:tc>
                <a:tc>
                  <a:txBody>
                    <a:bodyPr/>
                    <a:lstStyle/>
                    <a:p>
                      <a:r>
                        <a:rPr lang="en-BE" sz="1800" b="0" i="0" kern="1200" dirty="0">
                          <a:solidFill>
                            <a:schemeClr val="dk1"/>
                          </a:solidFill>
                          <a:effectLst/>
                          <a:latin typeface="+mn-lt"/>
                          <a:ea typeface="+mn-ea"/>
                          <a:cs typeface="+mn-cs"/>
                        </a:rPr>
                        <a:t>0.715</a:t>
                      </a:r>
                      <a:endParaRPr lang="en-BE" dirty="0">
                        <a:solidFill>
                          <a:schemeClr val="accent2"/>
                        </a:solidFill>
                      </a:endParaRPr>
                    </a:p>
                  </a:txBody>
                  <a:tcPr/>
                </a:tc>
                <a:tc>
                  <a:txBody>
                    <a:bodyPr/>
                    <a:lstStyle/>
                    <a:p>
                      <a:r>
                        <a:rPr lang="en-BE" sz="1800" b="0" i="0" kern="1200" dirty="0">
                          <a:solidFill>
                            <a:schemeClr val="dk1"/>
                          </a:solidFill>
                          <a:effectLst/>
                          <a:latin typeface="+mn-lt"/>
                          <a:ea typeface="+mn-ea"/>
                          <a:cs typeface="+mn-cs"/>
                        </a:rPr>
                        <a:t>0.617</a:t>
                      </a:r>
                      <a:endParaRPr lang="en-BE" dirty="0">
                        <a:solidFill>
                          <a:schemeClr val="accent2"/>
                        </a:solidFill>
                      </a:endParaRPr>
                    </a:p>
                  </a:txBody>
                  <a:tcPr/>
                </a:tc>
                <a:tc>
                  <a:txBody>
                    <a:bodyPr/>
                    <a:lstStyle/>
                    <a:p>
                      <a:r>
                        <a:rPr lang="en-BE" sz="1800" b="0" i="0" kern="1200" dirty="0">
                          <a:solidFill>
                            <a:schemeClr val="accent2"/>
                          </a:solidFill>
                          <a:effectLst/>
                          <a:latin typeface="+mn-lt"/>
                          <a:ea typeface="+mn-ea"/>
                          <a:cs typeface="+mn-cs"/>
                        </a:rPr>
                        <a:t>0.736</a:t>
                      </a:r>
                      <a:endParaRPr lang="en-BE" dirty="0">
                        <a:solidFill>
                          <a:schemeClr val="accent2"/>
                        </a:solidFill>
                      </a:endParaRPr>
                    </a:p>
                  </a:txBody>
                  <a:tcPr/>
                </a:tc>
                <a:extLst>
                  <a:ext uri="{0D108BD9-81ED-4DB2-BD59-A6C34878D82A}">
                    <a16:rowId xmlns:a16="http://schemas.microsoft.com/office/drawing/2014/main" val="1922106019"/>
                  </a:ext>
                </a:extLst>
              </a:tr>
            </a:tbl>
          </a:graphicData>
        </a:graphic>
      </p:graphicFrame>
      <p:sp>
        <p:nvSpPr>
          <p:cNvPr id="14" name="TextBox 13">
            <a:extLst>
              <a:ext uri="{FF2B5EF4-FFF2-40B4-BE49-F238E27FC236}">
                <a16:creationId xmlns:a16="http://schemas.microsoft.com/office/drawing/2014/main" id="{05698CF9-EC3E-2FEE-7A73-716F0D0C8AF5}"/>
              </a:ext>
            </a:extLst>
          </p:cNvPr>
          <p:cNvSpPr txBox="1"/>
          <p:nvPr/>
        </p:nvSpPr>
        <p:spPr>
          <a:xfrm>
            <a:off x="234950" y="3077980"/>
            <a:ext cx="5981700" cy="369332"/>
          </a:xfrm>
          <a:prstGeom prst="rect">
            <a:avLst/>
          </a:prstGeom>
          <a:noFill/>
        </p:spPr>
        <p:txBody>
          <a:bodyPr wrap="square" rtlCol="0">
            <a:spAutoFit/>
          </a:bodyPr>
          <a:lstStyle/>
          <a:p>
            <a:r>
              <a:rPr lang="en-GB" b="1" dirty="0"/>
              <a:t>Cases where the LLM answered incorrectly (14 cases)</a:t>
            </a:r>
            <a:endParaRPr lang="en-BE" b="1" dirty="0"/>
          </a:p>
        </p:txBody>
      </p:sp>
      <p:sp>
        <p:nvSpPr>
          <p:cNvPr id="15" name="TextBox 14">
            <a:extLst>
              <a:ext uri="{FF2B5EF4-FFF2-40B4-BE49-F238E27FC236}">
                <a16:creationId xmlns:a16="http://schemas.microsoft.com/office/drawing/2014/main" id="{B294535A-31C9-74FF-275C-B743BA9B2BED}"/>
              </a:ext>
            </a:extLst>
          </p:cNvPr>
          <p:cNvSpPr txBox="1"/>
          <p:nvPr/>
        </p:nvSpPr>
        <p:spPr>
          <a:xfrm>
            <a:off x="1660525" y="4614410"/>
            <a:ext cx="9556750" cy="369332"/>
          </a:xfrm>
          <a:prstGeom prst="rect">
            <a:avLst/>
          </a:prstGeom>
          <a:noFill/>
        </p:spPr>
        <p:txBody>
          <a:bodyPr wrap="square" rtlCol="0">
            <a:spAutoFit/>
          </a:bodyPr>
          <a:lstStyle/>
          <a:p>
            <a:r>
              <a:rPr lang="en-GB" dirty="0"/>
              <a:t>In the case where the LLM is incorrect, we become more competitive (best </a:t>
            </a:r>
            <a:r>
              <a:rPr lang="en-GB" dirty="0" err="1"/>
              <a:t>lds</a:t>
            </a:r>
            <a:r>
              <a:rPr lang="en-GB" dirty="0"/>
              <a:t> for FMWD). </a:t>
            </a:r>
            <a:endParaRPr lang="en-BE" dirty="0"/>
          </a:p>
        </p:txBody>
      </p:sp>
    </p:spTree>
    <p:extLst>
      <p:ext uri="{BB962C8B-B14F-4D97-AF65-F5344CB8AC3E}">
        <p14:creationId xmlns:p14="http://schemas.microsoft.com/office/powerpoint/2010/main" val="40108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E5048-6F39-A10D-29E5-DCCE3B562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0B1F18-5904-4320-BDFB-DD0CE9C63C8B}"/>
              </a:ext>
            </a:extLst>
          </p:cNvPr>
          <p:cNvSpPr>
            <a:spLocks noGrp="1"/>
          </p:cNvSpPr>
          <p:nvPr>
            <p:ph type="title"/>
          </p:nvPr>
        </p:nvSpPr>
        <p:spPr>
          <a:xfrm>
            <a:off x="0" y="1"/>
            <a:ext cx="10515600" cy="679450"/>
          </a:xfrm>
        </p:spPr>
        <p:txBody>
          <a:bodyPr>
            <a:normAutofit fontScale="90000"/>
          </a:bodyPr>
          <a:lstStyle/>
          <a:p>
            <a:r>
              <a:rPr lang="en-GB" dirty="0"/>
              <a:t>Metric: precision </a:t>
            </a:r>
            <a:endParaRPr lang="en-BE" dirty="0"/>
          </a:p>
        </p:txBody>
      </p:sp>
      <p:graphicFrame>
        <p:nvGraphicFramePr>
          <p:cNvPr id="4" name="Content Placeholder 3">
            <a:extLst>
              <a:ext uri="{FF2B5EF4-FFF2-40B4-BE49-F238E27FC236}">
                <a16:creationId xmlns:a16="http://schemas.microsoft.com/office/drawing/2014/main" id="{E2A572C5-B237-0F6D-954A-9DAFD14C46CD}"/>
              </a:ext>
            </a:extLst>
          </p:cNvPr>
          <p:cNvGraphicFramePr>
            <a:graphicFrameLocks noGrp="1"/>
          </p:cNvGraphicFramePr>
          <p:nvPr>
            <p:ph idx="1"/>
          </p:nvPr>
        </p:nvGraphicFramePr>
        <p:xfrm>
          <a:off x="158750" y="1160979"/>
          <a:ext cx="11258552" cy="7416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2298192929"/>
                    </a:ext>
                  </a:extLst>
                </a:gridCol>
                <a:gridCol w="1341438">
                  <a:extLst>
                    <a:ext uri="{9D8B030D-6E8A-4147-A177-3AD203B41FA5}">
                      <a16:colId xmlns:a16="http://schemas.microsoft.com/office/drawing/2014/main" val="1584888223"/>
                    </a:ext>
                  </a:extLst>
                </a:gridCol>
                <a:gridCol w="1407319">
                  <a:extLst>
                    <a:ext uri="{9D8B030D-6E8A-4147-A177-3AD203B41FA5}">
                      <a16:colId xmlns:a16="http://schemas.microsoft.com/office/drawing/2014/main" val="2576355424"/>
                    </a:ext>
                  </a:extLst>
                </a:gridCol>
                <a:gridCol w="1270793">
                  <a:extLst>
                    <a:ext uri="{9D8B030D-6E8A-4147-A177-3AD203B41FA5}">
                      <a16:colId xmlns:a16="http://schemas.microsoft.com/office/drawing/2014/main" val="3402977654"/>
                    </a:ext>
                  </a:extLst>
                </a:gridCol>
                <a:gridCol w="1543845">
                  <a:extLst>
                    <a:ext uri="{9D8B030D-6E8A-4147-A177-3AD203B41FA5}">
                      <a16:colId xmlns:a16="http://schemas.microsoft.com/office/drawing/2014/main" val="1836893361"/>
                    </a:ext>
                  </a:extLst>
                </a:gridCol>
                <a:gridCol w="1407319">
                  <a:extLst>
                    <a:ext uri="{9D8B030D-6E8A-4147-A177-3AD203B41FA5}">
                      <a16:colId xmlns:a16="http://schemas.microsoft.com/office/drawing/2014/main" val="37390720"/>
                    </a:ext>
                  </a:extLst>
                </a:gridCol>
                <a:gridCol w="1407319">
                  <a:extLst>
                    <a:ext uri="{9D8B030D-6E8A-4147-A177-3AD203B41FA5}">
                      <a16:colId xmlns:a16="http://schemas.microsoft.com/office/drawing/2014/main" val="1283758750"/>
                    </a:ext>
                  </a:extLst>
                </a:gridCol>
                <a:gridCol w="1407319">
                  <a:extLst>
                    <a:ext uri="{9D8B030D-6E8A-4147-A177-3AD203B41FA5}">
                      <a16:colId xmlns:a16="http://schemas.microsoft.com/office/drawing/2014/main" val="805583320"/>
                    </a:ext>
                  </a:extLst>
                </a:gridCol>
              </a:tblGrid>
              <a:tr h="370840">
                <a:tc>
                  <a:txBody>
                    <a:bodyPr/>
                    <a:lstStyle/>
                    <a:p>
                      <a:pPr algn="ctr"/>
                      <a:r>
                        <a:rPr lang="en-GB" b="0" dirty="0" err="1"/>
                        <a:t>ContextCite</a:t>
                      </a:r>
                      <a:endParaRPr lang="en-BE" b="0" dirty="0"/>
                    </a:p>
                  </a:txBody>
                  <a:tcPr/>
                </a:tc>
                <a:tc>
                  <a:txBody>
                    <a:bodyPr/>
                    <a:lstStyle/>
                    <a:p>
                      <a:pPr algn="ctr"/>
                      <a:r>
                        <a:rPr lang="en-GB" sz="1800" b="0" i="0" kern="1200" dirty="0">
                          <a:solidFill>
                            <a:schemeClr val="lt1"/>
                          </a:solidFill>
                          <a:effectLst/>
                          <a:latin typeface="+mn-lt"/>
                          <a:ea typeface="+mn-ea"/>
                          <a:cs typeface="+mn-cs"/>
                        </a:rPr>
                        <a:t>FBII</a:t>
                      </a:r>
                      <a:endParaRPr lang="en-BE" dirty="0"/>
                    </a:p>
                  </a:txBody>
                  <a:tcPr/>
                </a:tc>
                <a:tc>
                  <a:txBody>
                    <a:bodyPr/>
                    <a:lstStyle/>
                    <a:p>
                      <a:pPr algn="ctr"/>
                      <a:r>
                        <a:rPr lang="en-GB" sz="1800" b="0" i="0" kern="1200" dirty="0" err="1">
                          <a:solidFill>
                            <a:schemeClr val="lt1"/>
                          </a:solidFill>
                          <a:effectLst/>
                          <a:latin typeface="+mn-lt"/>
                          <a:ea typeface="+mn-ea"/>
                          <a:cs typeface="+mn-cs"/>
                        </a:rPr>
                        <a:t>Spex</a:t>
                      </a:r>
                      <a:endParaRPr lang="en-BE" dirty="0"/>
                    </a:p>
                  </a:txBody>
                  <a:tcPr/>
                </a:tc>
                <a:tc>
                  <a:txBody>
                    <a:bodyPr/>
                    <a:lstStyle/>
                    <a:p>
                      <a:pPr algn="ctr"/>
                      <a:r>
                        <a:rPr lang="en-GB" sz="1800" b="0" i="0" kern="1200" dirty="0">
                          <a:solidFill>
                            <a:schemeClr val="lt1"/>
                          </a:solidFill>
                          <a:effectLst/>
                          <a:latin typeface="+mn-lt"/>
                          <a:ea typeface="+mn-ea"/>
                          <a:cs typeface="+mn-cs"/>
                        </a:rPr>
                        <a:t>FSII</a:t>
                      </a:r>
                      <a:endParaRPr lang="en-BE" dirty="0"/>
                    </a:p>
                  </a:txBody>
                  <a:tcPr/>
                </a:tc>
                <a:tc>
                  <a:txBody>
                    <a:bodyPr/>
                    <a:lstStyle/>
                    <a:p>
                      <a:pPr algn="ctr"/>
                      <a:r>
                        <a:rPr lang="en-GB" sz="1800" b="0" i="0" kern="1200" dirty="0" err="1">
                          <a:solidFill>
                            <a:schemeClr val="accent6"/>
                          </a:solidFill>
                          <a:effectLst/>
                          <a:latin typeface="+mn-lt"/>
                          <a:ea typeface="+mn-ea"/>
                          <a:cs typeface="+mn-cs"/>
                        </a:rPr>
                        <a:t>FM_WeightsD</a:t>
                      </a:r>
                      <a:endParaRPr lang="en-BE" dirty="0">
                        <a:solidFill>
                          <a:schemeClr val="accent6"/>
                        </a:solidFill>
                      </a:endParaRPr>
                    </a:p>
                  </a:txBody>
                  <a:tcPr/>
                </a:tc>
                <a:tc>
                  <a:txBody>
                    <a:bodyPr/>
                    <a:lstStyle/>
                    <a:p>
                      <a:pPr algn="ctr"/>
                      <a:r>
                        <a:rPr lang="en-GB" sz="1800" b="0" i="0" kern="1200" dirty="0" err="1">
                          <a:solidFill>
                            <a:schemeClr val="accent6"/>
                          </a:solidFill>
                          <a:effectLst/>
                          <a:latin typeface="+mn-lt"/>
                          <a:ea typeface="+mn-ea"/>
                          <a:cs typeface="+mn-cs"/>
                        </a:rPr>
                        <a:t>FM_Weights</a:t>
                      </a:r>
                      <a:endParaRPr lang="en-BE" dirty="0">
                        <a:solidFill>
                          <a:schemeClr val="accent6"/>
                        </a:solidFill>
                      </a:endParaRPr>
                    </a:p>
                  </a:txBody>
                  <a:tcPr/>
                </a:tc>
                <a:tc>
                  <a:txBody>
                    <a:bodyPr/>
                    <a:lstStyle/>
                    <a:p>
                      <a:pPr algn="ctr"/>
                      <a:r>
                        <a:rPr lang="en-GB" sz="1800" b="0" i="0" kern="1200" dirty="0">
                          <a:solidFill>
                            <a:schemeClr val="lt1"/>
                          </a:solidFill>
                          <a:effectLst/>
                          <a:latin typeface="+mn-lt"/>
                          <a:ea typeface="+mn-ea"/>
                          <a:cs typeface="+mn-cs"/>
                        </a:rPr>
                        <a:t>LOO</a:t>
                      </a:r>
                      <a:endParaRPr lang="en-BE" dirty="0"/>
                    </a:p>
                  </a:txBody>
                  <a:tcPr/>
                </a:tc>
                <a:tc>
                  <a:txBody>
                    <a:bodyPr/>
                    <a:lstStyle/>
                    <a:p>
                      <a:pPr algn="ctr"/>
                      <a:r>
                        <a:rPr lang="en-GB" sz="1800" b="0" i="0" kern="1200" dirty="0">
                          <a:solidFill>
                            <a:schemeClr val="lt1"/>
                          </a:solidFill>
                          <a:effectLst/>
                          <a:latin typeface="+mn-lt"/>
                          <a:ea typeface="+mn-ea"/>
                          <a:cs typeface="+mn-cs"/>
                        </a:rPr>
                        <a:t>ARC-JSD</a:t>
                      </a:r>
                      <a:endParaRPr lang="en-BE" dirty="0"/>
                    </a:p>
                  </a:txBody>
                  <a:tcPr/>
                </a:tc>
                <a:extLst>
                  <a:ext uri="{0D108BD9-81ED-4DB2-BD59-A6C34878D82A}">
                    <a16:rowId xmlns:a16="http://schemas.microsoft.com/office/drawing/2014/main" val="554100784"/>
                  </a:ext>
                </a:extLst>
              </a:tr>
              <a:tr h="370840">
                <a:tc>
                  <a:txBody>
                    <a:bodyPr/>
                    <a:lstStyle/>
                    <a:p>
                      <a:r>
                        <a:rPr lang="en-BE" sz="1800" b="0" i="0" kern="1200" dirty="0">
                          <a:solidFill>
                            <a:schemeClr val="dk1"/>
                          </a:solidFill>
                          <a:effectLst/>
                          <a:latin typeface="+mn-lt"/>
                          <a:ea typeface="+mn-ea"/>
                          <a:cs typeface="+mn-cs"/>
                        </a:rPr>
                        <a:t>0.776</a:t>
                      </a:r>
                      <a:endParaRPr lang="en-BE" dirty="0"/>
                    </a:p>
                  </a:txBody>
                  <a:tcPr/>
                </a:tc>
                <a:tc>
                  <a:txBody>
                    <a:bodyPr/>
                    <a:lstStyle/>
                    <a:p>
                      <a:r>
                        <a:rPr lang="en-BE" sz="1800" b="0" i="0" kern="1200" dirty="0">
                          <a:solidFill>
                            <a:schemeClr val="dk1"/>
                          </a:solidFill>
                          <a:effectLst/>
                          <a:latin typeface="+mn-lt"/>
                          <a:ea typeface="+mn-ea"/>
                          <a:cs typeface="+mn-cs"/>
                        </a:rPr>
                        <a:t>0.641</a:t>
                      </a:r>
                      <a:endParaRPr lang="en-BE" dirty="0"/>
                    </a:p>
                  </a:txBody>
                  <a:tcPr/>
                </a:tc>
                <a:tc>
                  <a:txBody>
                    <a:bodyPr/>
                    <a:lstStyle/>
                    <a:p>
                      <a:r>
                        <a:rPr lang="en-BE" sz="1800" b="0" i="0" kern="1200" dirty="0">
                          <a:solidFill>
                            <a:schemeClr val="dk1"/>
                          </a:solidFill>
                          <a:effectLst/>
                          <a:latin typeface="+mn-lt"/>
                          <a:ea typeface="+mn-ea"/>
                          <a:cs typeface="+mn-cs"/>
                        </a:rPr>
                        <a:t>0.718</a:t>
                      </a:r>
                      <a:endParaRPr lang="en-BE" dirty="0"/>
                    </a:p>
                  </a:txBody>
                  <a:tcPr/>
                </a:tc>
                <a:tc>
                  <a:txBody>
                    <a:bodyPr/>
                    <a:lstStyle/>
                    <a:p>
                      <a:r>
                        <a:rPr lang="en-BE" sz="1800" b="0" i="0" kern="1200" dirty="0">
                          <a:solidFill>
                            <a:schemeClr val="dk1"/>
                          </a:solidFill>
                          <a:effectLst/>
                          <a:latin typeface="+mn-lt"/>
                          <a:ea typeface="+mn-ea"/>
                          <a:cs typeface="+mn-cs"/>
                        </a:rPr>
                        <a:t>0.641</a:t>
                      </a:r>
                      <a:endParaRPr lang="en-BE" dirty="0"/>
                    </a:p>
                  </a:txBody>
                  <a:tcPr/>
                </a:tc>
                <a:tc>
                  <a:txBody>
                    <a:bodyPr/>
                    <a:lstStyle/>
                    <a:p>
                      <a:r>
                        <a:rPr lang="en-BE" sz="1800" b="0" i="0" kern="1200" dirty="0">
                          <a:solidFill>
                            <a:schemeClr val="dk1"/>
                          </a:solidFill>
                          <a:effectLst/>
                          <a:latin typeface="+mn-lt"/>
                          <a:ea typeface="+mn-ea"/>
                          <a:cs typeface="+mn-cs"/>
                        </a:rPr>
                        <a:t>0.772</a:t>
                      </a:r>
                      <a:endParaRPr lang="en-BE" dirty="0"/>
                    </a:p>
                  </a:txBody>
                  <a:tcPr/>
                </a:tc>
                <a:tc>
                  <a:txBody>
                    <a:bodyPr/>
                    <a:lstStyle/>
                    <a:p>
                      <a:r>
                        <a:rPr lang="en-BE" sz="1800" b="0" i="0" kern="1200" dirty="0">
                          <a:solidFill>
                            <a:schemeClr val="dk1"/>
                          </a:solidFill>
                          <a:effectLst/>
                          <a:latin typeface="+mn-lt"/>
                          <a:ea typeface="+mn-ea"/>
                          <a:cs typeface="+mn-cs"/>
                        </a:rPr>
                        <a:t>0.798</a:t>
                      </a:r>
                      <a:endParaRPr lang="en-BE" dirty="0"/>
                    </a:p>
                  </a:txBody>
                  <a:tcPr/>
                </a:tc>
                <a:tc>
                  <a:txBody>
                    <a:bodyPr/>
                    <a:lstStyle/>
                    <a:p>
                      <a:r>
                        <a:rPr lang="en-BE" sz="1800" b="0" i="0" kern="1200" dirty="0">
                          <a:solidFill>
                            <a:schemeClr val="dk1"/>
                          </a:solidFill>
                          <a:effectLst/>
                          <a:latin typeface="+mn-lt"/>
                          <a:ea typeface="+mn-ea"/>
                          <a:cs typeface="+mn-cs"/>
                        </a:rPr>
                        <a:t>0.785</a:t>
                      </a:r>
                      <a:endParaRPr lang="en-BE" dirty="0"/>
                    </a:p>
                  </a:txBody>
                  <a:tcPr/>
                </a:tc>
                <a:tc>
                  <a:txBody>
                    <a:bodyPr/>
                    <a:lstStyle/>
                    <a:p>
                      <a:r>
                        <a:rPr lang="en-BE" sz="1800" b="0" i="0" kern="1200" dirty="0">
                          <a:solidFill>
                            <a:schemeClr val="accent2"/>
                          </a:solidFill>
                          <a:effectLst/>
                          <a:latin typeface="+mn-lt"/>
                          <a:ea typeface="+mn-ea"/>
                          <a:cs typeface="+mn-cs"/>
                        </a:rPr>
                        <a:t>0.808</a:t>
                      </a:r>
                      <a:endParaRPr lang="en-BE" dirty="0">
                        <a:solidFill>
                          <a:schemeClr val="accent2"/>
                        </a:solidFill>
                      </a:endParaRPr>
                    </a:p>
                  </a:txBody>
                  <a:tcPr/>
                </a:tc>
                <a:extLst>
                  <a:ext uri="{0D108BD9-81ED-4DB2-BD59-A6C34878D82A}">
                    <a16:rowId xmlns:a16="http://schemas.microsoft.com/office/drawing/2014/main" val="1922106019"/>
                  </a:ext>
                </a:extLst>
              </a:tr>
            </a:tbl>
          </a:graphicData>
        </a:graphic>
      </p:graphicFrame>
      <p:sp>
        <p:nvSpPr>
          <p:cNvPr id="5" name="TextBox 4">
            <a:extLst>
              <a:ext uri="{FF2B5EF4-FFF2-40B4-BE49-F238E27FC236}">
                <a16:creationId xmlns:a16="http://schemas.microsoft.com/office/drawing/2014/main" id="{718FFBE3-77F4-A462-B989-D548332BAA7C}"/>
              </a:ext>
            </a:extLst>
          </p:cNvPr>
          <p:cNvSpPr txBox="1"/>
          <p:nvPr/>
        </p:nvSpPr>
        <p:spPr>
          <a:xfrm>
            <a:off x="158750" y="679451"/>
            <a:ext cx="4260850" cy="369332"/>
          </a:xfrm>
          <a:prstGeom prst="rect">
            <a:avLst/>
          </a:prstGeom>
          <a:noFill/>
        </p:spPr>
        <p:txBody>
          <a:bodyPr wrap="square" rtlCol="0">
            <a:spAutoFit/>
          </a:bodyPr>
          <a:lstStyle/>
          <a:p>
            <a:r>
              <a:rPr lang="en-GB" b="1" dirty="0"/>
              <a:t>Precision with k = </a:t>
            </a:r>
            <a:r>
              <a:rPr lang="en-GB" b="1" dirty="0" err="1"/>
              <a:t>nb.</a:t>
            </a:r>
            <a:r>
              <a:rPr lang="en-GB" b="1" dirty="0"/>
              <a:t> Positive support</a:t>
            </a:r>
            <a:endParaRPr lang="en-BE" b="1" dirty="0"/>
          </a:p>
        </p:txBody>
      </p:sp>
      <p:sp>
        <p:nvSpPr>
          <p:cNvPr id="7" name="TextBox 6">
            <a:extLst>
              <a:ext uri="{FF2B5EF4-FFF2-40B4-BE49-F238E27FC236}">
                <a16:creationId xmlns:a16="http://schemas.microsoft.com/office/drawing/2014/main" id="{12DCE17F-1C47-1839-0330-884AD55AF198}"/>
              </a:ext>
            </a:extLst>
          </p:cNvPr>
          <p:cNvSpPr txBox="1"/>
          <p:nvPr/>
        </p:nvSpPr>
        <p:spPr>
          <a:xfrm>
            <a:off x="158750" y="2014855"/>
            <a:ext cx="4260850" cy="369332"/>
          </a:xfrm>
          <a:prstGeom prst="rect">
            <a:avLst/>
          </a:prstGeom>
          <a:noFill/>
        </p:spPr>
        <p:txBody>
          <a:bodyPr wrap="square" rtlCol="0">
            <a:spAutoFit/>
          </a:bodyPr>
          <a:lstStyle/>
          <a:p>
            <a:r>
              <a:rPr lang="en-GB" b="1" dirty="0"/>
              <a:t>Adjusted precision @ k </a:t>
            </a:r>
            <a:endParaRPr lang="en-BE" b="1" dirty="0"/>
          </a:p>
        </p:txBody>
      </p:sp>
      <p:pic>
        <p:nvPicPr>
          <p:cNvPr id="9" name="Picture 8">
            <a:extLst>
              <a:ext uri="{FF2B5EF4-FFF2-40B4-BE49-F238E27FC236}">
                <a16:creationId xmlns:a16="http://schemas.microsoft.com/office/drawing/2014/main" id="{883AD245-6307-C852-2A30-72BE22D74551}"/>
              </a:ext>
            </a:extLst>
          </p:cNvPr>
          <p:cNvPicPr>
            <a:picLocks noChangeAspect="1"/>
          </p:cNvPicPr>
          <p:nvPr/>
        </p:nvPicPr>
        <p:blipFill>
          <a:blip r:embed="rId2"/>
          <a:stretch>
            <a:fillRect/>
          </a:stretch>
        </p:blipFill>
        <p:spPr>
          <a:xfrm>
            <a:off x="286664" y="2445916"/>
            <a:ext cx="3931125" cy="2354684"/>
          </a:xfrm>
          <a:prstGeom prst="rect">
            <a:avLst/>
          </a:prstGeom>
        </p:spPr>
      </p:pic>
      <p:sp>
        <p:nvSpPr>
          <p:cNvPr id="10" name="TextBox 9">
            <a:extLst>
              <a:ext uri="{FF2B5EF4-FFF2-40B4-BE49-F238E27FC236}">
                <a16:creationId xmlns:a16="http://schemas.microsoft.com/office/drawing/2014/main" id="{889EE606-F81A-EB5C-B563-8822713BBF24}"/>
              </a:ext>
            </a:extLst>
          </p:cNvPr>
          <p:cNvSpPr txBox="1"/>
          <p:nvPr/>
        </p:nvSpPr>
        <p:spPr>
          <a:xfrm>
            <a:off x="6305550" y="2508250"/>
            <a:ext cx="5410200" cy="2031325"/>
          </a:xfrm>
          <a:prstGeom prst="rect">
            <a:avLst/>
          </a:prstGeom>
          <a:noFill/>
        </p:spPr>
        <p:txBody>
          <a:bodyPr wrap="square" rtlCol="0">
            <a:spAutoFit/>
          </a:bodyPr>
          <a:lstStyle/>
          <a:p>
            <a:pPr marL="285750" indent="-285750">
              <a:buFont typeface="Arial" panose="020B0604020202020204" pitchFamily="34" charset="0"/>
              <a:buChar char="•"/>
            </a:pPr>
            <a:r>
              <a:rPr lang="en-GB" dirty="0"/>
              <a:t>We divide the number of correctly found documents by the minimum between k and size of ground truth (smallest at 2)</a:t>
            </a:r>
          </a:p>
          <a:p>
            <a:pPr marL="285750" indent="-285750">
              <a:buFont typeface="Arial" panose="020B0604020202020204" pitchFamily="34" charset="0"/>
              <a:buChar char="•"/>
            </a:pPr>
            <a:r>
              <a:rPr lang="en-GB" dirty="0"/>
              <a:t>For k = 1, the best is our method </a:t>
            </a:r>
            <a:r>
              <a:rPr lang="en-GB" dirty="0">
                <a:solidFill>
                  <a:schemeClr val="accent5">
                    <a:lumMod val="60000"/>
                    <a:lumOff val="40000"/>
                  </a:schemeClr>
                </a:solidFill>
              </a:rPr>
              <a:t>FMWD </a:t>
            </a:r>
            <a:r>
              <a:rPr lang="en-GB" dirty="0"/>
              <a:t>but there is a big drop after showing that we have difficulties getting the second document all the time. </a:t>
            </a:r>
            <a:endParaRPr lang="en-GB" dirty="0">
              <a:solidFill>
                <a:schemeClr val="accent5">
                  <a:lumMod val="60000"/>
                  <a:lumOff val="40000"/>
                </a:schemeClr>
              </a:solidFill>
            </a:endParaRPr>
          </a:p>
          <a:p>
            <a:pPr marL="285750" indent="-285750">
              <a:buFont typeface="Arial" panose="020B0604020202020204" pitchFamily="34" charset="0"/>
              <a:buChar char="•"/>
            </a:pPr>
            <a:endParaRPr lang="en-BE" dirty="0"/>
          </a:p>
        </p:txBody>
      </p:sp>
    </p:spTree>
    <p:extLst>
      <p:ext uri="{BB962C8B-B14F-4D97-AF65-F5344CB8AC3E}">
        <p14:creationId xmlns:p14="http://schemas.microsoft.com/office/powerpoint/2010/main" val="18981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E1CCA-4699-A16A-A601-3A042F9BBB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72E821-E205-F834-1BA9-FCC8005A020D}"/>
              </a:ext>
            </a:extLst>
          </p:cNvPr>
          <p:cNvSpPr>
            <a:spLocks noGrp="1"/>
          </p:cNvSpPr>
          <p:nvPr>
            <p:ph type="title"/>
          </p:nvPr>
        </p:nvSpPr>
        <p:spPr>
          <a:xfrm>
            <a:off x="0" y="1"/>
            <a:ext cx="10515600" cy="679450"/>
          </a:xfrm>
        </p:spPr>
        <p:txBody>
          <a:bodyPr>
            <a:normAutofit fontScale="90000"/>
          </a:bodyPr>
          <a:lstStyle/>
          <a:p>
            <a:r>
              <a:rPr lang="en-GB" dirty="0"/>
              <a:t>Metric: precision </a:t>
            </a:r>
            <a:endParaRPr lang="en-BE" dirty="0"/>
          </a:p>
        </p:txBody>
      </p:sp>
      <p:sp>
        <p:nvSpPr>
          <p:cNvPr id="7" name="TextBox 6">
            <a:extLst>
              <a:ext uri="{FF2B5EF4-FFF2-40B4-BE49-F238E27FC236}">
                <a16:creationId xmlns:a16="http://schemas.microsoft.com/office/drawing/2014/main" id="{F1B4CB77-8D8C-5E5B-2DAD-02A01ACCA898}"/>
              </a:ext>
            </a:extLst>
          </p:cNvPr>
          <p:cNvSpPr txBox="1"/>
          <p:nvPr/>
        </p:nvSpPr>
        <p:spPr>
          <a:xfrm>
            <a:off x="76200" y="763905"/>
            <a:ext cx="4260850" cy="369332"/>
          </a:xfrm>
          <a:prstGeom prst="rect">
            <a:avLst/>
          </a:prstGeom>
          <a:noFill/>
        </p:spPr>
        <p:txBody>
          <a:bodyPr wrap="square" rtlCol="0">
            <a:spAutoFit/>
          </a:bodyPr>
          <a:lstStyle/>
          <a:p>
            <a:r>
              <a:rPr lang="en-GB" b="1" dirty="0"/>
              <a:t>Recall precision @ k </a:t>
            </a:r>
            <a:endParaRPr lang="en-BE" b="1" dirty="0"/>
          </a:p>
        </p:txBody>
      </p:sp>
      <p:sp>
        <p:nvSpPr>
          <p:cNvPr id="10" name="TextBox 9">
            <a:extLst>
              <a:ext uri="{FF2B5EF4-FFF2-40B4-BE49-F238E27FC236}">
                <a16:creationId xmlns:a16="http://schemas.microsoft.com/office/drawing/2014/main" id="{4B947AA2-5B71-DD37-41CA-2F00DC0757A1}"/>
              </a:ext>
            </a:extLst>
          </p:cNvPr>
          <p:cNvSpPr txBox="1"/>
          <p:nvPr/>
        </p:nvSpPr>
        <p:spPr>
          <a:xfrm>
            <a:off x="6203950" y="16700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We divide unconditionally by the size of ground truth</a:t>
            </a:r>
          </a:p>
          <a:p>
            <a:pPr marL="285750" indent="-285750">
              <a:buFont typeface="Arial" panose="020B0604020202020204" pitchFamily="34" charset="0"/>
              <a:buChar char="•"/>
            </a:pPr>
            <a:r>
              <a:rPr lang="en-GB" dirty="0"/>
              <a:t>There are either 2 or 4 positive sentences, we can see the distinction between methods that manage to detect the 2scd doc from the k = 3 and after</a:t>
            </a:r>
          </a:p>
        </p:txBody>
      </p:sp>
      <p:pic>
        <p:nvPicPr>
          <p:cNvPr id="11" name="Picture 10">
            <a:extLst>
              <a:ext uri="{FF2B5EF4-FFF2-40B4-BE49-F238E27FC236}">
                <a16:creationId xmlns:a16="http://schemas.microsoft.com/office/drawing/2014/main" id="{F992FC8E-E3FE-E17C-438C-44D2A618CE76}"/>
              </a:ext>
            </a:extLst>
          </p:cNvPr>
          <p:cNvPicPr>
            <a:picLocks noChangeAspect="1"/>
          </p:cNvPicPr>
          <p:nvPr/>
        </p:nvPicPr>
        <p:blipFill>
          <a:blip r:embed="rId2"/>
          <a:stretch>
            <a:fillRect/>
          </a:stretch>
        </p:blipFill>
        <p:spPr>
          <a:xfrm>
            <a:off x="492125" y="1379910"/>
            <a:ext cx="5408859" cy="3236539"/>
          </a:xfrm>
          <a:prstGeom prst="rect">
            <a:avLst/>
          </a:prstGeom>
        </p:spPr>
      </p:pic>
    </p:spTree>
    <p:extLst>
      <p:ext uri="{BB962C8B-B14F-4D97-AF65-F5344CB8AC3E}">
        <p14:creationId xmlns:p14="http://schemas.microsoft.com/office/powerpoint/2010/main" val="112966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51E3-E8EF-05A5-A80A-50B815D9DA98}"/>
              </a:ext>
            </a:extLst>
          </p:cNvPr>
          <p:cNvSpPr>
            <a:spLocks noGrp="1"/>
          </p:cNvSpPr>
          <p:nvPr>
            <p:ph type="title"/>
          </p:nvPr>
        </p:nvSpPr>
        <p:spPr>
          <a:xfrm>
            <a:off x="0" y="0"/>
            <a:ext cx="10515600" cy="584201"/>
          </a:xfrm>
        </p:spPr>
        <p:txBody>
          <a:bodyPr>
            <a:normAutofit fontScale="90000"/>
          </a:bodyPr>
          <a:lstStyle/>
          <a:p>
            <a:r>
              <a:rPr lang="en-GB" dirty="0" err="1"/>
              <a:t>Annectodes</a:t>
            </a:r>
            <a:endParaRPr lang="en-BE" dirty="0"/>
          </a:p>
        </p:txBody>
      </p:sp>
      <p:sp>
        <p:nvSpPr>
          <p:cNvPr id="4" name="TextBox 3">
            <a:extLst>
              <a:ext uri="{FF2B5EF4-FFF2-40B4-BE49-F238E27FC236}">
                <a16:creationId xmlns:a16="http://schemas.microsoft.com/office/drawing/2014/main" id="{631CD7EA-85F8-E664-CDB1-294057396A7F}"/>
              </a:ext>
            </a:extLst>
          </p:cNvPr>
          <p:cNvSpPr txBox="1"/>
          <p:nvPr/>
        </p:nvSpPr>
        <p:spPr>
          <a:xfrm>
            <a:off x="0" y="717550"/>
            <a:ext cx="5797550" cy="369332"/>
          </a:xfrm>
          <a:prstGeom prst="rect">
            <a:avLst/>
          </a:prstGeom>
          <a:noFill/>
        </p:spPr>
        <p:txBody>
          <a:bodyPr wrap="square" rtlCol="0">
            <a:spAutoFit/>
          </a:bodyPr>
          <a:lstStyle/>
          <a:p>
            <a:r>
              <a:rPr lang="en-GB" b="1" dirty="0"/>
              <a:t>Focus on CC vs Our Methods &amp; precision metric</a:t>
            </a:r>
            <a:endParaRPr lang="en-BE" b="1" dirty="0"/>
          </a:p>
        </p:txBody>
      </p:sp>
      <p:sp>
        <p:nvSpPr>
          <p:cNvPr id="5" name="TextBox 4">
            <a:extLst>
              <a:ext uri="{FF2B5EF4-FFF2-40B4-BE49-F238E27FC236}">
                <a16:creationId xmlns:a16="http://schemas.microsoft.com/office/drawing/2014/main" id="{7761A0AC-81C2-239E-41B0-EF6C72DC4F3C}"/>
              </a:ext>
            </a:extLst>
          </p:cNvPr>
          <p:cNvSpPr txBox="1"/>
          <p:nvPr/>
        </p:nvSpPr>
        <p:spPr>
          <a:xfrm>
            <a:off x="279400" y="1175781"/>
            <a:ext cx="1093470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From a general view, it seems the cases where our methods are better than CC is when the question is complementary and each document holds a part of the information (complementary synthetic data may be interesting to check for confirmation). </a:t>
            </a:r>
          </a:p>
          <a:p>
            <a:pPr marL="285750" indent="-285750">
              <a:buFont typeface="Arial" panose="020B0604020202020204" pitchFamily="34" charset="0"/>
              <a:buChar char="•"/>
            </a:pPr>
            <a:r>
              <a:rPr lang="en-GB" dirty="0"/>
              <a:t>Example: </a:t>
            </a:r>
          </a:p>
          <a:p>
            <a:pPr marL="742950" lvl="1" indent="-285750">
              <a:buFont typeface="Arial" panose="020B0604020202020204" pitchFamily="34" charset="0"/>
              <a:buChar char="•"/>
            </a:pPr>
            <a:r>
              <a:rPr lang="en-GB" dirty="0"/>
              <a:t>Question: 'Which film came out first, The Love Route or </a:t>
            </a:r>
            <a:r>
              <a:rPr lang="en-GB" dirty="0" err="1"/>
              <a:t>Engal</a:t>
            </a:r>
            <a:r>
              <a:rPr lang="en-GB" dirty="0"/>
              <a:t> Aasan?’</a:t>
            </a:r>
          </a:p>
          <a:p>
            <a:pPr marL="742950" lvl="1" indent="-285750">
              <a:buFont typeface="Arial" panose="020B0604020202020204" pitchFamily="34" charset="0"/>
              <a:buChar char="•"/>
            </a:pPr>
            <a:r>
              <a:rPr lang="en-GB" dirty="0"/>
              <a:t>Support: '</a:t>
            </a:r>
            <a:r>
              <a:rPr lang="en-GB" dirty="0" err="1"/>
              <a:t>Engal</a:t>
            </a:r>
            <a:r>
              <a:rPr lang="en-GB" dirty="0"/>
              <a:t> Aasan is a 2009 Tamil action comedy- drama film directed by R. K. Kalaimani.', 'The Love Route is a 1915 American Western silent film directed and written by Allan Dwan based upon a play by Edward Henry </a:t>
            </a:r>
            <a:r>
              <a:rPr lang="en-GB" dirty="0" err="1"/>
              <a:t>Peple</a:t>
            </a:r>
            <a:r>
              <a:rPr lang="en-GB" dirty="0"/>
              <a:t>.'</a:t>
            </a:r>
            <a:endParaRPr lang="en-BE" dirty="0"/>
          </a:p>
        </p:txBody>
      </p:sp>
    </p:spTree>
    <p:extLst>
      <p:ext uri="{BB962C8B-B14F-4D97-AF65-F5344CB8AC3E}">
        <p14:creationId xmlns:p14="http://schemas.microsoft.com/office/powerpoint/2010/main" val="3313819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800</Words>
  <Application>Microsoft Office PowerPoint</Application>
  <PresentationFormat>Widescreen</PresentationFormat>
  <Paragraphs>113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Preliminary Experiments Results</vt:lpstr>
      <vt:lpstr>Used Dataset: 2wiki</vt:lpstr>
      <vt:lpstr>Using model for FMD and FMW is bad? </vt:lpstr>
      <vt:lpstr>Metric: lds </vt:lpstr>
      <vt:lpstr>Metric: precision </vt:lpstr>
      <vt:lpstr>Metric: precision </vt:lpstr>
      <vt:lpstr>Annectodes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KALAI Tarik</dc:creator>
  <cp:lastModifiedBy>KALAI Tarik</cp:lastModifiedBy>
  <cp:revision>3</cp:revision>
  <dcterms:created xsi:type="dcterms:W3CDTF">2025-08-07T19:23:54Z</dcterms:created>
  <dcterms:modified xsi:type="dcterms:W3CDTF">2025-08-07T23:00:12Z</dcterms:modified>
</cp:coreProperties>
</file>