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embeddedFontLst>
    <p:embeddedFont>
      <p:font typeface="Caladea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CEQBK+Calibri Bold" panose="020B0604020202020204" charset="0"/>
      <p:regular r:id="rId17"/>
    </p:embeddedFont>
    <p:embeddedFont>
      <p:font typeface="GEFGNJ+Calibri Light" panose="020B0604020202020204" charset="0"/>
      <p:regular r:id="rId18"/>
    </p:embeddedFont>
    <p:embeddedFont>
      <p:font typeface="HPRUUH+Calibri" panose="020B0604020202020204" charset="0"/>
      <p:regular r:id="rId19"/>
    </p:embeddedFont>
    <p:embeddedFont>
      <p:font typeface="JJWUCH+Calibri Bold" panose="020B0604020202020204" charset="0"/>
      <p:regular r:id="rId20"/>
    </p:embeddedFont>
    <p:embeddedFont>
      <p:font typeface="LFVIKQ+Wingdings" panose="020B0604020202020204" charset="2"/>
      <p:regular r:id="rId21"/>
    </p:embeddedFont>
    <p:embeddedFont>
      <p:font typeface="OWCKHQ+Calibri" panose="020B0604020202020204" charset="0"/>
      <p:regular r:id="rId22"/>
    </p:embeddedFont>
    <p:embeddedFont>
      <p:font typeface="UIFDGB+Calibri Light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3168"/>
        <p:guide pos="24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euron.ai/home/job_guarante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query@ineuron.a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upport@ineuron.a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GjYeKSfLr4&amp;list=PLZoTAELRMXVN4ypDZ4Qd0nfWR_I7xl36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p78NEOskpmQ&amp;list=PLmQAMKHKeLZ8QswAAWXXMC4LwmWk5ZTj_" TargetMode="External"/><Relationship Id="rId4" Type="http://schemas.openxmlformats.org/officeDocument/2006/relationships/hyperlink" Target="https://www.youtube.com/watch?v=eGltLHfGszU&amp;list=PLZoTAELRMXVO5zRjBApoMgM5rc5KEzjJ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euron.ai/home/coursedetail/full-stack-data-science-with-1-year-internship--11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iNeuronai/interview-question-data-science-" TargetMode="External"/><Relationship Id="rId4" Type="http://schemas.openxmlformats.org/officeDocument/2006/relationships/hyperlink" Target="https://github.com/iNeuronai/same-resume-year-wi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9024" y="979769"/>
            <a:ext cx="9088294" cy="2316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773"/>
              </a:lnSpc>
              <a:spcBef>
                <a:spcPts val="0"/>
              </a:spcBef>
              <a:spcAft>
                <a:spcPts val="0"/>
              </a:spcAft>
            </a:pPr>
            <a:r>
              <a:rPr sz="8000" spc="-97" dirty="0">
                <a:solidFill>
                  <a:srgbClr val="002060"/>
                </a:solidFill>
                <a:latin typeface="GEFGNJ+Calibri Light"/>
                <a:cs typeface="GEFGNJ+Calibri Light"/>
              </a:rPr>
              <a:t>Full</a:t>
            </a:r>
            <a:r>
              <a:rPr sz="8000" spc="-107" dirty="0">
                <a:solidFill>
                  <a:srgbClr val="002060"/>
                </a:solidFill>
                <a:latin typeface="GEFGNJ+Calibri Light"/>
                <a:cs typeface="GEFGNJ+Calibri Light"/>
              </a:rPr>
              <a:t> </a:t>
            </a:r>
            <a:r>
              <a:rPr sz="8000" spc="-130" dirty="0">
                <a:solidFill>
                  <a:srgbClr val="002060"/>
                </a:solidFill>
                <a:latin typeface="GEFGNJ+Calibri Light"/>
                <a:cs typeface="GEFGNJ+Calibri Light"/>
              </a:rPr>
              <a:t>Stack</a:t>
            </a:r>
            <a:r>
              <a:rPr sz="8000" spc="-105" dirty="0">
                <a:solidFill>
                  <a:srgbClr val="002060"/>
                </a:solidFill>
                <a:latin typeface="GEFGNJ+Calibri Light"/>
                <a:cs typeface="GEFGNJ+Calibri Light"/>
              </a:rPr>
              <a:t> </a:t>
            </a:r>
            <a:r>
              <a:rPr sz="8000" spc="-168" dirty="0">
                <a:solidFill>
                  <a:srgbClr val="002060"/>
                </a:solidFill>
                <a:latin typeface="GEFGNJ+Calibri Light"/>
                <a:cs typeface="GEFGNJ+Calibri Light"/>
              </a:rPr>
              <a:t>Data</a:t>
            </a:r>
            <a:r>
              <a:rPr sz="8000" spc="-65" dirty="0">
                <a:solidFill>
                  <a:srgbClr val="002060"/>
                </a:solidFill>
                <a:latin typeface="GEFGNJ+Calibri Light"/>
                <a:cs typeface="GEFGNJ+Calibri Light"/>
              </a:rPr>
              <a:t> </a:t>
            </a:r>
            <a:r>
              <a:rPr sz="8000" spc="-110" dirty="0">
                <a:solidFill>
                  <a:srgbClr val="002060"/>
                </a:solidFill>
                <a:latin typeface="GEFGNJ+Calibri Light"/>
                <a:cs typeface="GEFGNJ+Calibri Light"/>
              </a:rPr>
              <a:t>Science</a:t>
            </a:r>
          </a:p>
          <a:p>
            <a:pPr marL="0" marR="0">
              <a:lnSpc>
                <a:spcPts val="8163"/>
              </a:lnSpc>
              <a:spcBef>
                <a:spcPts val="0"/>
              </a:spcBef>
              <a:spcAft>
                <a:spcPts val="0"/>
              </a:spcAft>
            </a:pPr>
            <a:r>
              <a:rPr sz="8000" spc="-110" dirty="0">
                <a:solidFill>
                  <a:srgbClr val="002060"/>
                </a:solidFill>
                <a:latin typeface="GEFGNJ+Calibri Light"/>
                <a:cs typeface="GEFGNJ+Calibri Light"/>
              </a:rPr>
              <a:t>With</a:t>
            </a:r>
            <a:r>
              <a:rPr sz="8000" spc="-131" dirty="0">
                <a:solidFill>
                  <a:srgbClr val="002060"/>
                </a:solidFill>
                <a:latin typeface="GEFGNJ+Calibri Light"/>
                <a:cs typeface="GEFGNJ+Calibri Light"/>
              </a:rPr>
              <a:t> </a:t>
            </a:r>
            <a:r>
              <a:rPr sz="8000" dirty="0">
                <a:solidFill>
                  <a:srgbClr val="002060"/>
                </a:solidFill>
                <a:latin typeface="GEFGNJ+Calibri Light"/>
                <a:cs typeface="GEFGNJ+Calibri Light"/>
              </a:rPr>
              <a:t>1</a:t>
            </a:r>
            <a:r>
              <a:rPr sz="8000" spc="-210" dirty="0">
                <a:solidFill>
                  <a:srgbClr val="002060"/>
                </a:solidFill>
                <a:latin typeface="GEFGNJ+Calibri Light"/>
                <a:cs typeface="GEFGNJ+Calibri Light"/>
              </a:rPr>
              <a:t> </a:t>
            </a:r>
            <a:r>
              <a:rPr sz="8000" spc="-211" dirty="0">
                <a:solidFill>
                  <a:srgbClr val="002060"/>
                </a:solidFill>
                <a:latin typeface="GEFGNJ+Calibri Light"/>
                <a:cs typeface="GEFGNJ+Calibri Light"/>
              </a:rPr>
              <a:t>Year</a:t>
            </a:r>
            <a:r>
              <a:rPr sz="8000" dirty="0">
                <a:solidFill>
                  <a:srgbClr val="002060"/>
                </a:solidFill>
                <a:latin typeface="GEFGNJ+Calibri Light"/>
                <a:cs typeface="GEFGNJ+Calibri Light"/>
              </a:rPr>
              <a:t> </a:t>
            </a:r>
            <a:r>
              <a:rPr sz="8000" spc="-124" dirty="0">
                <a:solidFill>
                  <a:srgbClr val="002060"/>
                </a:solidFill>
                <a:latin typeface="GEFGNJ+Calibri Light"/>
                <a:cs typeface="GEFGNJ+Calibri Light"/>
              </a:rPr>
              <a:t>Internship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1768" y="4460347"/>
            <a:ext cx="4014133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u="sng" spc="193" dirty="0">
                <a:solidFill>
                  <a:srgbClr val="2998E3"/>
                </a:solidFill>
                <a:latin typeface="GEFGNJ+Calibri Light"/>
                <a:cs typeface="GEFGNJ+Calibri Light"/>
                <a:hlinkClick r:id="rId3"/>
              </a:rPr>
              <a:t>JOB</a:t>
            </a:r>
            <a:r>
              <a:rPr sz="2400" u="sng" spc="149" dirty="0">
                <a:solidFill>
                  <a:srgbClr val="2998E3"/>
                </a:solidFill>
                <a:latin typeface="GEFGNJ+Calibri Light"/>
                <a:cs typeface="GEFGNJ+Calibri Light"/>
                <a:hlinkClick r:id="rId3"/>
              </a:rPr>
              <a:t> </a:t>
            </a:r>
            <a:r>
              <a:rPr sz="2400" u="sng" spc="169" dirty="0">
                <a:solidFill>
                  <a:srgbClr val="2998E3"/>
                </a:solidFill>
                <a:latin typeface="GEFGNJ+Calibri Light"/>
                <a:cs typeface="GEFGNJ+Calibri Light"/>
                <a:hlinkClick r:id="rId3"/>
              </a:rPr>
              <a:t>GUARANTEE</a:t>
            </a:r>
            <a:r>
              <a:rPr sz="2400" u="sng" spc="176" dirty="0">
                <a:solidFill>
                  <a:srgbClr val="2998E3"/>
                </a:solidFill>
                <a:latin typeface="GEFGNJ+Calibri Light"/>
                <a:cs typeface="GEFGNJ+Calibri Light"/>
                <a:hlinkClick r:id="rId3"/>
              </a:rPr>
              <a:t> </a:t>
            </a:r>
            <a:r>
              <a:rPr sz="2400" u="sng" spc="173" dirty="0">
                <a:solidFill>
                  <a:srgbClr val="2998E3"/>
                </a:solidFill>
                <a:latin typeface="GEFGNJ+Calibri Light"/>
                <a:cs typeface="GEFGNJ+Calibri Light"/>
                <a:hlinkClick r:id="rId3"/>
              </a:rPr>
              <a:t>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559138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5223" y="918752"/>
            <a:ext cx="3687252" cy="378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404040"/>
                </a:solidFill>
                <a:latin typeface="LFVIKQ+Wingdings"/>
                <a:cs typeface="LFVIKQ+Wingdings"/>
              </a:rPr>
              <a:t>.</a:t>
            </a:r>
            <a:r>
              <a:rPr sz="2200" spc="1212" dirty="0">
                <a:solidFill>
                  <a:srgbClr val="404040"/>
                </a:solidFill>
                <a:latin typeface="Caladea"/>
                <a:cs typeface="Caladea"/>
              </a:rPr>
              <a:t> </a:t>
            </a:r>
            <a:r>
              <a:rPr sz="2200" u="sng" spc="-61" dirty="0">
                <a:solidFill>
                  <a:srgbClr val="404040"/>
                </a:solidFill>
                <a:latin typeface="GEFGNJ+Calibri Light"/>
                <a:cs typeface="GEFGNJ+Calibri Light"/>
              </a:rPr>
              <a:t>Support</a:t>
            </a:r>
            <a:r>
              <a:rPr sz="2200" u="sng" spc="-89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u="sng" spc="-63" dirty="0">
                <a:solidFill>
                  <a:srgbClr val="404040"/>
                </a:solidFill>
                <a:latin typeface="GEFGNJ+Calibri Light"/>
                <a:cs typeface="GEFGNJ+Calibri Light"/>
              </a:rPr>
              <a:t>channel</a:t>
            </a:r>
            <a:r>
              <a:rPr sz="2200" u="sng" spc="-78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u="sng" spc="-66" dirty="0">
                <a:solidFill>
                  <a:srgbClr val="404040"/>
                </a:solidFill>
                <a:latin typeface="GEFGNJ+Calibri Light"/>
                <a:cs typeface="GEFGNJ+Calibri Light"/>
              </a:rPr>
              <a:t>from</a:t>
            </a:r>
            <a:r>
              <a:rPr sz="2200" u="sng" spc="-90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u="sng" spc="-70" dirty="0">
                <a:solidFill>
                  <a:srgbClr val="404040"/>
                </a:solidFill>
                <a:latin typeface="GEFGNJ+Calibri Light"/>
                <a:cs typeface="GEFGNJ+Calibri Light"/>
              </a:rPr>
              <a:t>iNeuron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89212"/>
            <a:ext cx="5868459" cy="663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2200" spc="-72" dirty="0">
                <a:solidFill>
                  <a:srgbClr val="404040"/>
                </a:solidFill>
                <a:latin typeface="GEFGNJ+Calibri Light"/>
                <a:cs typeface="GEFGNJ+Calibri Light"/>
              </a:rPr>
              <a:t>For</a:t>
            </a:r>
            <a:r>
              <a:rPr sz="2200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spc="-76" dirty="0">
                <a:solidFill>
                  <a:srgbClr val="404040"/>
                </a:solidFill>
                <a:latin typeface="GEFGNJ+Calibri Light"/>
                <a:cs typeface="GEFGNJ+Calibri Light"/>
              </a:rPr>
              <a:t>any</a:t>
            </a:r>
            <a:r>
              <a:rPr sz="2200" spc="-10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spc="-49" dirty="0">
                <a:solidFill>
                  <a:srgbClr val="404040"/>
                </a:solidFill>
                <a:latin typeface="GEFGNJ+Calibri Light"/>
                <a:cs typeface="GEFGNJ+Calibri Light"/>
              </a:rPr>
              <a:t>query</a:t>
            </a:r>
            <a:r>
              <a:rPr sz="2200" spc="-37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spc="-52" dirty="0">
                <a:solidFill>
                  <a:srgbClr val="404040"/>
                </a:solidFill>
                <a:latin typeface="GEFGNJ+Calibri Light"/>
                <a:cs typeface="GEFGNJ+Calibri Light"/>
              </a:rPr>
              <a:t>and</a:t>
            </a:r>
            <a:r>
              <a:rPr sz="2200" spc="-54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spc="-51" dirty="0">
                <a:solidFill>
                  <a:srgbClr val="404040"/>
                </a:solidFill>
                <a:latin typeface="GEFGNJ+Calibri Light"/>
                <a:cs typeface="GEFGNJ+Calibri Light"/>
              </a:rPr>
              <a:t>quick</a:t>
            </a:r>
            <a:r>
              <a:rPr sz="2200" spc="-48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spc="-56" dirty="0">
                <a:solidFill>
                  <a:srgbClr val="404040"/>
                </a:solidFill>
                <a:latin typeface="GEFGNJ+Calibri Light"/>
                <a:cs typeface="GEFGNJ+Calibri Light"/>
              </a:rPr>
              <a:t>interview</a:t>
            </a:r>
            <a:r>
              <a:rPr sz="2200" spc="-22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spc="-56" dirty="0">
                <a:solidFill>
                  <a:srgbClr val="404040"/>
                </a:solidFill>
                <a:latin typeface="GEFGNJ+Calibri Light"/>
                <a:cs typeface="GEFGNJ+Calibri Light"/>
              </a:rPr>
              <a:t>response</a:t>
            </a:r>
            <a:r>
              <a:rPr sz="2200" spc="-39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spc="-51" dirty="0">
                <a:solidFill>
                  <a:srgbClr val="404040"/>
                </a:solidFill>
                <a:latin typeface="GEFGNJ+Calibri Light"/>
                <a:cs typeface="GEFGNJ+Calibri Light"/>
              </a:rPr>
              <a:t>mail</a:t>
            </a:r>
            <a:r>
              <a:rPr sz="2200" spc="-42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spc="-52" dirty="0">
                <a:solidFill>
                  <a:srgbClr val="404040"/>
                </a:solidFill>
                <a:latin typeface="GEFGNJ+Calibri Light"/>
                <a:cs typeface="GEFGNJ+Calibri Light"/>
              </a:rPr>
              <a:t>us</a:t>
            </a:r>
            <a:r>
              <a:rPr sz="2200" spc="-49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dirty="0">
                <a:solidFill>
                  <a:srgbClr val="404040"/>
                </a:solidFill>
                <a:latin typeface="GEFGNJ+Calibri Light"/>
                <a:cs typeface="GEFGNJ+Calibri Light"/>
              </a:rPr>
              <a:t>@</a:t>
            </a:r>
          </a:p>
          <a:p>
            <a:pPr marL="0" marR="0">
              <a:lnSpc>
                <a:spcPts val="2243"/>
              </a:lnSpc>
              <a:spcBef>
                <a:spcPts val="0"/>
              </a:spcBef>
              <a:spcAft>
                <a:spcPts val="0"/>
              </a:spcAft>
            </a:pPr>
            <a:r>
              <a:rPr sz="2200" u="sng" spc="-54" dirty="0">
                <a:solidFill>
                  <a:srgbClr val="2998E3"/>
                </a:solidFill>
                <a:latin typeface="GEFGNJ+Calibri Light"/>
                <a:cs typeface="GEFGNJ+Calibri Light"/>
                <a:hlinkClick r:id="rId3"/>
              </a:rPr>
              <a:t>query@ineuron.ai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8428" y="2628935"/>
            <a:ext cx="2416639" cy="378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ts val="0"/>
              </a:spcBef>
              <a:spcAft>
                <a:spcPts val="0"/>
              </a:spcAft>
            </a:pPr>
            <a:r>
              <a:rPr sz="2200" u="sng" spc="-58" dirty="0">
                <a:solidFill>
                  <a:srgbClr val="404040"/>
                </a:solidFill>
                <a:latin typeface="GEFGNJ+Calibri Light"/>
                <a:cs typeface="GEFGNJ+Calibri Light"/>
              </a:rPr>
              <a:t>live</a:t>
            </a:r>
            <a:r>
              <a:rPr sz="2200" u="sng" spc="-96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u="sng" spc="-60" dirty="0">
                <a:solidFill>
                  <a:srgbClr val="404040"/>
                </a:solidFill>
                <a:latin typeface="GEFGNJ+Calibri Light"/>
                <a:cs typeface="GEFGNJ+Calibri Light"/>
              </a:rPr>
              <a:t>Skype</a:t>
            </a:r>
            <a:r>
              <a:rPr sz="2200" u="sng" spc="-107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u="sng" spc="-58" dirty="0">
                <a:solidFill>
                  <a:srgbClr val="404040"/>
                </a:solidFill>
                <a:latin typeface="GEFGNJ+Calibri Light"/>
                <a:cs typeface="GEFGNJ+Calibri Light"/>
              </a:rPr>
              <a:t>support</a:t>
            </a:r>
            <a:r>
              <a:rPr sz="2200" u="sng" spc="-91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u="sng" spc="-42" dirty="0">
                <a:solidFill>
                  <a:srgbClr val="404040"/>
                </a:solidFill>
                <a:latin typeface="GEFGNJ+Calibri Light"/>
                <a:cs typeface="GEFGNJ+Calibri Light"/>
              </a:rPr>
              <a:t>id</a:t>
            </a:r>
            <a:r>
              <a:rPr sz="2200" u="sng" spc="-85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GEFGNJ+Calibri Light"/>
                <a:cs typeface="GEFGNJ+Calibri Light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8428" y="2913923"/>
            <a:ext cx="2413495" cy="378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ts val="0"/>
              </a:spcBef>
              <a:spcAft>
                <a:spcPts val="0"/>
              </a:spcAft>
            </a:pPr>
            <a:r>
              <a:rPr sz="2200" u="sng" spc="-55" dirty="0">
                <a:solidFill>
                  <a:srgbClr val="2998E3"/>
                </a:solidFill>
                <a:latin typeface="GEFGNJ+Calibri Light"/>
                <a:cs typeface="GEFGNJ+Calibri Light"/>
                <a:hlinkClick r:id="rId4"/>
              </a:rPr>
              <a:t>support@ineuron.ai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8428" y="4339243"/>
            <a:ext cx="9494434" cy="33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5"/>
              </a:lnSpc>
              <a:spcBef>
                <a:spcPts val="0"/>
              </a:spcBef>
              <a:spcAft>
                <a:spcPts val="0"/>
              </a:spcAft>
            </a:pPr>
            <a:r>
              <a:rPr sz="2200" u="sng" spc="-58" dirty="0">
                <a:solidFill>
                  <a:srgbClr val="404040"/>
                </a:solidFill>
                <a:latin typeface="GEFGNJ+Calibri Light"/>
                <a:cs typeface="GEFGNJ+Calibri Light"/>
              </a:rPr>
              <a:t>Class</a:t>
            </a:r>
            <a:r>
              <a:rPr sz="2200" u="sng" spc="-87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u="sng" spc="-61" dirty="0">
                <a:solidFill>
                  <a:srgbClr val="404040"/>
                </a:solidFill>
                <a:latin typeface="GEFGNJ+Calibri Light"/>
                <a:cs typeface="GEFGNJ+Calibri Light"/>
              </a:rPr>
              <a:t>Timings:</a:t>
            </a:r>
            <a:r>
              <a:rPr sz="2200" spc="-104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dirty="0">
                <a:solidFill>
                  <a:srgbClr val="404040"/>
                </a:solidFill>
                <a:latin typeface="GEFGNJ+Calibri Light"/>
                <a:cs typeface="GEFGNJ+Calibri Light"/>
              </a:rPr>
              <a:t>3</a:t>
            </a:r>
            <a:r>
              <a:rPr sz="2200" spc="-102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GEFGNJ+Calibri Light"/>
                <a:cs typeface="GEFGNJ+Calibri Light"/>
              </a:rPr>
              <a:t>PM</a:t>
            </a:r>
            <a:r>
              <a:rPr sz="2200" spc="-51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GEFGNJ+Calibri Light"/>
                <a:cs typeface="GEFGNJ+Calibri Ligh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dirty="0">
                <a:solidFill>
                  <a:srgbClr val="404040"/>
                </a:solidFill>
                <a:latin typeface="GEFGNJ+Calibri Light"/>
                <a:cs typeface="GEFGNJ+Calibri Light"/>
              </a:rPr>
              <a:t>6</a:t>
            </a:r>
            <a:r>
              <a:rPr sz="2200" spc="-102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GEFGNJ+Calibri Light"/>
                <a:cs typeface="GEFGNJ+Calibri Light"/>
              </a:rPr>
              <a:t>PM</a:t>
            </a:r>
            <a:r>
              <a:rPr sz="2200" spc="-51" dirty="0">
                <a:solidFill>
                  <a:srgbClr val="404040"/>
                </a:solidFill>
                <a:latin typeface="GEFGNJ+Calibri Light"/>
                <a:cs typeface="GEFGNJ+Calibri Light"/>
              </a:rPr>
              <a:t> (IST)</a:t>
            </a:r>
            <a:r>
              <a:rPr sz="2200" spc="-34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spc="-66" dirty="0">
                <a:solidFill>
                  <a:srgbClr val="404040"/>
                </a:solidFill>
                <a:latin typeface="GEFGNJ+Calibri Light"/>
                <a:cs typeface="GEFGNJ+Calibri Light"/>
              </a:rPr>
              <a:t>Saturday</a:t>
            </a:r>
            <a:r>
              <a:rPr sz="2200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dirty="0">
                <a:solidFill>
                  <a:srgbClr val="404040"/>
                </a:solidFill>
                <a:latin typeface="UIFDGB+Calibri Light"/>
                <a:cs typeface="UIFDGB+Calibri Light"/>
              </a:rPr>
              <a:t>–</a:t>
            </a:r>
            <a:r>
              <a:rPr sz="2200" spc="-80" dirty="0">
                <a:solidFill>
                  <a:srgbClr val="404040"/>
                </a:solidFill>
                <a:latin typeface="Caladea"/>
                <a:cs typeface="Caladea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GEFGNJ+Calibri Light"/>
                <a:cs typeface="GEFGNJ+Calibri Light"/>
              </a:rPr>
              <a:t>Sunday</a:t>
            </a:r>
            <a:r>
              <a:rPr sz="2200" spc="-26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dirty="0">
                <a:solidFill>
                  <a:srgbClr val="404040"/>
                </a:solidFill>
                <a:latin typeface="GEFGNJ+Calibri Light"/>
                <a:cs typeface="GEFGNJ+Calibri Light"/>
              </a:rPr>
              <a:t>(</a:t>
            </a:r>
            <a:r>
              <a:rPr sz="2200" spc="-99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spc="-57" dirty="0">
                <a:solidFill>
                  <a:srgbClr val="404040"/>
                </a:solidFill>
                <a:latin typeface="GEFGNJ+Calibri Light"/>
                <a:cs typeface="GEFGNJ+Calibri Light"/>
              </a:rPr>
              <a:t>After</a:t>
            </a:r>
            <a:r>
              <a:rPr sz="2200" spc="-24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dirty="0">
                <a:solidFill>
                  <a:srgbClr val="404040"/>
                </a:solidFill>
                <a:latin typeface="GEFGNJ+Calibri Light"/>
                <a:cs typeface="GEFGNJ+Calibri Light"/>
              </a:rPr>
              <a:t>6</a:t>
            </a:r>
            <a:r>
              <a:rPr sz="2200" spc="-102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GEFGNJ+Calibri Light"/>
                <a:cs typeface="GEFGNJ+Calibri Light"/>
              </a:rPr>
              <a:t>doubt</a:t>
            </a:r>
            <a:r>
              <a:rPr sz="2200" spc="-49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spc="-52" dirty="0">
                <a:solidFill>
                  <a:srgbClr val="404040"/>
                </a:solidFill>
                <a:latin typeface="GEFGNJ+Calibri Light"/>
                <a:cs typeface="GEFGNJ+Calibri Light"/>
              </a:rPr>
              <a:t>clearing</a:t>
            </a:r>
            <a:r>
              <a:rPr sz="2200" spc="-12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spc="-52" dirty="0">
                <a:solidFill>
                  <a:srgbClr val="404040"/>
                </a:solidFill>
                <a:latin typeface="GEFGNJ+Calibri Light"/>
                <a:cs typeface="GEFGNJ+Calibri Light"/>
              </a:rPr>
              <a:t>in </a:t>
            </a:r>
            <a:r>
              <a:rPr sz="2200" spc="-58" dirty="0">
                <a:solidFill>
                  <a:srgbClr val="404040"/>
                </a:solidFill>
                <a:latin typeface="GEFGNJ+Calibri Light"/>
                <a:cs typeface="GEFGNJ+Calibri Light"/>
              </a:rPr>
              <a:t>live</a:t>
            </a:r>
            <a:r>
              <a:rPr sz="2200" spc="-38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GEFGNJ+Calibri Light"/>
                <a:cs typeface="GEFGNJ+Calibri Light"/>
              </a:rPr>
              <a:t>class</a:t>
            </a:r>
            <a:r>
              <a:rPr sz="2200" spc="-38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2200" dirty="0">
                <a:solidFill>
                  <a:srgbClr val="404040"/>
                </a:solidFill>
                <a:latin typeface="GEFGNJ+Calibri Light"/>
                <a:cs typeface="GEFGNJ+Calibri Light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9024" y="956016"/>
            <a:ext cx="4242530" cy="78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9"/>
              </a:lnSpc>
              <a:spcBef>
                <a:spcPts val="0"/>
              </a:spcBef>
              <a:spcAft>
                <a:spcPts val="0"/>
              </a:spcAft>
            </a:pPr>
            <a:r>
              <a:rPr sz="4800" spc="-107" dirty="0">
                <a:solidFill>
                  <a:srgbClr val="404040"/>
                </a:solidFill>
                <a:latin typeface="GEFGNJ+Calibri Light"/>
                <a:cs typeface="GEFGNJ+Calibri Light"/>
              </a:rPr>
              <a:t>What</a:t>
            </a:r>
            <a:r>
              <a:rPr sz="4800" spc="-78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4800" spc="-116" dirty="0">
                <a:solidFill>
                  <a:srgbClr val="404040"/>
                </a:solidFill>
                <a:latin typeface="GEFGNJ+Calibri Light"/>
                <a:cs typeface="GEFGNJ+Calibri Light"/>
              </a:rPr>
              <a:t>You'll</a:t>
            </a:r>
            <a:r>
              <a:rPr sz="4800" spc="-69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4800" spc="-77" dirty="0">
                <a:solidFill>
                  <a:srgbClr val="404040"/>
                </a:solidFill>
                <a:latin typeface="GEFGNJ+Calibri Light"/>
                <a:cs typeface="GEFGNJ+Calibri Light"/>
              </a:rPr>
              <a:t>Learn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0490" y="1822611"/>
            <a:ext cx="1588744" cy="503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5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3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Python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5929" y="1822611"/>
            <a:ext cx="1735966" cy="503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5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3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Big</a:t>
            </a:r>
            <a:r>
              <a:rPr sz="3000" b="1" spc="11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3000" b="1" spc="-17" dirty="0">
                <a:solidFill>
                  <a:srgbClr val="404040"/>
                </a:solidFill>
                <a:latin typeface="JJWUCH+Calibri Bold"/>
                <a:cs typeface="JJWUCH+Calibri Bold"/>
              </a:rPr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0490" y="2413070"/>
            <a:ext cx="1239403" cy="503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3000" b="1" spc="-13" dirty="0">
                <a:solidFill>
                  <a:srgbClr val="404040"/>
                </a:solidFill>
                <a:latin typeface="JJWUCH+Calibri Bold"/>
                <a:cs typeface="JJWUCH+Calibri Bold"/>
              </a:rPr>
              <a:t>Stats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5929" y="2413070"/>
            <a:ext cx="1526639" cy="503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3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Ml </a:t>
            </a:r>
            <a:r>
              <a:rPr sz="3000" b="1" spc="-12" dirty="0">
                <a:solidFill>
                  <a:srgbClr val="404040"/>
                </a:solidFill>
                <a:latin typeface="JJWUCH+Calibri Bold"/>
                <a:cs typeface="JJWUCH+Calibri Bold"/>
              </a:rPr>
              <a:t>ops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80490" y="3001334"/>
            <a:ext cx="3206517" cy="168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3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Machine learning</a:t>
            </a:r>
          </a:p>
          <a:p>
            <a:pPr marL="0" marR="0">
              <a:lnSpc>
                <a:spcPts val="3662"/>
              </a:lnSpc>
              <a:spcBef>
                <a:spcPts val="933"/>
              </a:spcBef>
              <a:spcAft>
                <a:spcPts val="0"/>
              </a:spcAft>
            </a:pPr>
            <a:r>
              <a:rPr sz="3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3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Deep learning</a:t>
            </a:r>
          </a:p>
          <a:p>
            <a:pPr marL="0" marR="0">
              <a:lnSpc>
                <a:spcPts val="3662"/>
              </a:lnSpc>
              <a:spcBef>
                <a:spcPts val="981"/>
              </a:spcBef>
              <a:spcAft>
                <a:spcPts val="0"/>
              </a:spcAft>
            </a:pPr>
            <a:r>
              <a:rPr sz="3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3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Computer</a:t>
            </a:r>
            <a:r>
              <a:rPr sz="3000" b="1" spc="14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3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vision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35929" y="3001334"/>
            <a:ext cx="1364047" cy="503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3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Cloud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35929" y="3591376"/>
            <a:ext cx="5024811" cy="109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3000" b="1" spc="-15" dirty="0">
                <a:solidFill>
                  <a:srgbClr val="404040"/>
                </a:solidFill>
                <a:latin typeface="JJWUCH+Calibri Bold"/>
                <a:cs typeface="JJWUCH+Calibri Bold"/>
              </a:rPr>
              <a:t>Data</a:t>
            </a:r>
            <a:r>
              <a:rPr sz="3000" b="1" spc="-20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3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structure and algorithm</a:t>
            </a:r>
          </a:p>
          <a:p>
            <a:pPr marL="0" marR="0">
              <a:lnSpc>
                <a:spcPts val="3662"/>
              </a:lnSpc>
              <a:spcBef>
                <a:spcPts val="931"/>
              </a:spcBef>
              <a:spcAft>
                <a:spcPts val="0"/>
              </a:spcAft>
            </a:pPr>
            <a:r>
              <a:rPr sz="3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3000" b="1" spc="-10" dirty="0">
                <a:solidFill>
                  <a:srgbClr val="404040"/>
                </a:solidFill>
                <a:latin typeface="JJWUCH+Calibri Bold"/>
                <a:cs typeface="JJWUCH+Calibri Bold"/>
              </a:rPr>
              <a:t>Architecture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0490" y="4769138"/>
            <a:ext cx="8565428" cy="1093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5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3000" b="1" spc="-13" dirty="0">
                <a:solidFill>
                  <a:srgbClr val="404040"/>
                </a:solidFill>
                <a:latin typeface="JJWUCH+Calibri Bold"/>
                <a:cs typeface="JJWUCH+Calibri Bold"/>
              </a:rPr>
              <a:t>Natural</a:t>
            </a:r>
            <a:r>
              <a:rPr sz="3000" b="1" spc="-18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3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language processing</a:t>
            </a:r>
            <a:r>
              <a:rPr sz="3000" b="1" spc="101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3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3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Domain wise project</a:t>
            </a:r>
          </a:p>
          <a:p>
            <a:pPr marL="0" marR="0">
              <a:lnSpc>
                <a:spcPts val="3662"/>
              </a:lnSpc>
              <a:spcBef>
                <a:spcPts val="933"/>
              </a:spcBef>
              <a:spcAft>
                <a:spcPts val="0"/>
              </a:spcAft>
            </a:pPr>
            <a:r>
              <a:rPr sz="3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3000" b="1" spc="-14" dirty="0">
                <a:solidFill>
                  <a:srgbClr val="404040"/>
                </a:solidFill>
                <a:latin typeface="JJWUCH+Calibri Bold"/>
                <a:cs typeface="JJWUCH+Calibri Bold"/>
              </a:rPr>
              <a:t>Data</a:t>
            </a:r>
            <a:r>
              <a:rPr sz="3000" b="1" spc="-21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3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analytics</a:t>
            </a:r>
            <a:r>
              <a:rPr sz="3000" b="1" spc="17722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3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3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Databases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9024" y="681696"/>
            <a:ext cx="5132571" cy="78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9"/>
              </a:lnSpc>
              <a:spcBef>
                <a:spcPts val="0"/>
              </a:spcBef>
              <a:spcAft>
                <a:spcPts val="0"/>
              </a:spcAft>
            </a:pPr>
            <a:r>
              <a:rPr sz="4800" spc="-72" dirty="0">
                <a:solidFill>
                  <a:srgbClr val="404040"/>
                </a:solidFill>
                <a:latin typeface="GEFGNJ+Calibri Light"/>
                <a:cs typeface="GEFGNJ+Calibri Light"/>
              </a:rPr>
              <a:t>Service</a:t>
            </a:r>
            <a:r>
              <a:rPr sz="4800" spc="-130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4800" spc="-104" dirty="0">
                <a:solidFill>
                  <a:srgbClr val="404040"/>
                </a:solidFill>
                <a:latin typeface="GEFGNJ+Calibri Light"/>
                <a:cs typeface="GEFGNJ+Calibri Light"/>
              </a:rPr>
              <a:t>from</a:t>
            </a:r>
            <a:r>
              <a:rPr sz="4800" spc="-107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4800" spc="-101" dirty="0">
                <a:solidFill>
                  <a:srgbClr val="404040"/>
                </a:solidFill>
                <a:latin typeface="GEFGNJ+Calibri Light"/>
                <a:cs typeface="GEFGNJ+Calibri Light"/>
              </a:rPr>
              <a:t>iNeuron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7280" y="1731885"/>
            <a:ext cx="3481577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Live class</a:t>
            </a:r>
            <a:r>
              <a:rPr sz="2000" b="1" spc="-13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JJWUCH+Calibri Bold"/>
                <a:cs typeface="JJWUCH+Calibri Bold"/>
              </a:rPr>
              <a:t>for</a:t>
            </a:r>
            <a:r>
              <a:rPr sz="2000" b="1" spc="29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complete</a:t>
            </a:r>
            <a:r>
              <a:rPr sz="2000" b="1" spc="-26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course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2350" y="1806561"/>
            <a:ext cx="5118669" cy="897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Skype support</a:t>
            </a:r>
            <a:r>
              <a:rPr sz="2000" b="1" spc="-32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JJWUCH+Calibri Bold"/>
                <a:cs typeface="JJWUCH+Calibri Bold"/>
              </a:rPr>
              <a:t>for</a:t>
            </a:r>
            <a:r>
              <a:rPr sz="2000" b="1" spc="17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all</a:t>
            </a:r>
            <a:r>
              <a:rPr sz="2000" b="1" spc="-14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7 </a:t>
            </a:r>
            <a:r>
              <a:rPr sz="2000" b="1" spc="-16" dirty="0">
                <a:solidFill>
                  <a:srgbClr val="404040"/>
                </a:solidFill>
                <a:latin typeface="JJWUCH+Calibri Bold"/>
                <a:cs typeface="JJWUCH+Calibri Bold"/>
              </a:rPr>
              <a:t>days</a:t>
            </a:r>
            <a:r>
              <a:rPr sz="2000" b="1" spc="18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JJWUCH+Calibri Bold"/>
                <a:cs typeface="JJWUCH+Calibri Bold"/>
              </a:rPr>
              <a:t>except</a:t>
            </a:r>
            <a:r>
              <a:rPr sz="2000" b="1" spc="18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public</a:t>
            </a:r>
          </a:p>
          <a:p>
            <a:pPr marL="9144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holidays</a:t>
            </a:r>
            <a:r>
              <a:rPr sz="2000" b="1" spc="-10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from morning</a:t>
            </a:r>
            <a:r>
              <a:rPr sz="2000" b="1" spc="-35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9 AM IST </a:t>
            </a:r>
            <a:r>
              <a:rPr sz="2000" b="1" spc="-21" dirty="0">
                <a:solidFill>
                  <a:srgbClr val="404040"/>
                </a:solidFill>
                <a:latin typeface="JJWUCH+Calibri Bold"/>
                <a:cs typeface="JJWUCH+Calibri Bold"/>
              </a:rPr>
              <a:t>to</a:t>
            </a:r>
            <a:r>
              <a:rPr sz="2000" b="1" spc="19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night</a:t>
            </a:r>
            <a:r>
              <a:rPr sz="2000" b="1" spc="-15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2 AM</a:t>
            </a:r>
          </a:p>
          <a:p>
            <a:pPr marL="9144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IST </a:t>
            </a:r>
            <a:r>
              <a:rPr sz="2000" b="1" spc="-17" dirty="0">
                <a:solidFill>
                  <a:srgbClr val="404040"/>
                </a:solidFill>
                <a:latin typeface="JJWUCH+Calibri Bold"/>
                <a:cs typeface="JJWUCH+Calibri Bold"/>
              </a:rPr>
              <a:t>for</a:t>
            </a:r>
            <a:r>
              <a:rPr sz="2000" b="1" spc="19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doubt</a:t>
            </a:r>
            <a:r>
              <a:rPr sz="2000" b="1" spc="-26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clearing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7280" y="2184513"/>
            <a:ext cx="4489529" cy="62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b="1" spc="-12" dirty="0">
                <a:solidFill>
                  <a:srgbClr val="404040"/>
                </a:solidFill>
                <a:latin typeface="JJWUCH+Calibri Bold"/>
                <a:cs typeface="JJWUCH+Calibri Bold"/>
              </a:rPr>
              <a:t>Pre</a:t>
            </a:r>
            <a:r>
              <a:rPr sz="2000" b="1" spc="17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FCEQBK+Calibri Bold"/>
                <a:cs typeface="FCEQBK+Calibri Bold"/>
              </a:rPr>
              <a:t>–</a:t>
            </a:r>
            <a:r>
              <a:rPr sz="2000" b="1" spc="16" dirty="0">
                <a:solidFill>
                  <a:srgbClr val="404040"/>
                </a:solidFill>
                <a:latin typeface="Caladea"/>
                <a:cs typeface="Caladea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recorded</a:t>
            </a:r>
            <a:r>
              <a:rPr sz="2000" b="1" spc="17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video</a:t>
            </a:r>
            <a:r>
              <a:rPr sz="2000" b="1" spc="-19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JJWUCH+Calibri Bold"/>
                <a:cs typeface="JJWUCH+Calibri Bold"/>
              </a:rPr>
              <a:t>for</a:t>
            </a:r>
            <a:r>
              <a:rPr sz="2000" b="1" spc="17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spc="-28" dirty="0">
                <a:solidFill>
                  <a:srgbClr val="404040"/>
                </a:solidFill>
                <a:latin typeface="JJWUCH+Calibri Bold"/>
                <a:cs typeface="JJWUCH+Calibri Bold"/>
              </a:rPr>
              <a:t>FastTrack</a:t>
            </a:r>
            <a:r>
              <a:rPr sz="2000" b="1" spc="31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after</a:t>
            </a:r>
          </a:p>
          <a:p>
            <a:pPr marL="91744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launch</a:t>
            </a:r>
            <a:r>
              <a:rPr sz="2000" b="1" spc="-15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of course in 3 month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02350" y="2808083"/>
            <a:ext cx="4527275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Quick</a:t>
            </a:r>
            <a:r>
              <a:rPr sz="2000" b="1" spc="-23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response team </a:t>
            </a:r>
            <a:r>
              <a:rPr sz="2000" b="1" spc="-15" dirty="0">
                <a:solidFill>
                  <a:srgbClr val="404040"/>
                </a:solidFill>
                <a:latin typeface="JJWUCH+Calibri Bold"/>
                <a:cs typeface="JJWUCH+Calibri Bold"/>
              </a:rPr>
              <a:t>for</a:t>
            </a:r>
            <a:r>
              <a:rPr sz="2000" b="1" spc="17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your interview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7280" y="2910191"/>
            <a:ext cx="2772902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All</a:t>
            </a:r>
            <a:r>
              <a:rPr sz="2000" b="1" spc="-14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live class</a:t>
            </a:r>
            <a:r>
              <a:rPr sz="2000" b="1" spc="-13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recordings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93790" y="3082403"/>
            <a:ext cx="1410027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preparation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7280" y="3362819"/>
            <a:ext cx="2259559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All</a:t>
            </a:r>
            <a:r>
              <a:rPr sz="2000" b="1" spc="-14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live class</a:t>
            </a:r>
            <a:r>
              <a:rPr sz="2000" b="1" spc="-13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notes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02350" y="3533217"/>
            <a:ext cx="4631216" cy="623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Lifetime</a:t>
            </a:r>
            <a:r>
              <a:rPr sz="2000" b="1" spc="-16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content , dashboard</a:t>
            </a:r>
            <a:r>
              <a:rPr sz="2000" b="1" spc="-12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and service</a:t>
            </a:r>
          </a:p>
          <a:p>
            <a:pPr marL="91440" marR="0">
              <a:lnSpc>
                <a:spcPts val="2163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access from iNeuron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97280" y="3815447"/>
            <a:ext cx="3978949" cy="1252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Mail support</a:t>
            </a:r>
            <a:r>
              <a:rPr sz="2000" b="1" spc="-36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JJWUCH+Calibri Bold"/>
                <a:cs typeface="JJWUCH+Calibri Bold"/>
              </a:rPr>
              <a:t>for</a:t>
            </a:r>
            <a:r>
              <a:rPr sz="2000" b="1" spc="17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doubt</a:t>
            </a:r>
            <a:r>
              <a:rPr sz="2000" b="1" spc="-26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clearing</a:t>
            </a:r>
          </a:p>
          <a:p>
            <a:pPr marL="0" marR="0">
              <a:lnSpc>
                <a:spcPts val="2449"/>
              </a:lnSpc>
              <a:spcBef>
                <a:spcPts val="1153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Live doubt</a:t>
            </a:r>
            <a:r>
              <a:rPr sz="2000" b="1" spc="-33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clearing session</a:t>
            </a:r>
            <a:r>
              <a:rPr sz="2000" b="1" spc="-26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weekly</a:t>
            </a:r>
          </a:p>
          <a:p>
            <a:pPr marL="0" marR="0">
              <a:lnSpc>
                <a:spcPts val="2446"/>
              </a:lnSpc>
              <a:spcBef>
                <a:spcPts val="117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Live doubt</a:t>
            </a:r>
            <a:r>
              <a:rPr sz="2000" b="1" spc="-35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clearing after class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02350" y="4260837"/>
            <a:ext cx="4711107" cy="786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Profile building</a:t>
            </a:r>
            <a:r>
              <a:rPr sz="2000" b="1" spc="-31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after every</a:t>
            </a:r>
            <a:r>
              <a:rPr sz="2000" b="1" spc="22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major module</a:t>
            </a:r>
          </a:p>
          <a:p>
            <a:pPr marL="0" marR="0">
              <a:lnSpc>
                <a:spcPts val="2446"/>
              </a:lnSpc>
              <a:spcBef>
                <a:spcPts val="1167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Project</a:t>
            </a:r>
            <a:r>
              <a:rPr sz="2000" b="1" spc="-13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in every</a:t>
            </a:r>
            <a:r>
              <a:rPr sz="2000" b="1" spc="22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section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102350" y="5164278"/>
            <a:ext cx="3201255" cy="34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Sample resume </a:t>
            </a:r>
            <a:r>
              <a:rPr sz="2000" b="1" spc="-16" dirty="0">
                <a:solidFill>
                  <a:srgbClr val="404040"/>
                </a:solidFill>
                <a:latin typeface="JJWUCH+Calibri Bold"/>
                <a:cs typeface="JJWUCH+Calibri Bold"/>
              </a:rPr>
              <a:t>for</a:t>
            </a:r>
            <a:r>
              <a:rPr sz="2000" b="1" spc="19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all level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9024" y="730241"/>
            <a:ext cx="4529190" cy="657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000000"/>
                </a:solidFill>
                <a:latin typeface="OWCKHQ+Calibri"/>
                <a:cs typeface="OWCKHQ+Calibri"/>
              </a:rPr>
              <a:t>Service </a:t>
            </a:r>
            <a:r>
              <a:rPr sz="4000" spc="-18" dirty="0">
                <a:solidFill>
                  <a:srgbClr val="000000"/>
                </a:solidFill>
                <a:latin typeface="OWCKHQ+Calibri"/>
                <a:cs typeface="OWCKHQ+Calibri"/>
              </a:rPr>
              <a:t>from</a:t>
            </a:r>
            <a:r>
              <a:rPr sz="4000" spc="36" dirty="0">
                <a:solidFill>
                  <a:srgbClr val="000000"/>
                </a:solidFill>
                <a:latin typeface="OWCKHQ+Calibri"/>
                <a:cs typeface="OWCKHQ+Calibri"/>
              </a:rPr>
              <a:t> </a:t>
            </a:r>
            <a:r>
              <a:rPr sz="4000" spc="-12" dirty="0">
                <a:solidFill>
                  <a:srgbClr val="000000"/>
                </a:solidFill>
                <a:latin typeface="OWCKHQ+Calibri"/>
                <a:cs typeface="OWCKHQ+Calibri"/>
              </a:rPr>
              <a:t>iNeuron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9024" y="1806561"/>
            <a:ext cx="3148828" cy="80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Assignment</a:t>
            </a:r>
            <a:r>
              <a:rPr sz="2000" b="1" spc="-30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in every</a:t>
            </a:r>
            <a:r>
              <a:rPr sz="2000" b="1" spc="22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module</a:t>
            </a:r>
          </a:p>
          <a:p>
            <a:pPr marL="0" marR="0">
              <a:lnSpc>
                <a:spcPts val="2446"/>
              </a:lnSpc>
              <a:spcBef>
                <a:spcPts val="1169"/>
              </a:spcBef>
              <a:spcAft>
                <a:spcPts val="0"/>
              </a:spcAft>
            </a:pP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Remote</a:t>
            </a:r>
            <a:r>
              <a:rPr sz="2000" b="1" spc="-12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Internship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9024" y="2710547"/>
            <a:ext cx="3934802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Questions</a:t>
            </a:r>
            <a:r>
              <a:rPr sz="2000" b="1" spc="-22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JJWUCH+Calibri Bold"/>
                <a:cs typeface="JJWUCH+Calibri Bold"/>
              </a:rPr>
              <a:t>for</a:t>
            </a:r>
            <a:r>
              <a:rPr sz="2000" b="1" spc="17" dirty="0">
                <a:solidFill>
                  <a:srgbClr val="404040"/>
                </a:solidFill>
                <a:latin typeface="JJWUCH+Calibri Bold"/>
                <a:cs typeface="JJWUCH+Calibri Bold"/>
              </a:rPr>
              <a:t> </a:t>
            </a:r>
            <a:r>
              <a:rPr sz="2000" b="1" dirty="0">
                <a:solidFill>
                  <a:srgbClr val="404040"/>
                </a:solidFill>
                <a:latin typeface="JJWUCH+Calibri Bold"/>
                <a:cs typeface="JJWUCH+Calibri Bold"/>
              </a:rPr>
              <a:t>interview preparation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7280" y="956016"/>
            <a:ext cx="8462542" cy="2045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744" marR="0">
              <a:lnSpc>
                <a:spcPts val="5859"/>
              </a:lnSpc>
              <a:spcBef>
                <a:spcPts val="0"/>
              </a:spcBef>
              <a:spcAft>
                <a:spcPts val="0"/>
              </a:spcAft>
            </a:pPr>
            <a:r>
              <a:rPr sz="4800" spc="-49" dirty="0">
                <a:solidFill>
                  <a:srgbClr val="404040"/>
                </a:solidFill>
                <a:latin typeface="GEFGNJ+Calibri Light"/>
                <a:cs typeface="GEFGNJ+Calibri Light"/>
              </a:rPr>
              <a:t>Common</a:t>
            </a:r>
            <a:r>
              <a:rPr sz="4800" spc="-50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4800" spc="-54" dirty="0">
                <a:solidFill>
                  <a:srgbClr val="404040"/>
                </a:solidFill>
                <a:latin typeface="GEFGNJ+Calibri Light"/>
                <a:cs typeface="GEFGNJ+Calibri Light"/>
              </a:rPr>
              <a:t>questions</a:t>
            </a:r>
          </a:p>
          <a:p>
            <a:pPr marL="0" marR="0">
              <a:lnSpc>
                <a:spcPts val="2446"/>
              </a:lnSpc>
              <a:spcBef>
                <a:spcPts val="378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Will</a:t>
            </a:r>
            <a:r>
              <a:rPr sz="2000" spc="-1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 be able </a:t>
            </a:r>
            <a:r>
              <a:rPr sz="2000" spc="-19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13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9" dirty="0">
                <a:solidFill>
                  <a:srgbClr val="404040"/>
                </a:solidFill>
                <a:latin typeface="OWCKHQ+Calibri"/>
                <a:cs typeface="OWCKHQ+Calibri"/>
              </a:rPr>
              <a:t>make</a:t>
            </a:r>
            <a:r>
              <a:rPr sz="2000" spc="2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a transition if I am </a:t>
            </a:r>
            <a:r>
              <a:rPr sz="2000" spc="-12" dirty="0">
                <a:solidFill>
                  <a:srgbClr val="404040"/>
                </a:solidFill>
                <a:latin typeface="OWCKHQ+Calibri"/>
                <a:cs typeface="OWCKHQ+Calibri"/>
              </a:rPr>
              <a:t>from</a:t>
            </a:r>
            <a:r>
              <a:rPr sz="2000" spc="16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non</a:t>
            </a:r>
            <a:r>
              <a:rPr sz="2000" spc="-15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tech or non</a:t>
            </a:r>
            <a:r>
              <a:rPr sz="2000" spc="-13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IT</a:t>
            </a:r>
            <a:r>
              <a:rPr sz="2000" spc="-13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background</a:t>
            </a:r>
            <a:r>
              <a:rPr sz="2000" spc="-25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  <a:p>
            <a:pPr marL="0" marR="0">
              <a:lnSpc>
                <a:spcPts val="2446"/>
              </a:lnSpc>
              <a:spcBef>
                <a:spcPts val="117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Is there a sufficient</a:t>
            </a:r>
            <a:r>
              <a:rPr sz="2000" spc="19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number</a:t>
            </a:r>
            <a:r>
              <a:rPr sz="2000" spc="-14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of jobs available</a:t>
            </a:r>
            <a:r>
              <a:rPr sz="2000" spc="21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in </a:t>
            </a:r>
            <a:r>
              <a:rPr sz="2000" spc="-13" dirty="0">
                <a:solidFill>
                  <a:srgbClr val="404040"/>
                </a:solidFill>
                <a:latin typeface="OWCKHQ+Calibri"/>
                <a:cs typeface="OWCKHQ+Calibri"/>
              </a:rPr>
              <a:t>market</a:t>
            </a:r>
            <a:r>
              <a:rPr sz="2000" spc="3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7" dirty="0">
                <a:solidFill>
                  <a:srgbClr val="404040"/>
                </a:solidFill>
                <a:latin typeface="OWCKHQ+Calibri"/>
                <a:cs typeface="OWCKHQ+Calibri"/>
              </a:rPr>
              <a:t>for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 this profile</a:t>
            </a:r>
            <a:r>
              <a:rPr sz="2000" spc="2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  <a:p>
            <a:pPr marL="0" marR="0">
              <a:lnSpc>
                <a:spcPts val="2446"/>
              </a:lnSpc>
              <a:spcBef>
                <a:spcPts val="1105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Will</a:t>
            </a:r>
            <a:r>
              <a:rPr sz="2000" spc="-1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 will able </a:t>
            </a:r>
            <a:r>
              <a:rPr sz="2000" spc="-23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25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get </a:t>
            </a:r>
            <a:r>
              <a:rPr sz="2000" spc="-14" dirty="0">
                <a:solidFill>
                  <a:srgbClr val="404040"/>
                </a:solidFill>
                <a:latin typeface="OWCKHQ+Calibri"/>
                <a:cs typeface="OWCKHQ+Calibri"/>
              </a:rPr>
              <a:t>into</a:t>
            </a:r>
            <a:r>
              <a:rPr sz="2000" spc="17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an industry if</a:t>
            </a:r>
            <a:r>
              <a:rPr sz="2000" spc="1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 am fresher</a:t>
            </a:r>
            <a:r>
              <a:rPr sz="2000" spc="1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7280" y="3105009"/>
            <a:ext cx="10230206" cy="1705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Will</a:t>
            </a:r>
            <a:r>
              <a:rPr sz="2000" spc="-1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 be able </a:t>
            </a:r>
            <a:r>
              <a:rPr sz="2000" spc="-19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13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9" dirty="0">
                <a:solidFill>
                  <a:srgbClr val="404040"/>
                </a:solidFill>
                <a:latin typeface="OWCKHQ+Calibri"/>
                <a:cs typeface="OWCKHQ+Calibri"/>
              </a:rPr>
              <a:t>make</a:t>
            </a:r>
            <a:r>
              <a:rPr sz="2000" spc="2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a transition if I am a experienced</a:t>
            </a:r>
            <a:r>
              <a:rPr sz="2000" spc="18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person ?</a:t>
            </a:r>
          </a:p>
          <a:p>
            <a:pPr marL="0" marR="0">
              <a:lnSpc>
                <a:spcPts val="2449"/>
              </a:lnSpc>
              <a:spcBef>
                <a:spcPts val="1165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How I am suppose </a:t>
            </a:r>
            <a:r>
              <a:rPr sz="2000" spc="-22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16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prepare</a:t>
            </a:r>
            <a:r>
              <a:rPr sz="2000" spc="1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39" dirty="0">
                <a:solidFill>
                  <a:srgbClr val="404040"/>
                </a:solidFill>
                <a:latin typeface="OWCKHQ+Calibri"/>
                <a:cs typeface="OWCKHQ+Calibri"/>
              </a:rPr>
              <a:t>my</a:t>
            </a:r>
            <a:r>
              <a:rPr sz="2000" spc="38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profile if I am </a:t>
            </a:r>
            <a:r>
              <a:rPr sz="2000" spc="-10" dirty="0">
                <a:solidFill>
                  <a:srgbClr val="404040"/>
                </a:solidFill>
                <a:latin typeface="OWCKHQ+Calibri"/>
                <a:cs typeface="OWCKHQ+Calibri"/>
              </a:rPr>
              <a:t>from</a:t>
            </a:r>
            <a:r>
              <a:rPr sz="2000" spc="21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non</a:t>
            </a:r>
            <a:r>
              <a:rPr sz="2000" spc="-17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tech or</a:t>
            </a:r>
            <a:r>
              <a:rPr sz="2000" spc="-14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non</a:t>
            </a:r>
            <a:r>
              <a:rPr sz="2000" spc="-17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3" dirty="0">
                <a:solidFill>
                  <a:srgbClr val="404040"/>
                </a:solidFill>
                <a:latin typeface="OWCKHQ+Calibri"/>
                <a:cs typeface="OWCKHQ+Calibri"/>
              </a:rPr>
              <a:t>data</a:t>
            </a:r>
            <a:r>
              <a:rPr sz="2000" spc="29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science background</a:t>
            </a:r>
            <a:r>
              <a:rPr sz="2000" spc="-25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  <a:p>
            <a:pPr marL="0" marR="0">
              <a:lnSpc>
                <a:spcPts val="2446"/>
              </a:lnSpc>
              <a:spcBef>
                <a:spcPts val="1157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Is it compulsory</a:t>
            </a:r>
            <a:r>
              <a:rPr sz="2000" spc="-14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23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17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know all the tech</a:t>
            </a:r>
            <a:r>
              <a:rPr sz="2000" spc="1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1" dirty="0">
                <a:solidFill>
                  <a:srgbClr val="404040"/>
                </a:solidFill>
                <a:latin typeface="OWCKHQ+Calibri"/>
                <a:cs typeface="OWCKHQ+Calibri"/>
              </a:rPr>
              <a:t>related</a:t>
            </a:r>
            <a:r>
              <a:rPr sz="2000" spc="27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23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25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3" dirty="0">
                <a:solidFill>
                  <a:srgbClr val="404040"/>
                </a:solidFill>
                <a:latin typeface="OWCKHQ+Calibri"/>
                <a:cs typeface="OWCKHQ+Calibri"/>
              </a:rPr>
              <a:t>data</a:t>
            </a:r>
            <a:r>
              <a:rPr sz="2000" spc="16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science</a:t>
            </a:r>
            <a:r>
              <a:rPr sz="2000" spc="18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while preparing </a:t>
            </a:r>
            <a:r>
              <a:rPr sz="2000" spc="-17" dirty="0">
                <a:solidFill>
                  <a:srgbClr val="404040"/>
                </a:solidFill>
                <a:latin typeface="OWCKHQ+Calibri"/>
                <a:cs typeface="OWCKHQ+Calibri"/>
              </a:rPr>
              <a:t>for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 transition</a:t>
            </a:r>
            <a:r>
              <a:rPr sz="2000" spc="2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  <a:p>
            <a:pPr marL="0" marR="0">
              <a:lnSpc>
                <a:spcPts val="2446"/>
              </a:lnSpc>
              <a:spcBef>
                <a:spcPts val="1117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Which</a:t>
            </a:r>
            <a:r>
              <a:rPr sz="2000" spc="-2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company</a:t>
            </a:r>
            <a:r>
              <a:rPr sz="2000" spc="-2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is hiring person in this</a:t>
            </a:r>
            <a:r>
              <a:rPr sz="2000" spc="11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area</a:t>
            </a:r>
            <a:r>
              <a:rPr sz="2000" spc="1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7280" y="4913961"/>
            <a:ext cx="6780245" cy="800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Will I</a:t>
            </a:r>
            <a:r>
              <a:rPr sz="2000" spc="-11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be able </a:t>
            </a:r>
            <a:r>
              <a:rPr sz="2000" spc="-24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18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do internship</a:t>
            </a:r>
            <a:r>
              <a:rPr sz="2000" spc="18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if I</a:t>
            </a:r>
            <a:r>
              <a:rPr sz="2000" spc="-11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am a working</a:t>
            </a:r>
            <a:r>
              <a:rPr sz="2000" spc="-15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professional</a:t>
            </a:r>
            <a:r>
              <a:rPr sz="2000" spc="19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  <a:p>
            <a:pPr marL="0" marR="0">
              <a:lnSpc>
                <a:spcPts val="2446"/>
              </a:lnSpc>
              <a:spcBef>
                <a:spcPts val="1157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What </a:t>
            </a:r>
            <a:r>
              <a:rPr sz="2000" spc="-12" dirty="0">
                <a:solidFill>
                  <a:srgbClr val="404040"/>
                </a:solidFill>
                <a:latin typeface="OWCKHQ+Calibri"/>
                <a:cs typeface="OWCKHQ+Calibri"/>
              </a:rPr>
              <a:t>are</a:t>
            </a:r>
            <a:r>
              <a:rPr sz="2000" spc="16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the platform where I can apply</a:t>
            </a:r>
            <a:r>
              <a:rPr sz="2000" spc="-16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7" dirty="0">
                <a:solidFill>
                  <a:srgbClr val="404040"/>
                </a:solidFill>
                <a:latin typeface="OWCKHQ+Calibri"/>
                <a:cs typeface="OWCKHQ+Calibri"/>
              </a:rPr>
              <a:t>for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3" dirty="0">
                <a:solidFill>
                  <a:srgbClr val="404040"/>
                </a:solidFill>
                <a:latin typeface="OWCKHQ+Calibri"/>
                <a:cs typeface="OWCKHQ+Calibri"/>
              </a:rPr>
              <a:t>data</a:t>
            </a:r>
            <a:r>
              <a:rPr sz="2000" spc="16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science</a:t>
            </a:r>
            <a:r>
              <a:rPr sz="2000" spc="18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job</a:t>
            </a:r>
            <a:r>
              <a:rPr sz="2000" spc="-15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9024" y="956016"/>
            <a:ext cx="4810183" cy="78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9"/>
              </a:lnSpc>
              <a:spcBef>
                <a:spcPts val="0"/>
              </a:spcBef>
              <a:spcAft>
                <a:spcPts val="0"/>
              </a:spcAft>
            </a:pPr>
            <a:r>
              <a:rPr sz="4800" spc="-49" dirty="0">
                <a:solidFill>
                  <a:srgbClr val="404040"/>
                </a:solidFill>
                <a:latin typeface="GEFGNJ+Calibri Light"/>
                <a:cs typeface="GEFGNJ+Calibri Light"/>
              </a:rPr>
              <a:t>Common</a:t>
            </a:r>
            <a:r>
              <a:rPr sz="4800" spc="-50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4800" spc="-54" dirty="0">
                <a:solidFill>
                  <a:srgbClr val="404040"/>
                </a:solidFill>
                <a:latin typeface="GEFGNJ+Calibri Light"/>
                <a:cs typeface="GEFGNJ+Calibri Light"/>
              </a:rPr>
              <a:t>questions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7280" y="1748268"/>
            <a:ext cx="8073910" cy="3514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How much assignment</a:t>
            </a:r>
            <a:r>
              <a:rPr sz="2000" spc="18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,projects I </a:t>
            </a:r>
            <a:r>
              <a:rPr sz="2000" spc="-18" dirty="0">
                <a:solidFill>
                  <a:srgbClr val="404040"/>
                </a:solidFill>
                <a:latin typeface="OWCKHQ+Calibri"/>
                <a:cs typeface="OWCKHQ+Calibri"/>
              </a:rPr>
              <a:t>have</a:t>
            </a:r>
            <a:r>
              <a:rPr sz="2000" spc="2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21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15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complete</a:t>
            </a:r>
            <a:r>
              <a:rPr sz="2000" spc="46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4" dirty="0">
                <a:solidFill>
                  <a:srgbClr val="404040"/>
                </a:solidFill>
                <a:latin typeface="OWCKHQ+Calibri"/>
                <a:cs typeface="OWCKHQ+Calibri"/>
              </a:rPr>
              <a:t>for</a:t>
            </a:r>
            <a:r>
              <a:rPr sz="2000" spc="458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job</a:t>
            </a:r>
            <a:r>
              <a:rPr sz="2000" spc="-25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guarantee</a:t>
            </a:r>
            <a:r>
              <a:rPr sz="2000" spc="11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  <a:p>
            <a:pPr marL="0" marR="0">
              <a:lnSpc>
                <a:spcPts val="2446"/>
              </a:lnSpc>
              <a:spcBef>
                <a:spcPts val="117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How much</a:t>
            </a:r>
            <a:r>
              <a:rPr sz="2000" spc="448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time I </a:t>
            </a:r>
            <a:r>
              <a:rPr sz="2000" spc="-18" dirty="0">
                <a:solidFill>
                  <a:srgbClr val="404040"/>
                </a:solidFill>
                <a:latin typeface="OWCKHQ+Calibri"/>
                <a:cs typeface="OWCKHQ+Calibri"/>
              </a:rPr>
              <a:t>have</a:t>
            </a:r>
            <a:r>
              <a:rPr sz="2000" spc="2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21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15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spend </a:t>
            </a:r>
            <a:r>
              <a:rPr sz="2000" spc="-17" dirty="0">
                <a:solidFill>
                  <a:srgbClr val="404040"/>
                </a:solidFill>
                <a:latin typeface="OWCKHQ+Calibri"/>
                <a:cs typeface="OWCKHQ+Calibri"/>
              </a:rPr>
              <a:t>for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 this</a:t>
            </a:r>
            <a:r>
              <a:rPr sz="2000" spc="11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course after</a:t>
            </a:r>
            <a:r>
              <a:rPr sz="2000" spc="18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class ?</a:t>
            </a:r>
          </a:p>
          <a:p>
            <a:pPr marL="0" marR="0">
              <a:lnSpc>
                <a:spcPts val="2446"/>
              </a:lnSpc>
              <a:spcBef>
                <a:spcPts val="1155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How I am suppose </a:t>
            </a:r>
            <a:r>
              <a:rPr sz="2000" spc="-25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19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prepare</a:t>
            </a:r>
            <a:r>
              <a:rPr sz="2000" spc="1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37" dirty="0">
                <a:solidFill>
                  <a:srgbClr val="404040"/>
                </a:solidFill>
                <a:latin typeface="OWCKHQ+Calibri"/>
                <a:cs typeface="OWCKHQ+Calibri"/>
              </a:rPr>
              <a:t>my</a:t>
            </a:r>
            <a:r>
              <a:rPr sz="2000" spc="4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profile</a:t>
            </a:r>
            <a:r>
              <a:rPr sz="2000" spc="1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6" dirty="0">
                <a:solidFill>
                  <a:srgbClr val="404040"/>
                </a:solidFill>
                <a:latin typeface="OWCKHQ+Calibri"/>
                <a:cs typeface="OWCKHQ+Calibri"/>
              </a:rPr>
              <a:t>for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3" dirty="0">
                <a:solidFill>
                  <a:srgbClr val="404040"/>
                </a:solidFill>
                <a:latin typeface="OWCKHQ+Calibri"/>
                <a:cs typeface="OWCKHQ+Calibri"/>
              </a:rPr>
              <a:t>data</a:t>
            </a:r>
            <a:r>
              <a:rPr sz="2000" spc="16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science</a:t>
            </a:r>
            <a:r>
              <a:rPr sz="2000" spc="18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  <a:p>
            <a:pPr marL="0" marR="0">
              <a:lnSpc>
                <a:spcPts val="2446"/>
              </a:lnSpc>
              <a:spcBef>
                <a:spcPts val="1117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How I</a:t>
            </a:r>
            <a:r>
              <a:rPr sz="2000" spc="444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can</a:t>
            </a:r>
            <a:r>
              <a:rPr sz="2000" spc="-1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showcase </a:t>
            </a:r>
            <a:r>
              <a:rPr sz="2000" spc="-41" dirty="0">
                <a:solidFill>
                  <a:srgbClr val="404040"/>
                </a:solidFill>
                <a:latin typeface="OWCKHQ+Calibri"/>
                <a:cs typeface="OWCKHQ+Calibri"/>
              </a:rPr>
              <a:t>my</a:t>
            </a:r>
            <a:r>
              <a:rPr sz="2000" spc="44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project and</a:t>
            </a:r>
            <a:r>
              <a:rPr sz="2000" spc="-18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experience</a:t>
            </a:r>
            <a:r>
              <a:rPr sz="2000" spc="18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in </a:t>
            </a:r>
            <a:r>
              <a:rPr sz="2000" spc="-12" dirty="0">
                <a:solidFill>
                  <a:srgbClr val="404040"/>
                </a:solidFill>
                <a:latin typeface="OWCKHQ+Calibri"/>
                <a:cs typeface="OWCKHQ+Calibri"/>
              </a:rPr>
              <a:t>data</a:t>
            </a:r>
            <a:r>
              <a:rPr sz="2000" spc="15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science ?</a:t>
            </a:r>
          </a:p>
          <a:p>
            <a:pPr marL="0" marR="0">
              <a:lnSpc>
                <a:spcPts val="2449"/>
              </a:lnSpc>
              <a:spcBef>
                <a:spcPts val="1165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How will</a:t>
            </a:r>
            <a:r>
              <a:rPr sz="2000" spc="14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be job </a:t>
            </a:r>
            <a:r>
              <a:rPr sz="2000" spc="-14" dirty="0">
                <a:solidFill>
                  <a:srgbClr val="404040"/>
                </a:solidFill>
                <a:latin typeface="OWCKHQ+Calibri"/>
                <a:cs typeface="OWCKHQ+Calibri"/>
              </a:rPr>
              <a:t>market</a:t>
            </a:r>
            <a:r>
              <a:rPr sz="2000" spc="18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after</a:t>
            </a:r>
            <a:r>
              <a:rPr sz="2000" spc="14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sometime</a:t>
            </a:r>
            <a:r>
              <a:rPr sz="2000" spc="3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in </a:t>
            </a:r>
            <a:r>
              <a:rPr sz="2000" spc="-13" dirty="0">
                <a:solidFill>
                  <a:srgbClr val="404040"/>
                </a:solidFill>
                <a:latin typeface="OWCKHQ+Calibri"/>
                <a:cs typeface="OWCKHQ+Calibri"/>
              </a:rPr>
              <a:t>data</a:t>
            </a:r>
            <a:r>
              <a:rPr sz="2000" spc="17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science ?</a:t>
            </a:r>
          </a:p>
          <a:p>
            <a:pPr marL="0" marR="0">
              <a:lnSpc>
                <a:spcPts val="2446"/>
              </a:lnSpc>
              <a:spcBef>
                <a:spcPts val="1107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Do</a:t>
            </a:r>
            <a:r>
              <a:rPr sz="2000" spc="-18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 </a:t>
            </a:r>
            <a:r>
              <a:rPr sz="2000" spc="-19" dirty="0">
                <a:solidFill>
                  <a:srgbClr val="404040"/>
                </a:solidFill>
                <a:latin typeface="OWCKHQ+Calibri"/>
                <a:cs typeface="OWCKHQ+Calibri"/>
              </a:rPr>
              <a:t>have</a:t>
            </a:r>
            <a:r>
              <a:rPr sz="2000" spc="2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21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23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prepare</a:t>
            </a:r>
            <a:r>
              <a:rPr sz="2000" spc="1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6" dirty="0">
                <a:solidFill>
                  <a:srgbClr val="404040"/>
                </a:solidFill>
                <a:latin typeface="OWCKHQ+Calibri"/>
                <a:cs typeface="OWCKHQ+Calibri"/>
              </a:rPr>
              <a:t>for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3" dirty="0">
                <a:solidFill>
                  <a:srgbClr val="404040"/>
                </a:solidFill>
                <a:latin typeface="OWCKHQ+Calibri"/>
                <a:cs typeface="OWCKHQ+Calibri"/>
              </a:rPr>
              <a:t>data</a:t>
            </a:r>
            <a:r>
              <a:rPr sz="2000" spc="16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structure and algorithm </a:t>
            </a:r>
            <a:r>
              <a:rPr sz="2000" spc="-17" dirty="0">
                <a:solidFill>
                  <a:srgbClr val="404040"/>
                </a:solidFill>
                <a:latin typeface="OWCKHQ+Calibri"/>
                <a:cs typeface="OWCKHQ+Calibri"/>
              </a:rPr>
              <a:t>for</a:t>
            </a:r>
            <a:r>
              <a:rPr sz="2000" spc="461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3" dirty="0">
                <a:solidFill>
                  <a:srgbClr val="404040"/>
                </a:solidFill>
                <a:latin typeface="OWCKHQ+Calibri"/>
                <a:cs typeface="OWCKHQ+Calibri"/>
              </a:rPr>
              <a:t>data</a:t>
            </a:r>
            <a:r>
              <a:rPr sz="2000" spc="16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science job?</a:t>
            </a:r>
          </a:p>
          <a:p>
            <a:pPr marL="0" marR="0">
              <a:lnSpc>
                <a:spcPts val="2446"/>
              </a:lnSpc>
              <a:spcBef>
                <a:spcPts val="1167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What kind of</a:t>
            </a:r>
            <a:r>
              <a:rPr sz="2000" spc="-14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job</a:t>
            </a:r>
            <a:r>
              <a:rPr sz="2000" spc="-15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 will be able</a:t>
            </a:r>
            <a:r>
              <a:rPr sz="2000" spc="1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23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17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get in </a:t>
            </a:r>
            <a:r>
              <a:rPr sz="2000" spc="-12" dirty="0">
                <a:solidFill>
                  <a:srgbClr val="404040"/>
                </a:solidFill>
                <a:latin typeface="OWCKHQ+Calibri"/>
                <a:cs typeface="OWCKHQ+Calibri"/>
              </a:rPr>
              <a:t>data</a:t>
            </a:r>
            <a:r>
              <a:rPr sz="2000" spc="15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science field</a:t>
            </a:r>
            <a:r>
              <a:rPr sz="2000" spc="14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  <a:p>
            <a:pPr marL="0" marR="0">
              <a:lnSpc>
                <a:spcPts val="2449"/>
              </a:lnSpc>
              <a:spcBef>
                <a:spcPts val="1165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What if I</a:t>
            </a:r>
            <a:r>
              <a:rPr sz="2000" spc="-11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8" dirty="0">
                <a:solidFill>
                  <a:srgbClr val="404040"/>
                </a:solidFill>
                <a:latin typeface="OWCKHQ+Calibri"/>
                <a:cs typeface="OWCKHQ+Calibri"/>
              </a:rPr>
              <a:t>have</a:t>
            </a:r>
            <a:r>
              <a:rPr sz="2000" spc="24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a career</a:t>
            </a:r>
            <a:r>
              <a:rPr sz="2000" spc="1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4" dirty="0">
                <a:solidFill>
                  <a:srgbClr val="404040"/>
                </a:solidFill>
                <a:latin typeface="OWCKHQ+Calibri"/>
                <a:cs typeface="OWCKHQ+Calibri"/>
              </a:rPr>
              <a:t>gap</a:t>
            </a:r>
            <a:r>
              <a:rPr sz="2000" spc="1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7280" y="5365685"/>
            <a:ext cx="5923275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How iNeuron will help us with interview</a:t>
            </a:r>
            <a:r>
              <a:rPr sz="2000" spc="17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preparation 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9024" y="548310"/>
            <a:ext cx="4811901" cy="782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62"/>
              </a:lnSpc>
              <a:spcBef>
                <a:spcPts val="0"/>
              </a:spcBef>
              <a:spcAft>
                <a:spcPts val="0"/>
              </a:spcAft>
            </a:pPr>
            <a:r>
              <a:rPr sz="4800" spc="-48" dirty="0">
                <a:solidFill>
                  <a:srgbClr val="404040"/>
                </a:solidFill>
                <a:latin typeface="GEFGNJ+Calibri Light"/>
                <a:cs typeface="GEFGNJ+Calibri Light"/>
              </a:rPr>
              <a:t>Common</a:t>
            </a:r>
            <a:r>
              <a:rPr sz="4800" spc="-50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4800" spc="-54" dirty="0">
                <a:solidFill>
                  <a:srgbClr val="404040"/>
                </a:solidFill>
                <a:latin typeface="GEFGNJ+Calibri Light"/>
                <a:cs typeface="GEFGNJ+Calibri Light"/>
              </a:rPr>
              <a:t>questions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7280" y="1740648"/>
            <a:ext cx="5757888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How much time</a:t>
            </a:r>
            <a:r>
              <a:rPr sz="2000" spc="17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it will</a:t>
            </a:r>
            <a:r>
              <a:rPr sz="2000" spc="14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26" dirty="0">
                <a:solidFill>
                  <a:srgbClr val="404040"/>
                </a:solidFill>
                <a:latin typeface="OWCKHQ+Calibri"/>
                <a:cs typeface="OWCKHQ+Calibri"/>
              </a:rPr>
              <a:t>take</a:t>
            </a:r>
            <a:r>
              <a:rPr sz="2000" spc="3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21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23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complete this course</a:t>
            </a:r>
            <a:r>
              <a:rPr sz="2000" spc="11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7280" y="2162796"/>
            <a:ext cx="9920109" cy="769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 am </a:t>
            </a:r>
            <a:r>
              <a:rPr sz="2000" spc="-12" dirty="0">
                <a:solidFill>
                  <a:srgbClr val="404040"/>
                </a:solidFill>
                <a:latin typeface="OWCKHQ+Calibri"/>
                <a:cs typeface="OWCKHQ+Calibri"/>
              </a:rPr>
              <a:t>from</a:t>
            </a:r>
            <a:r>
              <a:rPr sz="2000" spc="16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teaching background</a:t>
            </a:r>
            <a:r>
              <a:rPr sz="2000" spc="-24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will I be able </a:t>
            </a:r>
            <a:r>
              <a:rPr sz="2000" spc="-19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13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9" dirty="0">
                <a:solidFill>
                  <a:srgbClr val="404040"/>
                </a:solidFill>
                <a:latin typeface="OWCKHQ+Calibri"/>
                <a:cs typeface="OWCKHQ+Calibri"/>
              </a:rPr>
              <a:t>make</a:t>
            </a:r>
            <a:r>
              <a:rPr sz="2000" spc="2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a transition </a:t>
            </a:r>
            <a:r>
              <a:rPr sz="2000" spc="-14" dirty="0">
                <a:solidFill>
                  <a:srgbClr val="404040"/>
                </a:solidFill>
                <a:latin typeface="OWCKHQ+Calibri"/>
                <a:cs typeface="OWCKHQ+Calibri"/>
              </a:rPr>
              <a:t>into</a:t>
            </a:r>
            <a:r>
              <a:rPr sz="2000" spc="17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3" dirty="0">
                <a:solidFill>
                  <a:srgbClr val="404040"/>
                </a:solidFill>
                <a:latin typeface="OWCKHQ+Calibri"/>
                <a:cs typeface="OWCKHQ+Calibri"/>
              </a:rPr>
              <a:t>data</a:t>
            </a:r>
            <a:r>
              <a:rPr sz="2000" spc="3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science industry ?</a:t>
            </a:r>
          </a:p>
          <a:p>
            <a:pPr marL="0" marR="0">
              <a:lnSpc>
                <a:spcPts val="2449"/>
              </a:lnSpc>
              <a:spcBef>
                <a:spcPts val="913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Will I</a:t>
            </a:r>
            <a:r>
              <a:rPr sz="2000" spc="-11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be able </a:t>
            </a:r>
            <a:r>
              <a:rPr sz="2000" spc="-24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18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work with iNeuron team</a:t>
            </a:r>
            <a:r>
              <a:rPr sz="2000" spc="1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7280" y="3005949"/>
            <a:ext cx="4309736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How much salary I will be able </a:t>
            </a:r>
            <a:r>
              <a:rPr sz="2000" spc="-19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13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get 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7280" y="3428097"/>
            <a:ext cx="8697253" cy="2034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HPRUUH+Calibri"/>
                <a:cs typeface="HPRUUH+Calibri"/>
              </a:rPr>
              <a:t>I am suppose</a:t>
            </a:r>
            <a:r>
              <a:rPr sz="2000" spc="-12" dirty="0">
                <a:solidFill>
                  <a:srgbClr val="404040"/>
                </a:solidFill>
                <a:latin typeface="HPRUUH+Calibri"/>
                <a:cs typeface="HPRUUH+Calibri"/>
              </a:rPr>
              <a:t> </a:t>
            </a:r>
            <a:r>
              <a:rPr sz="2000" spc="-23" dirty="0">
                <a:solidFill>
                  <a:srgbClr val="404040"/>
                </a:solidFill>
                <a:latin typeface="HPRUUH+Calibri"/>
                <a:cs typeface="HPRUUH+Calibri"/>
              </a:rPr>
              <a:t>to</a:t>
            </a:r>
            <a:r>
              <a:rPr sz="2000" spc="25" dirty="0">
                <a:solidFill>
                  <a:srgbClr val="404040"/>
                </a:solidFill>
                <a:latin typeface="HPRUUH+Calibri"/>
                <a:cs typeface="HPRUUH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HPRUUH+Calibri"/>
                <a:cs typeface="HPRUUH+Calibri"/>
              </a:rPr>
              <a:t>do</a:t>
            </a:r>
            <a:r>
              <a:rPr sz="2000" spc="-23" dirty="0">
                <a:solidFill>
                  <a:srgbClr val="404040"/>
                </a:solidFill>
                <a:latin typeface="HPRUUH+Calibri"/>
                <a:cs typeface="HPRUUH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HPRUUH+Calibri"/>
                <a:cs typeface="HPRUUH+Calibri"/>
              </a:rPr>
              <a:t>master</a:t>
            </a:r>
            <a:r>
              <a:rPr sz="2000" spc="-374" dirty="0">
                <a:solidFill>
                  <a:srgbClr val="404040"/>
                </a:solidFill>
                <a:latin typeface="HPRUUH+Calibri"/>
                <a:cs typeface="HPRUUH+Calibri"/>
              </a:rPr>
              <a:t> </a:t>
            </a:r>
            <a:r>
              <a:rPr sz="2000" spc="-57" dirty="0">
                <a:solidFill>
                  <a:srgbClr val="404040"/>
                </a:solidFill>
                <a:latin typeface="HPRUUH+Calibri"/>
                <a:cs typeface="HPRUUH+Calibri"/>
              </a:rPr>
              <a:t>’s</a:t>
            </a:r>
            <a:r>
              <a:rPr sz="2000" spc="93" dirty="0">
                <a:solidFill>
                  <a:srgbClr val="404040"/>
                </a:solidFill>
                <a:latin typeface="HPRUUH+Calibri"/>
                <a:cs typeface="HPRUUH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HPRUUH+Calibri"/>
                <a:cs typeface="HPRUUH+Calibri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HPRUUH+Calibri"/>
                <a:cs typeface="HPRUUH+Calibri"/>
              </a:rPr>
              <a:t> </a:t>
            </a:r>
            <a:r>
              <a:rPr sz="2000" spc="-13" dirty="0">
                <a:solidFill>
                  <a:srgbClr val="404040"/>
                </a:solidFill>
                <a:latin typeface="HPRUUH+Calibri"/>
                <a:cs typeface="HPRUUH+Calibri"/>
              </a:rPr>
              <a:t>data</a:t>
            </a:r>
            <a:r>
              <a:rPr sz="2000" spc="30" dirty="0">
                <a:solidFill>
                  <a:srgbClr val="404040"/>
                </a:solidFill>
                <a:latin typeface="HPRUUH+Calibri"/>
                <a:cs typeface="HPRUUH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HPRUUH+Calibri"/>
                <a:cs typeface="HPRUUH+Calibri"/>
              </a:rPr>
              <a:t>science of equivalent field</a:t>
            </a:r>
            <a:r>
              <a:rPr sz="2000" spc="18" dirty="0">
                <a:solidFill>
                  <a:srgbClr val="404040"/>
                </a:solidFill>
                <a:latin typeface="HPRUUH+Calibri"/>
                <a:cs typeface="HPRUUH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HPRUUH+Calibri"/>
                <a:cs typeface="HPRUUH+Calibri"/>
              </a:rPr>
              <a:t>?</a:t>
            </a:r>
          </a:p>
          <a:p>
            <a:pPr marL="0" marR="0">
              <a:lnSpc>
                <a:spcPts val="2446"/>
              </a:lnSpc>
              <a:spcBef>
                <a:spcPts val="915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How </a:t>
            </a:r>
            <a:r>
              <a:rPr sz="2000" spc="-39" dirty="0">
                <a:solidFill>
                  <a:srgbClr val="404040"/>
                </a:solidFill>
                <a:latin typeface="OWCKHQ+Calibri"/>
                <a:cs typeface="OWCKHQ+Calibri"/>
              </a:rPr>
              <a:t>my</a:t>
            </a:r>
            <a:r>
              <a:rPr sz="2000" spc="4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previous experience</a:t>
            </a:r>
            <a:r>
              <a:rPr sz="2000" spc="916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will be counted</a:t>
            </a:r>
            <a:r>
              <a:rPr sz="2000" spc="-1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while</a:t>
            </a:r>
            <a:r>
              <a:rPr sz="2000" spc="457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doing</a:t>
            </a:r>
            <a:r>
              <a:rPr sz="2000" spc="-3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a transition ?</a:t>
            </a:r>
          </a:p>
          <a:p>
            <a:pPr marL="0" marR="0">
              <a:lnSpc>
                <a:spcPts val="2449"/>
              </a:lnSpc>
              <a:spcBef>
                <a:spcPts val="875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Will I</a:t>
            </a:r>
            <a:r>
              <a:rPr sz="2000" spc="-11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be considered</a:t>
            </a:r>
            <a:r>
              <a:rPr sz="2000" spc="-16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as fresher</a:t>
            </a:r>
            <a:r>
              <a:rPr sz="2000" spc="15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if I</a:t>
            </a:r>
            <a:r>
              <a:rPr sz="2000" spc="-11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8" dirty="0">
                <a:solidFill>
                  <a:srgbClr val="404040"/>
                </a:solidFill>
                <a:latin typeface="OWCKHQ+Calibri"/>
                <a:cs typeface="OWCKHQ+Calibri"/>
              </a:rPr>
              <a:t>have</a:t>
            </a:r>
            <a:r>
              <a:rPr sz="2000" spc="24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industry experience</a:t>
            </a:r>
            <a:r>
              <a:rPr sz="2000" spc="25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in</a:t>
            </a:r>
            <a:r>
              <a:rPr sz="2000" spc="-11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4" dirty="0">
                <a:solidFill>
                  <a:srgbClr val="404040"/>
                </a:solidFill>
                <a:latin typeface="OWCKHQ+Calibri"/>
                <a:cs typeface="OWCKHQ+Calibri"/>
              </a:rPr>
              <a:t>different</a:t>
            </a:r>
            <a:r>
              <a:rPr sz="2000" spc="29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domain</a:t>
            </a:r>
            <a:r>
              <a:rPr sz="2000" spc="44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  <a:p>
            <a:pPr marL="0" marR="0">
              <a:lnSpc>
                <a:spcPts val="2446"/>
              </a:lnSpc>
              <a:spcBef>
                <a:spcPts val="879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How much experience</a:t>
            </a:r>
            <a:r>
              <a:rPr sz="2000" spc="25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 </a:t>
            </a:r>
            <a:r>
              <a:rPr sz="2000" spc="-19" dirty="0">
                <a:solidFill>
                  <a:srgbClr val="404040"/>
                </a:solidFill>
                <a:latin typeface="OWCKHQ+Calibri"/>
                <a:cs typeface="OWCKHQ+Calibri"/>
              </a:rPr>
              <a:t>have</a:t>
            </a:r>
            <a:r>
              <a:rPr sz="2000" spc="2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21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23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show case in</a:t>
            </a:r>
            <a:r>
              <a:rPr sz="2000" spc="1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39" dirty="0">
                <a:solidFill>
                  <a:srgbClr val="404040"/>
                </a:solidFill>
                <a:latin typeface="OWCKHQ+Calibri"/>
                <a:cs typeface="OWCKHQ+Calibri"/>
              </a:rPr>
              <a:t>my</a:t>
            </a:r>
            <a:r>
              <a:rPr sz="2000" spc="26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resume</a:t>
            </a:r>
            <a:r>
              <a:rPr sz="2000" spc="2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7" dirty="0">
                <a:solidFill>
                  <a:srgbClr val="404040"/>
                </a:solidFill>
                <a:latin typeface="OWCKHQ+Calibri"/>
                <a:cs typeface="OWCKHQ+Calibri"/>
              </a:rPr>
              <a:t>for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3" dirty="0">
                <a:solidFill>
                  <a:srgbClr val="404040"/>
                </a:solidFill>
                <a:latin typeface="OWCKHQ+Calibri"/>
                <a:cs typeface="OWCKHQ+Calibri"/>
              </a:rPr>
              <a:t>data</a:t>
            </a:r>
            <a:r>
              <a:rPr sz="2000" spc="16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science</a:t>
            </a:r>
            <a:r>
              <a:rPr sz="2000" spc="18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  <a:p>
            <a:pPr marL="0" marR="0">
              <a:lnSpc>
                <a:spcPts val="2446"/>
              </a:lnSpc>
              <a:spcBef>
                <a:spcPts val="865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How </a:t>
            </a:r>
            <a:r>
              <a:rPr sz="2000" spc="-10" dirty="0">
                <a:solidFill>
                  <a:srgbClr val="404040"/>
                </a:solidFill>
                <a:latin typeface="OWCKHQ+Calibri"/>
                <a:cs typeface="OWCKHQ+Calibri"/>
              </a:rPr>
              <a:t>many</a:t>
            </a:r>
            <a:r>
              <a:rPr sz="2000" spc="14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project I</a:t>
            </a:r>
            <a:r>
              <a:rPr sz="2000" spc="-1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19" dirty="0">
                <a:solidFill>
                  <a:srgbClr val="404040"/>
                </a:solidFill>
                <a:latin typeface="OWCKHQ+Calibri"/>
                <a:cs typeface="OWCKHQ+Calibri"/>
              </a:rPr>
              <a:t>have</a:t>
            </a:r>
            <a:r>
              <a:rPr sz="2000" spc="2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21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23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showcase in</a:t>
            </a:r>
            <a:r>
              <a:rPr sz="2000" spc="1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39" dirty="0">
                <a:solidFill>
                  <a:srgbClr val="404040"/>
                </a:solidFill>
                <a:latin typeface="OWCKHQ+Calibri"/>
                <a:cs typeface="OWCKHQ+Calibri"/>
              </a:rPr>
              <a:t>my</a:t>
            </a:r>
            <a:r>
              <a:rPr sz="2000" spc="26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resume</a:t>
            </a:r>
            <a:r>
              <a:rPr sz="2000" spc="2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7280" y="5536069"/>
            <a:ext cx="5774846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E48312"/>
                </a:solidFill>
                <a:latin typeface="LFVIKQ+Wingdings"/>
                <a:cs typeface="LFVIKQ+Wingdings"/>
              </a:rPr>
              <a:t>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Will</a:t>
            </a:r>
            <a:r>
              <a:rPr sz="2000" spc="-1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I be able </a:t>
            </a:r>
            <a:r>
              <a:rPr sz="2000" spc="-19" dirty="0">
                <a:solidFill>
                  <a:srgbClr val="404040"/>
                </a:solidFill>
                <a:latin typeface="OWCKHQ+Calibri"/>
                <a:cs typeface="OWCKHQ+Calibri"/>
              </a:rPr>
              <a:t>to</a:t>
            </a:r>
            <a:r>
              <a:rPr sz="2000" spc="13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show iNeuron project in</a:t>
            </a:r>
            <a:r>
              <a:rPr sz="2000" spc="14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spc="-39" dirty="0">
                <a:solidFill>
                  <a:srgbClr val="404040"/>
                </a:solidFill>
                <a:latin typeface="OWCKHQ+Calibri"/>
                <a:cs typeface="OWCKHQ+Calibri"/>
              </a:rPr>
              <a:t>my</a:t>
            </a:r>
            <a:r>
              <a:rPr sz="2000" spc="42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profile</a:t>
            </a:r>
            <a:r>
              <a:rPr sz="2000" spc="10" dirty="0">
                <a:solidFill>
                  <a:srgbClr val="404040"/>
                </a:solidFill>
                <a:latin typeface="OWCKHQ+Calibri"/>
                <a:cs typeface="OWCKHQ+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OWCKHQ+Calibri"/>
                <a:cs typeface="OWCKHQ+Calibri"/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9024" y="956016"/>
            <a:ext cx="4913822" cy="78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9"/>
              </a:lnSpc>
              <a:spcBef>
                <a:spcPts val="0"/>
              </a:spcBef>
              <a:spcAft>
                <a:spcPts val="0"/>
              </a:spcAft>
            </a:pPr>
            <a:r>
              <a:rPr sz="4800" spc="-63" dirty="0">
                <a:solidFill>
                  <a:srgbClr val="404040"/>
                </a:solidFill>
                <a:latin typeface="GEFGNJ+Calibri Light"/>
                <a:cs typeface="GEFGNJ+Calibri Light"/>
              </a:rPr>
              <a:t>Live</a:t>
            </a:r>
            <a:r>
              <a:rPr sz="4800" spc="-34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4800" spc="-47" dirty="0">
                <a:solidFill>
                  <a:srgbClr val="404040"/>
                </a:solidFill>
                <a:latin typeface="GEFGNJ+Calibri Light"/>
                <a:cs typeface="GEFGNJ+Calibri Light"/>
              </a:rPr>
              <a:t>Mock</a:t>
            </a:r>
            <a:r>
              <a:rPr sz="4800" spc="-73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4800" spc="-57" dirty="0">
                <a:solidFill>
                  <a:srgbClr val="404040"/>
                </a:solidFill>
                <a:latin typeface="GEFGNJ+Calibri Light"/>
                <a:cs typeface="GEFGNJ+Calibri Light"/>
              </a:rPr>
              <a:t>interview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9024" y="1915249"/>
            <a:ext cx="10326505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u="sng" dirty="0">
                <a:solidFill>
                  <a:srgbClr val="2998E3"/>
                </a:solidFill>
                <a:latin typeface="OWCKHQ+Calibri"/>
                <a:cs typeface="OWCKHQ+Calibri"/>
                <a:hlinkClick r:id="rId3"/>
              </a:rPr>
              <a:t>https://www.youtube.com/watch?v=FGjYeKSfLr4&amp;list=PLZoTAELRMXVN4ypDZ4Qd0nfWR_I7xl368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0414" y="3120096"/>
            <a:ext cx="3776823" cy="78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9"/>
              </a:lnSpc>
              <a:spcBef>
                <a:spcPts val="0"/>
              </a:spcBef>
              <a:spcAft>
                <a:spcPts val="0"/>
              </a:spcAft>
            </a:pPr>
            <a:r>
              <a:rPr sz="4800" strike="sngStrike" dirty="0">
                <a:solidFill>
                  <a:srgbClr val="000000"/>
                </a:solidFill>
                <a:latin typeface="OWCKHQ+Calibri"/>
                <a:cs typeface="OWCKHQ+Calibri"/>
              </a:rPr>
              <a:t>Success</a:t>
            </a:r>
            <a:r>
              <a:rPr sz="4800" strike="sngStrike" spc="14" dirty="0">
                <a:solidFill>
                  <a:srgbClr val="000000"/>
                </a:solidFill>
                <a:latin typeface="OWCKHQ+Calibri"/>
                <a:cs typeface="OWCKHQ+Calibri"/>
              </a:rPr>
              <a:t> </a:t>
            </a:r>
            <a:r>
              <a:rPr sz="4800" strike="sngStrike" dirty="0">
                <a:solidFill>
                  <a:srgbClr val="000000"/>
                </a:solidFill>
                <a:latin typeface="OWCKHQ+Calibri"/>
                <a:cs typeface="OWCKHQ+Calibri"/>
              </a:rPr>
              <a:t>Story</a:t>
            </a:r>
            <a:r>
              <a:rPr sz="4800" strike="sngStrike" spc="48" dirty="0">
                <a:solidFill>
                  <a:srgbClr val="000000"/>
                </a:solidFill>
                <a:latin typeface="OWCKHQ+Calibri"/>
                <a:cs typeface="OWCKHQ+Calibri"/>
              </a:rPr>
              <a:t> </a:t>
            </a:r>
            <a:r>
              <a:rPr sz="4800" strike="sngStrike" dirty="0">
                <a:solidFill>
                  <a:srgbClr val="000000"/>
                </a:solidFill>
                <a:latin typeface="OWCKHQ+Calibri"/>
                <a:cs typeface="OWCKHQ+Calibri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80414" y="4589289"/>
            <a:ext cx="10071943" cy="866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u="sng" dirty="0">
                <a:solidFill>
                  <a:srgbClr val="2998E3"/>
                </a:solidFill>
                <a:latin typeface="OWCKHQ+Calibri"/>
                <a:cs typeface="OWCKHQ+Calibri"/>
                <a:hlinkClick r:id="rId4"/>
              </a:rPr>
              <a:t>https://www.youtube.com/watch?v=eGltLHfGszU&amp;list=PLZoTAELRMXVO5zRjBApoMgM5rc5KEzjJX</a:t>
            </a:r>
          </a:p>
          <a:p>
            <a:pPr marL="0" marR="0">
              <a:lnSpc>
                <a:spcPts val="2197"/>
              </a:lnSpc>
              <a:spcBef>
                <a:spcPts val="2125"/>
              </a:spcBef>
              <a:spcAft>
                <a:spcPts val="0"/>
              </a:spcAft>
            </a:pPr>
            <a:r>
              <a:rPr sz="1800" u="sng" dirty="0">
                <a:solidFill>
                  <a:srgbClr val="2998E3"/>
                </a:solidFill>
                <a:latin typeface="OWCKHQ+Calibri"/>
                <a:cs typeface="OWCKHQ+Calibri"/>
                <a:hlinkClick r:id="rId5"/>
              </a:rPr>
              <a:t>https://www.youtube.com/watch?v=p78NEOskpmQ&amp;list=PLmQAMKHKeLZ8QswAAWXXMC4LwmWk5ZTj_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9024" y="956016"/>
            <a:ext cx="2358966" cy="78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9"/>
              </a:lnSpc>
              <a:spcBef>
                <a:spcPts val="0"/>
              </a:spcBef>
              <a:spcAft>
                <a:spcPts val="0"/>
              </a:spcAft>
            </a:pPr>
            <a:r>
              <a:rPr sz="4800" strike="sngStrike" spc="-58" dirty="0">
                <a:solidFill>
                  <a:srgbClr val="404040"/>
                </a:solidFill>
                <a:latin typeface="GEFGNJ+Calibri Light"/>
                <a:cs typeface="GEFGNJ+Calibri Light"/>
              </a:rPr>
              <a:t>Syllabus</a:t>
            </a:r>
            <a:r>
              <a:rPr sz="4800" strike="sngStrike" spc="11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4800" strike="sngStrike" dirty="0">
                <a:solidFill>
                  <a:srgbClr val="404040"/>
                </a:solidFill>
                <a:latin typeface="GEFGNJ+Calibri Light"/>
                <a:cs typeface="GEFGNJ+Calibri Ligh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9024" y="1940268"/>
            <a:ext cx="9437840" cy="34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u="sng" dirty="0">
                <a:solidFill>
                  <a:srgbClr val="2998E3"/>
                </a:solidFill>
                <a:latin typeface="OWCKHQ+Calibri"/>
                <a:cs typeface="OWCKHQ+Calibri"/>
                <a:hlinkClick r:id="rId3"/>
              </a:rPr>
              <a:t>https://ineuron.ai/home/coursedetail/full-stack-data-science-with-1-year-internship--117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9024" y="2847772"/>
            <a:ext cx="3456046" cy="657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2"/>
              </a:lnSpc>
              <a:spcBef>
                <a:spcPts val="0"/>
              </a:spcBef>
              <a:spcAft>
                <a:spcPts val="0"/>
              </a:spcAft>
            </a:pPr>
            <a:r>
              <a:rPr sz="4000" strike="sngStrike" spc="-49" dirty="0">
                <a:solidFill>
                  <a:srgbClr val="404040"/>
                </a:solidFill>
                <a:latin typeface="GEFGNJ+Calibri Light"/>
                <a:cs typeface="GEFGNJ+Calibri Light"/>
              </a:rPr>
              <a:t>Sample</a:t>
            </a:r>
            <a:r>
              <a:rPr sz="4000" strike="sngStrike" spc="-36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4000" strike="sngStrike" spc="-62" dirty="0">
                <a:solidFill>
                  <a:srgbClr val="404040"/>
                </a:solidFill>
                <a:latin typeface="GEFGNJ+Calibri Light"/>
                <a:cs typeface="GEFGNJ+Calibri Light"/>
              </a:rPr>
              <a:t>resume</a:t>
            </a:r>
            <a:r>
              <a:rPr sz="4000" strike="sngStrike" spc="-11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4000" strike="sngStrike" dirty="0">
                <a:solidFill>
                  <a:srgbClr val="404040"/>
                </a:solidFill>
                <a:latin typeface="GEFGNJ+Calibri Light"/>
                <a:cs typeface="GEFGNJ+Calibri Light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9024" y="4010168"/>
            <a:ext cx="5250135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u="sng" dirty="0">
                <a:solidFill>
                  <a:srgbClr val="2998E3"/>
                </a:solidFill>
                <a:latin typeface="OWCKHQ+Calibri"/>
                <a:cs typeface="OWCKHQ+Calibri"/>
                <a:hlinkClick r:id="rId4"/>
              </a:rPr>
              <a:t>https://github.com/iNeuronai/same-resume-year-wise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9024" y="4829607"/>
            <a:ext cx="4349204" cy="657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2"/>
              </a:lnSpc>
              <a:spcBef>
                <a:spcPts val="0"/>
              </a:spcBef>
              <a:spcAft>
                <a:spcPts val="0"/>
              </a:spcAft>
            </a:pPr>
            <a:r>
              <a:rPr sz="4000" strike="sngStrike" spc="-56" dirty="0">
                <a:solidFill>
                  <a:srgbClr val="404040"/>
                </a:solidFill>
                <a:latin typeface="GEFGNJ+Calibri Light"/>
                <a:cs typeface="GEFGNJ+Calibri Light"/>
              </a:rPr>
              <a:t>Interview</a:t>
            </a:r>
            <a:r>
              <a:rPr sz="4000" strike="sngStrike" spc="-42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4000" strike="sngStrike" spc="-54" dirty="0">
                <a:solidFill>
                  <a:srgbClr val="404040"/>
                </a:solidFill>
                <a:latin typeface="GEFGNJ+Calibri Light"/>
                <a:cs typeface="GEFGNJ+Calibri Light"/>
              </a:rPr>
              <a:t>Questions</a:t>
            </a:r>
            <a:r>
              <a:rPr sz="4000" strike="sngStrike" spc="-47" dirty="0">
                <a:solidFill>
                  <a:srgbClr val="404040"/>
                </a:solidFill>
                <a:latin typeface="GEFGNJ+Calibri Light"/>
                <a:cs typeface="GEFGNJ+Calibri Light"/>
              </a:rPr>
              <a:t> </a:t>
            </a:r>
            <a:r>
              <a:rPr sz="4000" strike="sngStrike" dirty="0">
                <a:solidFill>
                  <a:srgbClr val="404040"/>
                </a:solidFill>
                <a:latin typeface="GEFGNJ+Calibri Light"/>
                <a:cs typeface="GEFGNJ+Calibri Light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89024" y="5717404"/>
            <a:ext cx="6087070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u="sng" dirty="0">
                <a:solidFill>
                  <a:srgbClr val="2998E3"/>
                </a:solidFill>
                <a:latin typeface="OWCKHQ+Calibri"/>
                <a:cs typeface="OWCKHQ+Calibri"/>
                <a:hlinkClick r:id="rId5"/>
              </a:rPr>
              <a:t>https://github.com/iNeuronai/interview-question-data-science-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735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JJWUCH+Calibri Bold</vt:lpstr>
      <vt:lpstr>HPRUUH+Calibri</vt:lpstr>
      <vt:lpstr>FCEQBK+Calibri Bold</vt:lpstr>
      <vt:lpstr>Calibri</vt:lpstr>
      <vt:lpstr>OWCKHQ+Calibri</vt:lpstr>
      <vt:lpstr>GEFGNJ+Calibri Light</vt:lpstr>
      <vt:lpstr>LFVIKQ+Wingdings</vt:lpstr>
      <vt:lpstr>UIFDGB+Calibri Light</vt:lpstr>
      <vt:lpstr>Caladea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sejda</dc:creator>
  <cp:lastModifiedBy>sudhanshu kumar</cp:lastModifiedBy>
  <cp:revision>2</cp:revision>
  <dcterms:modified xsi:type="dcterms:W3CDTF">2022-05-07T14:55:53Z</dcterms:modified>
</cp:coreProperties>
</file>