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3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5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1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0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5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9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5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3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1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nishant-sharma-0141ba360/" TargetMode="External"/><Relationship Id="rId2" Type="http://schemas.openxmlformats.org/officeDocument/2006/relationships/hyperlink" Target="https://github.com/iNish27/E-Commerce-sal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sky with light&#10;&#10;AI-generated content may be incorrect.">
            <a:extLst>
              <a:ext uri="{FF2B5EF4-FFF2-40B4-BE49-F238E27FC236}">
                <a16:creationId xmlns:a16="http://schemas.microsoft.com/office/drawing/2014/main" id="{BEA6C055-F54C-41D8-7D68-14D125D42C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882" b="33868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5E679-64F6-5B84-5FA6-B6ED9C463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SQL E-COMMERCE SALES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CB8F7-6DE7-647C-5958-634AE431C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US" sz="2800" dirty="0"/>
              <a:t>Analyze customer behavior, product sales, and order trends using SQL</a:t>
            </a:r>
            <a:r>
              <a:rPr lang="en-US" dirty="0"/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472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71332-3979-A745-6323-0FD01ED6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151083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00">
                <a:effectLst/>
                <a:ea typeface="Aptos" panose="020B0004020202020204" pitchFamily="34" charset="0"/>
                <a:cs typeface="Segoe UI Emoji" panose="020B0502040204020203" pitchFamily="34" charset="0"/>
              </a:rPr>
              <a:t>Running total of sales per category</a:t>
            </a:r>
            <a:br>
              <a:rPr lang="en-US" sz="2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Cordia New" panose="020B0304020202020204" pitchFamily="34" charset="-34"/>
              </a:rPr>
            </a:br>
            <a:endParaRPr lang="en-US" sz="2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3507C-08BD-096A-D74C-5FC402975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19183"/>
            <a:ext cx="6151083" cy="3753812"/>
          </a:xfrm>
        </p:spPr>
        <p:txBody>
          <a:bodyPr>
            <a:normAutofit/>
          </a:bodyPr>
          <a:lstStyle/>
          <a:p>
            <a:pPr marL="228600" marR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600" kern="10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Select </a:t>
            </a:r>
            <a:r>
              <a:rPr lang="en-US" sz="1600" kern="10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products.ProductName</a:t>
            </a:r>
            <a:r>
              <a:rPr lang="en-US" sz="1600" kern="10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, </a:t>
            </a:r>
            <a:r>
              <a:rPr lang="en-US" sz="1600" kern="10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products.Category</a:t>
            </a:r>
            <a:r>
              <a:rPr lang="en-US" sz="1600" kern="10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,</a:t>
            </a:r>
            <a:endParaRPr lang="en-US" sz="1600" kern="100">
              <a:effectLst/>
              <a:latin typeface="Aptos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228600" marR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600" kern="10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order_details.Quantity</a:t>
            </a:r>
            <a:r>
              <a:rPr lang="en-US" sz="1600" kern="10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* </a:t>
            </a:r>
            <a:r>
              <a:rPr lang="en-US" sz="1600" kern="10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order_details.UnitPrice</a:t>
            </a:r>
            <a:r>
              <a:rPr lang="en-US" sz="1600" kern="10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as </a:t>
            </a:r>
            <a:r>
              <a:rPr lang="en-US" sz="1600" kern="10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SalesAmount</a:t>
            </a:r>
            <a:r>
              <a:rPr lang="en-US" sz="1600" kern="10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,</a:t>
            </a:r>
            <a:endParaRPr lang="en-US" sz="1600" kern="100">
              <a:effectLst/>
              <a:latin typeface="Aptos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228600" marR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600" kern="10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sum(</a:t>
            </a:r>
            <a:r>
              <a:rPr lang="en-US" sz="1600" kern="10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order_details.Quantity</a:t>
            </a:r>
            <a:r>
              <a:rPr lang="en-US" sz="1600" kern="10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* </a:t>
            </a:r>
            <a:r>
              <a:rPr lang="en-US" sz="1600" kern="10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order_details.UnitPrice</a:t>
            </a:r>
            <a:r>
              <a:rPr lang="en-US" sz="1600" kern="10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)</a:t>
            </a:r>
            <a:endParaRPr lang="en-US" sz="1600" kern="100">
              <a:effectLst/>
              <a:latin typeface="Aptos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228600" marR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600" kern="10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over (partition by </a:t>
            </a:r>
            <a:r>
              <a:rPr lang="en-US" sz="1600" kern="10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products.Category</a:t>
            </a:r>
            <a:r>
              <a:rPr lang="en-US" sz="1600" kern="10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Order by </a:t>
            </a:r>
            <a:r>
              <a:rPr lang="en-US" sz="1600" kern="10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products.ProductName</a:t>
            </a:r>
            <a:r>
              <a:rPr lang="en-US" sz="1600" kern="10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) </a:t>
            </a:r>
          </a:p>
          <a:p>
            <a:pPr marL="228600" marR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600" kern="10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as </a:t>
            </a:r>
            <a:r>
              <a:rPr lang="en-US" sz="1600" kern="10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RunningTotal</a:t>
            </a:r>
            <a:endParaRPr lang="en-US" sz="1600" kern="100">
              <a:effectLst/>
              <a:latin typeface="Aptos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228600" marR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600" kern="10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from </a:t>
            </a:r>
            <a:r>
              <a:rPr lang="en-US" sz="1600" kern="10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order_details</a:t>
            </a:r>
            <a:r>
              <a:rPr lang="en-US" sz="1600" kern="10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inner Join products on</a:t>
            </a:r>
            <a:endParaRPr lang="en-US" sz="1600" kern="100">
              <a:effectLst/>
              <a:latin typeface="Aptos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0" marR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600" kern="10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products.ProductID</a:t>
            </a:r>
            <a:r>
              <a:rPr lang="en-US" sz="1600" kern="10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= </a:t>
            </a:r>
            <a:r>
              <a:rPr lang="en-US" sz="1600" kern="10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order_details.ProductID</a:t>
            </a:r>
            <a:r>
              <a:rPr lang="en-US" sz="1600" kern="10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;</a:t>
            </a:r>
          </a:p>
          <a:p>
            <a:pPr marL="0" marR="0" indent="0">
              <a:lnSpc>
                <a:spcPct val="100000"/>
              </a:lnSpc>
              <a:spcAft>
                <a:spcPts val="800"/>
              </a:spcAft>
              <a:buNone/>
            </a:pPr>
            <a:endParaRPr lang="en-US" sz="1600" kern="100">
              <a:effectLst/>
              <a:latin typeface="Aptos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7E25117-CFBD-D363-0691-0B5FA313C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9" b="2"/>
          <a:stretch/>
        </p:blipFill>
        <p:spPr>
          <a:xfrm>
            <a:off x="7306236" y="902448"/>
            <a:ext cx="4085664" cy="505310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36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68220-E630-4EF9-CFBD-E23EE4EC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3721629" cy="5617672"/>
          </a:xfrm>
        </p:spPr>
        <p:txBody>
          <a:bodyPr>
            <a:normAutofit/>
          </a:bodyPr>
          <a:lstStyle/>
          <a:p>
            <a:r>
              <a:rPr lang="en-US" kern="100" dirty="0">
                <a:effectLst/>
                <a:ea typeface="Aptos" panose="020B0004020202020204" pitchFamily="34" charset="0"/>
                <a:cs typeface="Segoe UI Emoji" panose="020B0502040204020203" pitchFamily="34" charset="0"/>
              </a:rPr>
              <a:t>Products never sold</a:t>
            </a:r>
            <a:b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Cordia New" panose="020B0304020202020204" pitchFamily="34" charset="-34"/>
              </a:rPr>
            </a:b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7680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FADF4C08-07CD-F04A-DFC0-AAB4F208C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0" r="4799" b="1"/>
          <a:stretch/>
        </p:blipFill>
        <p:spPr>
          <a:xfrm>
            <a:off x="5672665" y="555712"/>
            <a:ext cx="5719230" cy="24037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8757-234C-38F5-2632-AD227B884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560" y="2581583"/>
            <a:ext cx="5908532" cy="2245590"/>
          </a:xfrm>
        </p:spPr>
        <p:txBody>
          <a:bodyPr>
            <a:normAutofit fontScale="77500" lnSpcReduction="20000"/>
          </a:bodyPr>
          <a:lstStyle/>
          <a:p>
            <a:pPr marL="228600" marR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SELECT </a:t>
            </a:r>
            <a:r>
              <a:rPr lang="en-US" sz="1600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p.ProductID</a:t>
            </a: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, </a:t>
            </a:r>
            <a:r>
              <a:rPr lang="en-US" sz="1600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p.ProductName</a:t>
            </a:r>
            <a:endParaRPr lang="en-US" sz="1600" kern="100" dirty="0">
              <a:effectLst/>
              <a:latin typeface="+mj-lt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228600" marR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FROM products p</a:t>
            </a:r>
            <a:endParaRPr lang="en-US" sz="1600" kern="100" dirty="0">
              <a:effectLst/>
              <a:latin typeface="+mj-lt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228600" marR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LEFT JOIN </a:t>
            </a:r>
            <a:endParaRPr lang="en-US" sz="1600" kern="100" dirty="0">
              <a:effectLst/>
              <a:latin typeface="+mj-lt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228600" marR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  </a:t>
            </a:r>
            <a:r>
              <a:rPr lang="en-US" sz="1600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order_details</a:t>
            </a: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 od ON </a:t>
            </a:r>
            <a:r>
              <a:rPr lang="en-US" sz="1600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p.ProductID</a:t>
            </a: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 = </a:t>
            </a:r>
            <a:r>
              <a:rPr lang="en-US" sz="1600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od.ProductID</a:t>
            </a:r>
            <a:endParaRPr lang="en-US" sz="1600" kern="100" dirty="0">
              <a:effectLst/>
              <a:latin typeface="+mj-lt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228600" marR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WHERE </a:t>
            </a:r>
          </a:p>
          <a:p>
            <a:pPr marL="228600" marR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600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od.ProductID</a:t>
            </a: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 IS NULL;</a:t>
            </a:r>
          </a:p>
          <a:p>
            <a:pPr marL="228600" marR="0">
              <a:lnSpc>
                <a:spcPct val="100000"/>
              </a:lnSpc>
              <a:spcAft>
                <a:spcPts val="800"/>
              </a:spcAft>
              <a:buNone/>
            </a:pP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989D6C-B913-9E19-D6B0-D234FA2886D4}"/>
              </a:ext>
            </a:extLst>
          </p:cNvPr>
          <p:cNvSpPr txBox="1"/>
          <p:nvPr/>
        </p:nvSpPr>
        <p:spPr>
          <a:xfrm>
            <a:off x="5221581" y="5386336"/>
            <a:ext cx="5908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No output because there is no any product which does not get sold.</a:t>
            </a:r>
          </a:p>
        </p:txBody>
      </p:sp>
    </p:spTree>
    <p:extLst>
      <p:ext uri="{BB962C8B-B14F-4D97-AF65-F5344CB8AC3E}">
        <p14:creationId xmlns:p14="http://schemas.microsoft.com/office/powerpoint/2010/main" val="2830157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2F06A-33B6-AFFF-F019-1930B1AE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00" dirty="0">
                <a:effectLst/>
                <a:ea typeface="Aptos" panose="020B0004020202020204" pitchFamily="34" charset="0"/>
                <a:cs typeface="Segoe UI Emoji" panose="020B0502040204020203" pitchFamily="34" charset="0"/>
              </a:rPr>
              <a:t>Use RANK() to find top customers by spending</a:t>
            </a:r>
            <a:b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Cordia New" panose="020B0304020202020204" pitchFamily="34" charset="-34"/>
              </a:rPr>
            </a:b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5C2BE7-B9D9-D49E-8A44-8DC5114D8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1324-80A2-6C31-FF3F-1E198B0E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>
            <a:normAutofit/>
          </a:bodyPr>
          <a:lstStyle/>
          <a:p>
            <a:pPr marL="0" marR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3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Select </a:t>
            </a:r>
            <a:r>
              <a:rPr lang="en-US" sz="1300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customers.Name</a:t>
            </a:r>
            <a:r>
              <a:rPr lang="en-US" sz="13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 as </a:t>
            </a:r>
            <a:r>
              <a:rPr lang="en-US" sz="1300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CustomerName</a:t>
            </a:r>
            <a:r>
              <a:rPr lang="en-US" sz="13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, </a:t>
            </a:r>
            <a:r>
              <a:rPr lang="en-US" sz="1300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customers.CustomerID</a:t>
            </a:r>
            <a:r>
              <a:rPr lang="en-US" sz="13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,</a:t>
            </a:r>
            <a:endParaRPr lang="en-US" sz="1300" kern="100" dirty="0">
              <a:effectLst/>
              <a:latin typeface="+mj-lt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3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sum(</a:t>
            </a:r>
            <a:r>
              <a:rPr lang="en-US" sz="1300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orders.TotalAmount</a:t>
            </a:r>
            <a:r>
              <a:rPr lang="en-US" sz="13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) as </a:t>
            </a:r>
            <a:r>
              <a:rPr lang="en-US" sz="1300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TotalSpending</a:t>
            </a:r>
            <a:r>
              <a:rPr lang="en-US" sz="13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,</a:t>
            </a:r>
            <a:endParaRPr lang="en-US" sz="1300" kern="100" dirty="0">
              <a:effectLst/>
              <a:latin typeface="+mj-lt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3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Rank () over (order by sum(</a:t>
            </a:r>
            <a:r>
              <a:rPr lang="en-US" sz="1300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orders.TotalAmount</a:t>
            </a:r>
            <a:r>
              <a:rPr lang="en-US" sz="13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) desc) as </a:t>
            </a:r>
            <a:r>
              <a:rPr lang="en-US" sz="1300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SpendingRank</a:t>
            </a:r>
            <a:endParaRPr lang="en-US" sz="1300" kern="100" dirty="0">
              <a:effectLst/>
              <a:latin typeface="+mj-lt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3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from customers inner join orders on </a:t>
            </a:r>
            <a:endParaRPr lang="en-US" sz="1300" kern="100" dirty="0">
              <a:effectLst/>
              <a:latin typeface="+mj-lt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300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customers.CustomerID</a:t>
            </a:r>
            <a:r>
              <a:rPr lang="en-US" sz="13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 = </a:t>
            </a:r>
            <a:r>
              <a:rPr lang="en-US" sz="1300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orders.CustomerID</a:t>
            </a:r>
            <a:endParaRPr lang="en-US" sz="1300" kern="100" dirty="0">
              <a:effectLst/>
              <a:latin typeface="+mj-lt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3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group by </a:t>
            </a:r>
            <a:endParaRPr lang="en-US" sz="1300" kern="100" dirty="0">
              <a:effectLst/>
              <a:latin typeface="+mj-lt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300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customers.CustomerID</a:t>
            </a:r>
            <a:r>
              <a:rPr lang="en-US" sz="13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, </a:t>
            </a:r>
            <a:r>
              <a:rPr lang="en-US" sz="1300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customers.Name</a:t>
            </a:r>
            <a:endParaRPr lang="en-US" sz="1300" kern="100" dirty="0">
              <a:effectLst/>
              <a:latin typeface="+mj-lt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3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order by </a:t>
            </a:r>
          </a:p>
          <a:p>
            <a:pPr marL="0" marR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300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SpendingRank</a:t>
            </a:r>
            <a:r>
              <a:rPr lang="en-US" sz="13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;</a:t>
            </a:r>
          </a:p>
          <a:p>
            <a:pPr marL="0" marR="0">
              <a:lnSpc>
                <a:spcPct val="100000"/>
              </a:lnSpc>
              <a:spcAft>
                <a:spcPts val="800"/>
              </a:spcAft>
              <a:buNone/>
            </a:pPr>
            <a:endParaRPr lang="en-US" sz="1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72DA87-89A7-0A2A-4367-8536E40D69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99" r="23304" b="1"/>
          <a:stretch/>
        </p:blipFill>
        <p:spPr>
          <a:xfrm>
            <a:off x="7580376" y="731520"/>
            <a:ext cx="3895344" cy="542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93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9B70-594D-D5ED-ABF6-D293F95A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00" dirty="0">
                <a:effectLst/>
                <a:ea typeface="Aptos" panose="020B0004020202020204" pitchFamily="34" charset="0"/>
                <a:cs typeface="Segoe UI Emoji" panose="020B0502040204020203" pitchFamily="34" charset="0"/>
              </a:rPr>
              <a:t>Use a CTE to calculate average monthly revenue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Cordia New" panose="020B0304020202020204" pitchFamily="34" charset="-34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698C3-FC25-B6C4-D38C-D459F0131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WITH </a:t>
            </a:r>
            <a:r>
              <a:rPr lang="en-US" sz="2200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cteAvgMonthlyRevenue</a:t>
            </a:r>
            <a:r>
              <a:rPr lang="en-US" sz="22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 AS (</a:t>
            </a:r>
            <a:endParaRPr lang="en-US" sz="2200" kern="100" dirty="0">
              <a:effectLst/>
              <a:latin typeface="+mj-lt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SELECT </a:t>
            </a:r>
            <a:endParaRPr lang="en-US" sz="2200" kern="100" dirty="0">
              <a:effectLst/>
              <a:latin typeface="+mj-lt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DATE_FORMAT(</a:t>
            </a:r>
            <a:r>
              <a:rPr lang="en-US" sz="2200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OrderDate</a:t>
            </a:r>
            <a:r>
              <a:rPr lang="en-US" sz="22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, '%y-%m') AS Month, </a:t>
            </a:r>
            <a:endParaRPr lang="en-US" sz="2200" kern="100" dirty="0">
              <a:effectLst/>
              <a:latin typeface="+mj-lt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AVG(</a:t>
            </a:r>
            <a:r>
              <a:rPr lang="en-US" sz="2200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TotalAmount</a:t>
            </a:r>
            <a:r>
              <a:rPr lang="en-US" sz="22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) AS </a:t>
            </a:r>
            <a:r>
              <a:rPr lang="en-US" sz="2200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AverageRevenue</a:t>
            </a:r>
            <a:endParaRPr lang="en-US" sz="2200" kern="100" dirty="0">
              <a:effectLst/>
              <a:latin typeface="+mj-lt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FROM orders</a:t>
            </a:r>
            <a:endParaRPr lang="en-US" sz="2200" kern="100" dirty="0">
              <a:effectLst/>
              <a:latin typeface="+mj-lt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GROUP BY </a:t>
            </a:r>
            <a:endParaRPr lang="en-US" sz="2200" kern="100" dirty="0">
              <a:effectLst/>
              <a:latin typeface="+mj-lt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DATE_FORMAT(</a:t>
            </a:r>
            <a:r>
              <a:rPr lang="en-US" sz="2200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OrderDate</a:t>
            </a:r>
            <a:r>
              <a:rPr lang="en-US" sz="22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, '%y-%m’)</a:t>
            </a:r>
            <a:endParaRPr lang="en-US" sz="2200" kern="100" dirty="0">
              <a:effectLst/>
              <a:latin typeface="+mj-lt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2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SELECT * FROM </a:t>
            </a:r>
            <a:r>
              <a:rPr lang="en-US" sz="2200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cteAvgMonthlyRevenue</a:t>
            </a:r>
            <a:r>
              <a:rPr lang="en-US" sz="22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;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A3EAB04E-9F17-F9DB-DD91-184B5F178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132" y="2288360"/>
            <a:ext cx="6394592" cy="262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0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8A3C-01EF-142A-5EC9-2317134E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The Backbone for Data Analysts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89E5305-C8FE-DC1F-7BBF-4082BFC3A3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1976" y="1926829"/>
            <a:ext cx="10691265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Access &amp; Querying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SQL lets analysts retrieve specific data quickly from large databases.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Aggregation &amp; Reporting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Easily summarize metrics using functions like SUM(), AVG(), GROUP BY.</a:t>
            </a:r>
            <a:endParaRPr lang="en-US" altLang="en-US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Combining Multiple Data Sources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Join multiple tables using JOIN to create meaningful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Cleaning &amp; Transformation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Perform filtering, sorting, and transformation of data with clauses like WHERE, CASE, ORDER BY.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Foundation for Advanced Tools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Powers BI tools like Tableau, Power BI, Excel – often SQL is the source layer.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14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5AF173-F596-A837-E0A7-76409644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n-US" sz="3600" dirty="0"/>
              <a:t>Steps to create this project:-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8925-996D-D86F-0D15-0A5FE183C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1.Imports all the Excel files (.csv) to MySQL workbench</a:t>
            </a:r>
          </a:p>
          <a:p>
            <a:pPr marL="0" indent="0">
              <a:buNone/>
            </a:pPr>
            <a:r>
              <a:rPr lang="en-US" dirty="0"/>
              <a:t>Open MySQL workbench &gt; Select new Query tab &gt; go and select server option &gt; Click on Data Import.</a:t>
            </a:r>
          </a:p>
          <a:p>
            <a:pPr marL="0" indent="0">
              <a:buNone/>
            </a:pPr>
            <a:r>
              <a:rPr lang="en-US" dirty="0"/>
              <a:t>You will get a new window like this:-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42E1A-651F-FC98-652E-A78B353359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93" r="18202" b="1"/>
          <a:stretch/>
        </p:blipFill>
        <p:spPr>
          <a:xfrm>
            <a:off x="4823208" y="735286"/>
            <a:ext cx="7224765" cy="588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1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24E9-64DD-0584-2866-4576D778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Steps to create this project:-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4916-8329-BE68-6EE0-1D9FE1654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2. Select import from self contained file and browse your files.</a:t>
            </a:r>
          </a:p>
          <a:p>
            <a:pPr marL="0" indent="0">
              <a:buNone/>
            </a:pPr>
            <a:r>
              <a:rPr lang="en-US" sz="2800" dirty="0"/>
              <a:t>3. Create a new Database and use it.</a:t>
            </a:r>
          </a:p>
          <a:p>
            <a:pPr marL="0" indent="0">
              <a:buNone/>
            </a:pPr>
            <a:r>
              <a:rPr lang="en-US" sz="2800" dirty="0"/>
              <a:t>4. Check all the data once at MS – Excel in case any null values there. (Optional)</a:t>
            </a:r>
          </a:p>
          <a:p>
            <a:pPr marL="0" indent="0">
              <a:buNone/>
            </a:pPr>
            <a:r>
              <a:rPr lang="en-US" sz="2800" dirty="0"/>
              <a:t>5. Once everything done come to MySQL workbench and start writing queries and get output.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3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BFC6-589C-441D-95B2-DF9992FC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DATASETS:-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95F91-0CFD-A6F5-1ECA-6CE38E39B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 Dataset from mine </a:t>
            </a:r>
            <a:r>
              <a:rPr lang="en-US" dirty="0" err="1"/>
              <a:t>Github</a:t>
            </a:r>
            <a:r>
              <a:rPr lang="en-US" dirty="0"/>
              <a:t> profile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iNish27/E-Commerce-sales: This is a mine first SQL 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 my Project on LinkedIn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https://www.linkedin.com/in/nishant-sharma-0141ba360/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4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9937C-C537-ED3B-6D15-DF286FBB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3721629" cy="5617672"/>
          </a:xfrm>
        </p:spPr>
        <p:txBody>
          <a:bodyPr>
            <a:normAutofit/>
          </a:bodyPr>
          <a:lstStyle/>
          <a:p>
            <a:r>
              <a:rPr lang="en-US" kern="100" dirty="0">
                <a:effectLst/>
                <a:ea typeface="Aptos" panose="020B0004020202020204" pitchFamily="34" charset="0"/>
                <a:cs typeface="Segoe UI Emoji" panose="020B0502040204020203" pitchFamily="34" charset="0"/>
              </a:rPr>
              <a:t>Total Revenue Per Month</a:t>
            </a:r>
            <a:b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Cordia New" panose="020B0304020202020204" pitchFamily="34" charset="-34"/>
              </a:rPr>
            </a:b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7680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62F7D06-F9E0-2B09-CA89-95E993AF26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242"/>
          <a:stretch/>
        </p:blipFill>
        <p:spPr>
          <a:xfrm>
            <a:off x="5672665" y="555712"/>
            <a:ext cx="5300134" cy="23802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BE931-ABA1-A7D8-77D9-F4B0B657F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19" y="3368485"/>
            <a:ext cx="5920256" cy="2804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date_format</a:t>
            </a:r>
            <a:r>
              <a:rPr lang="en-US" dirty="0"/>
              <a:t>(</a:t>
            </a:r>
            <a:r>
              <a:rPr lang="en-US" dirty="0" err="1"/>
              <a:t>OrderDate</a:t>
            </a:r>
            <a:r>
              <a:rPr lang="en-US" dirty="0"/>
              <a:t>, '%y-%m') as Month, </a:t>
            </a:r>
          </a:p>
          <a:p>
            <a:pPr marL="0" indent="0">
              <a:buNone/>
            </a:pPr>
            <a:r>
              <a:rPr lang="en-US" dirty="0"/>
              <a:t>sum(</a:t>
            </a:r>
            <a:r>
              <a:rPr lang="en-US" dirty="0" err="1"/>
              <a:t>TotalAmount</a:t>
            </a:r>
            <a:r>
              <a:rPr lang="en-US" dirty="0"/>
              <a:t>) as </a:t>
            </a:r>
            <a:r>
              <a:rPr lang="en-US" dirty="0" err="1"/>
              <a:t>TotalRevenue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Orders </a:t>
            </a:r>
          </a:p>
          <a:p>
            <a:pPr marL="0" indent="0">
              <a:buNone/>
            </a:pPr>
            <a:r>
              <a:rPr lang="en-US" dirty="0"/>
              <a:t>Group by month </a:t>
            </a:r>
          </a:p>
          <a:p>
            <a:pPr marL="0" indent="0">
              <a:buNone/>
            </a:pPr>
            <a:r>
              <a:rPr lang="en-US" dirty="0"/>
              <a:t>order by Month;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9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2AACB-1C60-EBDB-4126-2D77EF02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3721629" cy="5617672"/>
          </a:xfrm>
        </p:spPr>
        <p:txBody>
          <a:bodyPr>
            <a:normAutofit/>
          </a:bodyPr>
          <a:lstStyle/>
          <a:p>
            <a:r>
              <a:rPr lang="en-US" kern="100" dirty="0">
                <a:effectLst/>
                <a:ea typeface="Aptos" panose="020B0004020202020204" pitchFamily="34" charset="0"/>
                <a:cs typeface="Segoe UI Emoji" panose="020B0502040204020203" pitchFamily="34" charset="0"/>
              </a:rPr>
              <a:t>Top 5 best-selling products by quantity</a:t>
            </a:r>
            <a:b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Cordia New" panose="020B0304020202020204" pitchFamily="34" charset="-34"/>
              </a:rPr>
            </a:b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7680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66B07-F61B-ADBA-9FAD-0AF2D7BB3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883" y="3655225"/>
            <a:ext cx="6168791" cy="2518159"/>
          </a:xfrm>
        </p:spPr>
        <p:txBody>
          <a:bodyPr>
            <a:normAutofit/>
          </a:bodyPr>
          <a:lstStyle/>
          <a:p>
            <a:pPr marL="228600" marR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Select </a:t>
            </a:r>
            <a:r>
              <a:rPr lang="en-US" sz="1200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products.ProductName</a:t>
            </a:r>
            <a:r>
              <a:rPr lang="en-US" sz="12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, sum(</a:t>
            </a:r>
            <a:r>
              <a:rPr lang="en-US" sz="1200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order_details.Quantity</a:t>
            </a:r>
            <a:r>
              <a:rPr lang="en-US" sz="12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) as </a:t>
            </a:r>
            <a:r>
              <a:rPr lang="en-US" sz="1200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totalQuantitySold</a:t>
            </a:r>
            <a:endParaRPr lang="en-US" sz="1200" kern="100" dirty="0">
              <a:effectLst/>
              <a:latin typeface="+mj-lt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228600" marR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from </a:t>
            </a:r>
            <a:r>
              <a:rPr lang="en-US" sz="1200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order_details</a:t>
            </a:r>
            <a:r>
              <a:rPr lang="en-US" sz="12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 Inner Join products</a:t>
            </a:r>
            <a:endParaRPr lang="en-US" sz="1200" kern="100" dirty="0">
              <a:effectLst/>
              <a:latin typeface="+mj-lt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228600" marR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on </a:t>
            </a:r>
            <a:r>
              <a:rPr lang="en-US" sz="1200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order_details.ProductID</a:t>
            </a:r>
            <a:r>
              <a:rPr lang="en-US" sz="12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 = </a:t>
            </a:r>
            <a:r>
              <a:rPr lang="en-US" sz="1200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products.ProductID</a:t>
            </a:r>
            <a:endParaRPr lang="en-US" sz="1200" kern="100" dirty="0">
              <a:effectLst/>
              <a:latin typeface="+mj-lt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228600" marR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Group by </a:t>
            </a:r>
            <a:r>
              <a:rPr lang="en-US" sz="1200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products.ProductName</a:t>
            </a:r>
            <a:endParaRPr lang="en-US" sz="1200" kern="100" dirty="0">
              <a:effectLst/>
              <a:latin typeface="+mj-lt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228600" marR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order by </a:t>
            </a:r>
            <a:r>
              <a:rPr lang="en-US" sz="1200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totalQuantitySold</a:t>
            </a:r>
            <a:r>
              <a:rPr lang="en-US" sz="12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 desc</a:t>
            </a:r>
            <a:endParaRPr lang="en-US" sz="1200" kern="100" dirty="0">
              <a:effectLst/>
              <a:latin typeface="+mj-lt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0" marR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Limit 5;</a:t>
            </a:r>
            <a:endParaRPr lang="en-US" sz="1200" kern="100" dirty="0">
              <a:effectLst/>
              <a:latin typeface="+mj-lt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00CDD4-14F1-7D98-36E6-0BA1F2F8E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883" y="801080"/>
            <a:ext cx="4366721" cy="240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6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E3055-7337-8587-88F2-CAA33C64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00">
                <a:effectLst/>
                <a:ea typeface="Aptos" panose="020B0004020202020204" pitchFamily="34" charset="0"/>
                <a:cs typeface="Segoe UI Emoji" panose="020B0502040204020203" pitchFamily="34" charset="0"/>
              </a:rPr>
              <a:t>Average order value per customer</a:t>
            </a:r>
            <a:br>
              <a:rPr lang="en-US" sz="2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Cordia New" panose="020B0304020202020204" pitchFamily="34" charset="-34"/>
              </a:rPr>
            </a:br>
            <a:endParaRPr lang="en-US" sz="2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B4A54-444C-6249-9DF4-807191878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1992"/>
            <a:ext cx="6400800" cy="3739896"/>
          </a:xfrm>
        </p:spPr>
        <p:txBody>
          <a:bodyPr>
            <a:normAutofit/>
          </a:bodyPr>
          <a:lstStyle/>
          <a:p>
            <a:pPr marL="228600" marR="0">
              <a:spcAft>
                <a:spcPts val="800"/>
              </a:spcAft>
              <a:buNone/>
            </a:pP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Select avg(</a:t>
            </a:r>
            <a:r>
              <a:rPr lang="en-US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orders.TotalAmount</a:t>
            </a: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) as </a:t>
            </a:r>
            <a:r>
              <a:rPr lang="en-US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AverageOrderValue</a:t>
            </a: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,</a:t>
            </a:r>
          </a:p>
          <a:p>
            <a:pPr marL="228600" marR="0">
              <a:spcAft>
                <a:spcPts val="800"/>
              </a:spcAft>
              <a:buNone/>
            </a:pPr>
            <a:r>
              <a:rPr lang="en-US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customers.Name</a:t>
            </a:r>
            <a:endParaRPr lang="en-US" kern="100" dirty="0">
              <a:effectLst/>
              <a:latin typeface="+mj-lt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228600" marR="0">
              <a:spcAft>
                <a:spcPts val="800"/>
              </a:spcAft>
              <a:buNone/>
            </a:pP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from customers inner join orders</a:t>
            </a:r>
            <a:endParaRPr lang="en-US" kern="100" dirty="0">
              <a:effectLst/>
              <a:latin typeface="+mj-lt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228600" marR="0">
              <a:spcAft>
                <a:spcPts val="800"/>
              </a:spcAft>
              <a:buNone/>
            </a:pP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on </a:t>
            </a:r>
            <a:r>
              <a:rPr lang="en-US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orders.CustomerID</a:t>
            </a: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 = </a:t>
            </a:r>
            <a:r>
              <a:rPr lang="en-US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customers.CustomerID</a:t>
            </a:r>
            <a:endParaRPr lang="en-US" kern="100" dirty="0">
              <a:effectLst/>
              <a:latin typeface="+mj-lt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228600" marR="0">
              <a:spcAft>
                <a:spcPts val="800"/>
              </a:spcAft>
              <a:buNone/>
            </a:pP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group by </a:t>
            </a:r>
            <a:r>
              <a:rPr lang="en-US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customers.Name</a:t>
            </a:r>
            <a:endParaRPr lang="en-US" kern="100" dirty="0">
              <a:latin typeface="+mj-lt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228600" marR="0">
              <a:spcAft>
                <a:spcPts val="800"/>
              </a:spcAft>
              <a:buNone/>
            </a:pP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order by </a:t>
            </a:r>
            <a:r>
              <a:rPr lang="en-US" kern="100" dirty="0" err="1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AverageOrdervalue</a:t>
            </a: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Segoe UI Emoji" panose="020B0502040204020203" pitchFamily="34" charset="0"/>
              </a:rPr>
              <a:t> desc;</a:t>
            </a:r>
          </a:p>
          <a:p>
            <a:pPr marL="228600" marR="0">
              <a:spcAft>
                <a:spcPts val="800"/>
              </a:spcAft>
              <a:buNone/>
            </a:pPr>
            <a:endParaRPr lang="en-US" kern="100" dirty="0">
              <a:effectLst/>
              <a:latin typeface="+mj-lt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43D0F1D-CB7F-6D24-8C3E-D06AEFD5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172" y="890873"/>
            <a:ext cx="3386727" cy="511536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16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277C-A56C-ADDE-1E99-76ACA5B2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kern="100" dirty="0">
                <a:effectLst/>
                <a:ea typeface="Aptos" panose="020B0004020202020204" pitchFamily="34" charset="0"/>
                <a:cs typeface="Segoe UI Emoji" panose="020B0502040204020203" pitchFamily="34" charset="0"/>
              </a:rPr>
              <a:t>Gender-based revenue contribution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Cordia New" panose="020B0304020202020204" pitchFamily="34" charset="-34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9E2CF-A890-460D-6FA9-510B03646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Select </a:t>
            </a:r>
            <a:r>
              <a:rPr lang="en-US" sz="1800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customers.Gender</a:t>
            </a:r>
            <a:r>
              <a:rPr lang="en-US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, Sum(</a:t>
            </a:r>
            <a:r>
              <a:rPr lang="en-US" sz="1800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orders.TotalAmount</a:t>
            </a:r>
            <a:r>
              <a:rPr lang="en-US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) </a:t>
            </a:r>
          </a:p>
          <a:p>
            <a:pPr marL="2286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as </a:t>
            </a:r>
            <a:r>
              <a:rPr lang="en-US" sz="1800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TotalRevenue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2286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from customers inner join orders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2286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on </a:t>
            </a:r>
            <a:r>
              <a:rPr lang="en-US" sz="1800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customers.CustomerID</a:t>
            </a:r>
            <a:r>
              <a:rPr lang="en-US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 = </a:t>
            </a:r>
            <a:r>
              <a:rPr lang="en-US" sz="1800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orders.CustomerID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group by </a:t>
            </a:r>
            <a:r>
              <a:rPr lang="en-US" sz="1800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customers.Gender</a:t>
            </a:r>
            <a:r>
              <a:rPr lang="en-US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;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653810-A0D8-5503-36AF-0A68CA90C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752" y="2782530"/>
            <a:ext cx="4634918" cy="189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901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690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Calisto MT</vt:lpstr>
      <vt:lpstr>Segoe UI Emoji</vt:lpstr>
      <vt:lpstr>Univers Condensed</vt:lpstr>
      <vt:lpstr>ChronicleVTI</vt:lpstr>
      <vt:lpstr>SQL E-COMMERCE SALES PROJECT </vt:lpstr>
      <vt:lpstr>SQL: The Backbone for Data Analysts</vt:lpstr>
      <vt:lpstr>Steps to create this project:- </vt:lpstr>
      <vt:lpstr>Steps to create this project:- </vt:lpstr>
      <vt:lpstr>DATASETS:- </vt:lpstr>
      <vt:lpstr>Total Revenue Per Month </vt:lpstr>
      <vt:lpstr>Top 5 best-selling products by quantity </vt:lpstr>
      <vt:lpstr>Average order value per customer </vt:lpstr>
      <vt:lpstr>Gender-based revenue contribution </vt:lpstr>
      <vt:lpstr>Running total of sales per category </vt:lpstr>
      <vt:lpstr>Products never sold </vt:lpstr>
      <vt:lpstr>Use RANK() to find top customers by spending </vt:lpstr>
      <vt:lpstr>Use a CTE to calculate average monthly revenue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NISHANT SHARMA</dc:creator>
  <cp:lastModifiedBy>NISHANT SHARMA</cp:lastModifiedBy>
  <cp:revision>1</cp:revision>
  <dcterms:created xsi:type="dcterms:W3CDTF">2025-04-19T07:39:15Z</dcterms:created>
  <dcterms:modified xsi:type="dcterms:W3CDTF">2025-04-19T08:26:55Z</dcterms:modified>
</cp:coreProperties>
</file>