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7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3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5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1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0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5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9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5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3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1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nishant-sharma-0141ba360/" TargetMode="External"/><Relationship Id="rId2" Type="http://schemas.openxmlformats.org/officeDocument/2006/relationships/hyperlink" Target="https://github.com/iNish27/Online-Book-Sto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sky with light&#10;&#10;AI-generated content may be incorrect.">
            <a:extLst>
              <a:ext uri="{FF2B5EF4-FFF2-40B4-BE49-F238E27FC236}">
                <a16:creationId xmlns:a16="http://schemas.microsoft.com/office/drawing/2014/main" id="{BEA6C055-F54C-41D8-7D68-14D125D42C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882" b="33868"/>
          <a:stretch/>
        </p:blipFill>
        <p:spPr>
          <a:xfrm>
            <a:off x="-7662" y="11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05E679-64F6-5B84-5FA6-B6ED9C463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53" y="208878"/>
            <a:ext cx="7369447" cy="6555716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Aptos Narrow" panose="020B0004020202020204" pitchFamily="34" charset="0"/>
              </a:rPr>
              <a:t>SQL ONLINE BOOK STORE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CB8F7-6DE7-647C-5958-634AE431C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6148" y="208878"/>
            <a:ext cx="3978190" cy="6418064"/>
          </a:xfrm>
        </p:spPr>
        <p:txBody>
          <a:bodyPr anchor="ctr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ptos Narrow" panose="020B0004020202020204" pitchFamily="34" charset="0"/>
              </a:rPr>
              <a:t>Analyzed availability of total stock.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ptos Narrow" panose="020B0004020202020204" pitchFamily="34" charset="0"/>
              </a:rPr>
              <a:t>Remaining stock after fulfilling all orders.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ptos Narrow" panose="020B0004020202020204" pitchFamily="34" charset="0"/>
              </a:rPr>
              <a:t>All genres of books available.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ptos Narrow" panose="020B0004020202020204" pitchFamily="34" charset="0"/>
              </a:rPr>
              <a:t>Book sales, and order trends by customers and many more by using SQL</a:t>
            </a:r>
            <a:r>
              <a:rPr lang="en-US" dirty="0">
                <a:latin typeface="Aptos Narrow" panose="020B0004020202020204" pitchFamily="34" charset="0"/>
              </a:rPr>
              <a:t>.</a:t>
            </a:r>
            <a:endParaRPr lang="en-US" dirty="0">
              <a:solidFill>
                <a:srgbClr val="FFFFFF"/>
              </a:solidFill>
              <a:latin typeface="Aptos Narrow" panose="020B00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472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71332-3979-A745-6323-0FD01ED63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151083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00" dirty="0">
                <a:effectLst/>
                <a:latin typeface="Aptos Narrow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Retrieve the total stock of books available:</a:t>
            </a:r>
            <a:br>
              <a:rPr lang="en-US" sz="2800" kern="100" dirty="0">
                <a:effectLst/>
                <a:latin typeface="Aptos Narrow" panose="020B0004020202020204" pitchFamily="34" charset="0"/>
                <a:ea typeface="Aptos" panose="020B0004020202020204" pitchFamily="34" charset="0"/>
                <a:cs typeface="Cordia New" panose="020B0304020202020204" pitchFamily="34" charset="-34"/>
              </a:rPr>
            </a:br>
            <a:endParaRPr lang="en-US" sz="2800" dirty="0">
              <a:latin typeface="Aptos Narrow" panose="020B00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3507C-08BD-096A-D74C-5FC402975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19183"/>
            <a:ext cx="4181677" cy="3522850"/>
          </a:xfrm>
        </p:spPr>
        <p:txBody>
          <a:bodyPr>
            <a:normAutofit/>
          </a:bodyPr>
          <a:lstStyle/>
          <a:p>
            <a:pPr marL="228600" marR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 Narrow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Select sum(Stock) as </a:t>
            </a:r>
            <a:r>
              <a:rPr lang="en-US" sz="1800" kern="100" dirty="0" err="1">
                <a:effectLst/>
                <a:latin typeface="Aptos Narrow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Total_Stock</a:t>
            </a:r>
            <a:r>
              <a:rPr lang="en-US" sz="1800" kern="100" dirty="0">
                <a:effectLst/>
                <a:latin typeface="Aptos Narrow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from books;</a:t>
            </a:r>
            <a:endParaRPr lang="en-US" sz="1800" kern="100" dirty="0">
              <a:effectLst/>
              <a:latin typeface="Aptos Narrow" panose="020B0004020202020204" pitchFamily="34" charset="0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Aptos Narrow" panose="020B0004020202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42013B1-588D-CEA8-7F3C-AA7C7D8D7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135" y="1364182"/>
            <a:ext cx="3706621" cy="162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368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68220-E630-4EF9-CFBD-E23EE4EC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53" y="241080"/>
            <a:ext cx="3721629" cy="2098997"/>
          </a:xfrm>
        </p:spPr>
        <p:txBody>
          <a:bodyPr>
            <a:normAutofit fontScale="90000"/>
          </a:bodyPr>
          <a:lstStyle/>
          <a:p>
            <a:r>
              <a:rPr lang="en-US" kern="100" dirty="0">
                <a:effectLst/>
                <a:latin typeface="Aptos Narrow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Find the details of the most expensive book:</a:t>
            </a:r>
            <a:br>
              <a:rPr lang="en-US" kern="100" dirty="0">
                <a:effectLst/>
                <a:latin typeface="Aptos Narrow" panose="020B0004020202020204" pitchFamily="34" charset="0"/>
                <a:ea typeface="Aptos" panose="020B0004020202020204" pitchFamily="34" charset="0"/>
                <a:cs typeface="Cordia New" panose="020B0304020202020204" pitchFamily="34" charset="-34"/>
              </a:rPr>
            </a:br>
            <a:endParaRPr lang="en-US" dirty="0">
              <a:latin typeface="Aptos Narrow" panose="020B00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ADC89C-EB4E-4AA5-ABBD-448BEC5F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76800" y="723900"/>
            <a:ext cx="0" cy="5449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C8757-234C-38F5-2632-AD227B884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653" y="2179023"/>
            <a:ext cx="4126873" cy="1930861"/>
          </a:xfrm>
        </p:spPr>
        <p:txBody>
          <a:bodyPr>
            <a:normAutofit/>
          </a:bodyPr>
          <a:lstStyle/>
          <a:p>
            <a:pPr marL="228600" marR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latin typeface="Aptos Narrow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Select * from books order by Price DESC Limit 1;</a:t>
            </a:r>
            <a:endParaRPr lang="en-US" sz="1100" kern="100" dirty="0">
              <a:effectLst/>
              <a:latin typeface="Aptos Narrow" panose="020B0004020202020204" pitchFamily="34" charset="0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100" dirty="0">
              <a:latin typeface="Aptos Narrow" panose="020B00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FCCA4B-B0FB-FA7B-570F-82D939492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264" y="798064"/>
            <a:ext cx="7154273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57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2F06A-33B6-AFFF-F019-1930B1AE3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9" y="914400"/>
            <a:ext cx="5942518" cy="121919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00" kern="100" dirty="0">
                <a:effectLst/>
                <a:latin typeface="Aptos Narrow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Show all customers who ordered more than 1 quantity of a book:</a:t>
            </a:r>
            <a:endParaRPr lang="en-US" sz="2800" dirty="0">
              <a:latin typeface="Aptos Narrow" panose="020B00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5C2BE7-B9D9-D49E-8A44-8DC5114D8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F1324-80A2-6C31-FF3F-1E198B0E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1992"/>
            <a:ext cx="2983009" cy="3618369"/>
          </a:xfrm>
        </p:spPr>
        <p:txBody>
          <a:bodyPr>
            <a:normAutofit/>
          </a:bodyPr>
          <a:lstStyle/>
          <a:p>
            <a:pPr marL="0" marR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 Narrow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Select *  from Orders where Quantity &gt; 1;</a:t>
            </a:r>
            <a:endParaRPr lang="en-US" sz="1800" kern="100" dirty="0">
              <a:effectLst/>
              <a:latin typeface="Aptos Narrow" panose="020B0004020202020204" pitchFamily="34" charset="0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300" dirty="0">
              <a:latin typeface="Aptos Narrow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548A4E-97D1-E0F1-FAD1-0E7D2883C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847" y="167846"/>
            <a:ext cx="5544324" cy="650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93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A9B70-594D-D5ED-ABF6-D293F95AB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2507" y="1358671"/>
            <a:ext cx="2843711" cy="149332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kern="100" dirty="0">
                <a:effectLst/>
                <a:latin typeface="Aptos Narrow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Retrieve all orders where the total amount exceeds $20:</a:t>
            </a:r>
            <a:br>
              <a:rPr lang="en-US" sz="2000" kern="100" dirty="0">
                <a:effectLst/>
                <a:latin typeface="Aptos Narrow" panose="020B0004020202020204" pitchFamily="34" charset="0"/>
                <a:ea typeface="Aptos" panose="020B0004020202020204" pitchFamily="34" charset="0"/>
                <a:cs typeface="Cordia New" panose="020B0304020202020204" pitchFamily="34" charset="-34"/>
              </a:rPr>
            </a:br>
            <a:endParaRPr lang="en-US" sz="2000" dirty="0">
              <a:latin typeface="Aptos Narrow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F75783-EF0D-A06A-3507-5EC679F1FB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46" r="1" b="6712"/>
          <a:stretch/>
        </p:blipFill>
        <p:spPr>
          <a:xfrm>
            <a:off x="-1" y="251221"/>
            <a:ext cx="7908775" cy="648117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41170" y="1172935"/>
            <a:ext cx="2653318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41170" y="3105667"/>
            <a:ext cx="26533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698C3-FC25-B6C4-D38C-D459F0131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2509" y="3359338"/>
            <a:ext cx="2843711" cy="2862072"/>
          </a:xfrm>
        </p:spPr>
        <p:txBody>
          <a:bodyPr>
            <a:normAutofit/>
          </a:bodyPr>
          <a:lstStyle/>
          <a:p>
            <a:pPr marL="0" marR="0"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 Narrow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Select * from orders where </a:t>
            </a:r>
            <a:r>
              <a:rPr lang="en-US" kern="100" dirty="0" err="1">
                <a:effectLst/>
                <a:latin typeface="Aptos Narrow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Total_Amount</a:t>
            </a:r>
            <a:r>
              <a:rPr lang="en-US" kern="100" dirty="0">
                <a:effectLst/>
                <a:latin typeface="Aptos Narrow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&gt; 20;</a:t>
            </a:r>
            <a:endParaRPr lang="en-US" kern="100" dirty="0">
              <a:effectLst/>
              <a:latin typeface="Aptos Narrow" panose="020B0004020202020204" pitchFamily="34" charset="0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06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75588-69D2-0EF3-9D58-3CD4FFFC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Narrow" panose="020B0004020202020204" pitchFamily="34" charset="0"/>
              </a:rPr>
              <a:t>List all genres available in the Books table: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83B7A-804B-94FE-2841-B20C070D4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50043"/>
            <a:ext cx="2740655" cy="3721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ptos Narrow" panose="020B0004020202020204" pitchFamily="34" charset="0"/>
              </a:rPr>
              <a:t>Select distinct(Genre) as </a:t>
            </a:r>
            <a:r>
              <a:rPr lang="en-US" sz="1800" dirty="0" err="1">
                <a:latin typeface="Aptos Narrow" panose="020B0004020202020204" pitchFamily="34" charset="0"/>
              </a:rPr>
              <a:t>all_genres</a:t>
            </a:r>
            <a:r>
              <a:rPr lang="en-US" sz="1800" dirty="0">
                <a:latin typeface="Aptos Narrow" panose="020B0004020202020204" pitchFamily="34" charset="0"/>
              </a:rPr>
              <a:t> from books;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A75280-5CC6-C7E4-C1D7-C98D1B972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115" y="1568196"/>
            <a:ext cx="4031786" cy="437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56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D34D-509D-5A6B-A8D3-0A3259AE7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 Narrow" panose="020B0004020202020204" pitchFamily="34" charset="0"/>
              </a:rPr>
              <a:t>Find the book with the lowest stock: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4E31D-E0D1-9456-FF54-13193E65D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4038513" cy="3721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ptos Narrow" panose="020B0004020202020204" pitchFamily="34" charset="0"/>
              </a:rPr>
              <a:t>Select * from books order by Stock ASC Limit 1;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E75415-443F-5F1F-0F61-6C0477C77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148" y="1681875"/>
            <a:ext cx="7211431" cy="104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65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F9119-9255-B462-7014-6437AECC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ptos Narrow" panose="020B0004020202020204" pitchFamily="34" charset="0"/>
              </a:rPr>
              <a:t>Calculate the total revenue generated from all orders: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89DF-7B16-5D87-6755-0E065473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4707107" cy="3739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ptos Narrow" panose="020B0004020202020204" pitchFamily="34" charset="0"/>
              </a:rPr>
              <a:t>Select sum(</a:t>
            </a:r>
            <a:r>
              <a:rPr lang="en-US" sz="1800" dirty="0" err="1">
                <a:latin typeface="Aptos Narrow" panose="020B0004020202020204" pitchFamily="34" charset="0"/>
              </a:rPr>
              <a:t>Total_Amount</a:t>
            </a:r>
            <a:r>
              <a:rPr lang="en-US" sz="1800" dirty="0">
                <a:latin typeface="Aptos Narrow" panose="020B0004020202020204" pitchFamily="34" charset="0"/>
              </a:rPr>
              <a:t>) as </a:t>
            </a:r>
            <a:r>
              <a:rPr lang="en-US" sz="1800" dirty="0" err="1">
                <a:latin typeface="Aptos Narrow" panose="020B0004020202020204" pitchFamily="34" charset="0"/>
              </a:rPr>
              <a:t>Total_Revenue</a:t>
            </a:r>
            <a:r>
              <a:rPr lang="en-US" sz="1800" dirty="0">
                <a:latin typeface="Aptos Narrow" panose="020B0004020202020204" pitchFamily="34" charset="0"/>
              </a:rPr>
              <a:t> from orders;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4C05E-E966-02E0-9887-EA0E5BE0F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260" y="1845046"/>
            <a:ext cx="4003861" cy="114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93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5782-6049-956B-2FE2-72040A6A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ptos Narrow" panose="020B0004020202020204" pitchFamily="34" charset="0"/>
              </a:rPr>
              <a:t>Retrieve the total number of books sold for each genre:</a:t>
            </a:r>
            <a:br>
              <a:rPr lang="en-US" dirty="0">
                <a:latin typeface="Aptos Narrow" panose="020B0004020202020204" pitchFamily="34" charset="0"/>
              </a:rPr>
            </a:br>
            <a:endParaRPr lang="en-US" dirty="0">
              <a:latin typeface="Aptos Narrow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76A31-C85B-0A28-4C40-0A8601D54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2258875" cy="3739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ptos Narrow" panose="020B0004020202020204" pitchFamily="34" charset="0"/>
              </a:rPr>
              <a:t>Select </a:t>
            </a:r>
            <a:r>
              <a:rPr lang="en-US" sz="1800" dirty="0" err="1">
                <a:latin typeface="Aptos Narrow" panose="020B0004020202020204" pitchFamily="34" charset="0"/>
              </a:rPr>
              <a:t>books.Genre</a:t>
            </a:r>
            <a:r>
              <a:rPr lang="en-US" sz="1800" dirty="0">
                <a:latin typeface="Aptos Narrow" panose="020B0004020202020204" pitchFamily="34" charset="0"/>
              </a:rPr>
              <a:t>, sum(</a:t>
            </a:r>
            <a:r>
              <a:rPr lang="en-US" sz="1800" dirty="0" err="1">
                <a:latin typeface="Aptos Narrow" panose="020B0004020202020204" pitchFamily="34" charset="0"/>
              </a:rPr>
              <a:t>orders.Quantity</a:t>
            </a:r>
            <a:r>
              <a:rPr lang="en-US" sz="1800" dirty="0">
                <a:latin typeface="Aptos Narrow" panose="020B0004020202020204" pitchFamily="34" charset="0"/>
              </a:rPr>
              <a:t>) as </a:t>
            </a:r>
            <a:r>
              <a:rPr lang="en-US" sz="1800" dirty="0" err="1">
                <a:latin typeface="Aptos Narrow" panose="020B0004020202020204" pitchFamily="34" charset="0"/>
              </a:rPr>
              <a:t>Total_Book_Sold</a:t>
            </a:r>
            <a:r>
              <a:rPr lang="en-US" sz="1800" dirty="0">
                <a:latin typeface="Aptos Narrow" panose="020B0004020202020204" pitchFamily="34" charset="0"/>
              </a:rPr>
              <a:t> from books inner join orders on </a:t>
            </a:r>
            <a:r>
              <a:rPr lang="en-US" sz="1800" dirty="0" err="1">
                <a:latin typeface="Aptos Narrow" panose="020B0004020202020204" pitchFamily="34" charset="0"/>
              </a:rPr>
              <a:t>books.Book_ID</a:t>
            </a:r>
            <a:r>
              <a:rPr lang="en-US" sz="1800" dirty="0">
                <a:latin typeface="Aptos Narrow" panose="020B0004020202020204" pitchFamily="34" charset="0"/>
              </a:rPr>
              <a:t> = </a:t>
            </a:r>
            <a:r>
              <a:rPr lang="en-US" sz="1800" dirty="0" err="1">
                <a:latin typeface="Aptos Narrow" panose="020B0004020202020204" pitchFamily="34" charset="0"/>
              </a:rPr>
              <a:t>orders.Book_ID</a:t>
            </a:r>
            <a:r>
              <a:rPr lang="en-US" sz="1800" dirty="0">
                <a:latin typeface="Aptos Narrow" panose="020B0004020202020204" pitchFamily="34" charset="0"/>
              </a:rPr>
              <a:t> group by </a:t>
            </a:r>
            <a:r>
              <a:rPr lang="en-US" sz="1800" dirty="0" err="1">
                <a:latin typeface="Aptos Narrow" panose="020B0004020202020204" pitchFamily="34" charset="0"/>
              </a:rPr>
              <a:t>books.Genre</a:t>
            </a:r>
            <a:r>
              <a:rPr lang="en-US" sz="1800" dirty="0">
                <a:latin typeface="Aptos Narrow" panose="020B0004020202020204" pitchFamily="34" charset="0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EA6163-E366-8C0B-B14E-38907DC52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267" y="1568196"/>
            <a:ext cx="5743596" cy="403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68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F6297-4C27-0210-5647-7721D1CA0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ptos Narrow" panose="020B0004020202020204" pitchFamily="34" charset="0"/>
              </a:rPr>
              <a:t>Find the average price of books in the "Fantasy" genre: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28719-3C79-D599-2147-2781447A2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1786926" cy="37398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ptos Narrow" panose="020B0004020202020204" pitchFamily="34" charset="0"/>
              </a:rPr>
              <a:t>Select avg(Price) as </a:t>
            </a:r>
            <a:r>
              <a:rPr lang="en-US" dirty="0" err="1">
                <a:latin typeface="Aptos Narrow" panose="020B0004020202020204" pitchFamily="34" charset="0"/>
              </a:rPr>
              <a:t>Average_Price</a:t>
            </a:r>
            <a:r>
              <a:rPr lang="en-US" dirty="0">
                <a:latin typeface="Aptos Narrow" panose="020B0004020202020204" pitchFamily="34" charset="0"/>
              </a:rPr>
              <a:t> from books Where Genre = 'Fantasy';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C58895-7B72-26EB-5587-103395BB2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097" y="2221992"/>
            <a:ext cx="5791826" cy="179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82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9DEA0-23BE-8BF5-E6FE-089372F97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6604517" cy="130759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ptos Narrow" panose="020B0004020202020204" pitchFamily="34" charset="0"/>
              </a:rPr>
              <a:t>List customers who have placed at least 2 orders: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B4257-13AB-5ECA-C3DD-5C5324CC5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2221992"/>
            <a:ext cx="3537068" cy="3739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ptos Narrow" panose="020B0004020202020204" pitchFamily="34" charset="0"/>
              </a:rPr>
              <a:t>Select </a:t>
            </a:r>
            <a:r>
              <a:rPr lang="en-US" dirty="0" err="1">
                <a:latin typeface="Aptos Narrow" panose="020B0004020202020204" pitchFamily="34" charset="0"/>
              </a:rPr>
              <a:t>Customers.Customer_ID</a:t>
            </a:r>
            <a:r>
              <a:rPr lang="en-US" dirty="0">
                <a:latin typeface="Aptos Narrow" panose="020B0004020202020204" pitchFamily="34" charset="0"/>
              </a:rPr>
              <a:t>, </a:t>
            </a:r>
            <a:r>
              <a:rPr lang="en-US" dirty="0" err="1">
                <a:latin typeface="Aptos Narrow" panose="020B0004020202020204" pitchFamily="34" charset="0"/>
              </a:rPr>
              <a:t>Customers.Name</a:t>
            </a:r>
            <a:r>
              <a:rPr lang="en-US" dirty="0">
                <a:latin typeface="Aptos Narrow" panose="020B0004020202020204" pitchFamily="34" charset="0"/>
              </a:rPr>
              <a:t>, count(</a:t>
            </a:r>
            <a:r>
              <a:rPr lang="en-US" dirty="0" err="1">
                <a:latin typeface="Aptos Narrow" panose="020B0004020202020204" pitchFamily="34" charset="0"/>
              </a:rPr>
              <a:t>Order_ID</a:t>
            </a:r>
            <a:r>
              <a:rPr lang="en-US" dirty="0">
                <a:latin typeface="Aptos Narrow" panose="020B0004020202020204" pitchFamily="34" charset="0"/>
              </a:rPr>
              <a:t>) as </a:t>
            </a:r>
            <a:r>
              <a:rPr lang="en-US" dirty="0" err="1">
                <a:latin typeface="Aptos Narrow" panose="020B0004020202020204" pitchFamily="34" charset="0"/>
              </a:rPr>
              <a:t>Total_Orders</a:t>
            </a:r>
            <a:r>
              <a:rPr lang="en-US" dirty="0">
                <a:latin typeface="Aptos Narrow" panose="020B0004020202020204" pitchFamily="34" charset="0"/>
              </a:rPr>
              <a:t> from Customers join Orders on </a:t>
            </a:r>
            <a:r>
              <a:rPr lang="en-US" dirty="0" err="1">
                <a:latin typeface="Aptos Narrow" panose="020B0004020202020204" pitchFamily="34" charset="0"/>
              </a:rPr>
              <a:t>Customers.Customer_ID</a:t>
            </a:r>
            <a:r>
              <a:rPr lang="en-US" dirty="0">
                <a:latin typeface="Aptos Narrow" panose="020B0004020202020204" pitchFamily="34" charset="0"/>
              </a:rPr>
              <a:t> = </a:t>
            </a:r>
            <a:r>
              <a:rPr lang="en-US" dirty="0" err="1">
                <a:latin typeface="Aptos Narrow" panose="020B0004020202020204" pitchFamily="34" charset="0"/>
              </a:rPr>
              <a:t>Orders.Customer_ID</a:t>
            </a:r>
            <a:r>
              <a:rPr lang="en-US" dirty="0">
                <a:latin typeface="Aptos Narrow" panose="020B0004020202020204" pitchFamily="34" charset="0"/>
              </a:rPr>
              <a:t> Group by </a:t>
            </a:r>
            <a:r>
              <a:rPr lang="en-US" dirty="0" err="1">
                <a:latin typeface="Aptos Narrow" panose="020B0004020202020204" pitchFamily="34" charset="0"/>
              </a:rPr>
              <a:t>Customers.Customer_ID</a:t>
            </a:r>
            <a:r>
              <a:rPr lang="en-US" dirty="0">
                <a:latin typeface="Aptos Narrow" panose="020B0004020202020204" pitchFamily="34" charset="0"/>
              </a:rPr>
              <a:t>, </a:t>
            </a:r>
            <a:r>
              <a:rPr lang="en-US" dirty="0" err="1">
                <a:latin typeface="Aptos Narrow" panose="020B0004020202020204" pitchFamily="34" charset="0"/>
              </a:rPr>
              <a:t>Customers.Name</a:t>
            </a:r>
            <a:r>
              <a:rPr lang="en-US" dirty="0">
                <a:latin typeface="Aptos Narrow" panose="020B0004020202020204" pitchFamily="34" charset="0"/>
              </a:rPr>
              <a:t> Having count(</a:t>
            </a:r>
            <a:r>
              <a:rPr lang="en-US" dirty="0" err="1">
                <a:latin typeface="Aptos Narrow" panose="020B0004020202020204" pitchFamily="34" charset="0"/>
              </a:rPr>
              <a:t>order_ID</a:t>
            </a:r>
            <a:r>
              <a:rPr lang="en-US" dirty="0">
                <a:latin typeface="Aptos Narrow" panose="020B0004020202020204" pitchFamily="34" charset="0"/>
              </a:rPr>
              <a:t>) &gt;= 2;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10A98-0AD1-9D4F-BA2E-A3B047A0D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926" y="728285"/>
            <a:ext cx="3477110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9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8A3C-01EF-142A-5EC9-2317134E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806245"/>
          </a:xfrm>
        </p:spPr>
        <p:txBody>
          <a:bodyPr>
            <a:normAutofit/>
          </a:bodyPr>
          <a:lstStyle/>
          <a:p>
            <a:r>
              <a:rPr lang="en-US" dirty="0">
                <a:latin typeface="Aptos Narrow" panose="020B0004020202020204" pitchFamily="34" charset="0"/>
              </a:rPr>
              <a:t>SQL: The Backbone for Data Analysts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89E5305-C8FE-DC1F-7BBF-4082BFC3A3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1976" y="1926829"/>
            <a:ext cx="10691265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Data Access &amp; Querying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SQL lets analysts retrieve specific data quickly from large databases.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Data Aggregation &amp; Reporting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Easily summarize metrics using functions like SUM(), AVG(), GROUP BY.</a:t>
            </a:r>
            <a:endParaRPr lang="en-US" altLang="en-US" dirty="0">
              <a:latin typeface="Aptos Narrow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Combining Multiple Data Sources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Join multiple tables using JOIN to create meaningful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Data Cleaning &amp; Transformation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Perform filtering, sorting, and transformation of data with clauses like WHERE, CASE, ORDER BY.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Foundation for Advanced Tools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Powers BI tools like Tableau, Power BI, Excel – often SQL is the source layer.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145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B054-0B7F-D1C6-18BF-04A730CA5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9210281" cy="82591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ptos Narrow" panose="020B0004020202020204" pitchFamily="34" charset="0"/>
              </a:rPr>
              <a:t>Find the most frequently ordered book:</a:t>
            </a:r>
            <a:br>
              <a:rPr lang="en-US" dirty="0">
                <a:latin typeface="Aptos Narrow" panose="020B0004020202020204" pitchFamily="34" charset="0"/>
              </a:rPr>
            </a:br>
            <a:endParaRPr lang="en-US" dirty="0">
              <a:latin typeface="Aptos Narrow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2C355-B66D-FC04-8047-9A086562F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2221992"/>
            <a:ext cx="3310926" cy="37398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ptos Narrow" panose="020B0004020202020204" pitchFamily="34" charset="0"/>
              </a:rPr>
              <a:t>Select count(</a:t>
            </a:r>
            <a:r>
              <a:rPr lang="en-US" dirty="0" err="1">
                <a:latin typeface="Aptos Narrow" panose="020B0004020202020204" pitchFamily="34" charset="0"/>
              </a:rPr>
              <a:t>O.Order_ID</a:t>
            </a:r>
            <a:r>
              <a:rPr lang="en-US" dirty="0">
                <a:latin typeface="Aptos Narrow" panose="020B0004020202020204" pitchFamily="34" charset="0"/>
              </a:rPr>
              <a:t>) as </a:t>
            </a:r>
            <a:r>
              <a:rPr lang="en-US" dirty="0" err="1">
                <a:latin typeface="Aptos Narrow" panose="020B0004020202020204" pitchFamily="34" charset="0"/>
              </a:rPr>
              <a:t>Order_Count</a:t>
            </a:r>
            <a:r>
              <a:rPr lang="en-US" dirty="0">
                <a:latin typeface="Aptos Narrow" panose="020B0004020202020204" pitchFamily="34" charset="0"/>
              </a:rPr>
              <a:t>, </a:t>
            </a:r>
            <a:r>
              <a:rPr lang="en-US" dirty="0" err="1">
                <a:latin typeface="Aptos Narrow" panose="020B0004020202020204" pitchFamily="34" charset="0"/>
              </a:rPr>
              <a:t>b.Title</a:t>
            </a:r>
            <a:r>
              <a:rPr lang="en-US" dirty="0">
                <a:latin typeface="Aptos Narrow" panose="020B0004020202020204" pitchFamily="34" charset="0"/>
              </a:rPr>
              <a:t>, </a:t>
            </a:r>
            <a:r>
              <a:rPr lang="en-US" dirty="0" err="1">
                <a:latin typeface="Aptos Narrow" panose="020B0004020202020204" pitchFamily="34" charset="0"/>
              </a:rPr>
              <a:t>o.book_ID</a:t>
            </a:r>
            <a:r>
              <a:rPr lang="en-US" dirty="0">
                <a:latin typeface="Aptos Narrow" panose="020B0004020202020204" pitchFamily="34" charset="0"/>
              </a:rPr>
              <a:t> from orders o join books b on </a:t>
            </a:r>
            <a:r>
              <a:rPr lang="en-US" dirty="0" err="1">
                <a:latin typeface="Aptos Narrow" panose="020B0004020202020204" pitchFamily="34" charset="0"/>
              </a:rPr>
              <a:t>o.Book_ID</a:t>
            </a:r>
            <a:r>
              <a:rPr lang="en-US" dirty="0">
                <a:latin typeface="Aptos Narrow" panose="020B0004020202020204" pitchFamily="34" charset="0"/>
              </a:rPr>
              <a:t> = </a:t>
            </a:r>
            <a:r>
              <a:rPr lang="en-US" dirty="0" err="1">
                <a:latin typeface="Aptos Narrow" panose="020B0004020202020204" pitchFamily="34" charset="0"/>
              </a:rPr>
              <a:t>b.Book_ID</a:t>
            </a:r>
            <a:r>
              <a:rPr lang="en-US" dirty="0">
                <a:latin typeface="Aptos Narrow" panose="020B0004020202020204" pitchFamily="34" charset="0"/>
              </a:rPr>
              <a:t> Group by </a:t>
            </a:r>
            <a:r>
              <a:rPr lang="en-US" dirty="0" err="1">
                <a:latin typeface="Aptos Narrow" panose="020B0004020202020204" pitchFamily="34" charset="0"/>
              </a:rPr>
              <a:t>o.book_ID</a:t>
            </a:r>
            <a:r>
              <a:rPr lang="en-US" dirty="0">
                <a:latin typeface="Aptos Narrow" panose="020B0004020202020204" pitchFamily="34" charset="0"/>
              </a:rPr>
              <a:t>, </a:t>
            </a:r>
            <a:r>
              <a:rPr lang="en-US" dirty="0" err="1">
                <a:latin typeface="Aptos Narrow" panose="020B0004020202020204" pitchFamily="34" charset="0"/>
              </a:rPr>
              <a:t>b.Titleorder</a:t>
            </a:r>
            <a:r>
              <a:rPr lang="en-US" dirty="0">
                <a:latin typeface="Aptos Narrow" panose="020B0004020202020204" pitchFamily="34" charset="0"/>
              </a:rPr>
              <a:t> by </a:t>
            </a:r>
            <a:r>
              <a:rPr lang="en-US" dirty="0" err="1">
                <a:latin typeface="Aptos Narrow" panose="020B0004020202020204" pitchFamily="34" charset="0"/>
              </a:rPr>
              <a:t>Order_Count</a:t>
            </a:r>
            <a:r>
              <a:rPr lang="en-US" dirty="0">
                <a:latin typeface="Aptos Narrow" panose="020B0004020202020204" pitchFamily="34" charset="0"/>
              </a:rPr>
              <a:t> Desc limit 1;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8FCB3B-2D52-FF30-4E6B-8FCB01F1E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160" y="2221992"/>
            <a:ext cx="6887180" cy="120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48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FFC7-A67F-F19E-AF55-479C7809B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ptos Narrow" panose="020B0004020202020204" pitchFamily="34" charset="0"/>
              </a:rPr>
              <a:t>Show the top 3 most expensive books of 'Fantasy' Genre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C071-8B8D-F9E7-B627-1BB513CAA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4333481" cy="37398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ptos Narrow" panose="020B0004020202020204" pitchFamily="34" charset="0"/>
              </a:rPr>
              <a:t>Select * from books Where genre = 'Fantasy’ order by Price DESC Limit 3;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3EB68-2437-61F8-F93A-6E4A8E859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18" y="3597639"/>
            <a:ext cx="10659067" cy="150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87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E717-34A0-81AF-440E-38345D531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6988193" cy="130759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ptos Narrow" panose="020B0004020202020204" pitchFamily="34" charset="0"/>
              </a:rPr>
              <a:t>Retrieve the total quantity of books sold by each author: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A5D58-31D5-3795-C142-E1199C66B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3802539" cy="37398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ptos Narrow" panose="020B0004020202020204" pitchFamily="34" charset="0"/>
              </a:rPr>
              <a:t>Select sum(</a:t>
            </a:r>
            <a:r>
              <a:rPr lang="en-US" dirty="0" err="1">
                <a:latin typeface="Aptos Narrow" panose="020B0004020202020204" pitchFamily="34" charset="0"/>
              </a:rPr>
              <a:t>o.Quantity</a:t>
            </a:r>
            <a:r>
              <a:rPr lang="en-US" dirty="0">
                <a:latin typeface="Aptos Narrow" panose="020B0004020202020204" pitchFamily="34" charset="0"/>
              </a:rPr>
              <a:t>) as </a:t>
            </a:r>
            <a:r>
              <a:rPr lang="en-US" dirty="0" err="1">
                <a:latin typeface="Aptos Narrow" panose="020B0004020202020204" pitchFamily="34" charset="0"/>
              </a:rPr>
              <a:t>Total_books_Sold</a:t>
            </a:r>
            <a:r>
              <a:rPr lang="en-US" dirty="0">
                <a:latin typeface="Aptos Narrow" panose="020B0004020202020204" pitchFamily="34" charset="0"/>
              </a:rPr>
              <a:t>, </a:t>
            </a:r>
            <a:r>
              <a:rPr lang="en-US" dirty="0" err="1">
                <a:latin typeface="Aptos Narrow" panose="020B0004020202020204" pitchFamily="34" charset="0"/>
              </a:rPr>
              <a:t>b.author</a:t>
            </a:r>
            <a:r>
              <a:rPr lang="en-US" dirty="0">
                <a:latin typeface="Aptos Narrow" panose="020B0004020202020204" pitchFamily="34" charset="0"/>
              </a:rPr>
              <a:t> from books b join orders o </a:t>
            </a:r>
          </a:p>
          <a:p>
            <a:pPr marL="0" indent="0">
              <a:buNone/>
            </a:pPr>
            <a:r>
              <a:rPr lang="en-US" dirty="0">
                <a:latin typeface="Aptos Narrow" panose="020B0004020202020204" pitchFamily="34" charset="0"/>
              </a:rPr>
              <a:t>on </a:t>
            </a:r>
            <a:r>
              <a:rPr lang="en-US" dirty="0" err="1">
                <a:latin typeface="Aptos Narrow" panose="020B0004020202020204" pitchFamily="34" charset="0"/>
              </a:rPr>
              <a:t>b.book_ID</a:t>
            </a:r>
            <a:r>
              <a:rPr lang="en-US" dirty="0">
                <a:latin typeface="Aptos Narrow" panose="020B0004020202020204" pitchFamily="34" charset="0"/>
              </a:rPr>
              <a:t> = </a:t>
            </a:r>
            <a:r>
              <a:rPr lang="en-US" dirty="0" err="1">
                <a:latin typeface="Aptos Narrow" panose="020B0004020202020204" pitchFamily="34" charset="0"/>
              </a:rPr>
              <a:t>o.book_ID</a:t>
            </a:r>
            <a:r>
              <a:rPr lang="en-US" dirty="0">
                <a:latin typeface="Aptos Narrow" panose="020B0004020202020204" pitchFamily="34" charset="0"/>
              </a:rPr>
              <a:t> group by </a:t>
            </a:r>
            <a:r>
              <a:rPr lang="en-US" dirty="0" err="1">
                <a:latin typeface="Aptos Narrow" panose="020B0004020202020204" pitchFamily="34" charset="0"/>
              </a:rPr>
              <a:t>b.author</a:t>
            </a:r>
            <a:r>
              <a:rPr lang="en-US" dirty="0">
                <a:latin typeface="Aptos Narrow" panose="020B0004020202020204" pitchFamily="34" charset="0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165E5-B27A-EFC3-36EC-D738BF410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203" y="761628"/>
            <a:ext cx="3134162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81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67879-AFAF-7DAD-607F-50B9F38F4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7" y="914400"/>
            <a:ext cx="6775337" cy="122589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ptos Narrow" panose="020B0004020202020204" pitchFamily="34" charset="0"/>
              </a:rPr>
              <a:t>List the cities where customers who spent over $30 are located: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2D0F0-75F7-D499-6CEA-C86B96D7A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2754311"/>
            <a:ext cx="4166333" cy="37398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ptos Narrow" panose="020B0004020202020204" pitchFamily="34" charset="0"/>
              </a:rPr>
              <a:t>Select </a:t>
            </a:r>
            <a:r>
              <a:rPr lang="en-US" dirty="0" err="1">
                <a:latin typeface="Aptos Narrow" panose="020B0004020202020204" pitchFamily="34" charset="0"/>
              </a:rPr>
              <a:t>c.Name</a:t>
            </a:r>
            <a:r>
              <a:rPr lang="en-US" dirty="0">
                <a:latin typeface="Aptos Narrow" panose="020B0004020202020204" pitchFamily="34" charset="0"/>
              </a:rPr>
              <a:t>, sum(</a:t>
            </a:r>
            <a:r>
              <a:rPr lang="en-US" dirty="0" err="1">
                <a:latin typeface="Aptos Narrow" panose="020B0004020202020204" pitchFamily="34" charset="0"/>
              </a:rPr>
              <a:t>o.Total_Amount</a:t>
            </a:r>
            <a:r>
              <a:rPr lang="en-US" dirty="0">
                <a:latin typeface="Aptos Narrow" panose="020B0004020202020204" pitchFamily="34" charset="0"/>
              </a:rPr>
              <a:t>) as </a:t>
            </a:r>
            <a:r>
              <a:rPr lang="en-US" dirty="0" err="1">
                <a:latin typeface="Aptos Narrow" panose="020B0004020202020204" pitchFamily="34" charset="0"/>
              </a:rPr>
              <a:t>total_Amount_Spent</a:t>
            </a:r>
            <a:r>
              <a:rPr lang="en-US" dirty="0">
                <a:latin typeface="Aptos Narrow" panose="020B0004020202020204" pitchFamily="34" charset="0"/>
              </a:rPr>
              <a:t>, </a:t>
            </a:r>
            <a:r>
              <a:rPr lang="en-US" dirty="0" err="1">
                <a:latin typeface="Aptos Narrow" panose="020B0004020202020204" pitchFamily="34" charset="0"/>
              </a:rPr>
              <a:t>c.city</a:t>
            </a:r>
            <a:r>
              <a:rPr lang="en-US" dirty="0">
                <a:latin typeface="Aptos Narrow" panose="020B0004020202020204" pitchFamily="34" charset="0"/>
              </a:rPr>
              <a:t> from customers c join orders o </a:t>
            </a:r>
            <a:r>
              <a:rPr lang="en-US" dirty="0" err="1">
                <a:latin typeface="Aptos Narrow" panose="020B0004020202020204" pitchFamily="34" charset="0"/>
              </a:rPr>
              <a:t>onc.customer_ID</a:t>
            </a:r>
            <a:r>
              <a:rPr lang="en-US" dirty="0">
                <a:latin typeface="Aptos Narrow" panose="020B0004020202020204" pitchFamily="34" charset="0"/>
              </a:rPr>
              <a:t> = </a:t>
            </a:r>
            <a:r>
              <a:rPr lang="en-US" dirty="0" err="1">
                <a:latin typeface="Aptos Narrow" panose="020B0004020202020204" pitchFamily="34" charset="0"/>
              </a:rPr>
              <a:t>o.customer_ID</a:t>
            </a:r>
            <a:r>
              <a:rPr lang="en-US" dirty="0">
                <a:latin typeface="Aptos Narrow" panose="020B0004020202020204" pitchFamily="34" charset="0"/>
              </a:rPr>
              <a:t> Group by c.name, </a:t>
            </a:r>
            <a:r>
              <a:rPr lang="en-US" dirty="0" err="1">
                <a:latin typeface="Aptos Narrow" panose="020B0004020202020204" pitchFamily="34" charset="0"/>
              </a:rPr>
              <a:t>c.city</a:t>
            </a:r>
            <a:r>
              <a:rPr lang="en-US" dirty="0">
                <a:latin typeface="Aptos Narrow" panose="020B0004020202020204" pitchFamily="34" charset="0"/>
              </a:rPr>
              <a:t> having sum(</a:t>
            </a:r>
            <a:r>
              <a:rPr lang="en-US" dirty="0" err="1">
                <a:latin typeface="Aptos Narrow" panose="020B0004020202020204" pitchFamily="34" charset="0"/>
              </a:rPr>
              <a:t>o.Total_Amount</a:t>
            </a:r>
            <a:r>
              <a:rPr lang="en-US" dirty="0">
                <a:latin typeface="Aptos Narrow" panose="020B0004020202020204" pitchFamily="34" charset="0"/>
              </a:rPr>
              <a:t>) &gt; 30;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F37FC5-4841-FC64-21FC-DCDF8D7BD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032" y="756864"/>
            <a:ext cx="4544059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44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17E1E-6F56-7E0D-4A70-288E1240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ptos Narrow" panose="020B0004020202020204" pitchFamily="34" charset="0"/>
              </a:rPr>
              <a:t>Find the customer who spent the most on orders:</a:t>
            </a:r>
            <a:br>
              <a:rPr lang="en-US" dirty="0">
                <a:latin typeface="Aptos Narrow" panose="020B0004020202020204" pitchFamily="34" charset="0"/>
              </a:rPr>
            </a:br>
            <a:endParaRPr lang="en-US" dirty="0">
              <a:latin typeface="Aptos Narrow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9A4C-A473-AF03-C3D7-ACB60C967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3881197" cy="37398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ptos Narrow" panose="020B0004020202020204" pitchFamily="34" charset="0"/>
              </a:rPr>
              <a:t>Select </a:t>
            </a:r>
            <a:r>
              <a:rPr lang="en-US" dirty="0" err="1">
                <a:latin typeface="Aptos Narrow" panose="020B0004020202020204" pitchFamily="34" charset="0"/>
              </a:rPr>
              <a:t>c.Name</a:t>
            </a:r>
            <a:r>
              <a:rPr lang="en-US" dirty="0">
                <a:latin typeface="Aptos Narrow" panose="020B0004020202020204" pitchFamily="34" charset="0"/>
              </a:rPr>
              <a:t>, </a:t>
            </a:r>
            <a:r>
              <a:rPr lang="en-US" dirty="0" err="1">
                <a:latin typeface="Aptos Narrow" panose="020B0004020202020204" pitchFamily="34" charset="0"/>
              </a:rPr>
              <a:t>c.Customer_ID</a:t>
            </a:r>
            <a:r>
              <a:rPr lang="en-US" dirty="0">
                <a:latin typeface="Aptos Narrow" panose="020B0004020202020204" pitchFamily="34" charset="0"/>
              </a:rPr>
              <a:t>, sum(</a:t>
            </a:r>
            <a:r>
              <a:rPr lang="en-US" dirty="0" err="1">
                <a:latin typeface="Aptos Narrow" panose="020B0004020202020204" pitchFamily="34" charset="0"/>
              </a:rPr>
              <a:t>o.Total_Amount</a:t>
            </a:r>
            <a:r>
              <a:rPr lang="en-US" dirty="0">
                <a:latin typeface="Aptos Narrow" panose="020B0004020202020204" pitchFamily="34" charset="0"/>
              </a:rPr>
              <a:t>) as </a:t>
            </a:r>
            <a:r>
              <a:rPr lang="en-US" dirty="0" err="1">
                <a:latin typeface="Aptos Narrow" panose="020B0004020202020204" pitchFamily="34" charset="0"/>
              </a:rPr>
              <a:t>Total_Spent</a:t>
            </a:r>
            <a:r>
              <a:rPr lang="en-US" dirty="0">
                <a:latin typeface="Aptos Narrow" panose="020B0004020202020204" pitchFamily="34" charset="0"/>
              </a:rPr>
              <a:t> from customers c join orders o on </a:t>
            </a:r>
            <a:r>
              <a:rPr lang="en-US" dirty="0" err="1">
                <a:latin typeface="Aptos Narrow" panose="020B0004020202020204" pitchFamily="34" charset="0"/>
              </a:rPr>
              <a:t>c.Customer_ID</a:t>
            </a:r>
            <a:r>
              <a:rPr lang="en-US" dirty="0">
                <a:latin typeface="Aptos Narrow" panose="020B0004020202020204" pitchFamily="34" charset="0"/>
              </a:rPr>
              <a:t> = </a:t>
            </a:r>
            <a:r>
              <a:rPr lang="en-US" dirty="0" err="1">
                <a:latin typeface="Aptos Narrow" panose="020B0004020202020204" pitchFamily="34" charset="0"/>
              </a:rPr>
              <a:t>o.Customer_ID</a:t>
            </a:r>
            <a:r>
              <a:rPr lang="en-US" dirty="0">
                <a:latin typeface="Aptos Narrow" panose="020B0004020202020204" pitchFamily="34" charset="0"/>
              </a:rPr>
              <a:t> group by </a:t>
            </a:r>
            <a:r>
              <a:rPr lang="en-US" dirty="0" err="1">
                <a:latin typeface="Aptos Narrow" panose="020B0004020202020204" pitchFamily="34" charset="0"/>
              </a:rPr>
              <a:t>c.Name</a:t>
            </a:r>
            <a:r>
              <a:rPr lang="en-US" dirty="0">
                <a:latin typeface="Aptos Narrow" panose="020B0004020202020204" pitchFamily="34" charset="0"/>
              </a:rPr>
              <a:t>, </a:t>
            </a:r>
            <a:r>
              <a:rPr lang="en-US" dirty="0" err="1">
                <a:latin typeface="Aptos Narrow" panose="020B0004020202020204" pitchFamily="34" charset="0"/>
              </a:rPr>
              <a:t>c.Customer_ID</a:t>
            </a:r>
            <a:r>
              <a:rPr lang="en-US" dirty="0">
                <a:latin typeface="Aptos Narrow" panose="020B0004020202020204" pitchFamily="34" charset="0"/>
              </a:rPr>
              <a:t> Order by </a:t>
            </a:r>
            <a:r>
              <a:rPr lang="en-US" dirty="0" err="1">
                <a:latin typeface="Aptos Narrow" panose="020B0004020202020204" pitchFamily="34" charset="0"/>
              </a:rPr>
              <a:t>Total_Spent</a:t>
            </a:r>
            <a:r>
              <a:rPr lang="en-US" dirty="0">
                <a:latin typeface="Aptos Narrow" panose="020B0004020202020204" pitchFamily="34" charset="0"/>
              </a:rPr>
              <a:t> DESC Limit 1;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15E7C4-8733-E891-55A3-1209E252B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140" y="2775204"/>
            <a:ext cx="7015059" cy="130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14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85AC-022C-6595-75DA-DC720E45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6" y="914400"/>
            <a:ext cx="6534178" cy="130759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ptos Narrow" panose="020B0004020202020204" pitchFamily="34" charset="0"/>
              </a:rPr>
              <a:t>Calculate the stock remaining after fulfilling all orders: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2D669-845D-9B5A-5E2F-25A8164ED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684216"/>
            <a:ext cx="4176165" cy="37398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ptos Narrow" panose="020B0004020202020204" pitchFamily="34" charset="0"/>
              </a:rPr>
              <a:t>SELECT   </a:t>
            </a:r>
            <a:r>
              <a:rPr lang="en-US" dirty="0" err="1">
                <a:latin typeface="Aptos Narrow" panose="020B0004020202020204" pitchFamily="34" charset="0"/>
              </a:rPr>
              <a:t>b.book_id</a:t>
            </a:r>
            <a:r>
              <a:rPr lang="en-US" dirty="0">
                <a:latin typeface="Aptos Narrow" panose="020B0004020202020204" pitchFamily="34" charset="0"/>
              </a:rPr>
              <a:t>,   </a:t>
            </a:r>
            <a:r>
              <a:rPr lang="en-US" dirty="0" err="1">
                <a:latin typeface="Aptos Narrow" panose="020B0004020202020204" pitchFamily="34" charset="0"/>
              </a:rPr>
              <a:t>b.title</a:t>
            </a:r>
            <a:r>
              <a:rPr lang="en-US" dirty="0">
                <a:latin typeface="Aptos Narrow" panose="020B0004020202020204" pitchFamily="34" charset="0"/>
              </a:rPr>
              <a:t>,   </a:t>
            </a:r>
            <a:r>
              <a:rPr lang="en-US" dirty="0" err="1">
                <a:latin typeface="Aptos Narrow" panose="020B0004020202020204" pitchFamily="34" charset="0"/>
              </a:rPr>
              <a:t>b.stock</a:t>
            </a:r>
            <a:r>
              <a:rPr lang="en-US" dirty="0">
                <a:latin typeface="Aptos Narrow" panose="020B0004020202020204" pitchFamily="34" charset="0"/>
              </a:rPr>
              <a:t>,   COALESCE(SUM(</a:t>
            </a:r>
            <a:r>
              <a:rPr lang="en-US" dirty="0" err="1">
                <a:latin typeface="Aptos Narrow" panose="020B0004020202020204" pitchFamily="34" charset="0"/>
              </a:rPr>
              <a:t>o.quantity</a:t>
            </a:r>
            <a:r>
              <a:rPr lang="en-US" dirty="0">
                <a:latin typeface="Aptos Narrow" panose="020B0004020202020204" pitchFamily="34" charset="0"/>
              </a:rPr>
              <a:t>), 0) AS </a:t>
            </a:r>
            <a:r>
              <a:rPr lang="en-US" dirty="0" err="1">
                <a:latin typeface="Aptos Narrow" panose="020B0004020202020204" pitchFamily="34" charset="0"/>
              </a:rPr>
              <a:t>Order_Quantity</a:t>
            </a:r>
            <a:r>
              <a:rPr lang="en-US" dirty="0">
                <a:latin typeface="Aptos Narrow" panose="020B0004020202020204" pitchFamily="34" charset="0"/>
              </a:rPr>
              <a:t>,  </a:t>
            </a:r>
            <a:r>
              <a:rPr lang="en-US" dirty="0" err="1">
                <a:latin typeface="Aptos Narrow" panose="020B0004020202020204" pitchFamily="34" charset="0"/>
              </a:rPr>
              <a:t>b.stock</a:t>
            </a:r>
            <a:r>
              <a:rPr lang="en-US" dirty="0">
                <a:latin typeface="Aptos Narrow" panose="020B0004020202020204" pitchFamily="34" charset="0"/>
              </a:rPr>
              <a:t> - COALESCE(SUM(</a:t>
            </a:r>
            <a:r>
              <a:rPr lang="en-US" dirty="0" err="1">
                <a:latin typeface="Aptos Narrow" panose="020B0004020202020204" pitchFamily="34" charset="0"/>
              </a:rPr>
              <a:t>o.quantity</a:t>
            </a:r>
            <a:r>
              <a:rPr lang="en-US" dirty="0">
                <a:latin typeface="Aptos Narrow" panose="020B0004020202020204" pitchFamily="34" charset="0"/>
              </a:rPr>
              <a:t>), 0) AS </a:t>
            </a:r>
            <a:r>
              <a:rPr lang="en-US" dirty="0" err="1">
                <a:latin typeface="Aptos Narrow" panose="020B0004020202020204" pitchFamily="34" charset="0"/>
              </a:rPr>
              <a:t>Remaining_Quantity</a:t>
            </a:r>
            <a:r>
              <a:rPr lang="en-US" dirty="0">
                <a:latin typeface="Aptos Narrow" panose="020B0004020202020204" pitchFamily="34" charset="0"/>
              </a:rPr>
              <a:t> FROM books b LEFT JOIN orders o ON </a:t>
            </a:r>
            <a:r>
              <a:rPr lang="en-US" dirty="0" err="1">
                <a:latin typeface="Aptos Narrow" panose="020B0004020202020204" pitchFamily="34" charset="0"/>
              </a:rPr>
              <a:t>b.book_id</a:t>
            </a:r>
            <a:r>
              <a:rPr lang="en-US" dirty="0">
                <a:latin typeface="Aptos Narrow" panose="020B0004020202020204" pitchFamily="34" charset="0"/>
              </a:rPr>
              <a:t> = </a:t>
            </a:r>
            <a:r>
              <a:rPr lang="en-US" dirty="0" err="1">
                <a:latin typeface="Aptos Narrow" panose="020B0004020202020204" pitchFamily="34" charset="0"/>
              </a:rPr>
              <a:t>o.book_id</a:t>
            </a:r>
            <a:r>
              <a:rPr lang="en-US" dirty="0">
                <a:latin typeface="Aptos Narrow" panose="020B0004020202020204" pitchFamily="34" charset="0"/>
              </a:rPr>
              <a:t> GROUP BY </a:t>
            </a:r>
            <a:r>
              <a:rPr lang="en-US" dirty="0" err="1">
                <a:latin typeface="Aptos Narrow" panose="020B0004020202020204" pitchFamily="34" charset="0"/>
              </a:rPr>
              <a:t>b.book_id</a:t>
            </a:r>
            <a:r>
              <a:rPr lang="en-US" dirty="0">
                <a:latin typeface="Aptos Narrow" panose="020B0004020202020204" pitchFamily="34" charset="0"/>
              </a:rPr>
              <a:t>, </a:t>
            </a:r>
            <a:r>
              <a:rPr lang="en-US" dirty="0" err="1">
                <a:latin typeface="Aptos Narrow" panose="020B0004020202020204" pitchFamily="34" charset="0"/>
              </a:rPr>
              <a:t>b.title</a:t>
            </a:r>
            <a:r>
              <a:rPr lang="en-US" dirty="0">
                <a:latin typeface="Aptos Narrow" panose="020B0004020202020204" pitchFamily="34" charset="0"/>
              </a:rPr>
              <a:t>, </a:t>
            </a:r>
            <a:r>
              <a:rPr lang="en-US" dirty="0" err="1">
                <a:latin typeface="Aptos Narrow" panose="020B0004020202020204" pitchFamily="34" charset="0"/>
              </a:rPr>
              <a:t>b.stock</a:t>
            </a:r>
            <a:r>
              <a:rPr lang="en-US" dirty="0">
                <a:latin typeface="Aptos Narrow" panose="020B0004020202020204" pitchFamily="34" charset="0"/>
              </a:rPr>
              <a:t> ORDER BY </a:t>
            </a:r>
            <a:r>
              <a:rPr lang="en-US" dirty="0" err="1">
                <a:latin typeface="Aptos Narrow" panose="020B0004020202020204" pitchFamily="34" charset="0"/>
              </a:rPr>
              <a:t>b.book_id</a:t>
            </a:r>
            <a:r>
              <a:rPr lang="en-US" dirty="0">
                <a:latin typeface="Aptos Narrow" panose="020B0004020202020204" pitchFamily="34" charset="0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4614D-1905-6B10-77E1-F87454108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735" y="747338"/>
            <a:ext cx="4589166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2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AF173-F596-A837-E0A7-764096441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r>
              <a:rPr lang="en-US" sz="3600" dirty="0"/>
              <a:t>Steps to create this project:-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78925-996D-D86F-0D15-0A5FE183C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387600"/>
            <a:ext cx="3799763" cy="3767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1.Imports all the Excel files (.csv) to MySQL workbench</a:t>
            </a:r>
          </a:p>
          <a:p>
            <a:pPr marL="0" indent="0">
              <a:buNone/>
            </a:pPr>
            <a:r>
              <a:rPr lang="en-US" dirty="0"/>
              <a:t>Open MySQL workbench &gt; Select new Query tab &gt; go and select server option &gt; Click on Data Import.</a:t>
            </a:r>
          </a:p>
          <a:p>
            <a:pPr marL="0" indent="0">
              <a:buNone/>
            </a:pPr>
            <a:r>
              <a:rPr lang="en-US" dirty="0"/>
              <a:t>You will get a new window like this:-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F42E1A-651F-FC98-652E-A78B353359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893" r="18202" b="1"/>
          <a:stretch/>
        </p:blipFill>
        <p:spPr>
          <a:xfrm>
            <a:off x="4823208" y="735286"/>
            <a:ext cx="7224765" cy="588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1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24E9-64DD-0584-2866-4576D778E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Steps to create this project:-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14916-8329-BE68-6EE0-1D9FE1654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2. Select import from self contained file and browse your files.</a:t>
            </a:r>
          </a:p>
          <a:p>
            <a:pPr marL="0" indent="0">
              <a:buNone/>
            </a:pPr>
            <a:r>
              <a:rPr lang="en-US" sz="2800" dirty="0"/>
              <a:t>3. Create a new Database and use it.</a:t>
            </a:r>
          </a:p>
          <a:p>
            <a:pPr marL="0" indent="0">
              <a:buNone/>
            </a:pPr>
            <a:r>
              <a:rPr lang="en-US" sz="2800" dirty="0"/>
              <a:t>4. Check all the data once at MS – Excel in case any null values there. (Optional)</a:t>
            </a:r>
          </a:p>
          <a:p>
            <a:pPr marL="0" indent="0">
              <a:buNone/>
            </a:pPr>
            <a:r>
              <a:rPr lang="en-US" sz="2800" dirty="0"/>
              <a:t>5. Once everything done come to MySQL workbench and start writing queries and get output.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3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BFC6-589C-441D-95B2-DF9992FC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DATASETS:-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95F91-0CFD-A6F5-1ECA-6CE38E39B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Get Dataset from mine </a:t>
            </a:r>
            <a:r>
              <a:rPr lang="en-US" dirty="0" err="1"/>
              <a:t>Github</a:t>
            </a:r>
            <a:r>
              <a:rPr lang="en-US" dirty="0"/>
              <a:t> profile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iNish27/Online-Book-Store: This is another SQL project.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 my Project on LinkedIn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https://www.linkedin.com/in/nishant-sharma-0141ba360/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4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9937C-C537-ED3B-6D15-DF286FBB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00" y="871759"/>
            <a:ext cx="5227171" cy="255724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>
                <a:effectLst/>
                <a:latin typeface="Aptos Narrow" panose="020B0004020202020204" pitchFamily="34" charset="0"/>
              </a:rPr>
              <a:t>Retrieve all books in the "Fiction" genre</a:t>
            </a:r>
            <a:br>
              <a:rPr lang="en-US" sz="5400" dirty="0">
                <a:effectLst/>
              </a:rPr>
            </a:b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BE931-ABA1-A7D8-77D9-F4B0B657F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688" y="3576860"/>
            <a:ext cx="4857857" cy="1408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Aptos Narrow" panose="020B0004020202020204" pitchFamily="34" charset="0"/>
              </a:rPr>
              <a:t>Select * from books where Genre = 'Fiction';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05ACC5E-3A42-CC96-FC37-3DF7D8455E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96" r="26957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9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2AACB-1C60-EBDB-4126-2D77EF02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ffectLst/>
                <a:latin typeface="Aptos Narrow" panose="020B0004020202020204" pitchFamily="34" charset="0"/>
              </a:rPr>
              <a:t>Find books published after the year 1950:</a:t>
            </a:r>
            <a:br>
              <a:rPr lang="en-US" dirty="0">
                <a:effectLst/>
                <a:latin typeface="Aptos Narrow" panose="020B0004020202020204" pitchFamily="34" charset="0"/>
              </a:rPr>
            </a:br>
            <a:endParaRPr lang="en-US" dirty="0">
              <a:latin typeface="Aptos Narrow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66B07-F61B-ADBA-9FAD-0AF2D7BB3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624" y="4914199"/>
            <a:ext cx="2703583" cy="9654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Aptos Narrow" panose="020B0004020202020204" pitchFamily="34" charset="0"/>
              </a:rPr>
              <a:t>Select * from books where </a:t>
            </a:r>
            <a:r>
              <a:rPr lang="en-US" sz="1800" dirty="0" err="1">
                <a:effectLst/>
                <a:latin typeface="Aptos Narrow" panose="020B0004020202020204" pitchFamily="34" charset="0"/>
              </a:rPr>
              <a:t>Published_Year</a:t>
            </a:r>
            <a:r>
              <a:rPr lang="en-US" sz="1800" dirty="0">
                <a:effectLst/>
                <a:latin typeface="Aptos Narrow" panose="020B0004020202020204" pitchFamily="34" charset="0"/>
              </a:rPr>
              <a:t> &gt; 1950;</a:t>
            </a:r>
            <a:endParaRPr lang="en-US" sz="1800" dirty="0">
              <a:latin typeface="Aptos Narrow" panose="020B0004020202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5916662-C21A-281E-3A70-68018EFA1B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85" r="7680" b="-1"/>
          <a:stretch/>
        </p:blipFill>
        <p:spPr>
          <a:xfrm>
            <a:off x="4038600" y="1360904"/>
            <a:ext cx="7353299" cy="413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6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E3055-7337-8587-88F2-CAA33C648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5712"/>
            <a:ext cx="3721629" cy="5617672"/>
          </a:xfrm>
        </p:spPr>
        <p:txBody>
          <a:bodyPr>
            <a:normAutofit/>
          </a:bodyPr>
          <a:lstStyle/>
          <a:p>
            <a:r>
              <a:rPr lang="en-US" kern="100" dirty="0">
                <a:effectLst/>
                <a:latin typeface="Aptos Narrow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List all customers from the Canada:</a:t>
            </a:r>
            <a:endParaRPr lang="en-US" dirty="0">
              <a:latin typeface="Aptos Narrow" panose="020B0004020202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ADC89C-EB4E-4AA5-ABBD-448BEC5F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76800" y="723900"/>
            <a:ext cx="0" cy="5449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B4A54-444C-6249-9DF4-807191878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9805" y="2693375"/>
            <a:ext cx="5920256" cy="2804899"/>
          </a:xfrm>
        </p:spPr>
        <p:txBody>
          <a:bodyPr>
            <a:normAutofit/>
          </a:bodyPr>
          <a:lstStyle/>
          <a:p>
            <a:pPr marL="228600" marR="0"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 Narrow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Select * from customers where Country = 'Canada';</a:t>
            </a:r>
            <a:endParaRPr lang="en-US" sz="1800" kern="100" dirty="0">
              <a:effectLst/>
              <a:latin typeface="Aptos Narrow" panose="020B0004020202020204" pitchFamily="34" charset="0"/>
              <a:ea typeface="Aptos" panose="020B0004020202020204" pitchFamily="34" charset="0"/>
              <a:cs typeface="Cordia New" panose="020B0304020202020204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237F23-B267-952E-0EAE-779A9FA25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414" y="723899"/>
            <a:ext cx="6970496" cy="124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6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F277C-A56C-ADDE-1E99-76ACA5B28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kern="100" dirty="0">
                <a:effectLst/>
                <a:latin typeface="Aptos Narrow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Show orders placed </a:t>
            </a:r>
            <a:br>
              <a:rPr lang="en-US" sz="3600" kern="100" dirty="0">
                <a:effectLst/>
                <a:latin typeface="Aptos Narrow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</a:br>
            <a:r>
              <a:rPr lang="en-US" sz="3600" kern="100" dirty="0">
                <a:effectLst/>
                <a:latin typeface="Aptos Narrow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in November 2023:</a:t>
            </a:r>
            <a:br>
              <a:rPr lang="en-US" sz="3600" kern="100" dirty="0">
                <a:effectLst/>
                <a:latin typeface="Aptos Narrow" panose="020B0004020202020204" pitchFamily="34" charset="0"/>
                <a:ea typeface="Aptos" panose="020B0004020202020204" pitchFamily="34" charset="0"/>
                <a:cs typeface="Cordia New" panose="020B0304020202020204" pitchFamily="34" charset="-34"/>
              </a:rPr>
            </a:br>
            <a:endParaRPr lang="en-US" sz="3600" dirty="0">
              <a:latin typeface="Aptos Narrow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9E2CF-A890-460D-6FA9-510B03646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2221992"/>
            <a:ext cx="4372810" cy="3739896"/>
          </a:xfrm>
        </p:spPr>
        <p:txBody>
          <a:bodyPr/>
          <a:lstStyle/>
          <a:p>
            <a:pPr marL="22860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 Narrow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Select * from Orderswhere </a:t>
            </a:r>
            <a:r>
              <a:rPr lang="en-US" sz="1800" kern="100" dirty="0" err="1">
                <a:effectLst/>
                <a:latin typeface="Aptos Narrow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Order_Date</a:t>
            </a:r>
            <a:r>
              <a:rPr lang="en-US" sz="1800" kern="100" dirty="0">
                <a:latin typeface="Aptos Narrow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</a:t>
            </a:r>
            <a:r>
              <a:rPr lang="en-US" sz="1800" kern="100" dirty="0">
                <a:effectLst/>
                <a:latin typeface="Aptos Narrow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between '2023-11-01' and '2023-11-30’</a:t>
            </a:r>
          </a:p>
          <a:p>
            <a:pPr marL="22860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 Narrow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order by </a:t>
            </a:r>
            <a:r>
              <a:rPr lang="en-US" sz="1800" kern="100" dirty="0" err="1">
                <a:effectLst/>
                <a:latin typeface="Aptos Narrow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Order_Date</a:t>
            </a:r>
            <a:r>
              <a:rPr lang="en-US" sz="1800" kern="100" dirty="0">
                <a:effectLst/>
                <a:latin typeface="Aptos Narrow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ASC;</a:t>
            </a:r>
            <a:endParaRPr lang="en-US" sz="1800" kern="100" dirty="0">
              <a:effectLst/>
              <a:latin typeface="Aptos Narrow" panose="020B0004020202020204" pitchFamily="34" charset="0"/>
              <a:ea typeface="Aptos" panose="020B0004020202020204" pitchFamily="34" charset="0"/>
              <a:cs typeface="Cordia New" panose="020B0304020202020204" pitchFamily="34" charset="-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D1B6D-9EC7-1D36-8341-7D4A8203A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293" y="737812"/>
            <a:ext cx="5582429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901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1068</Words>
  <Application>Microsoft Office PowerPoint</Application>
  <PresentationFormat>Widescreen</PresentationFormat>
  <Paragraphs>68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Aptos Narrow</vt:lpstr>
      <vt:lpstr>Arial</vt:lpstr>
      <vt:lpstr>Calisto MT</vt:lpstr>
      <vt:lpstr>Univers Condensed</vt:lpstr>
      <vt:lpstr>ChronicleVTI</vt:lpstr>
      <vt:lpstr>SQL ONLINE BOOK STORE PROJECT </vt:lpstr>
      <vt:lpstr>SQL: The Backbone for Data Analysts</vt:lpstr>
      <vt:lpstr>Steps to create this project:- </vt:lpstr>
      <vt:lpstr>Steps to create this project:- </vt:lpstr>
      <vt:lpstr>DATASETS:- </vt:lpstr>
      <vt:lpstr>Retrieve all books in the "Fiction" genre </vt:lpstr>
      <vt:lpstr>Find books published after the year 1950: </vt:lpstr>
      <vt:lpstr>List all customers from the Canada:</vt:lpstr>
      <vt:lpstr>Show orders placed  in November 2023: </vt:lpstr>
      <vt:lpstr>Retrieve the total stock of books available: </vt:lpstr>
      <vt:lpstr>Find the details of the most expensive book: </vt:lpstr>
      <vt:lpstr>Show all customers who ordered more than 1 quantity of a book:</vt:lpstr>
      <vt:lpstr>Retrieve all orders where the total amount exceeds $20: </vt:lpstr>
      <vt:lpstr>List all genres available in the Books table:</vt:lpstr>
      <vt:lpstr>Find the book with the lowest stock:</vt:lpstr>
      <vt:lpstr>Calculate the total revenue generated from all orders:</vt:lpstr>
      <vt:lpstr>Retrieve the total number of books sold for each genre: </vt:lpstr>
      <vt:lpstr>Find the average price of books in the "Fantasy" genre:</vt:lpstr>
      <vt:lpstr>List customers who have placed at least 2 orders:</vt:lpstr>
      <vt:lpstr>Find the most frequently ordered book: </vt:lpstr>
      <vt:lpstr>Show the top 3 most expensive books of 'Fantasy' Genre :</vt:lpstr>
      <vt:lpstr>Retrieve the total quantity of books sold by each author:</vt:lpstr>
      <vt:lpstr>List the cities where customers who spent over $30 are located:</vt:lpstr>
      <vt:lpstr>Find the customer who spent the most on orders: </vt:lpstr>
      <vt:lpstr>Calculate the stock remaining after fulfilling all orders: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NISHANT SHARMA</dc:creator>
  <cp:lastModifiedBy>NISHANT SHARMA</cp:lastModifiedBy>
  <cp:revision>4</cp:revision>
  <dcterms:created xsi:type="dcterms:W3CDTF">2025-04-19T07:39:15Z</dcterms:created>
  <dcterms:modified xsi:type="dcterms:W3CDTF">2025-04-22T08:11:15Z</dcterms:modified>
</cp:coreProperties>
</file>