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hyperlink" Target="https://github.com/iNish27/Restaurant-Order-Analysis-SQL-Project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github.com/iNish27/Restaurant-Order-Analysis-SQL-Project" TargetMode="External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C2A4B0-A365-43EB-98AB-6AD9D3FF9A2A}" type="doc">
      <dgm:prSet loTypeId="urn:microsoft.com/office/officeart/2018/2/layout/IconLabel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50602-D160-4105-AD7F-1D6E1A0795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📌 Goal: </a:t>
          </a:r>
          <a:br>
            <a:rPr lang="en-US" sz="11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Analyze restaurant order trends and Customer behavior.</a:t>
          </a:r>
          <a:endParaRPr lang="en-US" sz="18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4E9AC07-03A9-4FAA-A6F9-4E9FFFD45CDA}" type="parTrans" cxnId="{C5356DD7-F3C1-4904-87ED-6A0A130D4195}">
      <dgm:prSet/>
      <dgm:spPr/>
      <dgm:t>
        <a:bodyPr/>
        <a:lstStyle/>
        <a:p>
          <a:endParaRPr lang="en-US"/>
        </a:p>
      </dgm:t>
    </dgm:pt>
    <dgm:pt modelId="{13680583-7258-49B5-AD9D-CB67CDD74AC9}" type="sibTrans" cxnId="{C5356DD7-F3C1-4904-87ED-6A0A130D4195}">
      <dgm:prSet/>
      <dgm:spPr/>
      <dgm:t>
        <a:bodyPr/>
        <a:lstStyle/>
        <a:p>
          <a:endParaRPr lang="en-US"/>
        </a:p>
      </dgm:t>
    </dgm:pt>
    <dgm:pt modelId="{81B08118-3497-4FAF-A220-AD1404DCEE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🛠️ Tools: </a:t>
          </a:r>
          <a:br>
            <a:rPr lang="en-US" sz="14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MySQL, Business Intelligence and </a:t>
          </a:r>
          <a:br>
            <a:rPr lang="en-US" sz="1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MS – Excel.</a:t>
          </a:r>
          <a:endParaRPr lang="en-US" sz="18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BF2425B-39C2-41B6-B5BE-B9010CCFDFC6}" type="parTrans" cxnId="{BEDF494E-DFF6-4D72-A887-850FC430A979}">
      <dgm:prSet/>
      <dgm:spPr/>
      <dgm:t>
        <a:bodyPr/>
        <a:lstStyle/>
        <a:p>
          <a:endParaRPr lang="en-US"/>
        </a:p>
      </dgm:t>
    </dgm:pt>
    <dgm:pt modelId="{9F859A5D-C37E-416F-A1FA-CF9CAACBE04A}" type="sibTrans" cxnId="{BEDF494E-DFF6-4D72-A887-850FC430A979}">
      <dgm:prSet/>
      <dgm:spPr/>
      <dgm:t>
        <a:bodyPr/>
        <a:lstStyle/>
        <a:p>
          <a:endParaRPr lang="en-US"/>
        </a:p>
      </dgm:t>
    </dgm:pt>
    <dgm:pt modelId="{C3655933-547A-4A2A-A2E7-1295057234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💾 Data: </a:t>
          </a:r>
          <a:br>
            <a:rPr lang="en-US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my </a:t>
          </a:r>
          <a:r>
            <a:rPr lang="en-US" sz="1800" b="1" i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</a:t>
          </a:r>
          <a:r>
            <a:rPr lang="en-US" sz="1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Profile</a:t>
          </a:r>
          <a:endParaRPr lang="en-US" sz="1800" b="1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E25E04-16DD-4B4B-A36D-6037B9B012A9}" type="parTrans" cxnId="{7BCEE1DD-4911-42EE-84F4-3D8B6E4D0513}">
      <dgm:prSet/>
      <dgm:spPr/>
      <dgm:t>
        <a:bodyPr/>
        <a:lstStyle/>
        <a:p>
          <a:endParaRPr lang="en-US"/>
        </a:p>
      </dgm:t>
    </dgm:pt>
    <dgm:pt modelId="{2B8F3C4E-3E0A-490F-A9E5-BF9ECB6E2D5E}" type="sibTrans" cxnId="{7BCEE1DD-4911-42EE-84F4-3D8B6E4D0513}">
      <dgm:prSet/>
      <dgm:spPr/>
      <dgm:t>
        <a:bodyPr/>
        <a:lstStyle/>
        <a:p>
          <a:endParaRPr lang="en-US"/>
        </a:p>
      </dgm:t>
    </dgm:pt>
    <dgm:pt modelId="{69276E11-23A6-4CA2-A450-321C4E4F0C74}" type="pres">
      <dgm:prSet presAssocID="{B7C2A4B0-A365-43EB-98AB-6AD9D3FF9A2A}" presName="root" presStyleCnt="0">
        <dgm:presLayoutVars>
          <dgm:dir/>
          <dgm:resizeHandles val="exact"/>
        </dgm:presLayoutVars>
      </dgm:prSet>
      <dgm:spPr/>
    </dgm:pt>
    <dgm:pt modelId="{EF814B08-3139-42F9-8A79-9DD497FEB00E}" type="pres">
      <dgm:prSet presAssocID="{A2050602-D160-4105-AD7F-1D6E1A0795F9}" presName="compNode" presStyleCnt="0"/>
      <dgm:spPr/>
    </dgm:pt>
    <dgm:pt modelId="{2CB8BBD3-6B48-4610-B586-9E73F0FBB018}" type="pres">
      <dgm:prSet presAssocID="{A2050602-D160-4105-AD7F-1D6E1A0795F9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AF388BA-E67A-4552-A25E-A0FEB356D5A3}" type="pres">
      <dgm:prSet presAssocID="{A2050602-D160-4105-AD7F-1D6E1A0795F9}" presName="spaceRect" presStyleCnt="0"/>
      <dgm:spPr/>
    </dgm:pt>
    <dgm:pt modelId="{2032D14D-6B26-4DA8-8414-40612353E608}" type="pres">
      <dgm:prSet presAssocID="{A2050602-D160-4105-AD7F-1D6E1A0795F9}" presName="textRect" presStyleLbl="revTx" presStyleIdx="0" presStyleCnt="3">
        <dgm:presLayoutVars>
          <dgm:chMax val="1"/>
          <dgm:chPref val="1"/>
        </dgm:presLayoutVars>
      </dgm:prSet>
      <dgm:spPr/>
    </dgm:pt>
    <dgm:pt modelId="{574F83C9-1FF9-4556-8C78-706AB1E83011}" type="pres">
      <dgm:prSet presAssocID="{13680583-7258-49B5-AD9D-CB67CDD74AC9}" presName="sibTrans" presStyleCnt="0"/>
      <dgm:spPr/>
    </dgm:pt>
    <dgm:pt modelId="{5B55113D-F02B-4394-80FC-EE847B708E03}" type="pres">
      <dgm:prSet presAssocID="{81B08118-3497-4FAF-A220-AD1404DCEE62}" presName="compNode" presStyleCnt="0"/>
      <dgm:spPr/>
    </dgm:pt>
    <dgm:pt modelId="{9189B4AE-A9EF-42BA-87A9-6C0505AD197F}" type="pres">
      <dgm:prSet presAssocID="{81B08118-3497-4FAF-A220-AD1404DCEE62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CCB6BFC-0C16-4B69-BB3D-D07A024A6095}" type="pres">
      <dgm:prSet presAssocID="{81B08118-3497-4FAF-A220-AD1404DCEE62}" presName="spaceRect" presStyleCnt="0"/>
      <dgm:spPr/>
    </dgm:pt>
    <dgm:pt modelId="{F8094342-D984-4BC6-AAF3-8AAF1F44FEC1}" type="pres">
      <dgm:prSet presAssocID="{81B08118-3497-4FAF-A220-AD1404DCEE62}" presName="textRect" presStyleLbl="revTx" presStyleIdx="1" presStyleCnt="3">
        <dgm:presLayoutVars>
          <dgm:chMax val="1"/>
          <dgm:chPref val="1"/>
        </dgm:presLayoutVars>
      </dgm:prSet>
      <dgm:spPr/>
    </dgm:pt>
    <dgm:pt modelId="{B8B7006B-D5D2-4F27-AFE3-32853D5D1AD3}" type="pres">
      <dgm:prSet presAssocID="{9F859A5D-C37E-416F-A1FA-CF9CAACBE04A}" presName="sibTrans" presStyleCnt="0"/>
      <dgm:spPr/>
    </dgm:pt>
    <dgm:pt modelId="{80BA135B-D543-45AC-8051-C35325A29EF6}" type="pres">
      <dgm:prSet presAssocID="{C3655933-547A-4A2A-A2E7-129505723495}" presName="compNode" presStyleCnt="0"/>
      <dgm:spPr/>
    </dgm:pt>
    <dgm:pt modelId="{DDCD68DF-4ECF-408C-8B42-B89B30F405B7}" type="pres">
      <dgm:prSet presAssocID="{C3655933-547A-4A2A-A2E7-129505723495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A6289E8-5BC6-4423-A9C8-65894F3644CF}" type="pres">
      <dgm:prSet presAssocID="{C3655933-547A-4A2A-A2E7-129505723495}" presName="spaceRect" presStyleCnt="0"/>
      <dgm:spPr/>
    </dgm:pt>
    <dgm:pt modelId="{135D1AB6-9C37-493B-BF1F-AE4F4811B272}" type="pres">
      <dgm:prSet presAssocID="{C3655933-547A-4A2A-A2E7-1295057234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F11331C-A9AD-4941-82DC-052B2F3B2539}" type="presOf" srcId="{B7C2A4B0-A365-43EB-98AB-6AD9D3FF9A2A}" destId="{69276E11-23A6-4CA2-A450-321C4E4F0C74}" srcOrd="0" destOrd="0" presId="urn:microsoft.com/office/officeart/2018/2/layout/IconLabelList"/>
    <dgm:cxn modelId="{27EBE063-B583-423C-A4C8-6853B215E542}" type="presOf" srcId="{C3655933-547A-4A2A-A2E7-129505723495}" destId="{135D1AB6-9C37-493B-BF1F-AE4F4811B272}" srcOrd="0" destOrd="0" presId="urn:microsoft.com/office/officeart/2018/2/layout/IconLabelList"/>
    <dgm:cxn modelId="{BEDF494E-DFF6-4D72-A887-850FC430A979}" srcId="{B7C2A4B0-A365-43EB-98AB-6AD9D3FF9A2A}" destId="{81B08118-3497-4FAF-A220-AD1404DCEE62}" srcOrd="1" destOrd="0" parTransId="{1BF2425B-39C2-41B6-B5BE-B9010CCFDFC6}" sibTransId="{9F859A5D-C37E-416F-A1FA-CF9CAACBE04A}"/>
    <dgm:cxn modelId="{0BA9967F-F172-47DE-9257-4FD5C4D76A51}" type="presOf" srcId="{81B08118-3497-4FAF-A220-AD1404DCEE62}" destId="{F8094342-D984-4BC6-AAF3-8AAF1F44FEC1}" srcOrd="0" destOrd="0" presId="urn:microsoft.com/office/officeart/2018/2/layout/IconLabelList"/>
    <dgm:cxn modelId="{ECF6DC96-9DCC-4410-8CEE-79E4E26BF705}" type="presOf" srcId="{A2050602-D160-4105-AD7F-1D6E1A0795F9}" destId="{2032D14D-6B26-4DA8-8414-40612353E608}" srcOrd="0" destOrd="0" presId="urn:microsoft.com/office/officeart/2018/2/layout/IconLabelList"/>
    <dgm:cxn modelId="{C5356DD7-F3C1-4904-87ED-6A0A130D4195}" srcId="{B7C2A4B0-A365-43EB-98AB-6AD9D3FF9A2A}" destId="{A2050602-D160-4105-AD7F-1D6E1A0795F9}" srcOrd="0" destOrd="0" parTransId="{24E9AC07-03A9-4FAA-A6F9-4E9FFFD45CDA}" sibTransId="{13680583-7258-49B5-AD9D-CB67CDD74AC9}"/>
    <dgm:cxn modelId="{7BCEE1DD-4911-42EE-84F4-3D8B6E4D0513}" srcId="{B7C2A4B0-A365-43EB-98AB-6AD9D3FF9A2A}" destId="{C3655933-547A-4A2A-A2E7-129505723495}" srcOrd="2" destOrd="0" parTransId="{79E25E04-16DD-4B4B-A36D-6037B9B012A9}" sibTransId="{2B8F3C4E-3E0A-490F-A9E5-BF9ECB6E2D5E}"/>
    <dgm:cxn modelId="{9367DD63-7D69-44DF-AADE-F9B182C52500}" type="presParOf" srcId="{69276E11-23A6-4CA2-A450-321C4E4F0C74}" destId="{EF814B08-3139-42F9-8A79-9DD497FEB00E}" srcOrd="0" destOrd="0" presId="urn:microsoft.com/office/officeart/2018/2/layout/IconLabelList"/>
    <dgm:cxn modelId="{6796811F-525D-46BB-AB0B-D196AE864DA2}" type="presParOf" srcId="{EF814B08-3139-42F9-8A79-9DD497FEB00E}" destId="{2CB8BBD3-6B48-4610-B586-9E73F0FBB018}" srcOrd="0" destOrd="0" presId="urn:microsoft.com/office/officeart/2018/2/layout/IconLabelList"/>
    <dgm:cxn modelId="{B73E2AEB-2B53-4CD9-80CF-59BCCC915B66}" type="presParOf" srcId="{EF814B08-3139-42F9-8A79-9DD497FEB00E}" destId="{EAF388BA-E67A-4552-A25E-A0FEB356D5A3}" srcOrd="1" destOrd="0" presId="urn:microsoft.com/office/officeart/2018/2/layout/IconLabelList"/>
    <dgm:cxn modelId="{7ED8C7BA-650A-4905-9804-DA7327ABF4D0}" type="presParOf" srcId="{EF814B08-3139-42F9-8A79-9DD497FEB00E}" destId="{2032D14D-6B26-4DA8-8414-40612353E608}" srcOrd="2" destOrd="0" presId="urn:microsoft.com/office/officeart/2018/2/layout/IconLabelList"/>
    <dgm:cxn modelId="{76C39305-BB84-4779-870E-C8A520EE5781}" type="presParOf" srcId="{69276E11-23A6-4CA2-A450-321C4E4F0C74}" destId="{574F83C9-1FF9-4556-8C78-706AB1E83011}" srcOrd="1" destOrd="0" presId="urn:microsoft.com/office/officeart/2018/2/layout/IconLabelList"/>
    <dgm:cxn modelId="{1BADC113-6828-4AF9-B2FF-7B89793DE4C9}" type="presParOf" srcId="{69276E11-23A6-4CA2-A450-321C4E4F0C74}" destId="{5B55113D-F02B-4394-80FC-EE847B708E03}" srcOrd="2" destOrd="0" presId="urn:microsoft.com/office/officeart/2018/2/layout/IconLabelList"/>
    <dgm:cxn modelId="{9BDCFB49-6052-41D9-9539-B2C96AB972BA}" type="presParOf" srcId="{5B55113D-F02B-4394-80FC-EE847B708E03}" destId="{9189B4AE-A9EF-42BA-87A9-6C0505AD197F}" srcOrd="0" destOrd="0" presId="urn:microsoft.com/office/officeart/2018/2/layout/IconLabelList"/>
    <dgm:cxn modelId="{748B911E-798E-41FB-892E-FB5E21D8BE76}" type="presParOf" srcId="{5B55113D-F02B-4394-80FC-EE847B708E03}" destId="{4CCB6BFC-0C16-4B69-BB3D-D07A024A6095}" srcOrd="1" destOrd="0" presId="urn:microsoft.com/office/officeart/2018/2/layout/IconLabelList"/>
    <dgm:cxn modelId="{F13AD9F9-02AB-481C-932C-355125C6A6D1}" type="presParOf" srcId="{5B55113D-F02B-4394-80FC-EE847B708E03}" destId="{F8094342-D984-4BC6-AAF3-8AAF1F44FEC1}" srcOrd="2" destOrd="0" presId="urn:microsoft.com/office/officeart/2018/2/layout/IconLabelList"/>
    <dgm:cxn modelId="{297A0D42-A862-4FBC-897E-595D760915CC}" type="presParOf" srcId="{69276E11-23A6-4CA2-A450-321C4E4F0C74}" destId="{B8B7006B-D5D2-4F27-AFE3-32853D5D1AD3}" srcOrd="3" destOrd="0" presId="urn:microsoft.com/office/officeart/2018/2/layout/IconLabelList"/>
    <dgm:cxn modelId="{94E3109D-9561-4649-9336-D2AF8C06B951}" type="presParOf" srcId="{69276E11-23A6-4CA2-A450-321C4E4F0C74}" destId="{80BA135B-D543-45AC-8051-C35325A29EF6}" srcOrd="4" destOrd="0" presId="urn:microsoft.com/office/officeart/2018/2/layout/IconLabelList"/>
    <dgm:cxn modelId="{CBFAB9E1-6E25-4CB3-A743-43C9D94B6AB0}" type="presParOf" srcId="{80BA135B-D543-45AC-8051-C35325A29EF6}" destId="{DDCD68DF-4ECF-408C-8B42-B89B30F405B7}" srcOrd="0" destOrd="0" presId="urn:microsoft.com/office/officeart/2018/2/layout/IconLabelList"/>
    <dgm:cxn modelId="{3F39E80E-E87E-43F6-AD0A-3D90A85680C6}" type="presParOf" srcId="{80BA135B-D543-45AC-8051-C35325A29EF6}" destId="{AA6289E8-5BC6-4423-A9C8-65894F3644CF}" srcOrd="1" destOrd="0" presId="urn:microsoft.com/office/officeart/2018/2/layout/IconLabelList"/>
    <dgm:cxn modelId="{CF40A24C-1806-4400-B5D3-54AC95765125}" type="presParOf" srcId="{80BA135B-D543-45AC-8051-C35325A29EF6}" destId="{135D1AB6-9C37-493B-BF1F-AE4F4811B2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8BBD3-6B48-4610-B586-9E73F0FBB018}">
      <dsp:nvSpPr>
        <dsp:cNvPr id="0" name=""/>
        <dsp:cNvSpPr/>
      </dsp:nvSpPr>
      <dsp:spPr>
        <a:xfrm>
          <a:off x="615352" y="487098"/>
          <a:ext cx="962410" cy="9624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32D14D-6B26-4DA8-8414-40612353E608}">
      <dsp:nvSpPr>
        <dsp:cNvPr id="0" name=""/>
        <dsp:cNvSpPr/>
      </dsp:nvSpPr>
      <dsp:spPr>
        <a:xfrm>
          <a:off x="27213" y="1816912"/>
          <a:ext cx="2138689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📌 Goal: </a:t>
          </a:r>
          <a:br>
            <a:rPr lang="en-US" sz="11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Analyze restaurant order trends and Customer behavior.</a:t>
          </a:r>
          <a:endParaRPr lang="en-US" sz="18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7213" y="1816912"/>
        <a:ext cx="2138689" cy="1118671"/>
      </dsp:txXfrm>
    </dsp:sp>
    <dsp:sp modelId="{9189B4AE-A9EF-42BA-87A9-6C0505AD197F}">
      <dsp:nvSpPr>
        <dsp:cNvPr id="0" name=""/>
        <dsp:cNvSpPr/>
      </dsp:nvSpPr>
      <dsp:spPr>
        <a:xfrm>
          <a:off x="3128313" y="487098"/>
          <a:ext cx="962410" cy="9624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094342-D984-4BC6-AAF3-8AAF1F44FEC1}">
      <dsp:nvSpPr>
        <dsp:cNvPr id="0" name=""/>
        <dsp:cNvSpPr/>
      </dsp:nvSpPr>
      <dsp:spPr>
        <a:xfrm>
          <a:off x="2540173" y="1816912"/>
          <a:ext cx="2138689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🛠️ Tools: </a:t>
          </a:r>
          <a:br>
            <a:rPr lang="en-US" sz="14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MySQL, Business Intelligence and </a:t>
          </a:r>
          <a:br>
            <a:rPr lang="en-US" sz="1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MS – Excel.</a:t>
          </a:r>
          <a:endParaRPr lang="en-US" sz="18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540173" y="1816912"/>
        <a:ext cx="2138689" cy="1118671"/>
      </dsp:txXfrm>
    </dsp:sp>
    <dsp:sp modelId="{DDCD68DF-4ECF-408C-8B42-B89B30F405B7}">
      <dsp:nvSpPr>
        <dsp:cNvPr id="0" name=""/>
        <dsp:cNvSpPr/>
      </dsp:nvSpPr>
      <dsp:spPr>
        <a:xfrm>
          <a:off x="5641273" y="487098"/>
          <a:ext cx="962410" cy="9624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5D1AB6-9C37-493B-BF1F-AE4F4811B272}">
      <dsp:nvSpPr>
        <dsp:cNvPr id="0" name=""/>
        <dsp:cNvSpPr/>
      </dsp:nvSpPr>
      <dsp:spPr>
        <a:xfrm>
          <a:off x="5053134" y="1816912"/>
          <a:ext cx="2138689" cy="1118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💾 Data: </a:t>
          </a:r>
          <a:br>
            <a:rPr lang="en-US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On my </a:t>
          </a:r>
          <a:r>
            <a:rPr lang="en-US" sz="1800" b="1" i="0" kern="1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GitHub</a:t>
          </a:r>
          <a:r>
            <a:rPr lang="en-US" sz="1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Profile</a:t>
          </a:r>
          <a:endParaRPr lang="en-US" sz="1800" b="1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053134" y="1816912"/>
        <a:ext cx="2138689" cy="1118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5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23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60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3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8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7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1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98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2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51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8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ish27/Restaurant-Order-Analysis-SQL-Projec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nish27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125" y="1350706"/>
            <a:ext cx="4154128" cy="375100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EBEBEB"/>
                </a:solidFill>
              </a:rPr>
              <a:t>Restaurant Order Analysis using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14335" y="6008379"/>
            <a:ext cx="3598607" cy="363794"/>
          </a:xfrm>
        </p:spPr>
        <p:txBody>
          <a:bodyPr>
            <a:normAutofit/>
          </a:bodyPr>
          <a:lstStyle/>
          <a:p>
            <a:r>
              <a:rPr lang="en-US" sz="1400" cap="non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NISHANT SHARMA | Aspiring Data Analyst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Fork and knife">
            <a:extLst>
              <a:ext uri="{FF2B5EF4-FFF2-40B4-BE49-F238E27FC236}">
                <a16:creationId xmlns:a16="http://schemas.microsoft.com/office/drawing/2014/main" id="{CB3961AB-4092-C07A-E637-0EAC11DBC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447" y="1569742"/>
            <a:ext cx="3739677" cy="373967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23AC-B64F-1346-7BAE-9B82A5848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09AB-4DE6-775B-C897-2F1F519E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38200"/>
            <a:ext cx="6343672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date range of the table?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C9BD-5D0D-E768-8630-B1B50A996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939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*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order_date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8D2E4A-EF10-0FFF-F279-1017C133BEAA}"/>
              </a:ext>
            </a:extLst>
          </p:cNvPr>
          <p:cNvSpPr txBox="1">
            <a:spLocks/>
          </p:cNvSpPr>
          <p:nvPr/>
        </p:nvSpPr>
        <p:spPr>
          <a:xfrm>
            <a:off x="864382" y="370348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AA1B29-9306-29B2-627A-5C5931259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18" y="4370135"/>
            <a:ext cx="4401164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9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D36D-2E30-5AF5-9B30-B1FF8CDC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206F-B073-B4B7-CC37-BBAD597B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747617"/>
            <a:ext cx="6343672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orders were made within this date range?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946E6-0272-D9C4-0896-5380676B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939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count(distinct(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order_id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Total_orders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order_date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7D2BD-3BE8-3C2E-E1E9-B1C407A1AF9F}"/>
              </a:ext>
            </a:extLst>
          </p:cNvPr>
          <p:cNvSpPr txBox="1">
            <a:spLocks/>
          </p:cNvSpPr>
          <p:nvPr/>
        </p:nvSpPr>
        <p:spPr>
          <a:xfrm>
            <a:off x="864382" y="370348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2C64D-6DCB-5C55-8F93-10411D93F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95" y="4398447"/>
            <a:ext cx="3181210" cy="128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65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1791-E864-D582-D748-51088DD05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CA1F-945B-84F6-20F5-C46561D2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747617"/>
            <a:ext cx="6343672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items were ordered within this date range?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D00D-5128-53B4-885E-FB383A5DD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939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count(*)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Total_items_orders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order_date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337FEC-2D1A-23C2-39FD-34C323E28D43}"/>
              </a:ext>
            </a:extLst>
          </p:cNvPr>
          <p:cNvSpPr txBox="1">
            <a:spLocks/>
          </p:cNvSpPr>
          <p:nvPr/>
        </p:nvSpPr>
        <p:spPr>
          <a:xfrm>
            <a:off x="864382" y="370348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10" name="Picture 9" descr="A close up of a number&#10;&#10;AI-generated content may be incorrect.">
            <a:extLst>
              <a:ext uri="{FF2B5EF4-FFF2-40B4-BE49-F238E27FC236}">
                <a16:creationId xmlns:a16="http://schemas.microsoft.com/office/drawing/2014/main" id="{0E9EE603-DEAB-CACC-8AF3-4C66BD56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241" y="4460718"/>
            <a:ext cx="3799517" cy="111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4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4EA4-E176-5208-86C4-0F1E1378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E24E-0B31-A184-3EA7-7D2CC4C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747617"/>
            <a:ext cx="6343672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orders had the most number of items?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F14F4-D293-C6C2-0C2E-20120C737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939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order_id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Item_Numbers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order_idorder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Item_Numbers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DESC;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FF26E6-5ACF-6250-49ED-13062025249C}"/>
              </a:ext>
            </a:extLst>
          </p:cNvPr>
          <p:cNvSpPr txBox="1">
            <a:spLocks/>
          </p:cNvSpPr>
          <p:nvPr/>
        </p:nvSpPr>
        <p:spPr>
          <a:xfrm>
            <a:off x="864382" y="370348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96F8DD-282B-1EDC-C3AA-9821F300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73" y="4286865"/>
            <a:ext cx="2940454" cy="242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95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5205B-3541-64FF-9E95-87242EC6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E4AF-9638-C1C8-CCDB-7ECC4BC4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747617"/>
            <a:ext cx="6343672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orders had more than 12 items?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71EA-B629-866F-BCDF-78117303B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581528" cy="70986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count(*)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Total_odr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from(Select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order_id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item_id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Item_Numbers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order_id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having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Item_Numbers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&gt; 12)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Odr_num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7B8A5C-CF43-02B4-7942-E645A4AA3B35}"/>
              </a:ext>
            </a:extLst>
          </p:cNvPr>
          <p:cNvSpPr txBox="1">
            <a:spLocks/>
          </p:cNvSpPr>
          <p:nvPr/>
        </p:nvSpPr>
        <p:spPr>
          <a:xfrm>
            <a:off x="864382" y="370348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13784-3F0D-014A-83B7-272212B16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88" y="4791284"/>
            <a:ext cx="2676423" cy="11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03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D6EE-CEA8-457E-C5CD-969035CB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BCF4-4C9E-BEA2-3897-AF762EE3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65604"/>
            <a:ext cx="7668430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were the least and most ordered items? What categories were they in?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E083-17F2-482A-2367-B6BA8C20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8132134" cy="2780889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WITH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item_counts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 SELECT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mi.menu_item_id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mi.item_name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mi.category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order_count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FROM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  JOIN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od ON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mi.menu_item_id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GROUP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mi.menu_item_id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mi.item_name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mi.category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ranked_items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(  SELECT *,    RANK() OVER (PARTITION BY category ORDER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order_count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ASC)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least_rank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RANK() OVER (PARTITION BY category ORDER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order_count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most_rank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FROM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item_counts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)SELECT   category,  MAX(CASE WHEN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least_rank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 THEN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Least_Ordered_Item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MAX(CASE WHEN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most_rank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 THEN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END)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Most_Ordered_ItemFROM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ranked_itemsGROUP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category;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FF5ECD-C0CB-9BB6-D566-DD65F8B1EE60}"/>
              </a:ext>
            </a:extLst>
          </p:cNvPr>
          <p:cNvSpPr txBox="1">
            <a:spLocks/>
          </p:cNvSpPr>
          <p:nvPr/>
        </p:nvSpPr>
        <p:spPr>
          <a:xfrm>
            <a:off x="869454" y="5700706"/>
            <a:ext cx="1460791" cy="365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6" name="Picture 5" descr="A screenshot of a menu&#10;&#10;AI-generated content may be incorrect.">
            <a:extLst>
              <a:ext uri="{FF2B5EF4-FFF2-40B4-BE49-F238E27FC236}">
                <a16:creationId xmlns:a16="http://schemas.microsoft.com/office/drawing/2014/main" id="{6104B6E4-9010-6E89-154D-6EC38112A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82" y="5338549"/>
            <a:ext cx="4810333" cy="13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DACD-E4B5-7ECD-D3FE-45CA1F7FF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A96C-A9AA-4CB2-C28A-6E19DC49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65604"/>
            <a:ext cx="7668430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were the top 5 orders that spent the most money?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13E1-2AB9-CA54-31C7-1D62BAFC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1"/>
            <a:ext cx="6686792" cy="9398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sum(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mi.price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Total_Spend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od Left join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 on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mi.menu_item_id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od.order_idorder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Total_Spend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 limit 5;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6A2273-E1F6-E3DE-E9C7-F298B4A40D44}"/>
              </a:ext>
            </a:extLst>
          </p:cNvPr>
          <p:cNvSpPr txBox="1">
            <a:spLocks/>
          </p:cNvSpPr>
          <p:nvPr/>
        </p:nvSpPr>
        <p:spPr>
          <a:xfrm>
            <a:off x="864382" y="391123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AC81B-E3E2-62CF-B3BE-DF692C36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845" y="4086890"/>
            <a:ext cx="3120310" cy="235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9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4044-EC6A-C6F2-18CD-3CE2B39A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F0104-57F6-FBC0-5E04-8563E3D0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65604"/>
            <a:ext cx="7668430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the details of the highest spend order.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D962-0D2B-F3F7-6784-8677B909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1"/>
            <a:ext cx="6686792" cy="9398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SUM(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mi.price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total_spent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od JOIN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 ON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mi.menu_item_id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total_spent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 LIMIT 1;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B5CEFD-9A12-58F0-A098-7CC3F47BA673}"/>
              </a:ext>
            </a:extLst>
          </p:cNvPr>
          <p:cNvSpPr txBox="1">
            <a:spLocks/>
          </p:cNvSpPr>
          <p:nvPr/>
        </p:nvSpPr>
        <p:spPr>
          <a:xfrm>
            <a:off x="864382" y="391123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20098-E38A-6C34-17CC-8ED6FC17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035" y="4494615"/>
            <a:ext cx="4686300" cy="13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49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6A39F-04C2-5362-2D7B-68866F043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55B1-1BA5-CC0F-C4DF-47A6B51B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65604"/>
            <a:ext cx="7668430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specific items were purchased?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DACF-A112-132B-376A-887C1B6D9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1"/>
            <a:ext cx="6686792" cy="9398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mi.item_name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mi.category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mi.price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od JOIN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 ON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mi.menu_item_id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440;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400D09-26DC-F79D-62D0-3A43075891F3}"/>
              </a:ext>
            </a:extLst>
          </p:cNvPr>
          <p:cNvSpPr txBox="1">
            <a:spLocks/>
          </p:cNvSpPr>
          <p:nvPr/>
        </p:nvSpPr>
        <p:spPr>
          <a:xfrm>
            <a:off x="864382" y="391123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D02F3-F7AE-4B86-6BFB-7EC45909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11" y="3842408"/>
            <a:ext cx="4129547" cy="271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6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4D083-CF81-CB63-D089-6EA17FF06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4C6A-51ED-81E5-6A35-98C8FA7F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65604"/>
            <a:ext cx="7668430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the details of the top 5 highest spend orders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21C5-C6F5-AEC5-62BF-78076753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1"/>
            <a:ext cx="6686792" cy="9398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SUM(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mi.price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total_spent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od JOIN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 ON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mi.menu_item_id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ORDER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total_spent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 LIMIT 5;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671E64-AAD2-A5AB-E4EE-BED4661A01D4}"/>
              </a:ext>
            </a:extLst>
          </p:cNvPr>
          <p:cNvSpPr txBox="1">
            <a:spLocks/>
          </p:cNvSpPr>
          <p:nvPr/>
        </p:nvSpPr>
        <p:spPr>
          <a:xfrm>
            <a:off x="864382" y="391123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9A5956-3A75-2BD2-6B22-9DE71555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831" y="4202924"/>
            <a:ext cx="3012337" cy="214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9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671600"/>
            <a:ext cx="6571060" cy="51100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EDCACEC5-F073-FE37-C789-80549061F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31665"/>
              </p:ext>
            </p:extLst>
          </p:nvPr>
        </p:nvGraphicFramePr>
        <p:xfrm>
          <a:off x="866215" y="2085738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E7894CF-3054-7969-FC5A-05161DFD15CA}"/>
              </a:ext>
            </a:extLst>
          </p:cNvPr>
          <p:cNvSpPr txBox="1">
            <a:spLocks/>
          </p:cNvSpPr>
          <p:nvPr/>
        </p:nvSpPr>
        <p:spPr bwMode="gray">
          <a:xfrm>
            <a:off x="965200" y="1372931"/>
            <a:ext cx="6472075" cy="18948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CA109-BFCF-26F3-64BF-52C7832DE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B6FC-2303-EAFC-0FDE-62AEA610D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65604"/>
            <a:ext cx="7668430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 was the most expensive order in the dataset?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36E43-939F-FFD2-1DE4-0130E2021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1"/>
            <a:ext cx="6686792" cy="9398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  MAX(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total_spent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most_expensive_order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(  SELECT    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  SUM(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mi.price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total_spent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FROM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od  JOIN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 ON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mi.menu_item_id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GROUP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od.order_id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order_totals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5921F2-77BF-115E-BD04-4B37E14D5A33}"/>
              </a:ext>
            </a:extLst>
          </p:cNvPr>
          <p:cNvSpPr txBox="1">
            <a:spLocks/>
          </p:cNvSpPr>
          <p:nvPr/>
        </p:nvSpPr>
        <p:spPr>
          <a:xfrm>
            <a:off x="864382" y="391123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7112C-A432-8B4B-7063-5F883B50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80" y="4494615"/>
            <a:ext cx="5697440" cy="149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01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B491F-56F4-9B4E-4214-6FF5E736B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A8DE-85E8-5D9D-5E28-D8EBA416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65604"/>
            <a:ext cx="7668430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peak ordering hours?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E6A4D-FF77-A4AF-E988-2EA8BA843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1"/>
            <a:ext cx="6686792" cy="9398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HOUR(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order_time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order_hour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COUNT(*) AS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total_orders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HOUR(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order_time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ORDER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total_orders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DESC;</a:t>
            </a:r>
            <a:endParaRPr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E0AA0C-58BC-5166-5A6B-147978CBA106}"/>
              </a:ext>
            </a:extLst>
          </p:cNvPr>
          <p:cNvSpPr txBox="1">
            <a:spLocks/>
          </p:cNvSpPr>
          <p:nvPr/>
        </p:nvSpPr>
        <p:spPr>
          <a:xfrm>
            <a:off x="864382" y="391123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989E3-4B3E-E080-1694-30317F3D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36" y="3498837"/>
            <a:ext cx="292018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2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D4C74-9A69-3541-52E2-32F38282A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116A909-F34F-0F16-1EE2-83CE19C51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1BECED-986F-F485-64FE-E889E7EDD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975DDE6-8DE6-3355-4B52-3AF452403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060424-608A-3B02-5957-C6199A88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91" y="615339"/>
            <a:ext cx="6571060" cy="51100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C6CCE3-79F1-1081-2DC9-7D04CCF95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560673-76C0-852F-71E4-304CD3E373C5}"/>
              </a:ext>
            </a:extLst>
          </p:cNvPr>
          <p:cNvSpPr txBox="1">
            <a:spLocks/>
          </p:cNvSpPr>
          <p:nvPr/>
        </p:nvSpPr>
        <p:spPr bwMode="gray">
          <a:xfrm>
            <a:off x="801291" y="1292738"/>
            <a:ext cx="7752774" cy="48622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is the result of consistent effort and hands-on practice in data analysis using a combination of tools including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MySQL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 Excel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Through this project, I strengthened key skills such as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manipulation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special thank you to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Maven Analytics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providing access to a wide range of real-world projects—both guided and unguided. I discovered this dataset on their platform, which served as the foundation for exploring and drawing meaningful insights from restaurant order data.</a:t>
            </a:r>
          </a:p>
        </p:txBody>
      </p:sp>
    </p:spTree>
    <p:extLst>
      <p:ext uri="{BB962C8B-B14F-4D97-AF65-F5344CB8AC3E}">
        <p14:creationId xmlns:p14="http://schemas.microsoft.com/office/powerpoint/2010/main" val="144053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DBAF7-8F96-11E6-4DF3-03FCABEA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65BFBBA-93A2-D1FB-CE52-6621F006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1249FC-02FB-4855-1743-3A7A38F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076AE6F7-80D5-6C38-1723-3BA8833E9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2B4D8D-D883-B16F-4E2B-FAFFD2A9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93" y="690882"/>
            <a:ext cx="6571060" cy="70696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CF60F2-9A4A-3A35-157C-25EA050B1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0906E8-D055-2DA8-AB48-3CEE87656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493" y="1573088"/>
            <a:ext cx="7737011" cy="1143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Datasets and project viewing check my -</a:t>
            </a: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PROFILE</a:t>
            </a:r>
            <a:endParaRPr sz="32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EC62A1-343D-1191-B422-402CAF7CEDFC}"/>
              </a:ext>
            </a:extLst>
          </p:cNvPr>
          <p:cNvSpPr txBox="1">
            <a:spLocks/>
          </p:cNvSpPr>
          <p:nvPr/>
        </p:nvSpPr>
        <p:spPr>
          <a:xfrm>
            <a:off x="703494" y="2891331"/>
            <a:ext cx="7737011" cy="1396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any suggestions, feedback and want to connect with me, </a:t>
            </a:r>
          </a:p>
          <a:p>
            <a:pPr marL="0" indent="0">
              <a:buFont typeface="Wingdings 3" charset="2"/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my - 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PROFILE</a:t>
            </a:r>
            <a:endParaRPr lang="en-US" sz="32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8C0901A-0BF0-645A-5C7C-6C594CCDB95B}"/>
              </a:ext>
            </a:extLst>
          </p:cNvPr>
          <p:cNvSpPr txBox="1">
            <a:spLocks/>
          </p:cNvSpPr>
          <p:nvPr/>
        </p:nvSpPr>
        <p:spPr>
          <a:xfrm>
            <a:off x="703494" y="4898868"/>
            <a:ext cx="7737011" cy="706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 :-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suggestions and feedbacks are welcome.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Sizes of screenshots reduced due to limitation of space.</a:t>
            </a:r>
          </a:p>
        </p:txBody>
      </p:sp>
    </p:spTree>
    <p:extLst>
      <p:ext uri="{BB962C8B-B14F-4D97-AF65-F5344CB8AC3E}">
        <p14:creationId xmlns:p14="http://schemas.microsoft.com/office/powerpoint/2010/main" val="369514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325" y="799278"/>
            <a:ext cx="6343672" cy="709865"/>
          </a:xfrm>
        </p:spPr>
        <p:txBody>
          <a:bodyPr/>
          <a:lstStyle/>
          <a:p>
            <a:r>
              <a:rPr dirty="0"/>
              <a:t>Database Schema</a:t>
            </a:r>
          </a:p>
        </p:txBody>
      </p:sp>
      <p:pic>
        <p:nvPicPr>
          <p:cNvPr id="5" name="Content Placeholder 4" descr="A screenshot of a data sheet&#10;&#10;">
            <a:extLst>
              <a:ext uri="{FF2B5EF4-FFF2-40B4-BE49-F238E27FC236}">
                <a16:creationId xmlns:a16="http://schemas.microsoft.com/office/drawing/2014/main" id="{80A90D4E-2CC1-9759-E140-3CF193F965A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25" y="2223728"/>
            <a:ext cx="3489519" cy="37170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BF3C42-56FE-1FBB-3BB9-675287753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19" y="2223727"/>
            <a:ext cx="3352955" cy="37170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DBB5CA3-A27F-AF22-FD54-15019AF6A864}"/>
              </a:ext>
            </a:extLst>
          </p:cNvPr>
          <p:cNvSpPr txBox="1">
            <a:spLocks/>
          </p:cNvSpPr>
          <p:nvPr/>
        </p:nvSpPr>
        <p:spPr bwMode="gray">
          <a:xfrm>
            <a:off x="669325" y="6082488"/>
            <a:ext cx="2073875" cy="499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Order_Details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7C8752D-0E89-43DE-9D35-E58ACE3C5415}"/>
              </a:ext>
            </a:extLst>
          </p:cNvPr>
          <p:cNvSpPr txBox="1">
            <a:spLocks/>
          </p:cNvSpPr>
          <p:nvPr/>
        </p:nvSpPr>
        <p:spPr bwMode="gray">
          <a:xfrm>
            <a:off x="5336519" y="6080437"/>
            <a:ext cx="2073875" cy="499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Menu_Details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881824"/>
            <a:ext cx="6232920" cy="84988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a query to find the number of items on the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D68C4-B6A4-E6BF-F9E1-8741103B3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323" y="4078130"/>
            <a:ext cx="3695423" cy="114685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6DE3FE-D687-1A23-47F8-200A24FD2A22}"/>
              </a:ext>
            </a:extLst>
          </p:cNvPr>
          <p:cNvSpPr txBox="1">
            <a:spLocks/>
          </p:cNvSpPr>
          <p:nvPr/>
        </p:nvSpPr>
        <p:spPr>
          <a:xfrm>
            <a:off x="865970" y="2315902"/>
            <a:ext cx="6345260" cy="804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63EACD-639B-D3D5-D4BC-7BD5EC1849EF}"/>
              </a:ext>
            </a:extLst>
          </p:cNvPr>
          <p:cNvSpPr txBox="1"/>
          <p:nvPr/>
        </p:nvSpPr>
        <p:spPr>
          <a:xfrm>
            <a:off x="2384323" y="23147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count(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item_name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B07702-F409-3A25-9ADC-8E253AA39601}"/>
              </a:ext>
            </a:extLst>
          </p:cNvPr>
          <p:cNvSpPr txBox="1">
            <a:spLocks/>
          </p:cNvSpPr>
          <p:nvPr/>
        </p:nvSpPr>
        <p:spPr>
          <a:xfrm>
            <a:off x="865970" y="3429000"/>
            <a:ext cx="6345260" cy="804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82" y="870508"/>
            <a:ext cx="6343672" cy="823044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least and most expensive items on the menu?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0A9CB9-1C6B-A7F0-A525-D5B9BAB2B8E7}"/>
              </a:ext>
            </a:extLst>
          </p:cNvPr>
          <p:cNvSpPr txBox="1">
            <a:spLocks/>
          </p:cNvSpPr>
          <p:nvPr/>
        </p:nvSpPr>
        <p:spPr>
          <a:xfrm>
            <a:off x="865970" y="2239206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26DAC-C3AE-97D8-9ECA-F9F10C27F4CC}"/>
              </a:ext>
            </a:extLst>
          </p:cNvPr>
          <p:cNvSpPr txBox="1"/>
          <p:nvPr/>
        </p:nvSpPr>
        <p:spPr>
          <a:xfrm>
            <a:off x="2364658" y="2239206"/>
            <a:ext cx="4203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min(price)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Least_expensive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max(price)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most_expensive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32F04-3E7C-CB7A-1363-714E927346C3}"/>
              </a:ext>
            </a:extLst>
          </p:cNvPr>
          <p:cNvSpPr txBox="1">
            <a:spLocks/>
          </p:cNvSpPr>
          <p:nvPr/>
        </p:nvSpPr>
        <p:spPr>
          <a:xfrm>
            <a:off x="865970" y="3610786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59DFB7-49C6-AA5D-C221-43868465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12" y="4449967"/>
            <a:ext cx="4259188" cy="10647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838200"/>
            <a:ext cx="6343672" cy="84270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Italian dishes are on the menu?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84270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count(category)as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Italian_Dishes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category = "Italian“.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22003D-D7F7-C63F-6876-C0F374A880E4}"/>
              </a:ext>
            </a:extLst>
          </p:cNvPr>
          <p:cNvSpPr txBox="1">
            <a:spLocks/>
          </p:cNvSpPr>
          <p:nvPr/>
        </p:nvSpPr>
        <p:spPr>
          <a:xfrm>
            <a:off x="864382" y="3526093"/>
            <a:ext cx="6345260" cy="842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5074-37DB-9E90-4B69-AAA99DD0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44" y="4590142"/>
            <a:ext cx="2900735" cy="10736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382" y="838200"/>
            <a:ext cx="7581528" cy="7987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the least and most expensive Italian dishes on the menu?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7987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*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where category = "Italian“ Order by price;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2C6D7-23AF-7145-A1F5-DB41345F9368}"/>
              </a:ext>
            </a:extLst>
          </p:cNvPr>
          <p:cNvSpPr txBox="1">
            <a:spLocks/>
          </p:cNvSpPr>
          <p:nvPr/>
        </p:nvSpPr>
        <p:spPr>
          <a:xfrm>
            <a:off x="864382" y="3664155"/>
            <a:ext cx="6345260" cy="47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41C6C-C6AF-D86D-2E12-A253CB099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483" y="4297517"/>
            <a:ext cx="4001058" cy="2095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838200"/>
            <a:ext cx="6343672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many dishes are in each category? 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107991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category, count(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item_name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number_of_dishes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category;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F128B9-87AD-1C78-EDC2-DD238D31445F}"/>
              </a:ext>
            </a:extLst>
          </p:cNvPr>
          <p:cNvSpPr txBox="1">
            <a:spLocks/>
          </p:cNvSpPr>
          <p:nvPr/>
        </p:nvSpPr>
        <p:spPr>
          <a:xfrm>
            <a:off x="864382" y="3716594"/>
            <a:ext cx="6345260" cy="52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FB373F-CF37-028C-C50D-0B201062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56" y="4237703"/>
            <a:ext cx="3318911" cy="16460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838200"/>
            <a:ext cx="6343672" cy="70986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average dish price within each category?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9398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 :- Select category, avg(price) as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average_dish_price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menu_items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by category;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F1BF18-F416-0B94-5775-AA9681D17121}"/>
              </a:ext>
            </a:extLst>
          </p:cNvPr>
          <p:cNvSpPr txBox="1">
            <a:spLocks/>
          </p:cNvSpPr>
          <p:nvPr/>
        </p:nvSpPr>
        <p:spPr>
          <a:xfrm>
            <a:off x="864382" y="3703484"/>
            <a:ext cx="6345260" cy="583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 :-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28F8D-E292-7330-D498-4B1D0FD96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163" y="4286865"/>
            <a:ext cx="3323674" cy="158842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130</TotalTime>
  <Words>1218</Words>
  <Application>Microsoft Office PowerPoint</Application>
  <PresentationFormat>On-screen Show (4:3)</PresentationFormat>
  <Paragraphs>76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Restaurant Order Analysis using MySQL</vt:lpstr>
      <vt:lpstr>Project Overview</vt:lpstr>
      <vt:lpstr>Database Schema</vt:lpstr>
      <vt:lpstr>write a query to find the number of items on the menu.</vt:lpstr>
      <vt:lpstr>What are the least and most expensive items on the menu?</vt:lpstr>
      <vt:lpstr>How many Italian dishes are on the menu?</vt:lpstr>
      <vt:lpstr>What are the least and most expensive Italian dishes on the menu?</vt:lpstr>
      <vt:lpstr>How many dishes are in each category? </vt:lpstr>
      <vt:lpstr>What is the average dish price within each category?</vt:lpstr>
      <vt:lpstr>What is the date range of the table?</vt:lpstr>
      <vt:lpstr>How many orders were made within this date range?</vt:lpstr>
      <vt:lpstr>How many items were ordered within this date range?</vt:lpstr>
      <vt:lpstr>Which orders had the most number of items?</vt:lpstr>
      <vt:lpstr>How many orders had more than 12 items?</vt:lpstr>
      <vt:lpstr>What were the least and most ordered items? What categories were they in?</vt:lpstr>
      <vt:lpstr>What were the top 5 orders that spent the most money?</vt:lpstr>
      <vt:lpstr>View the details of the highest spend order.</vt:lpstr>
      <vt:lpstr>Which specific items were purchased?</vt:lpstr>
      <vt:lpstr>View the details of the top 5 highest spend orders</vt:lpstr>
      <vt:lpstr>How much was the most expensive order in the dataset?</vt:lpstr>
      <vt:lpstr>What are the peak ordering hours?</vt:lpstr>
      <vt:lpstr>Overview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NISHANT SHARMA</dc:creator>
  <cp:keywords/>
  <dc:description>generated using python-pptx</dc:description>
  <cp:lastModifiedBy>NISHANT SHARMA</cp:lastModifiedBy>
  <cp:revision>3</cp:revision>
  <dcterms:created xsi:type="dcterms:W3CDTF">2013-01-27T09:14:16Z</dcterms:created>
  <dcterms:modified xsi:type="dcterms:W3CDTF">2025-05-04T16:19:17Z</dcterms:modified>
  <cp:category/>
</cp:coreProperties>
</file>