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2" r:id="rId9"/>
    <p:sldId id="261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3191117-64F6-4C39-B03C-99FA2C124BAF}" type="datetimeFigureOut">
              <a:rPr lang="pt-PT" smtClean="0"/>
              <a:t>15/04/2016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63CFFC9-43CF-455D-B4EC-F0C3825E2B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595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1117-64F6-4C39-B03C-99FA2C124BAF}" type="datetimeFigureOut">
              <a:rPr lang="pt-PT" smtClean="0"/>
              <a:t>15/04/2016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FFC9-43CF-455D-B4EC-F0C3825E2B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40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191117-64F6-4C39-B03C-99FA2C124BAF}" type="datetimeFigureOut">
              <a:rPr lang="pt-PT" smtClean="0"/>
              <a:t>15/04/2016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3CFFC9-43CF-455D-B4EC-F0C3825E2B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7669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191117-64F6-4C39-B03C-99FA2C124BAF}" type="datetimeFigureOut">
              <a:rPr lang="pt-PT" smtClean="0"/>
              <a:t>15/04/2016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3CFFC9-43CF-455D-B4EC-F0C3825E2BDC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266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191117-64F6-4C39-B03C-99FA2C124BAF}" type="datetimeFigureOut">
              <a:rPr lang="pt-PT" smtClean="0"/>
              <a:t>15/04/2016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3CFFC9-43CF-455D-B4EC-F0C3825E2B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187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1117-64F6-4C39-B03C-99FA2C124BAF}" type="datetimeFigureOut">
              <a:rPr lang="pt-PT" smtClean="0"/>
              <a:t>15/04/2016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FFC9-43CF-455D-B4EC-F0C3825E2B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285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1117-64F6-4C39-B03C-99FA2C124BAF}" type="datetimeFigureOut">
              <a:rPr lang="pt-PT" smtClean="0"/>
              <a:t>15/04/2016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FFC9-43CF-455D-B4EC-F0C3825E2B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8016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1117-64F6-4C39-B03C-99FA2C124BAF}" type="datetimeFigureOut">
              <a:rPr lang="pt-PT" smtClean="0"/>
              <a:t>15/04/2016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FFC9-43CF-455D-B4EC-F0C3825E2B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3203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191117-64F6-4C39-B03C-99FA2C124BAF}" type="datetimeFigureOut">
              <a:rPr lang="pt-PT" smtClean="0"/>
              <a:t>15/04/2016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3CFFC9-43CF-455D-B4EC-F0C3825E2B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024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1117-64F6-4C39-B03C-99FA2C124BAF}" type="datetimeFigureOut">
              <a:rPr lang="pt-PT" smtClean="0"/>
              <a:t>15/04/2016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FFC9-43CF-455D-B4EC-F0C3825E2B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59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191117-64F6-4C39-B03C-99FA2C124BAF}" type="datetimeFigureOut">
              <a:rPr lang="pt-PT" smtClean="0"/>
              <a:t>15/04/2016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3CFFC9-43CF-455D-B4EC-F0C3825E2B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031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1117-64F6-4C39-B03C-99FA2C124BAF}" type="datetimeFigureOut">
              <a:rPr lang="pt-PT" smtClean="0"/>
              <a:t>15/04/2016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FFC9-43CF-455D-B4EC-F0C3825E2B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983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1117-64F6-4C39-B03C-99FA2C124BAF}" type="datetimeFigureOut">
              <a:rPr lang="pt-PT" smtClean="0"/>
              <a:t>15/04/2016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FFC9-43CF-455D-B4EC-F0C3825E2B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730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1117-64F6-4C39-B03C-99FA2C124BAF}" type="datetimeFigureOut">
              <a:rPr lang="pt-PT" smtClean="0"/>
              <a:t>15/04/2016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FFC9-43CF-455D-B4EC-F0C3825E2B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737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1117-64F6-4C39-B03C-99FA2C124BAF}" type="datetimeFigureOut">
              <a:rPr lang="pt-PT" smtClean="0"/>
              <a:t>15/04/2016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FFC9-43CF-455D-B4EC-F0C3825E2B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454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1117-64F6-4C39-B03C-99FA2C124BAF}" type="datetimeFigureOut">
              <a:rPr lang="pt-PT" smtClean="0"/>
              <a:t>15/04/2016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FFC9-43CF-455D-B4EC-F0C3825E2B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045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1117-64F6-4C39-B03C-99FA2C124BAF}" type="datetimeFigureOut">
              <a:rPr lang="pt-PT" smtClean="0"/>
              <a:t>15/04/2016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FFC9-43CF-455D-B4EC-F0C3825E2B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10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91117-64F6-4C39-B03C-99FA2C124BAF}" type="datetimeFigureOut">
              <a:rPr lang="pt-PT" smtClean="0"/>
              <a:t>15/04/2016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CFFC9-43CF-455D-B4EC-F0C3825E2B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8410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user/RandallBower" TargetMode="External"/><Relationship Id="rId2" Type="http://schemas.openxmlformats.org/officeDocument/2006/relationships/hyperlink" Target="http://raptor.martincarlis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8680" y="1803405"/>
            <a:ext cx="9951720" cy="1825096"/>
          </a:xfrm>
        </p:spPr>
        <p:txBody>
          <a:bodyPr/>
          <a:lstStyle/>
          <a:p>
            <a:r>
              <a:rPr lang="pt-PT" dirty="0" smtClean="0"/>
              <a:t>RAPTOR – aplicação ide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8680" y="3632201"/>
            <a:ext cx="9951720" cy="685800"/>
          </a:xfrm>
        </p:spPr>
        <p:txBody>
          <a:bodyPr/>
          <a:lstStyle/>
          <a:p>
            <a:r>
              <a:rPr lang="pt-PT" dirty="0" smtClean="0"/>
              <a:t>Aplicação interativa para facilitar a compreensão dos algoritmos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5295">
            <a:off x="10461250" y="45310"/>
            <a:ext cx="1707028" cy="92667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332195" y="5934670"/>
            <a:ext cx="1859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Research </a:t>
            </a:r>
            <a:r>
              <a:rPr lang="pt-PT" dirty="0" err="1" smtClean="0"/>
              <a:t>by</a:t>
            </a:r>
            <a:r>
              <a:rPr lang="pt-PT" dirty="0" smtClean="0"/>
              <a:t>:</a:t>
            </a:r>
          </a:p>
          <a:p>
            <a:r>
              <a:rPr lang="pt-PT" dirty="0" smtClean="0"/>
              <a:t>João Bandarra</a:t>
            </a:r>
          </a:p>
          <a:p>
            <a:r>
              <a:rPr lang="pt-PT" dirty="0" smtClean="0"/>
              <a:t>Nº 17806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4104320" y="764017"/>
            <a:ext cx="3480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Instituto Politécnico de Tomar</a:t>
            </a:r>
          </a:p>
          <a:p>
            <a:pPr algn="ctr"/>
            <a:r>
              <a:rPr lang="pt-PT" dirty="0" smtClean="0"/>
              <a:t>2015/2016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79893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5800" y="3246120"/>
            <a:ext cx="4274820" cy="2972565"/>
          </a:xfrm>
        </p:spPr>
        <p:txBody>
          <a:bodyPr>
            <a:normAutofit/>
          </a:bodyPr>
          <a:lstStyle/>
          <a:p>
            <a:r>
              <a:rPr lang="pt-PT" sz="2800" dirty="0" smtClean="0"/>
              <a:t>Exemplo de uma instrução</a:t>
            </a:r>
            <a:endParaRPr lang="pt-PT" sz="2800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520" y="2539495"/>
            <a:ext cx="3526155" cy="36791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5515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321"/>
            <a:ext cx="7360920" cy="59113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5487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Operadores e Funções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sz="2800" dirty="0" smtClean="0"/>
              <a:t>O RAPTOR utiliza a seguinte </a:t>
            </a:r>
            <a:r>
              <a:rPr lang="pt-PT" sz="2800" dirty="0"/>
              <a:t>c</a:t>
            </a:r>
            <a:r>
              <a:rPr lang="pt-PT" sz="2800" dirty="0" smtClean="0"/>
              <a:t>onstrução de operadores e funções:</a:t>
            </a:r>
          </a:p>
          <a:p>
            <a:pPr lvl="1"/>
            <a:r>
              <a:rPr lang="pt-PT" sz="2800" dirty="0" smtClean="0"/>
              <a:t>Matemática básica: </a:t>
            </a:r>
            <a:r>
              <a:rPr lang="pt-PT" sz="2800" dirty="0"/>
              <a:t>+, -, *, /, </a:t>
            </a:r>
            <a:r>
              <a:rPr lang="pt-PT" sz="2800" dirty="0" smtClean="0"/>
              <a:t>^(exponencial), **(exponencial), rem(restante), </a:t>
            </a:r>
            <a:r>
              <a:rPr lang="pt-PT" sz="2800" dirty="0" err="1" smtClean="0"/>
              <a:t>mod</a:t>
            </a:r>
            <a:r>
              <a:rPr lang="pt-PT" sz="2800" dirty="0" smtClean="0"/>
              <a:t>(</a:t>
            </a:r>
            <a:r>
              <a:rPr lang="pt-PT" sz="2800" dirty="0" err="1" smtClean="0"/>
              <a:t>moduli</a:t>
            </a:r>
            <a:r>
              <a:rPr lang="pt-PT" sz="2800" dirty="0" smtClean="0"/>
              <a:t>), </a:t>
            </a:r>
            <a:r>
              <a:rPr lang="pt-PT" sz="2800" dirty="0" err="1"/>
              <a:t>sqrt</a:t>
            </a:r>
            <a:r>
              <a:rPr lang="pt-PT" sz="2800" dirty="0"/>
              <a:t>, log, </a:t>
            </a:r>
            <a:r>
              <a:rPr lang="pt-PT" sz="2800" dirty="0" err="1"/>
              <a:t>abs</a:t>
            </a:r>
            <a:r>
              <a:rPr lang="pt-PT" sz="2800" dirty="0"/>
              <a:t>, </a:t>
            </a:r>
            <a:r>
              <a:rPr lang="pt-PT" sz="2800" dirty="0" err="1" smtClean="0"/>
              <a:t>ceiling</a:t>
            </a:r>
            <a:r>
              <a:rPr lang="pt-PT" sz="2800" dirty="0" smtClean="0"/>
              <a:t>(arredonda para cima), </a:t>
            </a:r>
            <a:r>
              <a:rPr lang="pt-PT" sz="2800" dirty="0" err="1" smtClean="0"/>
              <a:t>floor</a:t>
            </a:r>
            <a:r>
              <a:rPr lang="pt-PT" sz="2800" dirty="0" smtClean="0"/>
              <a:t>(arredonda para baixo)</a:t>
            </a:r>
            <a:endParaRPr lang="pt-PT" sz="2800" dirty="0"/>
          </a:p>
          <a:p>
            <a:pPr lvl="1"/>
            <a:r>
              <a:rPr lang="pt-PT" sz="2800" dirty="0"/>
              <a:t>Trigonometria: </a:t>
            </a:r>
            <a:r>
              <a:rPr lang="pt-PT" sz="2800" dirty="0" err="1"/>
              <a:t>sin</a:t>
            </a:r>
            <a:r>
              <a:rPr lang="pt-PT" sz="2800" dirty="0"/>
              <a:t>, cos, </a:t>
            </a:r>
            <a:r>
              <a:rPr lang="pt-PT" sz="2800" dirty="0" err="1"/>
              <a:t>tan</a:t>
            </a:r>
            <a:r>
              <a:rPr lang="pt-PT" sz="2800" dirty="0"/>
              <a:t>, </a:t>
            </a:r>
            <a:r>
              <a:rPr lang="pt-PT" sz="2800" dirty="0" err="1"/>
              <a:t>cot</a:t>
            </a:r>
            <a:r>
              <a:rPr lang="pt-PT" sz="2800" dirty="0"/>
              <a:t>, </a:t>
            </a:r>
            <a:r>
              <a:rPr lang="pt-PT" sz="2800" dirty="0" err="1"/>
              <a:t>arcsin</a:t>
            </a:r>
            <a:r>
              <a:rPr lang="pt-PT" sz="2800" dirty="0"/>
              <a:t>, arcos, </a:t>
            </a:r>
            <a:r>
              <a:rPr lang="pt-PT" sz="2800" dirty="0" err="1"/>
              <a:t>arctan</a:t>
            </a:r>
            <a:r>
              <a:rPr lang="pt-PT" sz="2800" dirty="0"/>
              <a:t>, </a:t>
            </a:r>
            <a:r>
              <a:rPr lang="pt-PT" sz="2800" dirty="0" err="1"/>
              <a:t>arccot</a:t>
            </a:r>
            <a:endParaRPr lang="pt-PT" sz="2800" dirty="0"/>
          </a:p>
          <a:p>
            <a:pPr lvl="1"/>
            <a:r>
              <a:rPr lang="pt-PT" sz="2800" dirty="0" smtClean="0"/>
              <a:t>Relacional</a:t>
            </a:r>
            <a:r>
              <a:rPr lang="pt-PT" sz="2800" dirty="0"/>
              <a:t>: =, !=, /=, &lt;, &gt;, &gt;=, &gt;=</a:t>
            </a:r>
          </a:p>
          <a:p>
            <a:pPr lvl="1"/>
            <a:r>
              <a:rPr lang="pt-PT" sz="2800" dirty="0" smtClean="0"/>
              <a:t>Logica</a:t>
            </a:r>
            <a:r>
              <a:rPr lang="pt-PT" sz="2800" dirty="0"/>
              <a:t>: </a:t>
            </a:r>
            <a:r>
              <a:rPr lang="pt-PT" sz="2800" dirty="0" err="1"/>
              <a:t>and</a:t>
            </a:r>
            <a:r>
              <a:rPr lang="pt-PT" sz="2800" dirty="0"/>
              <a:t>, </a:t>
            </a:r>
            <a:r>
              <a:rPr lang="pt-PT" sz="2800" dirty="0" err="1"/>
              <a:t>or</a:t>
            </a:r>
            <a:r>
              <a:rPr lang="pt-PT" sz="2800" dirty="0"/>
              <a:t>, </a:t>
            </a:r>
            <a:r>
              <a:rPr lang="pt-PT" sz="2800" dirty="0" err="1"/>
              <a:t>not</a:t>
            </a:r>
            <a:endParaRPr lang="pt-PT" sz="2800" dirty="0"/>
          </a:p>
          <a:p>
            <a:pPr lvl="1"/>
            <a:r>
              <a:rPr lang="pt-PT" sz="2800" dirty="0" smtClean="0"/>
              <a:t>Outros</a:t>
            </a:r>
            <a:r>
              <a:rPr lang="pt-PT" sz="2800" dirty="0"/>
              <a:t>: </a:t>
            </a:r>
            <a:r>
              <a:rPr lang="pt-PT" sz="2800" dirty="0" err="1"/>
              <a:t>random</a:t>
            </a:r>
            <a:r>
              <a:rPr lang="pt-PT" sz="2800" dirty="0"/>
              <a:t>, </a:t>
            </a:r>
            <a:r>
              <a:rPr lang="pt-PT" sz="2800" dirty="0" err="1"/>
              <a:t>Length_of</a:t>
            </a:r>
            <a:endParaRPr lang="pt-PT" sz="2800" dirty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4092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5800" y="1348740"/>
            <a:ext cx="10820400" cy="4869945"/>
          </a:xfrm>
        </p:spPr>
        <p:txBody>
          <a:bodyPr>
            <a:normAutofit/>
          </a:bodyPr>
          <a:lstStyle/>
          <a:p>
            <a:r>
              <a:rPr lang="pt-PT" sz="2800" dirty="0" smtClean="0"/>
              <a:t>O RAPTOR também trabalha com constantes, nomeadamente o PI, e </a:t>
            </a:r>
            <a:r>
              <a:rPr lang="pt-PT" sz="2800" dirty="0" err="1" smtClean="0"/>
              <a:t>boolean</a:t>
            </a:r>
            <a:r>
              <a:rPr lang="pt-PT" sz="2800" dirty="0" smtClean="0"/>
              <a:t> verdadeiro e falso.</a:t>
            </a:r>
          </a:p>
          <a:p>
            <a:r>
              <a:rPr lang="pt-PT" sz="2800" dirty="0" smtClean="0"/>
              <a:t>Nas instruções input não necessita de criar uma instrução output (antes) para pedir que o utilizador insira um dado.</a:t>
            </a:r>
          </a:p>
          <a:p>
            <a:r>
              <a:rPr lang="pt-PT" sz="2800" dirty="0" smtClean="0"/>
              <a:t>Nas instruções de output, pode mostrar dados de uma variável ou pode apenas mostrar texto.</a:t>
            </a:r>
          </a:p>
          <a:p>
            <a:r>
              <a:rPr lang="pt-PT" sz="2800" dirty="0" smtClean="0"/>
              <a:t>Tal como qualquer outra linguagem de programação, o RAPTOR permite adicionar comentários nos algoritmos.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1963842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Por fim…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800" dirty="0" smtClean="0"/>
              <a:t>Esta aplicação é disponibilizada na página web </a:t>
            </a:r>
            <a:r>
              <a:rPr lang="pt-PT" sz="2800" dirty="0" smtClean="0">
                <a:hlinkClick r:id="rId2"/>
              </a:rPr>
              <a:t>http://raptor.martincarlisle.com/</a:t>
            </a:r>
            <a:r>
              <a:rPr lang="pt-PT" sz="2800" dirty="0" smtClean="0"/>
              <a:t> para fazer download (grátis). </a:t>
            </a:r>
          </a:p>
          <a:p>
            <a:r>
              <a:rPr lang="pt-PT" sz="2800" dirty="0" smtClean="0"/>
              <a:t>Contem ainda vários tutoriais por texto ou por </a:t>
            </a:r>
            <a:r>
              <a:rPr lang="pt-PT" sz="2800" dirty="0" err="1" smtClean="0"/>
              <a:t>youtube</a:t>
            </a:r>
            <a:r>
              <a:rPr lang="pt-PT" sz="2800" dirty="0"/>
              <a:t> </a:t>
            </a:r>
            <a:r>
              <a:rPr lang="pt-PT" sz="2800" dirty="0">
                <a:hlinkClick r:id="rId3"/>
              </a:rPr>
              <a:t>https://</a:t>
            </a:r>
            <a:r>
              <a:rPr lang="pt-PT" sz="2800" dirty="0" smtClean="0">
                <a:hlinkClick r:id="rId3"/>
              </a:rPr>
              <a:t>www.youtube.com/user/RandallBower</a:t>
            </a:r>
            <a:endParaRPr lang="pt-PT" sz="2800" dirty="0"/>
          </a:p>
          <a:p>
            <a:r>
              <a:rPr lang="pt-PT" sz="2800" dirty="0" smtClean="0"/>
              <a:t>Disponibilizam ainda informação de cada </a:t>
            </a:r>
            <a:r>
              <a:rPr lang="pt-PT" sz="2800" dirty="0" err="1" smtClean="0"/>
              <a:t>actualização</a:t>
            </a:r>
            <a:r>
              <a:rPr lang="pt-PT" sz="2800" dirty="0" smtClean="0"/>
              <a:t> que foi feita á aplicação e ainda as versões anteriores para download</a:t>
            </a:r>
            <a:endParaRPr lang="pt-PT" sz="2800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9897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que é?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800" dirty="0" smtClean="0"/>
              <a:t>É uma aplicação de programação baseado num ambiente gráfico (fluxogramas), desenhado especificamente para ajudar os alunos a visualizar os seus algoritmos e a facilitar a sua aprendizagem.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114602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800" dirty="0" smtClean="0"/>
              <a:t>Exemplo do interface do </a:t>
            </a:r>
          </a:p>
          <a:p>
            <a:pPr marL="0" indent="0">
              <a:buNone/>
            </a:pPr>
            <a:r>
              <a:rPr lang="pt-PT" sz="2800" dirty="0" smtClean="0"/>
              <a:t>RAPTOR</a:t>
            </a:r>
            <a:endParaRPr lang="pt-PT" sz="2800" dirty="0"/>
          </a:p>
        </p:txBody>
      </p:sp>
      <p:pic>
        <p:nvPicPr>
          <p:cNvPr id="1026" name="Picture 2" descr="raptor_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203" y="764373"/>
            <a:ext cx="5400675" cy="552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7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que Contem?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sz="2800" dirty="0" smtClean="0"/>
              <a:t>Contém uma barra de ferramentas que permite criar novo fluxograma/projeto, abrir um fluxograma/projeto, guardar projeto. </a:t>
            </a:r>
          </a:p>
          <a:p>
            <a:r>
              <a:rPr lang="pt-PT" sz="2800" dirty="0" smtClean="0"/>
              <a:t>Permite retroceder ou avançar passos (undo e redo), ver o tamanho do fluxograma (escala), ver comentários, correr o algoritmo passo a passo ou todo de uma vez, no caso do passo a passo, permite retroceder passos para facilitar a sua leitura caso o aluno não tenha compreendido de forma concreta. Na altura da execução do algoritmo, no exato momento onde está a decorrer a instrução, esta conterá uma cor diferente para facilitar a sua visualização.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322585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Autofit/>
          </a:bodyPr>
          <a:lstStyle/>
          <a:p>
            <a:r>
              <a:rPr lang="pt-PT" sz="2800" dirty="0" smtClean="0"/>
              <a:t>Tem opções de programação, novato, intermédio e orientado a objetos, este ultimo vai conter mais um tipo de instrução, o </a:t>
            </a:r>
            <a:r>
              <a:rPr lang="pt-PT" sz="2800" dirty="0" err="1" smtClean="0"/>
              <a:t>return</a:t>
            </a:r>
            <a:r>
              <a:rPr lang="pt-PT" sz="2800" dirty="0" smtClean="0"/>
              <a:t> (as outras instruções serão mencionadas nos próximos diapositivos). </a:t>
            </a:r>
          </a:p>
          <a:p>
            <a:r>
              <a:rPr lang="pt-PT" sz="2800" dirty="0" smtClean="0"/>
              <a:t>Dá para desenhar, permitindo assim realçar </a:t>
            </a:r>
            <a:r>
              <a:rPr lang="pt-PT" sz="2800" dirty="0" smtClean="0"/>
              <a:t>algo</a:t>
            </a:r>
            <a:endParaRPr lang="pt-PT" sz="2800" dirty="0" smtClean="0"/>
          </a:p>
        </p:txBody>
      </p:sp>
    </p:spTree>
    <p:extLst>
      <p:ext uri="{BB962C8B-B14F-4D97-AF65-F5344CB8AC3E}">
        <p14:creationId xmlns:p14="http://schemas.microsoft.com/office/powerpoint/2010/main" val="350058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800" dirty="0"/>
              <a:t>Depois de um algoritmo bem estruturado, o programa permite converter o fluxograma em código, as opções para a conversão são:</a:t>
            </a:r>
          </a:p>
          <a:p>
            <a:pPr lvl="1"/>
            <a:r>
              <a:rPr lang="pt-PT" sz="2800" dirty="0"/>
              <a:t>A# ou ada</a:t>
            </a:r>
          </a:p>
          <a:p>
            <a:pPr lvl="1"/>
            <a:r>
              <a:rPr lang="pt-PT" sz="2800" dirty="0"/>
              <a:t>C#</a:t>
            </a:r>
          </a:p>
          <a:p>
            <a:pPr lvl="1"/>
            <a:r>
              <a:rPr lang="pt-PT" sz="2800" dirty="0"/>
              <a:t>C++</a:t>
            </a:r>
          </a:p>
          <a:p>
            <a:pPr lvl="1"/>
            <a:r>
              <a:rPr lang="pt-PT" sz="2800" dirty="0"/>
              <a:t>IT105 JAVA (pacote java simplificado)</a:t>
            </a:r>
          </a:p>
          <a:p>
            <a:pPr lvl="1"/>
            <a:r>
              <a:rPr lang="pt-PT" sz="2800" dirty="0" err="1"/>
              <a:t>Standalone</a:t>
            </a:r>
            <a:r>
              <a:rPr lang="pt-PT" sz="2800" dirty="0"/>
              <a:t> (</a:t>
            </a:r>
            <a:r>
              <a:rPr lang="pt-PT" sz="2800" dirty="0" err="1"/>
              <a:t>pseudo-código</a:t>
            </a:r>
            <a:r>
              <a:rPr lang="pt-PT" sz="2800" dirty="0" smtClean="0"/>
              <a:t>)	</a:t>
            </a:r>
          </a:p>
        </p:txBody>
      </p:sp>
    </p:spTree>
    <p:extLst>
      <p:ext uri="{BB962C8B-B14F-4D97-AF65-F5344CB8AC3E}">
        <p14:creationId xmlns:p14="http://schemas.microsoft.com/office/powerpoint/2010/main" val="321121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5800" y="1028700"/>
            <a:ext cx="10820400" cy="4024125"/>
          </a:xfrm>
        </p:spPr>
        <p:txBody>
          <a:bodyPr>
            <a:normAutofit/>
          </a:bodyPr>
          <a:lstStyle/>
          <a:p>
            <a:endParaRPr lang="pt-PT" sz="2800" dirty="0"/>
          </a:p>
          <a:p>
            <a:r>
              <a:rPr lang="pt-PT" sz="2800" dirty="0"/>
              <a:t>Contem três modos de programação, o básico, intermédio e a opção orientado a objetos.</a:t>
            </a:r>
          </a:p>
        </p:txBody>
      </p:sp>
    </p:spTree>
    <p:extLst>
      <p:ext uri="{BB962C8B-B14F-4D97-AF65-F5344CB8AC3E}">
        <p14:creationId xmlns:p14="http://schemas.microsoft.com/office/powerpoint/2010/main" val="235018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do programa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5800" y="2034541"/>
            <a:ext cx="8511540" cy="4434840"/>
          </a:xfrm>
        </p:spPr>
        <p:txBody>
          <a:bodyPr>
            <a:noAutofit/>
          </a:bodyPr>
          <a:lstStyle/>
          <a:p>
            <a:r>
              <a:rPr lang="pt-PT" sz="2800" dirty="0" smtClean="0"/>
              <a:t>As Instruções básicas do Raptor são:</a:t>
            </a:r>
          </a:p>
          <a:p>
            <a:pPr lvl="1"/>
            <a:r>
              <a:rPr lang="pt-PT" sz="2800" dirty="0" err="1" smtClean="0"/>
              <a:t>Intput</a:t>
            </a:r>
            <a:endParaRPr lang="pt-PT" sz="2800" dirty="0" smtClean="0"/>
          </a:p>
          <a:p>
            <a:pPr lvl="1"/>
            <a:r>
              <a:rPr lang="pt-PT" sz="2800" dirty="0" smtClean="0"/>
              <a:t>Output</a:t>
            </a:r>
          </a:p>
          <a:p>
            <a:pPr lvl="1"/>
            <a:r>
              <a:rPr lang="pt-PT" sz="2800" dirty="0" err="1" smtClean="0"/>
              <a:t>Assignment</a:t>
            </a:r>
            <a:endParaRPr lang="pt-PT" sz="2800" dirty="0" smtClean="0"/>
          </a:p>
          <a:p>
            <a:pPr lvl="1"/>
            <a:r>
              <a:rPr lang="pt-PT" sz="2800" dirty="0" err="1" smtClean="0"/>
              <a:t>Call</a:t>
            </a:r>
            <a:endParaRPr lang="pt-PT" sz="2800" dirty="0" smtClean="0"/>
          </a:p>
          <a:p>
            <a:pPr lvl="1"/>
            <a:r>
              <a:rPr lang="pt-PT" sz="2800" dirty="0" err="1" smtClean="0"/>
              <a:t>Selection</a:t>
            </a:r>
            <a:r>
              <a:rPr lang="pt-PT" sz="2800" dirty="0" smtClean="0"/>
              <a:t> </a:t>
            </a:r>
          </a:p>
          <a:p>
            <a:pPr lvl="1"/>
            <a:r>
              <a:rPr lang="pt-PT" sz="2800" dirty="0" err="1" smtClean="0"/>
              <a:t>Loop</a:t>
            </a:r>
            <a:endParaRPr lang="pt-PT" sz="2800" dirty="0"/>
          </a:p>
          <a:p>
            <a:pPr marL="457200" lvl="1" indent="0">
              <a:buNone/>
            </a:pPr>
            <a:r>
              <a:rPr lang="pt-PT" sz="2800" dirty="0" smtClean="0"/>
              <a:t>No modo orientado a </a:t>
            </a:r>
            <a:r>
              <a:rPr lang="pt-PT" sz="2800" dirty="0" err="1" smtClean="0"/>
              <a:t>objectos</a:t>
            </a:r>
            <a:r>
              <a:rPr lang="pt-PT" sz="2800" dirty="0" smtClean="0"/>
              <a:t> contem ainda mais uma instrução</a:t>
            </a:r>
          </a:p>
          <a:p>
            <a:pPr lvl="1"/>
            <a:r>
              <a:rPr lang="pt-PT" sz="2800" dirty="0" err="1" smtClean="0"/>
              <a:t>Return</a:t>
            </a:r>
            <a:endParaRPr lang="pt-PT" sz="2800" dirty="0" smtClean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0" t="41628" r="25862" b="6938"/>
          <a:stretch>
            <a:fillRect/>
          </a:stretch>
        </p:blipFill>
        <p:spPr bwMode="auto">
          <a:xfrm>
            <a:off x="9197340" y="2194560"/>
            <a:ext cx="1958340" cy="3474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417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Estrutura do programa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5800" y="2194560"/>
            <a:ext cx="9258300" cy="4024125"/>
          </a:xfrm>
        </p:spPr>
        <p:txBody>
          <a:bodyPr/>
          <a:lstStyle/>
          <a:p>
            <a:r>
              <a:rPr lang="pt-PT" sz="2800" dirty="0" smtClean="0"/>
              <a:t>Executada diretamente num grafo, inicialmente só tem as instruções de inicio e fim.</a:t>
            </a:r>
          </a:p>
          <a:p>
            <a:r>
              <a:rPr lang="pt-PT" sz="2800" dirty="0" smtClean="0"/>
              <a:t>O RAPTOR funciona com alguns tipos de dados: inteiros, </a:t>
            </a:r>
            <a:r>
              <a:rPr lang="pt-PT" sz="2800" dirty="0" err="1" smtClean="0"/>
              <a:t>string</a:t>
            </a:r>
            <a:r>
              <a:rPr lang="pt-PT" sz="2800" dirty="0" smtClean="0"/>
              <a:t> </a:t>
            </a:r>
            <a:r>
              <a:rPr lang="pt-PT" sz="2800" dirty="0" err="1" smtClean="0"/>
              <a:t>boolean</a:t>
            </a:r>
            <a:r>
              <a:rPr lang="pt-PT" sz="2800" dirty="0" smtClean="0"/>
              <a:t>, </a:t>
            </a:r>
            <a:r>
              <a:rPr lang="pt-PT" sz="2800" dirty="0" err="1" smtClean="0"/>
              <a:t>float</a:t>
            </a:r>
            <a:r>
              <a:rPr lang="pt-PT" sz="2800" dirty="0" smtClean="0"/>
              <a:t> e </a:t>
            </a:r>
            <a:r>
              <a:rPr lang="pt-PT" sz="2800" dirty="0" err="1" smtClean="0"/>
              <a:t>arrays</a:t>
            </a:r>
            <a:r>
              <a:rPr lang="pt-PT" sz="2800" dirty="0" smtClean="0"/>
              <a:t>.</a:t>
            </a:r>
          </a:p>
          <a:p>
            <a:r>
              <a:rPr lang="pt-PT" sz="2800" dirty="0" err="1" smtClean="0"/>
              <a:t>Variáves</a:t>
            </a:r>
            <a:r>
              <a:rPr lang="pt-PT" sz="2800" dirty="0" smtClean="0"/>
              <a:t> são obrigatoriamente declaradas com um valor (ao contrario de muitas aplicações de programação).</a:t>
            </a:r>
          </a:p>
          <a:p>
            <a:endParaRPr lang="pt-PT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20" y="2057401"/>
            <a:ext cx="1211580" cy="1463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3247178"/>
      </p:ext>
    </p:extLst>
  </p:cSld>
  <p:clrMapOvr>
    <a:masterClrMapping/>
  </p:clrMapOvr>
</p:sld>
</file>

<file path=ppt/theme/theme1.xml><?xml version="1.0" encoding="utf-8"?>
<a:theme xmlns:a="http://schemas.openxmlformats.org/drawingml/2006/main" name="Rasto de Vapor">
  <a:themeElements>
    <a:clrScheme name="Rasto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Rasto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asto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Rasto de Vapor</Template>
  <TotalTime>274</TotalTime>
  <Words>561</Words>
  <Application>Microsoft Office PowerPoint</Application>
  <PresentationFormat>Ecrã Panorâmico</PresentationFormat>
  <Paragraphs>54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Rasto de Vapor</vt:lpstr>
      <vt:lpstr>RAPTOR – aplicação ide</vt:lpstr>
      <vt:lpstr>O que é?</vt:lpstr>
      <vt:lpstr>Apresentação do PowerPoint</vt:lpstr>
      <vt:lpstr>O que Contem?</vt:lpstr>
      <vt:lpstr>Apresentação do PowerPoint</vt:lpstr>
      <vt:lpstr>Apresentação do PowerPoint</vt:lpstr>
      <vt:lpstr>Apresentação do PowerPoint</vt:lpstr>
      <vt:lpstr>Estrutura do programa</vt:lpstr>
      <vt:lpstr>Estrutura do programa</vt:lpstr>
      <vt:lpstr>Apresentação do PowerPoint</vt:lpstr>
      <vt:lpstr>Apresentação do PowerPoint</vt:lpstr>
      <vt:lpstr>Operadores e Funções</vt:lpstr>
      <vt:lpstr>Apresentação do PowerPoint</vt:lpstr>
      <vt:lpstr>Por fim…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RAPTOR – aplicação ide</dc:title>
  <dc:creator>Joao Goncalo dos Santos Bandarra</dc:creator>
  <cp:lastModifiedBy>Joao Goncalo dos Santos Bandarra</cp:lastModifiedBy>
  <cp:revision>13</cp:revision>
  <dcterms:created xsi:type="dcterms:W3CDTF">2016-04-14T14:36:14Z</dcterms:created>
  <dcterms:modified xsi:type="dcterms:W3CDTF">2016-04-15T11:38:22Z</dcterms:modified>
</cp:coreProperties>
</file>