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4"/>
  </p:notesMasterIdLst>
  <p:sldIdLst>
    <p:sldId id="256" r:id="rId2"/>
    <p:sldId id="257" r:id="rId3"/>
    <p:sldId id="260" r:id="rId4"/>
    <p:sldId id="278" r:id="rId5"/>
    <p:sldId id="263" r:id="rId6"/>
    <p:sldId id="270" r:id="rId7"/>
    <p:sldId id="271" r:id="rId8"/>
    <p:sldId id="273" r:id="rId9"/>
    <p:sldId id="277" r:id="rId10"/>
    <p:sldId id="262" r:id="rId11"/>
    <p:sldId id="261" r:id="rId12"/>
    <p:sldId id="264" r:id="rId13"/>
    <p:sldId id="265" r:id="rId14"/>
    <p:sldId id="266" r:id="rId15"/>
    <p:sldId id="267" r:id="rId16"/>
    <p:sldId id="268" r:id="rId17"/>
    <p:sldId id="269" r:id="rId18"/>
    <p:sldId id="272" r:id="rId19"/>
    <p:sldId id="275" r:id="rId20"/>
    <p:sldId id="274" r:id="rId21"/>
    <p:sldId id="276" r:id="rId22"/>
    <p:sldId id="279"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Raleway"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DF47D1-43E1-41A5-BD57-AC94ED2D9A06}">
  <a:tblStyle styleId="{B7DF47D1-43E1-41A5-BD57-AC94ED2D9A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66" autoAdjust="0"/>
  </p:normalViewPr>
  <p:slideViewPr>
    <p:cSldViewPr snapToGrid="0">
      <p:cViewPr varScale="1">
        <p:scale>
          <a:sx n="125" d="100"/>
          <a:sy n="125" d="100"/>
        </p:scale>
        <p:origin x="630"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35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508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219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953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308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081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126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052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260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85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e4c47b2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e4c47b2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235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786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805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3399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737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299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803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567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fa466fb0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fa466fb0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384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a:endParaRPr/>
          </a:p>
        </p:txBody>
      </p:sp>
      <p:sp>
        <p:nvSpPr>
          <p:cNvPr id="11" name="Google Shape;11;p2"/>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9"/>
        <p:cNvGrpSpPr/>
        <p:nvPr/>
      </p:nvGrpSpPr>
      <p:grpSpPr>
        <a:xfrm>
          <a:off x="0" y="0"/>
          <a:ext cx="0" cy="0"/>
          <a:chOff x="0" y="0"/>
          <a:chExt cx="0" cy="0"/>
        </a:xfrm>
      </p:grpSpPr>
      <p:pic>
        <p:nvPicPr>
          <p:cNvPr id="100" name="Google Shape;100;p12"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9" name="Google Shape;19;p3"/>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Google Shape;34;p3" descr="Component Detail"/>
          <p:cNvPicPr preferRelativeResize="0"/>
          <p:nvPr/>
        </p:nvPicPr>
        <p:blipFill rotWithShape="1">
          <a:blip r:embed="rId2">
            <a:alphaModFix/>
          </a:blip>
          <a:srcRect b="25076"/>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48" name="Google Shape;4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63" name="Google Shape;63;p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4" name="Google Shape;64;p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5" name="Google Shape;6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72" name="Google Shape;7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82" name="Google Shape;82;p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89" name="Google Shape;89;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96" name="Google Shape;96;p1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729450" y="1322450"/>
            <a:ext cx="6081600" cy="14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3:</a:t>
            </a:r>
            <a:endParaRPr dirty="0"/>
          </a:p>
          <a:p>
            <a:pPr marL="0" lvl="0" indent="0" algn="l" rtl="0">
              <a:spcBef>
                <a:spcPts val="0"/>
              </a:spcBef>
              <a:spcAft>
                <a:spcPts val="0"/>
              </a:spcAft>
              <a:buNone/>
            </a:pPr>
            <a:r>
              <a:rPr lang="en" dirty="0"/>
              <a:t>ML optimisation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Bias</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Bias is the difference between the average prediction of our model and the correct value which we are trying to predict. </a:t>
            </a:r>
          </a:p>
          <a:p>
            <a:pPr marL="285750" indent="-285750"/>
            <a:r>
              <a:rPr lang="en-GB" sz="1600" dirty="0">
                <a:solidFill>
                  <a:srgbClr val="FFFFFF"/>
                </a:solidFill>
              </a:rPr>
              <a:t>Model with high bias pays very little attention to the training data and oversimplifies the model. </a:t>
            </a:r>
          </a:p>
          <a:p>
            <a:pPr marL="285750" indent="-285750"/>
            <a:r>
              <a:rPr lang="en-GB" sz="1600" dirty="0">
                <a:solidFill>
                  <a:srgbClr val="FFFFFF"/>
                </a:solidFill>
              </a:rPr>
              <a:t>It always leads to high error on training and test data.</a:t>
            </a:r>
          </a:p>
          <a:p>
            <a:pPr marL="285750" indent="-285750"/>
            <a:r>
              <a:rPr lang="en-GB" sz="1600" dirty="0">
                <a:solidFill>
                  <a:srgbClr val="FFFFFF"/>
                </a:solidFill>
              </a:rPr>
              <a:t>Model is too simple/basic.</a:t>
            </a:r>
          </a:p>
          <a:p>
            <a:pPr marL="285750" indent="-285750"/>
            <a:r>
              <a:rPr lang="en-GB" sz="1600" dirty="0">
                <a:solidFill>
                  <a:srgbClr val="FFFFFF"/>
                </a:solidFill>
              </a:rPr>
              <a:t>High bias = Underfitting.</a:t>
            </a:r>
            <a:endParaRPr lang="en-ZA" sz="1600" dirty="0">
              <a:solidFill>
                <a:srgbClr val="FFFFFF"/>
              </a:solidFill>
            </a:endParaRPr>
          </a:p>
        </p:txBody>
      </p:sp>
    </p:spTree>
    <p:extLst>
      <p:ext uri="{BB962C8B-B14F-4D97-AF65-F5344CB8AC3E}">
        <p14:creationId xmlns:p14="http://schemas.microsoft.com/office/powerpoint/2010/main" val="3247830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Variance</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Variance is the variability of model prediction for a given data point or a value which tells us spread of our data. </a:t>
            </a:r>
          </a:p>
          <a:p>
            <a:pPr marL="285750" indent="-285750"/>
            <a:r>
              <a:rPr lang="en-GB" sz="1600" dirty="0">
                <a:solidFill>
                  <a:srgbClr val="FFFFFF"/>
                </a:solidFill>
              </a:rPr>
              <a:t>Model with high variance pays a lot of attention to training data and does not generalize on the data which it hasn’t seen before. </a:t>
            </a:r>
          </a:p>
          <a:p>
            <a:pPr marL="285750" indent="-285750"/>
            <a:r>
              <a:rPr lang="en-GB" sz="1600" dirty="0">
                <a:solidFill>
                  <a:srgbClr val="FFFFFF"/>
                </a:solidFill>
              </a:rPr>
              <a:t>As a result, such models perform very well on training data but has high error rates on test data.</a:t>
            </a:r>
          </a:p>
          <a:p>
            <a:pPr marL="285750" indent="-285750"/>
            <a:r>
              <a:rPr lang="en-GB" sz="1600" dirty="0">
                <a:solidFill>
                  <a:srgbClr val="FFFFFF"/>
                </a:solidFill>
              </a:rPr>
              <a:t>High variance = Overfitting.</a:t>
            </a:r>
            <a:endParaRPr lang="en-ZA" sz="1600" dirty="0">
              <a:solidFill>
                <a:srgbClr val="FFFFFF"/>
              </a:solidFill>
            </a:endParaRPr>
          </a:p>
        </p:txBody>
      </p:sp>
    </p:spTree>
    <p:extLst>
      <p:ext uri="{BB962C8B-B14F-4D97-AF65-F5344CB8AC3E}">
        <p14:creationId xmlns:p14="http://schemas.microsoft.com/office/powerpoint/2010/main" val="148069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Formulas</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Err(x) is the sum of bias², variance and the irreducible error.</a:t>
            </a:r>
          </a:p>
          <a:p>
            <a:pPr marL="285750" indent="-285750"/>
            <a:r>
              <a:rPr lang="en-GB" sz="1600" dirty="0">
                <a:solidFill>
                  <a:srgbClr val="FFFFFF"/>
                </a:solidFill>
              </a:rPr>
              <a:t>Irreducible error is the error that can’t be reduced by creating good models. It is a measure of the amount of noise in our data. </a:t>
            </a:r>
          </a:p>
          <a:p>
            <a:pPr marL="285750" indent="-285750"/>
            <a:r>
              <a:rPr lang="en-GB" sz="1600" dirty="0">
                <a:solidFill>
                  <a:srgbClr val="FFFFFF"/>
                </a:solidFill>
              </a:rPr>
              <a:t>Here it is important to understand that no matter how good we make our model, our data will have certain amount of noise or irreducible error that can’t be removed.</a:t>
            </a:r>
            <a:endParaRPr lang="en-ZA" sz="1600" dirty="0">
              <a:solidFill>
                <a:srgbClr val="FFFFFF"/>
              </a:solidFill>
            </a:endParaRPr>
          </a:p>
        </p:txBody>
      </p:sp>
      <p:pic>
        <p:nvPicPr>
          <p:cNvPr id="1026" name="Picture 2">
            <a:extLst>
              <a:ext uri="{FF2B5EF4-FFF2-40B4-BE49-F238E27FC236}">
                <a16:creationId xmlns:a16="http://schemas.microsoft.com/office/drawing/2014/main" id="{B59865B8-F991-82F4-6823-51E875155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839" y="2046102"/>
            <a:ext cx="27622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18976BE-338E-3D06-C21A-25F36707C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22" y="2922887"/>
            <a:ext cx="4314684" cy="812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6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Bulls eye</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In the diagram, the centre of the target is a model that perfectly predicts values. </a:t>
            </a:r>
          </a:p>
          <a:p>
            <a:pPr marL="285750" indent="-285750"/>
            <a:r>
              <a:rPr lang="en-GB" sz="1600" dirty="0">
                <a:solidFill>
                  <a:srgbClr val="FFFFFF"/>
                </a:solidFill>
              </a:rPr>
              <a:t>As we move away from the bulls-eye our predictions become worse and worse. </a:t>
            </a:r>
            <a:endParaRPr lang="en-ZA" sz="1600" dirty="0">
              <a:solidFill>
                <a:srgbClr val="FFFFFF"/>
              </a:solidFill>
            </a:endParaRPr>
          </a:p>
        </p:txBody>
      </p:sp>
      <p:pic>
        <p:nvPicPr>
          <p:cNvPr id="2050" name="Picture 2">
            <a:extLst>
              <a:ext uri="{FF2B5EF4-FFF2-40B4-BE49-F238E27FC236}">
                <a16:creationId xmlns:a16="http://schemas.microsoft.com/office/drawing/2014/main" id="{4DE0E84D-1A00-CDDB-CA07-6B62D9351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31" y="1890600"/>
            <a:ext cx="3532151" cy="32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26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Underfitting</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In supervised learning, underfitting happens when a model unable to capture the underlying pattern of the data. </a:t>
            </a:r>
          </a:p>
          <a:p>
            <a:pPr marL="285750" indent="-285750"/>
            <a:r>
              <a:rPr lang="en-GB" sz="1600" dirty="0">
                <a:solidFill>
                  <a:srgbClr val="FFFFFF"/>
                </a:solidFill>
              </a:rPr>
              <a:t>These models usually have high bias and low variance. </a:t>
            </a:r>
          </a:p>
          <a:p>
            <a:pPr marL="285750" indent="-285750"/>
            <a:r>
              <a:rPr lang="en-GB" sz="1600" dirty="0">
                <a:solidFill>
                  <a:srgbClr val="FFFFFF"/>
                </a:solidFill>
              </a:rPr>
              <a:t>It happens when we have too little data to build an accurate model or when we try to build a linear model with nonlinear data. </a:t>
            </a:r>
            <a:endParaRPr lang="en-ZA" sz="1600" dirty="0">
              <a:solidFill>
                <a:srgbClr val="FFFFFF"/>
              </a:solidFill>
            </a:endParaRPr>
          </a:p>
        </p:txBody>
      </p:sp>
      <p:pic>
        <p:nvPicPr>
          <p:cNvPr id="3074" name="Picture 2">
            <a:extLst>
              <a:ext uri="{FF2B5EF4-FFF2-40B4-BE49-F238E27FC236}">
                <a16:creationId xmlns:a16="http://schemas.microsoft.com/office/drawing/2014/main" id="{BDB0593B-B1BD-CC42-3ACA-DF83A6B04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3" y="2084173"/>
            <a:ext cx="7253692" cy="281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68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Overfitting</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In supervised learning, overfitting happens when our model captures the noise along with the underlying pattern in data. </a:t>
            </a:r>
          </a:p>
          <a:p>
            <a:pPr marL="285750" indent="-285750"/>
            <a:r>
              <a:rPr lang="en-GB" sz="1600" dirty="0">
                <a:solidFill>
                  <a:srgbClr val="FFFFFF"/>
                </a:solidFill>
              </a:rPr>
              <a:t>It happens when we train our model a lot over noisy dataset. </a:t>
            </a:r>
          </a:p>
          <a:p>
            <a:pPr marL="285750" indent="-285750"/>
            <a:r>
              <a:rPr lang="en-GB" sz="1600" dirty="0">
                <a:solidFill>
                  <a:srgbClr val="FFFFFF"/>
                </a:solidFill>
              </a:rPr>
              <a:t>These models have low bias and high variance. </a:t>
            </a:r>
            <a:endParaRPr lang="en-ZA" sz="1600" dirty="0">
              <a:solidFill>
                <a:srgbClr val="FFFFFF"/>
              </a:solidFill>
            </a:endParaRPr>
          </a:p>
        </p:txBody>
      </p:sp>
      <p:pic>
        <p:nvPicPr>
          <p:cNvPr id="3074" name="Picture 2">
            <a:extLst>
              <a:ext uri="{FF2B5EF4-FFF2-40B4-BE49-F238E27FC236}">
                <a16:creationId xmlns:a16="http://schemas.microsoft.com/office/drawing/2014/main" id="{BDB0593B-B1BD-CC42-3ACA-DF83A6B04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4" y="3140998"/>
            <a:ext cx="4533922" cy="1761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393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Trade-off</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If our model is too simple and has very few parameters then it may have high bias and low variance. On the other hand if our model has large number of parameters then it’s going to have high variance and low bias. So we need to find the right/good balance without overfitting and underfitting the data.</a:t>
            </a:r>
          </a:p>
          <a:p>
            <a:pPr marL="285750" indent="-285750"/>
            <a:r>
              <a:rPr lang="en-GB" sz="1600" dirty="0">
                <a:solidFill>
                  <a:srgbClr val="FFFFFF"/>
                </a:solidFill>
              </a:rPr>
              <a:t>This trade-off in complexity is why there is a trade-off between bias and variance. An algorithm can’t be more complex and less complex at the same time.</a:t>
            </a:r>
            <a:endParaRPr lang="en-ZA" sz="1600" dirty="0">
              <a:solidFill>
                <a:srgbClr val="FFFFFF"/>
              </a:solidFill>
            </a:endParaRPr>
          </a:p>
        </p:txBody>
      </p:sp>
    </p:spTree>
    <p:extLst>
      <p:ext uri="{BB962C8B-B14F-4D97-AF65-F5344CB8AC3E}">
        <p14:creationId xmlns:p14="http://schemas.microsoft.com/office/powerpoint/2010/main" val="189170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Total error</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To build a good model, we need to find a good balance between bias and variance such that it minimizes the total error.</a:t>
            </a:r>
          </a:p>
          <a:p>
            <a:pPr marL="285750" indent="-285750"/>
            <a:r>
              <a:rPr lang="en-GB" sz="1600" dirty="0">
                <a:solidFill>
                  <a:srgbClr val="FFFFFF"/>
                </a:solidFill>
              </a:rPr>
              <a:t>An optimal balance of bias and variance would never overfit or underfit the model.</a:t>
            </a:r>
          </a:p>
          <a:p>
            <a:pPr marL="285750" indent="-285750"/>
            <a:r>
              <a:rPr lang="en-GB" sz="1600" dirty="0">
                <a:solidFill>
                  <a:srgbClr val="FFFFFF"/>
                </a:solidFill>
              </a:rPr>
              <a:t>Therefore understanding bias and variance is critical for understanding the behaviour of prediction models.</a:t>
            </a:r>
            <a:endParaRPr lang="en-ZA" sz="1600" dirty="0">
              <a:solidFill>
                <a:srgbClr val="FFFFFF"/>
              </a:solidFill>
            </a:endParaRPr>
          </a:p>
        </p:txBody>
      </p:sp>
      <p:pic>
        <p:nvPicPr>
          <p:cNvPr id="4098" name="Picture 2">
            <a:extLst>
              <a:ext uri="{FF2B5EF4-FFF2-40B4-BE49-F238E27FC236}">
                <a16:creationId xmlns:a16="http://schemas.microsoft.com/office/drawing/2014/main" id="{7686459A-8FDF-8BDD-4C69-7CDF2BB2E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09476"/>
            <a:ext cx="4604140" cy="2842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367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Parameters vs hyperparameters</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A machine learning algorithm estimates model parameters for a given data set and updates these values as it continues to learn. You can think of a model </a:t>
            </a:r>
            <a:r>
              <a:rPr lang="en-GB" sz="1600" b="1" dirty="0">
                <a:solidFill>
                  <a:srgbClr val="FFFFFF"/>
                </a:solidFill>
              </a:rPr>
              <a:t>parameter</a:t>
            </a:r>
            <a:r>
              <a:rPr lang="en-GB" sz="1600" dirty="0">
                <a:solidFill>
                  <a:srgbClr val="FFFFFF"/>
                </a:solidFill>
              </a:rPr>
              <a:t> as a learned value from applying the fitting process. </a:t>
            </a:r>
          </a:p>
          <a:p>
            <a:pPr marL="285750" indent="-285750"/>
            <a:r>
              <a:rPr lang="en-GB" sz="1600" dirty="0">
                <a:solidFill>
                  <a:srgbClr val="FFFFFF"/>
                </a:solidFill>
              </a:rPr>
              <a:t>For example, in logistic regression you have model coefficients. In a neural network, you can think of neural network weights as a parameter. Hyperparameters or tuning parameters are meta-parameters that influence the fitting process itself.</a:t>
            </a:r>
            <a:endParaRPr lang="en-ZA" sz="1600" dirty="0">
              <a:solidFill>
                <a:srgbClr val="FFFFFF"/>
              </a:solidFill>
            </a:endParaRPr>
          </a:p>
        </p:txBody>
      </p:sp>
    </p:spTree>
    <p:extLst>
      <p:ext uri="{BB962C8B-B14F-4D97-AF65-F5344CB8AC3E}">
        <p14:creationId xmlns:p14="http://schemas.microsoft.com/office/powerpoint/2010/main" val="251514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L1 regularisation</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Known as Lasso Regression</a:t>
            </a:r>
          </a:p>
          <a:p>
            <a:pPr marL="285750" indent="-285750"/>
            <a:r>
              <a:rPr lang="en-GB" sz="1600" dirty="0">
                <a:solidFill>
                  <a:srgbClr val="FFFFFF"/>
                </a:solidFill>
              </a:rPr>
              <a:t>Adds absolute value of magnitude of coefficient as a penalty term to the loss function.</a:t>
            </a:r>
          </a:p>
          <a:p>
            <a:pPr marL="285750" indent="-285750"/>
            <a:r>
              <a:rPr lang="en-GB" sz="1600" dirty="0">
                <a:solidFill>
                  <a:srgbClr val="FFFFFF"/>
                </a:solidFill>
              </a:rPr>
              <a:t>Again, if lambda is zero then we will get back normal regression whereas very large value will make coefficients zero hence it will under-fit.</a:t>
            </a:r>
            <a:endParaRPr lang="en-ZA" sz="1600" dirty="0">
              <a:solidFill>
                <a:srgbClr val="FFFFFF"/>
              </a:solidFill>
            </a:endParaRPr>
          </a:p>
        </p:txBody>
      </p:sp>
      <p:pic>
        <p:nvPicPr>
          <p:cNvPr id="10242" name="Picture 2">
            <a:extLst>
              <a:ext uri="{FF2B5EF4-FFF2-40B4-BE49-F238E27FC236}">
                <a16:creationId xmlns:a16="http://schemas.microsoft.com/office/drawing/2014/main" id="{E4B03A61-08F3-99C1-5ABB-74C1502CB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50" y="2205781"/>
            <a:ext cx="3219725" cy="101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16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Lesson concepts</a:t>
            </a:r>
            <a:endParaRPr sz="3000" dirty="0"/>
          </a:p>
        </p:txBody>
      </p:sp>
      <p:sp>
        <p:nvSpPr>
          <p:cNvPr id="143" name="Google Shape;143;p18"/>
          <p:cNvSpPr txBox="1"/>
          <p:nvPr/>
        </p:nvSpPr>
        <p:spPr>
          <a:xfrm>
            <a:off x="4701475" y="23250"/>
            <a:ext cx="4158900" cy="30000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endParaRPr sz="1350" dirty="0">
              <a:solidFill>
                <a:srgbClr val="4A4F4F"/>
              </a:solidFill>
              <a:highlight>
                <a:srgbClr val="FFFFFF"/>
              </a:highlight>
              <a:latin typeface="Lato"/>
              <a:ea typeface="Lato"/>
              <a:cs typeface="Lato"/>
              <a:sym typeface="Lato"/>
            </a:endParaRPr>
          </a:p>
          <a:p>
            <a:pPr marL="0" lvl="0" indent="0" algn="l" rtl="0">
              <a:lnSpc>
                <a:spcPct val="120000"/>
              </a:lnSpc>
              <a:spcBef>
                <a:spcPts val="0"/>
              </a:spcBef>
              <a:spcAft>
                <a:spcPts val="0"/>
              </a:spcAft>
              <a:buNone/>
            </a:pPr>
            <a:endParaRPr sz="1350" dirty="0">
              <a:solidFill>
                <a:srgbClr val="4A4F4F"/>
              </a:solidFill>
              <a:highlight>
                <a:srgbClr val="FFFFFF"/>
              </a:highlight>
              <a:latin typeface="Lato"/>
              <a:ea typeface="Lato"/>
              <a:cs typeface="Lato"/>
              <a:sym typeface="Lato"/>
            </a:endParaRPr>
          </a:p>
          <a:p>
            <a:pPr marL="0" lvl="0" indent="0" algn="l" rtl="0">
              <a:lnSpc>
                <a:spcPct val="120000"/>
              </a:lnSpc>
              <a:spcBef>
                <a:spcPts val="0"/>
              </a:spcBef>
              <a:spcAft>
                <a:spcPts val="0"/>
              </a:spcAft>
              <a:buNone/>
            </a:pPr>
            <a:r>
              <a:rPr lang="en" sz="1350" dirty="0">
                <a:solidFill>
                  <a:srgbClr val="4A4F4F"/>
                </a:solidFill>
                <a:highlight>
                  <a:srgbClr val="FFFFFF"/>
                </a:highlight>
                <a:latin typeface="Lato"/>
                <a:ea typeface="Lato"/>
                <a:cs typeface="Lato"/>
                <a:sym typeface="Lato"/>
              </a:rPr>
              <a:t>ML optimisation:</a:t>
            </a:r>
            <a:endParaRPr sz="1350" dirty="0">
              <a:solidFill>
                <a:srgbClr val="4A4F4F"/>
              </a:solidFill>
              <a:highlight>
                <a:srgbClr val="FFFFFF"/>
              </a:highlight>
              <a:latin typeface="Lato"/>
              <a:ea typeface="Lato"/>
              <a:cs typeface="Lato"/>
              <a:sym typeface="Lato"/>
            </a:endParaRPr>
          </a:p>
          <a:p>
            <a:pPr marL="0" lvl="0" indent="0" algn="l" rtl="0">
              <a:lnSpc>
                <a:spcPct val="120000"/>
              </a:lnSpc>
              <a:spcBef>
                <a:spcPts val="0"/>
              </a:spcBef>
              <a:spcAft>
                <a:spcPts val="0"/>
              </a:spcAft>
              <a:buNone/>
            </a:pPr>
            <a:endParaRPr sz="1350" dirty="0">
              <a:solidFill>
                <a:srgbClr val="4A4F4F"/>
              </a:solidFill>
              <a:highlight>
                <a:srgbClr val="FFFFFF"/>
              </a:highlight>
              <a:latin typeface="Lato"/>
              <a:ea typeface="Lato"/>
              <a:cs typeface="Lato"/>
              <a:sym typeface="Lato"/>
            </a:endParaRPr>
          </a:p>
          <a:p>
            <a:pPr marL="457200" lvl="0" indent="-314325" algn="l" rtl="0">
              <a:lnSpc>
                <a:spcPct val="120000"/>
              </a:lnSpc>
              <a:spcBef>
                <a:spcPts val="0"/>
              </a:spcBef>
              <a:spcAft>
                <a:spcPts val="0"/>
              </a:spcAft>
              <a:buClr>
                <a:srgbClr val="4A4F4F"/>
              </a:buClr>
              <a:buSzPts val="1350"/>
              <a:buFont typeface="Lato"/>
              <a:buChar char="-"/>
            </a:pPr>
            <a:r>
              <a:rPr lang="en-ZA" sz="1350" dirty="0">
                <a:solidFill>
                  <a:srgbClr val="4A4F4F"/>
                </a:solidFill>
                <a:highlight>
                  <a:srgbClr val="FFFFFF"/>
                </a:highlight>
                <a:latin typeface="Lato"/>
                <a:ea typeface="Lato"/>
                <a:cs typeface="Lato"/>
                <a:sym typeface="Lato"/>
              </a:rPr>
              <a:t>Test train split</a:t>
            </a:r>
          </a:p>
          <a:p>
            <a:pPr marL="457200" lvl="0" indent="-314325" algn="l" rtl="0">
              <a:lnSpc>
                <a:spcPct val="120000"/>
              </a:lnSpc>
              <a:spcBef>
                <a:spcPts val="0"/>
              </a:spcBef>
              <a:spcAft>
                <a:spcPts val="0"/>
              </a:spcAft>
              <a:buClr>
                <a:srgbClr val="4A4F4F"/>
              </a:buClr>
              <a:buSzPts val="1350"/>
              <a:buFont typeface="Lato"/>
              <a:buChar char="-"/>
            </a:pPr>
            <a:r>
              <a:rPr lang="en-ZA" sz="1350" dirty="0">
                <a:solidFill>
                  <a:srgbClr val="4A4F4F"/>
                </a:solidFill>
                <a:highlight>
                  <a:srgbClr val="FFFFFF"/>
                </a:highlight>
                <a:latin typeface="Lato"/>
                <a:ea typeface="Lato"/>
                <a:cs typeface="Lato"/>
                <a:sym typeface="Lato"/>
              </a:rPr>
              <a:t>Standardisation</a:t>
            </a:r>
          </a:p>
          <a:p>
            <a:pPr marL="457200" lvl="0" indent="-314325" algn="l" rtl="0">
              <a:lnSpc>
                <a:spcPct val="120000"/>
              </a:lnSpc>
              <a:spcBef>
                <a:spcPts val="0"/>
              </a:spcBef>
              <a:spcAft>
                <a:spcPts val="0"/>
              </a:spcAft>
              <a:buClr>
                <a:srgbClr val="4A4F4F"/>
              </a:buClr>
              <a:buSzPts val="1350"/>
              <a:buFont typeface="Lato"/>
              <a:buChar char="-"/>
            </a:pPr>
            <a:r>
              <a:rPr lang="en-ZA" sz="1350" dirty="0">
                <a:solidFill>
                  <a:srgbClr val="4A4F4F"/>
                </a:solidFill>
                <a:highlight>
                  <a:srgbClr val="FFFFFF"/>
                </a:highlight>
                <a:latin typeface="Lato"/>
                <a:ea typeface="Lato"/>
                <a:cs typeface="Lato"/>
                <a:sym typeface="Lato"/>
              </a:rPr>
              <a:t>Bias/variance</a:t>
            </a:r>
          </a:p>
          <a:p>
            <a:pPr marL="457200" lvl="0" indent="-314325" algn="l" rtl="0">
              <a:lnSpc>
                <a:spcPct val="120000"/>
              </a:lnSpc>
              <a:spcBef>
                <a:spcPts val="0"/>
              </a:spcBef>
              <a:spcAft>
                <a:spcPts val="0"/>
              </a:spcAft>
              <a:buClr>
                <a:srgbClr val="4A4F4F"/>
              </a:buClr>
              <a:buSzPts val="1350"/>
              <a:buFont typeface="Lato"/>
              <a:buChar char="-"/>
            </a:pPr>
            <a:r>
              <a:rPr lang="en-ZA" sz="1350" dirty="0">
                <a:solidFill>
                  <a:srgbClr val="4A4F4F"/>
                </a:solidFill>
                <a:highlight>
                  <a:srgbClr val="FFFFFF"/>
                </a:highlight>
                <a:latin typeface="Lato"/>
                <a:ea typeface="Lato"/>
                <a:cs typeface="Lato"/>
                <a:sym typeface="Lato"/>
              </a:rPr>
              <a:t>Underfitting/overfitting</a:t>
            </a:r>
          </a:p>
          <a:p>
            <a:pPr marL="457200" lvl="0" indent="-314325" algn="l" rtl="0">
              <a:lnSpc>
                <a:spcPct val="120000"/>
              </a:lnSpc>
              <a:spcBef>
                <a:spcPts val="0"/>
              </a:spcBef>
              <a:spcAft>
                <a:spcPts val="0"/>
              </a:spcAft>
              <a:buClr>
                <a:srgbClr val="4A4F4F"/>
              </a:buClr>
              <a:buSzPts val="1350"/>
              <a:buFont typeface="Lato"/>
              <a:buChar char="-"/>
            </a:pPr>
            <a:r>
              <a:rPr lang="en-ZA" sz="1350" dirty="0">
                <a:solidFill>
                  <a:srgbClr val="4A4F4F"/>
                </a:solidFill>
                <a:highlight>
                  <a:srgbClr val="FFFFFF"/>
                </a:highlight>
                <a:latin typeface="Lato"/>
                <a:ea typeface="Lato"/>
                <a:cs typeface="Lato"/>
                <a:sym typeface="Lato"/>
              </a:rPr>
              <a:t>L1/L2 regularisation</a:t>
            </a:r>
          </a:p>
          <a:p>
            <a:pPr marL="0" lvl="0" indent="0" algn="l" rtl="0">
              <a:lnSpc>
                <a:spcPct val="120000"/>
              </a:lnSpc>
              <a:spcBef>
                <a:spcPts val="0"/>
              </a:spcBef>
              <a:spcAft>
                <a:spcPts val="0"/>
              </a:spcAft>
              <a:buNone/>
            </a:pPr>
            <a:endParaRPr sz="1350" dirty="0">
              <a:solidFill>
                <a:srgbClr val="4A4F4F"/>
              </a:solidFill>
              <a:highlight>
                <a:srgbClr val="FFFFFF"/>
              </a:highlight>
              <a:latin typeface="Lato"/>
              <a:ea typeface="Lato"/>
              <a:cs typeface="Lato"/>
              <a:sym typeface="Lato"/>
            </a:endParaRPr>
          </a:p>
          <a:p>
            <a:pPr marL="0" lvl="0" indent="0" algn="l" rtl="0">
              <a:lnSpc>
                <a:spcPct val="120000"/>
              </a:lnSpc>
              <a:spcBef>
                <a:spcPts val="0"/>
              </a:spcBef>
              <a:spcAft>
                <a:spcPts val="0"/>
              </a:spcAft>
              <a:buNone/>
            </a:pPr>
            <a:endParaRPr sz="1350" dirty="0">
              <a:solidFill>
                <a:srgbClr val="4A4F4F"/>
              </a:solidFill>
              <a:highlight>
                <a:schemeClr val="lt1"/>
              </a:highlight>
              <a:latin typeface="Lato"/>
              <a:ea typeface="Lato"/>
              <a:cs typeface="Lato"/>
              <a:sym typeface="Lato"/>
            </a:endParaRPr>
          </a:p>
          <a:p>
            <a:pPr marL="457200" lvl="0" indent="0" algn="l" rtl="0">
              <a:lnSpc>
                <a:spcPct val="120000"/>
              </a:lnSpc>
              <a:spcBef>
                <a:spcPts val="0"/>
              </a:spcBef>
              <a:spcAft>
                <a:spcPts val="0"/>
              </a:spcAft>
              <a:buNone/>
            </a:pPr>
            <a:endParaRPr sz="1350" dirty="0">
              <a:solidFill>
                <a:srgbClr val="4A4F4F"/>
              </a:solidFill>
              <a:highlight>
                <a:schemeClr val="lt1"/>
              </a:highlight>
              <a:latin typeface="Lato"/>
              <a:ea typeface="Lato"/>
              <a:cs typeface="Lato"/>
              <a:sym typeface="Lato"/>
            </a:endParaRPr>
          </a:p>
          <a:p>
            <a:pPr marL="0" lvl="0" indent="0" algn="l" rtl="0">
              <a:lnSpc>
                <a:spcPct val="120000"/>
              </a:lnSpc>
              <a:spcBef>
                <a:spcPts val="0"/>
              </a:spcBef>
              <a:spcAft>
                <a:spcPts val="0"/>
              </a:spcAft>
              <a:buNone/>
            </a:pPr>
            <a:endParaRPr sz="1350" dirty="0">
              <a:solidFill>
                <a:srgbClr val="4A4F4F"/>
              </a:solidFill>
              <a:highlight>
                <a:srgbClr val="FFFFFF"/>
              </a:highlight>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L2 regularisation</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Known as Ridge Regression</a:t>
            </a:r>
          </a:p>
          <a:p>
            <a:pPr marL="285750" indent="-285750"/>
            <a:r>
              <a:rPr lang="en-GB" sz="1600" dirty="0">
                <a:solidFill>
                  <a:srgbClr val="FFFFFF"/>
                </a:solidFill>
              </a:rPr>
              <a:t>Adds a squared magnitude of coefficient as a penalty to the loss function (error)</a:t>
            </a:r>
          </a:p>
          <a:p>
            <a:pPr marL="285750" indent="-285750"/>
            <a:r>
              <a:rPr lang="en-GB" sz="1600" dirty="0">
                <a:solidFill>
                  <a:srgbClr val="FFFFFF"/>
                </a:solidFill>
              </a:rPr>
              <a:t>Here, if lambda is zero then you can imagine we get back normal regression. However, if lambda is very large then it will add too much weight and it will lead to under-fitting. Having said that it’s important how lambda is chosen. This technique works very well to avoid over-fitting issue.</a:t>
            </a:r>
            <a:endParaRPr lang="en-ZA" sz="1600" dirty="0">
              <a:solidFill>
                <a:srgbClr val="FFFFFF"/>
              </a:solidFill>
            </a:endParaRPr>
          </a:p>
        </p:txBody>
      </p:sp>
      <p:pic>
        <p:nvPicPr>
          <p:cNvPr id="2" name="Picture 1">
            <a:extLst>
              <a:ext uri="{FF2B5EF4-FFF2-40B4-BE49-F238E27FC236}">
                <a16:creationId xmlns:a16="http://schemas.microsoft.com/office/drawing/2014/main" id="{FD335FC9-48F2-8ABD-190D-13DEEAE6E739}"/>
              </a:ext>
            </a:extLst>
          </p:cNvPr>
          <p:cNvPicPr>
            <a:picLocks noChangeAspect="1"/>
          </p:cNvPicPr>
          <p:nvPr/>
        </p:nvPicPr>
        <p:blipFill>
          <a:blip r:embed="rId3"/>
          <a:stretch>
            <a:fillRect/>
          </a:stretch>
        </p:blipFill>
        <p:spPr>
          <a:xfrm>
            <a:off x="729450" y="2307008"/>
            <a:ext cx="3218967" cy="938865"/>
          </a:xfrm>
          <a:prstGeom prst="rect">
            <a:avLst/>
          </a:prstGeom>
        </p:spPr>
      </p:pic>
    </p:spTree>
    <p:extLst>
      <p:ext uri="{BB962C8B-B14F-4D97-AF65-F5344CB8AC3E}">
        <p14:creationId xmlns:p14="http://schemas.microsoft.com/office/powerpoint/2010/main" val="376552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L1 vs L2</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The key difference between these techniques is that Lasso shrinks the less important feature’s coefficient to zero thus, removing some feature altogether. So, this works well for feature selection in case we have a huge number of features.</a:t>
            </a:r>
            <a:endParaRPr lang="en-ZA" sz="1600" dirty="0">
              <a:solidFill>
                <a:srgbClr val="FFFFFF"/>
              </a:solidFill>
            </a:endParaRPr>
          </a:p>
        </p:txBody>
      </p:sp>
    </p:spTree>
    <p:extLst>
      <p:ext uri="{BB962C8B-B14F-4D97-AF65-F5344CB8AC3E}">
        <p14:creationId xmlns:p14="http://schemas.microsoft.com/office/powerpoint/2010/main" val="1328419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Exercise</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Lets practice in </a:t>
            </a:r>
            <a:r>
              <a:rPr lang="en-GB" sz="1600" dirty="0" err="1">
                <a:solidFill>
                  <a:srgbClr val="FFFFFF"/>
                </a:solidFill>
              </a:rPr>
              <a:t>Jupyter</a:t>
            </a:r>
            <a:endParaRPr lang="en-GB" sz="1600" dirty="0">
              <a:solidFill>
                <a:srgbClr val="FFFFFF"/>
              </a:solidFill>
            </a:endParaRPr>
          </a:p>
        </p:txBody>
      </p:sp>
    </p:spTree>
    <p:extLst>
      <p:ext uri="{BB962C8B-B14F-4D97-AF65-F5344CB8AC3E}">
        <p14:creationId xmlns:p14="http://schemas.microsoft.com/office/powerpoint/2010/main" val="13697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Train/test split</a:t>
            </a:r>
            <a:endParaRPr dirty="0"/>
          </a:p>
        </p:txBody>
      </p:sp>
      <p:pic>
        <p:nvPicPr>
          <p:cNvPr id="5122" name="Picture 2" descr="train-test-split graphic model">
            <a:extLst>
              <a:ext uri="{FF2B5EF4-FFF2-40B4-BE49-F238E27FC236}">
                <a16:creationId xmlns:a16="http://schemas.microsoft.com/office/drawing/2014/main" id="{1F044B49-97EB-E741-684E-908BD0090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3" y="2778140"/>
            <a:ext cx="6686093" cy="23194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FACB1F2-980F-2A3A-D030-5A61CFE8E2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610" y="73150"/>
            <a:ext cx="4716770" cy="2646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Exercise</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Lets practice in </a:t>
            </a:r>
            <a:r>
              <a:rPr lang="en-GB" sz="1600" dirty="0" err="1">
                <a:solidFill>
                  <a:srgbClr val="FFFFFF"/>
                </a:solidFill>
              </a:rPr>
              <a:t>Jupyter</a:t>
            </a:r>
            <a:endParaRPr lang="en-GB" sz="1600" dirty="0">
              <a:solidFill>
                <a:srgbClr val="FFFFFF"/>
              </a:solidFill>
            </a:endParaRPr>
          </a:p>
        </p:txBody>
      </p:sp>
    </p:spTree>
    <p:extLst>
      <p:ext uri="{BB962C8B-B14F-4D97-AF65-F5344CB8AC3E}">
        <p14:creationId xmlns:p14="http://schemas.microsoft.com/office/powerpoint/2010/main" val="52976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Standardisation</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Makes data consistent in scale</a:t>
            </a:r>
          </a:p>
          <a:p>
            <a:pPr marL="285750" indent="-285750"/>
            <a:r>
              <a:rPr lang="en-GB" sz="1600" dirty="0">
                <a:solidFill>
                  <a:srgbClr val="FFFFFF"/>
                </a:solidFill>
              </a:rPr>
              <a:t>If we will scale the data evenly in such a way that the data points are mean centric and standard deviation of the distribution is 1 then the weights will be treated equally by the algorithm giving the more relevant and accurate results.</a:t>
            </a:r>
          </a:p>
          <a:p>
            <a:pPr marL="285750" indent="-285750"/>
            <a:r>
              <a:rPr lang="en-GB" sz="1600" dirty="0">
                <a:solidFill>
                  <a:srgbClr val="FFFFFF"/>
                </a:solidFill>
              </a:rPr>
              <a:t>Must be applied AFTER splitting to reduce data leakage from train to test set</a:t>
            </a:r>
            <a:endParaRPr lang="en-ZA" sz="1600" dirty="0">
              <a:solidFill>
                <a:srgbClr val="FFFFFF"/>
              </a:solidFill>
            </a:endParaRPr>
          </a:p>
        </p:txBody>
      </p:sp>
      <p:pic>
        <p:nvPicPr>
          <p:cNvPr id="6146" name="Picture 2" descr="Standardization">
            <a:extLst>
              <a:ext uri="{FF2B5EF4-FFF2-40B4-BE49-F238E27FC236}">
                <a16:creationId xmlns:a16="http://schemas.microsoft.com/office/drawing/2014/main" id="{6EED464D-B1FC-4001-9B6A-1A9F7A7B7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73" y="2081750"/>
            <a:ext cx="4376702" cy="2461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27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Standardisation</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Compare X and Y axis before and after scaling</a:t>
            </a:r>
          </a:p>
          <a:p>
            <a:pPr marL="285750" indent="-285750"/>
            <a:r>
              <a:rPr lang="en-GB" sz="1600" dirty="0">
                <a:solidFill>
                  <a:srgbClr val="FFFFFF"/>
                </a:solidFill>
              </a:rPr>
              <a:t>Mean shifted to 0</a:t>
            </a:r>
          </a:p>
          <a:p>
            <a:pPr marL="285750" indent="-285750"/>
            <a:r>
              <a:rPr lang="en-GB" sz="1600" dirty="0">
                <a:solidFill>
                  <a:srgbClr val="FFFFFF"/>
                </a:solidFill>
              </a:rPr>
              <a:t>Standardisation informed by the mean and std dev</a:t>
            </a:r>
          </a:p>
          <a:p>
            <a:pPr marL="285750" indent="-285750"/>
            <a:r>
              <a:rPr lang="en-GB" sz="1600" dirty="0">
                <a:solidFill>
                  <a:srgbClr val="FFFFFF"/>
                </a:solidFill>
              </a:rPr>
              <a:t>Also referred to as Z-scoring</a:t>
            </a:r>
          </a:p>
          <a:p>
            <a:pPr marL="285750" indent="-285750"/>
            <a:r>
              <a:rPr lang="en-GB" sz="1600" dirty="0">
                <a:solidFill>
                  <a:srgbClr val="FFFFFF"/>
                </a:solidFill>
              </a:rPr>
              <a:t>Implemented in </a:t>
            </a:r>
            <a:r>
              <a:rPr lang="en-GB" sz="1600" dirty="0" err="1">
                <a:solidFill>
                  <a:srgbClr val="FFFFFF"/>
                </a:solidFill>
              </a:rPr>
              <a:t>sklearn</a:t>
            </a:r>
            <a:r>
              <a:rPr lang="en-GB" sz="1600" dirty="0">
                <a:solidFill>
                  <a:srgbClr val="FFFFFF"/>
                </a:solidFill>
              </a:rPr>
              <a:t> via the </a:t>
            </a:r>
            <a:r>
              <a:rPr lang="en-GB" sz="1600" dirty="0" err="1">
                <a:solidFill>
                  <a:srgbClr val="FFFFFF"/>
                </a:solidFill>
              </a:rPr>
              <a:t>StandardScaler</a:t>
            </a:r>
            <a:r>
              <a:rPr lang="en-GB" sz="1600" dirty="0">
                <a:solidFill>
                  <a:srgbClr val="FFFFFF"/>
                </a:solidFill>
              </a:rPr>
              <a:t> transformer</a:t>
            </a:r>
          </a:p>
        </p:txBody>
      </p:sp>
      <p:pic>
        <p:nvPicPr>
          <p:cNvPr id="7170" name="Picture 2" descr="Standardization">
            <a:extLst>
              <a:ext uri="{FF2B5EF4-FFF2-40B4-BE49-F238E27FC236}">
                <a16:creationId xmlns:a16="http://schemas.microsoft.com/office/drawing/2014/main" id="{29AE7C1B-241B-E027-C33E-8BAD20D12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4" y="2309567"/>
            <a:ext cx="4810214" cy="2043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52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Standardisation</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Scaling doesn’t remove outliers unfortunately</a:t>
            </a:r>
          </a:p>
        </p:txBody>
      </p:sp>
      <p:pic>
        <p:nvPicPr>
          <p:cNvPr id="8194" name="Picture 2" descr="scaling">
            <a:extLst>
              <a:ext uri="{FF2B5EF4-FFF2-40B4-BE49-F238E27FC236}">
                <a16:creationId xmlns:a16="http://schemas.microsoft.com/office/drawing/2014/main" id="{B1BC2111-8D0E-ED9D-7154-65D978F9D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52" y="2248519"/>
            <a:ext cx="5575134" cy="243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88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Normalisation</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Similar to scaling, but uses the min and max to rescale the data</a:t>
            </a:r>
          </a:p>
          <a:p>
            <a:pPr marL="285750" indent="-285750"/>
            <a:r>
              <a:rPr lang="en-GB" sz="1600" dirty="0">
                <a:solidFill>
                  <a:srgbClr val="FFFFFF"/>
                </a:solidFill>
              </a:rPr>
              <a:t>Naturally influenced more heavily by outliers compared to standardisation</a:t>
            </a:r>
          </a:p>
          <a:p>
            <a:pPr marL="285750" indent="-285750"/>
            <a:r>
              <a:rPr lang="en-GB" sz="1600" dirty="0">
                <a:solidFill>
                  <a:srgbClr val="FFFFFF"/>
                </a:solidFill>
              </a:rPr>
              <a:t>Typically rescales data into a fixed range i.e. 0 to 1 or -1 to 1</a:t>
            </a:r>
          </a:p>
          <a:p>
            <a:pPr marL="285750" indent="-285750"/>
            <a:r>
              <a:rPr lang="en-GB" sz="1600" dirty="0">
                <a:solidFill>
                  <a:srgbClr val="FFFFFF"/>
                </a:solidFill>
              </a:rPr>
              <a:t>Implemented in </a:t>
            </a:r>
            <a:r>
              <a:rPr lang="en-GB" sz="1600" dirty="0" err="1">
                <a:solidFill>
                  <a:srgbClr val="FFFFFF"/>
                </a:solidFill>
              </a:rPr>
              <a:t>sklearn</a:t>
            </a:r>
            <a:r>
              <a:rPr lang="en-GB" sz="1600" dirty="0">
                <a:solidFill>
                  <a:srgbClr val="FFFFFF"/>
                </a:solidFill>
              </a:rPr>
              <a:t> via the </a:t>
            </a:r>
            <a:r>
              <a:rPr lang="en-GB" sz="1600" dirty="0" err="1">
                <a:solidFill>
                  <a:srgbClr val="FFFFFF"/>
                </a:solidFill>
              </a:rPr>
              <a:t>MinMaxScaler</a:t>
            </a:r>
            <a:r>
              <a:rPr lang="en-GB" sz="1600" dirty="0">
                <a:solidFill>
                  <a:srgbClr val="FFFFFF"/>
                </a:solidFill>
              </a:rPr>
              <a:t> transformer</a:t>
            </a:r>
          </a:p>
        </p:txBody>
      </p:sp>
    </p:spTree>
    <p:extLst>
      <p:ext uri="{BB962C8B-B14F-4D97-AF65-F5344CB8AC3E}">
        <p14:creationId xmlns:p14="http://schemas.microsoft.com/office/powerpoint/2010/main" val="209889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9450" y="1322450"/>
            <a:ext cx="38427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Exercise</a:t>
            </a:r>
            <a:endParaRPr dirty="0"/>
          </a:p>
        </p:txBody>
      </p:sp>
      <p:sp>
        <p:nvSpPr>
          <p:cNvPr id="165" name="Google Shape;165;p21"/>
          <p:cNvSpPr txBox="1">
            <a:spLocks noGrp="1"/>
          </p:cNvSpPr>
          <p:nvPr>
            <p:ph type="subTitle" idx="4294967295"/>
          </p:nvPr>
        </p:nvSpPr>
        <p:spPr>
          <a:xfrm>
            <a:off x="4542975" y="1376352"/>
            <a:ext cx="4080000" cy="3252900"/>
          </a:xfrm>
          <a:prstGeom prst="rect">
            <a:avLst/>
          </a:prstGeom>
        </p:spPr>
        <p:txBody>
          <a:bodyPr spcFirstLastPara="1" wrap="square" lIns="91425" tIns="91425" rIns="91425" bIns="91425" anchor="t" anchorCtr="0">
            <a:noAutofit/>
          </a:bodyPr>
          <a:lstStyle/>
          <a:p>
            <a:pPr marL="285750" indent="-285750"/>
            <a:r>
              <a:rPr lang="en-GB" sz="1600" dirty="0">
                <a:solidFill>
                  <a:srgbClr val="FFFFFF"/>
                </a:solidFill>
              </a:rPr>
              <a:t>Lets practice in </a:t>
            </a:r>
            <a:r>
              <a:rPr lang="en-GB" sz="1600" dirty="0" err="1">
                <a:solidFill>
                  <a:srgbClr val="FFFFFF"/>
                </a:solidFill>
              </a:rPr>
              <a:t>Jupyter</a:t>
            </a:r>
            <a:endParaRPr lang="en-GB" sz="1600" dirty="0">
              <a:solidFill>
                <a:srgbClr val="FFFFFF"/>
              </a:solidFill>
            </a:endParaRPr>
          </a:p>
        </p:txBody>
      </p:sp>
    </p:spTree>
    <p:extLst>
      <p:ext uri="{BB962C8B-B14F-4D97-AF65-F5344CB8AC3E}">
        <p14:creationId xmlns:p14="http://schemas.microsoft.com/office/powerpoint/2010/main" val="363910465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9701</TotalTime>
  <Words>946</Words>
  <Application>Microsoft Office PowerPoint</Application>
  <PresentationFormat>On-screen Show (16:9)</PresentationFormat>
  <Paragraphs>84</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Raleway</vt:lpstr>
      <vt:lpstr>Lato</vt:lpstr>
      <vt:lpstr>Arial</vt:lpstr>
      <vt:lpstr>Streamline</vt:lpstr>
      <vt:lpstr>Part 3: ML optimisation</vt:lpstr>
      <vt:lpstr>Lesson concepts</vt:lpstr>
      <vt:lpstr>Train/test split</vt:lpstr>
      <vt:lpstr>Exercise</vt:lpstr>
      <vt:lpstr>Standardisation</vt:lpstr>
      <vt:lpstr>Standardisation</vt:lpstr>
      <vt:lpstr>Standardisation</vt:lpstr>
      <vt:lpstr>Normalisation</vt:lpstr>
      <vt:lpstr>Exercise</vt:lpstr>
      <vt:lpstr>Bias</vt:lpstr>
      <vt:lpstr>Variance</vt:lpstr>
      <vt:lpstr>Formulas</vt:lpstr>
      <vt:lpstr>Bulls eye</vt:lpstr>
      <vt:lpstr>Underfitting</vt:lpstr>
      <vt:lpstr>Overfitting</vt:lpstr>
      <vt:lpstr>Trade-off</vt:lpstr>
      <vt:lpstr>Total error</vt:lpstr>
      <vt:lpstr>Parameters vs hyperparameters</vt:lpstr>
      <vt:lpstr>L1 regularisation</vt:lpstr>
      <vt:lpstr>L2 regularisation</vt:lpstr>
      <vt:lpstr>L1 vs L2</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13: Introduction to machine learning</dc:title>
  <cp:lastModifiedBy>Richard Ball</cp:lastModifiedBy>
  <cp:revision>58</cp:revision>
  <dcterms:modified xsi:type="dcterms:W3CDTF">2024-02-14T07:44:30Z</dcterms:modified>
</cp:coreProperties>
</file>