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74" autoAdjust="0"/>
  </p:normalViewPr>
  <p:slideViewPr>
    <p:cSldViewPr snapToGrid="0">
      <p:cViewPr varScale="1">
        <p:scale>
          <a:sx n="130" d="100"/>
          <a:sy n="130" d="100"/>
        </p:scale>
        <p:origin x="16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7844b6a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17844b6a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bf085ea4c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bf085ea4c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7a35851c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7a35851c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bf085ea4c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bf085ea4c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5f2ef479f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5f2ef479f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5f2ef479f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5f2ef479f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5f2ef479f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5f2ef479f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bf085ea4c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bf085ea4c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5f2ef479f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5f2ef479f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5f2ef479f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5f2ef479f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4c47b2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e4c47b2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5f2ef479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5f2ef479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5f2ef479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5f2ef479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bf085ea4c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bf085ea4c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e6b9495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e6b9495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5f2ef479f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5f2ef479f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f2ef479f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5f2ef479f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bf085ea4c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bf085ea4c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42a8074a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42a8074a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42a8074a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42a8074a3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7a35851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7a35851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0816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Part 4: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Machine learning performance metrics</a:t>
            </a:r>
            <a:endParaRPr sz="3800" dirty="0"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>
            <a:off x="729600" y="3455150"/>
            <a:ext cx="37878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/>
              <a:t>Classification models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/>
              <a:t>Model optimisation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/>
              <a:t>Performance metrics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3522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a confusion matrix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Running a logistic regression model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Outputting the outcomes of the predictions from our fit(X_test) based on the ground truth (y_test)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023" y="4599349"/>
            <a:ext cx="373500" cy="4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performance measures</a:t>
            </a: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We’ve already gone over accuracy. What other measures might you intuitively think of?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performance measures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Precision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Recall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F1 score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ROC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Sensitivity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Specificity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Potential reasons: 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Observational error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Data entry error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Naturally occurring outlying data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46" name="Google Shape;246;p32"/>
          <p:cNvSpPr txBox="1">
            <a:spLocks noGrp="1"/>
          </p:cNvSpPr>
          <p:nvPr>
            <p:ph type="subTitle" idx="4294967295"/>
          </p:nvPr>
        </p:nvSpPr>
        <p:spPr>
          <a:xfrm>
            <a:off x="809175" y="2671750"/>
            <a:ext cx="29178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Precision = TP/(TP + FP)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Precision cares about how well the positives are being classed (if there were no FP, precision would be a perfect 1)</a:t>
            </a:r>
            <a:endParaRPr sz="1600" dirty="0">
              <a:solidFill>
                <a:srgbClr val="FFFFFF"/>
              </a:solidFill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32900"/>
            <a:ext cx="3677325" cy="22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/>
          <p:nvPr/>
        </p:nvSpPr>
        <p:spPr>
          <a:xfrm>
            <a:off x="6955929" y="1376300"/>
            <a:ext cx="502200" cy="102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4294967295"/>
          </p:nvPr>
        </p:nvSpPr>
        <p:spPr>
          <a:xfrm>
            <a:off x="4542975" y="28241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Calculate the precision for the above confusion matrix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Potential reasons: 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Observational error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Data entry error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Naturally occurring outlying data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4294967295"/>
          </p:nvPr>
        </p:nvSpPr>
        <p:spPr>
          <a:xfrm>
            <a:off x="809175" y="2671750"/>
            <a:ext cx="29178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Recall = TP/TP + FN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Otherwise known as sensitivity. Prioritising avoiding False negatives</a:t>
            </a:r>
            <a:endParaRPr sz="1600" dirty="0">
              <a:solidFill>
                <a:srgbClr val="FFFFFF"/>
              </a:solidFill>
            </a:endParaRPr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32900"/>
            <a:ext cx="3677325" cy="22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/>
          <p:nvPr/>
        </p:nvSpPr>
        <p:spPr>
          <a:xfrm rot="-5400000">
            <a:off x="6481773" y="1400266"/>
            <a:ext cx="502200" cy="1551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4294967295"/>
          </p:nvPr>
        </p:nvSpPr>
        <p:spPr>
          <a:xfrm>
            <a:off x="4542975" y="28241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Calculate the Recall for the above confusion matrix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F1 score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Potential reasons: 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Observational error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Data entry error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Naturally occurring outlying data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4294967295"/>
          </p:nvPr>
        </p:nvSpPr>
        <p:spPr>
          <a:xfrm>
            <a:off x="809175" y="2671750"/>
            <a:ext cx="29178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F1 Score = 2 x (precision*recall) / (precision+recall)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The ‘harmonic mean’ of precision and recall - basically a nice representation of the two</a:t>
            </a:r>
            <a:endParaRPr sz="1600" dirty="0">
              <a:solidFill>
                <a:srgbClr val="FFFFFF"/>
              </a:solidFill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32900"/>
            <a:ext cx="3677325" cy="22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>
            <a:spLocks noGrp="1"/>
          </p:cNvSpPr>
          <p:nvPr>
            <p:ph type="subTitle" idx="4294967295"/>
          </p:nvPr>
        </p:nvSpPr>
        <p:spPr>
          <a:xfrm>
            <a:off x="4542975" y="28241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Calculate the precision for the above confusion matrix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72" name="Google Shape;272;p34"/>
          <p:cNvSpPr txBox="1"/>
          <p:nvPr/>
        </p:nvSpPr>
        <p:spPr>
          <a:xfrm>
            <a:off x="4505846" y="3886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 = TP/TP + FN</a:t>
            </a:r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4495800" y="3505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Precision = TP/TP + FP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32991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calculate these with python?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Sklearn - Classification_report makes it very easy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023" y="4599349"/>
            <a:ext cx="373500" cy="4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subTitle" idx="4294967295"/>
          </p:nvPr>
        </p:nvSpPr>
        <p:spPr>
          <a:xfrm>
            <a:off x="40095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Sensitivity (True Positive rate) measures the proportion of positives that are correctly identified. How much fraud did we catch?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Specificity (True Negative rate) measures the proportion of negatives that are correctly identified. How many good customers did we correctly detect?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0042" y="4575325"/>
            <a:ext cx="424274" cy="4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subTitle" idx="4294967295"/>
          </p:nvPr>
        </p:nvSpPr>
        <p:spPr>
          <a:xfrm>
            <a:off x="40095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What would it mean if you had a model which could classify people who will pay their arrears on time, but performs poorly on correctly classifying those who don’t pay on time?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0042" y="4575325"/>
            <a:ext cx="424274" cy="4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curve - AUC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p39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Who wants to have a try at interpreting this?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Is a high AUC good or bad?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891" y="2519350"/>
            <a:ext cx="3245637" cy="2480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 txBox="1">
            <a:spLocks noGrp="1"/>
          </p:cNvSpPr>
          <p:nvPr>
            <p:ph type="subTitle" idx="4294967295"/>
          </p:nvPr>
        </p:nvSpPr>
        <p:spPr>
          <a:xfrm>
            <a:off x="732975" y="2519350"/>
            <a:ext cx="36672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ROC - Receiver operating characteristic curve 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AUC - Area under the curve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ZA" sz="1600" dirty="0">
                <a:solidFill>
                  <a:srgbClr val="FFFFFF"/>
                </a:solidFill>
              </a:rPr>
              <a:t>TPR (how much fraud detected) vs FPR (how many good customers incorrectly classified as fraud)</a:t>
            </a:r>
            <a:endParaRPr sz="1600" dirty="0">
              <a:solidFill>
                <a:srgbClr val="FFFFFF"/>
              </a:solidFill>
            </a:endParaRPr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0042" y="4575325"/>
            <a:ext cx="424274" cy="4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concepts</a:t>
            </a:r>
            <a:endParaRPr sz="3000"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1"/>
          </p:nvPr>
        </p:nvSpPr>
        <p:spPr>
          <a:xfrm>
            <a:off x="724950" y="3313925"/>
            <a:ext cx="3068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Performance metrics</a:t>
            </a:r>
            <a:endParaRPr sz="1300"/>
          </a:p>
        </p:txBody>
      </p:sp>
      <p:sp>
        <p:nvSpPr>
          <p:cNvPr id="143" name="Google Shape;143;p18"/>
          <p:cNvSpPr txBox="1"/>
          <p:nvPr/>
        </p:nvSpPr>
        <p:spPr>
          <a:xfrm>
            <a:off x="4701475" y="328050"/>
            <a:ext cx="41589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4A4F4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4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4F4F"/>
              </a:buClr>
              <a:buSzPts val="1350"/>
              <a:buFont typeface="Lato"/>
              <a:buChar char="-"/>
            </a:pPr>
            <a:r>
              <a:rPr lang="en" sz="1350">
                <a:solidFill>
                  <a:srgbClr val="4A4F4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Performance metrics</a:t>
            </a:r>
            <a:endParaRPr sz="1350">
              <a:solidFill>
                <a:srgbClr val="4A4F4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4A4F4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4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4F4F"/>
              </a:buClr>
              <a:buSzPts val="1350"/>
              <a:buFont typeface="Lato"/>
              <a:buChar char="-"/>
            </a:pPr>
            <a:r>
              <a:rPr lang="en" sz="1350">
                <a:solidFill>
                  <a:srgbClr val="4A4F4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Confusion matrices</a:t>
            </a:r>
            <a:endParaRPr sz="1350">
              <a:solidFill>
                <a:srgbClr val="4A4F4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4A4F4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4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4F4F"/>
              </a:buClr>
              <a:buSzPts val="1350"/>
              <a:buFont typeface="Lato"/>
              <a:buChar char="-"/>
            </a:pPr>
            <a:r>
              <a:rPr lang="en" sz="1350">
                <a:solidFill>
                  <a:srgbClr val="4A4F4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False negatives, true negative, false positives, true positives</a:t>
            </a:r>
            <a:endParaRPr sz="1350">
              <a:solidFill>
                <a:srgbClr val="4A4F4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4A4F4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4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4F4F"/>
              </a:buClr>
              <a:buSzPts val="1350"/>
              <a:buFont typeface="Lato"/>
              <a:buChar char="-"/>
            </a:pPr>
            <a:r>
              <a:rPr lang="en" sz="1350">
                <a:solidFill>
                  <a:srgbClr val="4A4F4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Specificity and sensitivity</a:t>
            </a:r>
            <a:endParaRPr sz="1350">
              <a:solidFill>
                <a:srgbClr val="4A4F4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4A4F4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4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A4F4F"/>
              </a:buClr>
              <a:buSzPts val="1350"/>
              <a:buFont typeface="Lato"/>
              <a:buChar char="-"/>
            </a:pPr>
            <a:r>
              <a:rPr lang="en" sz="1350">
                <a:solidFill>
                  <a:srgbClr val="4A4F4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ROC curves</a:t>
            </a:r>
            <a:endParaRPr sz="1350">
              <a:solidFill>
                <a:srgbClr val="4A4F4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AUC-ROC</a:t>
            </a:r>
            <a:endParaRPr/>
          </a:p>
        </p:txBody>
      </p:sp>
      <p:sp>
        <p:nvSpPr>
          <p:cNvPr id="316" name="Google Shape;316;p40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An ‘ROC score’ is generally our go to when we’re concerned about unbalanced classes</a:t>
            </a:r>
            <a:endParaRPr sz="1600" dirty="0">
              <a:solidFill>
                <a:srgbClr val="FFFFFF"/>
              </a:solidFill>
            </a:endParaRPr>
          </a:p>
        </p:txBody>
      </p:sp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00" y="2204357"/>
            <a:ext cx="4080000" cy="281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ROC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Running logistic regression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Obtaining an ROC score for train/test 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Plotting an ROC curve so that we can visualise and interpret it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023" y="4599349"/>
            <a:ext cx="373500" cy="4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</a:t>
            </a:r>
            <a:endParaRPr/>
          </a:p>
        </p:txBody>
      </p:sp>
      <p:sp>
        <p:nvSpPr>
          <p:cNvPr id="330" name="Google Shape;330;p42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Accuracy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Precision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Recall 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F1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Sensitivity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Specificity 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ROC curve - AUC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measures for classification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Accuracy: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Number of correct predictions</a:t>
            </a:r>
            <a:r>
              <a:rPr lang="en" sz="1600">
                <a:solidFill>
                  <a:srgbClr val="FFFFFF"/>
                </a:solidFill>
              </a:rPr>
              <a:t>           x 100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Total number of predictions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300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- quick practise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4294967295"/>
          </p:nvPr>
        </p:nvSpPr>
        <p:spPr>
          <a:xfrm>
            <a:off x="4542975" y="12239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Training a model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Outputting the accuracy for train and test</a:t>
            </a:r>
            <a:endParaRPr sz="1800"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023" y="4599349"/>
            <a:ext cx="373500" cy="4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Accuracy is a no-no if: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 dirty="0">
                <a:solidFill>
                  <a:srgbClr val="FFFFFF"/>
                </a:solidFill>
              </a:rPr>
              <a:t>You have significantly unbalanced classes in your dependent variable 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 dirty="0">
                <a:solidFill>
                  <a:srgbClr val="FFFFFF"/>
                </a:solidFill>
              </a:rPr>
              <a:t>If there is a high importance for your classes to not be mis-classified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 b="1" u="sng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performance metrics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Precision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Recall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F1 score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ROC-AUC score 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Sensitivity vs specificity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38427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4294967295"/>
          </p:nvPr>
        </p:nvSpPr>
        <p:spPr>
          <a:xfrm>
            <a:off x="820700" y="21546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 dirty="0">
                <a:solidFill>
                  <a:srgbClr val="FFFFFF"/>
                </a:solidFill>
              </a:rPr>
              <a:t>True positives (predict pos, true)</a:t>
            </a:r>
            <a:br>
              <a:rPr lang="en" sz="1600" dirty="0">
                <a:solidFill>
                  <a:srgbClr val="FFFFFF"/>
                </a:solidFill>
              </a:rPr>
            </a:b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 dirty="0">
                <a:solidFill>
                  <a:srgbClr val="FFFFFF"/>
                </a:solidFill>
              </a:rPr>
              <a:t>False positives (predict pos, false)</a:t>
            </a:r>
            <a:br>
              <a:rPr lang="en" sz="1600" dirty="0">
                <a:solidFill>
                  <a:srgbClr val="FFFFFF"/>
                </a:solidFill>
              </a:rPr>
            </a:b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 dirty="0">
                <a:solidFill>
                  <a:srgbClr val="FFFFFF"/>
                </a:solidFill>
              </a:rPr>
              <a:t>True negatives (predict neg, true)</a:t>
            </a:r>
            <a:br>
              <a:rPr lang="en" sz="1600" dirty="0">
                <a:solidFill>
                  <a:srgbClr val="FFFFFF"/>
                </a:solidFill>
              </a:rPr>
            </a:b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 dirty="0">
                <a:solidFill>
                  <a:srgbClr val="FFFFFF"/>
                </a:solidFill>
              </a:rPr>
              <a:t>False negatives (predict neg, false)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700" y="1723362"/>
            <a:ext cx="3677325" cy="22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38427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negatives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4294967295"/>
          </p:nvPr>
        </p:nvSpPr>
        <p:spPr>
          <a:xfrm>
            <a:off x="724950" y="3313925"/>
            <a:ext cx="3068400" cy="16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Who can provide an example of each in the context of judge bot - sentencing people to prison or not (y) based on available evidence (x</a:t>
            </a:r>
            <a:r>
              <a:rPr lang="en" baseline="-25000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625" y="834500"/>
            <a:ext cx="3565949" cy="20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4685725" y="29172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True positives</a:t>
            </a:r>
            <a:br>
              <a:rPr lang="en" sz="1200">
                <a:solidFill>
                  <a:srgbClr val="FFFFFF"/>
                </a:solidFill>
              </a:rPr>
            </a:b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False positives</a:t>
            </a:r>
            <a:br>
              <a:rPr lang="en" sz="1200">
                <a:solidFill>
                  <a:srgbClr val="FFFFFF"/>
                </a:solidFill>
              </a:rPr>
            </a:b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True negatives</a:t>
            </a:r>
            <a:br>
              <a:rPr lang="en" sz="1200">
                <a:solidFill>
                  <a:srgbClr val="FFFFFF"/>
                </a:solidFill>
              </a:rPr>
            </a:b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False negatives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38427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4294967295"/>
          </p:nvPr>
        </p:nvSpPr>
        <p:spPr>
          <a:xfrm>
            <a:off x="724950" y="3313925"/>
            <a:ext cx="3068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Medical diagnosis - diagnosing people with malaria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625" y="834500"/>
            <a:ext cx="3565949" cy="20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50" y="2993450"/>
            <a:ext cx="3409324" cy="19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632</Words>
  <Application>Microsoft Office PowerPoint</Application>
  <PresentationFormat>On-screen Show (16:9)</PresentationFormat>
  <Paragraphs>124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Raleway</vt:lpstr>
      <vt:lpstr>Lato</vt:lpstr>
      <vt:lpstr>Arial</vt:lpstr>
      <vt:lpstr>Streamline</vt:lpstr>
      <vt:lpstr>Part 4: Machine learning performance metrics</vt:lpstr>
      <vt:lpstr>Lesson concepts</vt:lpstr>
      <vt:lpstr>Performance measures for classification</vt:lpstr>
      <vt:lpstr>Accuracy - quick practise</vt:lpstr>
      <vt:lpstr>Accuracy</vt:lpstr>
      <vt:lpstr>Other performance metrics</vt:lpstr>
      <vt:lpstr>Confusion matrix</vt:lpstr>
      <vt:lpstr>False positives False negatives</vt:lpstr>
      <vt:lpstr>Another example</vt:lpstr>
      <vt:lpstr>Let’s create a confusion matrix</vt:lpstr>
      <vt:lpstr>Classification performance measures</vt:lpstr>
      <vt:lpstr>Classification performance measures</vt:lpstr>
      <vt:lpstr>Precision</vt:lpstr>
      <vt:lpstr>Recall</vt:lpstr>
      <vt:lpstr>F1 score</vt:lpstr>
      <vt:lpstr>How do we calculate these with python?</vt:lpstr>
      <vt:lpstr>Sensitivity and  specificity</vt:lpstr>
      <vt:lpstr>Sensitivity and  specificity</vt:lpstr>
      <vt:lpstr>ROC curve - AUC </vt:lpstr>
      <vt:lpstr>AUC-ROC</vt:lpstr>
      <vt:lpstr>AUC ROC</vt:lpstr>
      <vt:lpstr>Revision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16: Machine learning performance metrics</dc:title>
  <cp:lastModifiedBy>Richard Ball</cp:lastModifiedBy>
  <cp:revision>18</cp:revision>
  <dcterms:modified xsi:type="dcterms:W3CDTF">2024-02-14T07:53:41Z</dcterms:modified>
</cp:coreProperties>
</file>