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Old Standard TT"/>
      <p:regular r:id="rId23"/>
      <p:bold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OldStandardTT-bold.fntdata"/><Relationship Id="rId23"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OldStandardT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ve.mitre.org/cgi-bin/cvename.cgi?name=CVE-2000-1094" TargetMode="External"/><Relationship Id="rId3" Type="http://schemas.openxmlformats.org/officeDocument/2006/relationships/hyperlink" Target="http://cve.mitre.org/cgi-bin/cvename.cgi?name=CVE-2000-1094" TargetMode="External"/><Relationship Id="rId4" Type="http://schemas.openxmlformats.org/officeDocument/2006/relationships/hyperlink" Target="http://cve.mitre.org/cgi-bin/cvename.cgi?name=CVE-1999-0046" TargetMode="External"/><Relationship Id="rId9" Type="http://schemas.openxmlformats.org/officeDocument/2006/relationships/hyperlink" Target="http://cve.mitre.org/cgi-bin/cvename.cgi?name=CVE-2003-0595" TargetMode="External"/><Relationship Id="rId5" Type="http://schemas.openxmlformats.org/officeDocument/2006/relationships/hyperlink" Target="http://cve.mitre.org/cgi-bin/cvename.cgi?name=CVE-1999-0046" TargetMode="External"/><Relationship Id="rId6" Type="http://schemas.openxmlformats.org/officeDocument/2006/relationships/hyperlink" Target="http://cve.mitre.org/cgi-bin/cvename.cgi?name=CVE-2002-1337" TargetMode="External"/><Relationship Id="rId7" Type="http://schemas.openxmlformats.org/officeDocument/2006/relationships/hyperlink" Target="http://cve.mitre.org/cgi-bin/cvename.cgi?name=CVE-2002-1337" TargetMode="External"/><Relationship Id="rId8" Type="http://schemas.openxmlformats.org/officeDocument/2006/relationships/hyperlink" Target="http://cve.mitre.org/cgi-bin/cvename.cgi?name=CVE-2003-0595" TargetMode="External"/><Relationship Id="rId11" Type="http://schemas.openxmlformats.org/officeDocument/2006/relationships/hyperlink" Target="http://cve.mitre.org/cgi-bin/cvename.cgi?name=CVE-2001-0191" TargetMode="External"/><Relationship Id="rId10" Type="http://schemas.openxmlformats.org/officeDocument/2006/relationships/hyperlink" Target="http://cve.mitre.org/cgi-bin/cvename.cgi?name=CVE-2001-0191"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ve.mitre.org/cgi-bin/cvename.cgi?name=CVE-2002-1825" TargetMode="External"/><Relationship Id="rId3" Type="http://schemas.openxmlformats.org/officeDocument/2006/relationships/hyperlink" Target="http://cve.mitre.org/cgi-bin/cvename.cgi?name=CVE-2002-1825" TargetMode="External"/><Relationship Id="rId4" Type="http://schemas.openxmlformats.org/officeDocument/2006/relationships/hyperlink" Target="http://cve.mitre.org/cgi-bin/cvename.cgi?name=CVE-2001-0717" TargetMode="External"/><Relationship Id="rId9" Type="http://schemas.openxmlformats.org/officeDocument/2006/relationships/hyperlink" Target="http://cve.mitre.org/cgi-bin/cvename.cgi?name=CVE-2002-1788" TargetMode="External"/><Relationship Id="rId5" Type="http://schemas.openxmlformats.org/officeDocument/2006/relationships/hyperlink" Target="http://cve.mitre.org/cgi-bin/cvename.cgi?name=CVE-2001-0717" TargetMode="External"/><Relationship Id="rId6" Type="http://schemas.openxmlformats.org/officeDocument/2006/relationships/hyperlink" Target="http://cve.mitre.org/cgi-bin/cvename.cgi?name=CVE-2002-0573" TargetMode="External"/><Relationship Id="rId7" Type="http://schemas.openxmlformats.org/officeDocument/2006/relationships/hyperlink" Target="http://cve.mitre.org/cgi-bin/cvename.cgi?name=CVE-2002-0573" TargetMode="External"/><Relationship Id="rId8" Type="http://schemas.openxmlformats.org/officeDocument/2006/relationships/hyperlink" Target="http://cve.mitre.org/cgi-bin/cvename.cgi?name=CVE-2002-1788" TargetMode="External"/><Relationship Id="rId11" Type="http://schemas.openxmlformats.org/officeDocument/2006/relationships/hyperlink" Target="http://cve.mitre.org/cgi-bin/cvename.cgi?name=CVE-2006-2480" TargetMode="External"/><Relationship Id="rId10" Type="http://schemas.openxmlformats.org/officeDocument/2006/relationships/hyperlink" Target="http://cve.mitre.org/cgi-bin/cvename.cgi?name=CVE-2006-2480" TargetMode="External"/><Relationship Id="rId13" Type="http://schemas.openxmlformats.org/officeDocument/2006/relationships/hyperlink" Target="http://cve.mitre.org/cgi-bin/cvename.cgi?name=CVE-2007-2027" TargetMode="External"/><Relationship Id="rId12" Type="http://schemas.openxmlformats.org/officeDocument/2006/relationships/hyperlink" Target="http://cve.mitre.org/cgi-bin/cvename.cgi?name=CVE-2007-2027"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we.mitre.org/data/definitions/134.html#REF-116" TargetMode="External"/><Relationship Id="rId3" Type="http://schemas.openxmlformats.org/officeDocument/2006/relationships/hyperlink" Target="https://cwe.mitre.org/data/definitions/134.html#REF-117" TargetMode="External"/><Relationship Id="rId4" Type="http://schemas.openxmlformats.org/officeDocument/2006/relationships/hyperlink" Target="http://capec.mitre.org/data/definitions/135.html" TargetMode="External"/><Relationship Id="rId5" Type="http://schemas.openxmlformats.org/officeDocument/2006/relationships/hyperlink" Target="http://capec.mitre.org/data/definitions/135.html" TargetMode="External"/><Relationship Id="rId6" Type="http://schemas.openxmlformats.org/officeDocument/2006/relationships/hyperlink" Target="http://capec.mitre.org/data/definitions/67.html" TargetMode="External"/><Relationship Id="rId7" Type="http://schemas.openxmlformats.org/officeDocument/2006/relationships/hyperlink" Target="http://capec.mitre.org/data/definitions/67.htm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0" Type="http://schemas.openxmlformats.org/officeDocument/2006/relationships/hyperlink" Target="http://cve.mitre.org/cgi-bin/cvename.cgi?name=CVE-2008-5021" TargetMode="External"/><Relationship Id="rId22" Type="http://schemas.openxmlformats.org/officeDocument/2006/relationships/hyperlink" Target="http://cve.mitre.org/cgi-bin/cvename.cgi?name=CVE-2009-4895" TargetMode="External"/><Relationship Id="rId21" Type="http://schemas.openxmlformats.org/officeDocument/2006/relationships/hyperlink" Target="http://cve.mitre.org/cgi-bin/cvename.cgi?name=CVE-2008-5021" TargetMode="External"/><Relationship Id="rId24" Type="http://schemas.openxmlformats.org/officeDocument/2006/relationships/hyperlink" Target="http://cve.mitre.org/cgi-bin/cvename.cgi?name=CVE-2009-3547" TargetMode="External"/><Relationship Id="rId23" Type="http://schemas.openxmlformats.org/officeDocument/2006/relationships/hyperlink" Target="http://cve.mitre.org/cgi-bin/cvename.cgi?name=CVE-2009-4895" TargetMode="External"/><Relationship Id="rId1" Type="http://schemas.openxmlformats.org/officeDocument/2006/relationships/notesMaster" Target="../notesMasters/notesMaster1.xml"/><Relationship Id="rId2" Type="http://schemas.openxmlformats.org/officeDocument/2006/relationships/hyperlink" Target="http://cve.mitre.org/cgi-bin/cvename.cgi?name=CVE-2008-5044" TargetMode="External"/><Relationship Id="rId3" Type="http://schemas.openxmlformats.org/officeDocument/2006/relationships/hyperlink" Target="http://cve.mitre.org/cgi-bin/cvename.cgi?name=CVE-2008-5044" TargetMode="External"/><Relationship Id="rId4" Type="http://schemas.openxmlformats.org/officeDocument/2006/relationships/hyperlink" Target="http://cve.mitre.org/cgi-bin/cvename.cgi?name=CVE-2008-2958" TargetMode="External"/><Relationship Id="rId9" Type="http://schemas.openxmlformats.org/officeDocument/2006/relationships/hyperlink" Target="http://cve.mitre.org/cgi-bin/cvename.cgi?name=CVE-2008-0058" TargetMode="External"/><Relationship Id="rId26" Type="http://schemas.openxmlformats.org/officeDocument/2006/relationships/hyperlink" Target="https://cwe.mitre.org/data/definitions/400.html" TargetMode="External"/><Relationship Id="rId25" Type="http://schemas.openxmlformats.org/officeDocument/2006/relationships/hyperlink" Target="http://cve.mitre.org/cgi-bin/cvename.cgi?name=CVE-2009-3547" TargetMode="External"/><Relationship Id="rId28" Type="http://schemas.openxmlformats.org/officeDocument/2006/relationships/hyperlink" Target="https://cwe.mitre.org/data/definitions/609.html" TargetMode="External"/><Relationship Id="rId27" Type="http://schemas.openxmlformats.org/officeDocument/2006/relationships/hyperlink" Target="https://cwe.mitre.org/data/definitions/412.html" TargetMode="External"/><Relationship Id="rId5" Type="http://schemas.openxmlformats.org/officeDocument/2006/relationships/hyperlink" Target="http://cve.mitre.org/cgi-bin/cvename.cgi?name=CVE-2008-2958" TargetMode="External"/><Relationship Id="rId6" Type="http://schemas.openxmlformats.org/officeDocument/2006/relationships/hyperlink" Target="http://cve.mitre.org/cgi-bin/cvename.cgi?name=CVE-2008-1570" TargetMode="External"/><Relationship Id="rId29" Type="http://schemas.openxmlformats.org/officeDocument/2006/relationships/hyperlink" Target="https://cwe.mitre.org/data/definitions/362.html#REF-76" TargetMode="External"/><Relationship Id="rId7" Type="http://schemas.openxmlformats.org/officeDocument/2006/relationships/hyperlink" Target="http://cve.mitre.org/cgi-bin/cvename.cgi?name=CVE-2008-1570" TargetMode="External"/><Relationship Id="rId8" Type="http://schemas.openxmlformats.org/officeDocument/2006/relationships/hyperlink" Target="http://cve.mitre.org/cgi-bin/cvename.cgi?name=CVE-2008-0058" TargetMode="External"/><Relationship Id="rId11" Type="http://schemas.openxmlformats.org/officeDocument/2006/relationships/hyperlink" Target="http://cve.mitre.org/cgi-bin/cvename.cgi?name=CVE-2008-0379" TargetMode="External"/><Relationship Id="rId10" Type="http://schemas.openxmlformats.org/officeDocument/2006/relationships/hyperlink" Target="http://cve.mitre.org/cgi-bin/cvename.cgi?name=CVE-2008-0379" TargetMode="External"/><Relationship Id="rId13" Type="http://schemas.openxmlformats.org/officeDocument/2006/relationships/hyperlink" Target="http://cve.mitre.org/cgi-bin/cvename.cgi?name=CVE-2007-6599" TargetMode="External"/><Relationship Id="rId12" Type="http://schemas.openxmlformats.org/officeDocument/2006/relationships/hyperlink" Target="http://cve.mitre.org/cgi-bin/cvename.cgi?name=CVE-2007-6599" TargetMode="External"/><Relationship Id="rId15" Type="http://schemas.openxmlformats.org/officeDocument/2006/relationships/hyperlink" Target="http://cve.mitre.org/cgi-bin/cvename.cgi?name=CVE-2007-6180" TargetMode="External"/><Relationship Id="rId14" Type="http://schemas.openxmlformats.org/officeDocument/2006/relationships/hyperlink" Target="http://cve.mitre.org/cgi-bin/cvename.cgi?name=CVE-2007-6180" TargetMode="External"/><Relationship Id="rId17" Type="http://schemas.openxmlformats.org/officeDocument/2006/relationships/hyperlink" Target="http://cve.mitre.org/cgi-bin/cvename.cgi?name=CVE-2007-5794" TargetMode="External"/><Relationship Id="rId16" Type="http://schemas.openxmlformats.org/officeDocument/2006/relationships/hyperlink" Target="http://cve.mitre.org/cgi-bin/cvename.cgi?name=CVE-2007-5794" TargetMode="External"/><Relationship Id="rId19" Type="http://schemas.openxmlformats.org/officeDocument/2006/relationships/hyperlink" Target="http://cve.mitre.org/cgi-bin/cvename.cgi?name=CVE-2007-3970" TargetMode="External"/><Relationship Id="rId18" Type="http://schemas.openxmlformats.org/officeDocument/2006/relationships/hyperlink" Target="http://cve.mitre.org/cgi-bin/cvename.cgi?name=CVE-2007-3970"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we.mitre.org/data/definitions/400.html" TargetMode="External"/><Relationship Id="rId3" Type="http://schemas.openxmlformats.org/officeDocument/2006/relationships/hyperlink" Target="https://cwe.mitre.org/data/definitions/59.html" TargetMode="External"/><Relationship Id="rId4" Type="http://schemas.openxmlformats.org/officeDocument/2006/relationships/hyperlink" Target="https://cwe.mitre.org/data/definitions/367.html" TargetMode="External"/><Relationship Id="rId5" Type="http://schemas.openxmlformats.org/officeDocument/2006/relationships/hyperlink" Target="https://cwe.mitre.org/data/definitions/609.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we.mitre.org/data/definitions/120.html#REF-57" TargetMode="External"/><Relationship Id="rId3" Type="http://schemas.openxmlformats.org/officeDocument/2006/relationships/hyperlink" Target="https://cwe.mitre.org/data/definitions/120.html#REF-56" TargetMode="External"/><Relationship Id="rId4" Type="http://schemas.openxmlformats.org/officeDocument/2006/relationships/hyperlink" Target="https://cwe.mitre.org/data/definitions/602.html" TargetMode="External"/><Relationship Id="rId9" Type="http://schemas.openxmlformats.org/officeDocument/2006/relationships/hyperlink" Target="https://cwe.mitre.org/data/definitions/120.html#REF-61" TargetMode="External"/><Relationship Id="rId5" Type="http://schemas.openxmlformats.org/officeDocument/2006/relationships/hyperlink" Target="https://cwe.mitre.org/data/definitions/120.html#REF-58" TargetMode="External"/><Relationship Id="rId6" Type="http://schemas.openxmlformats.org/officeDocument/2006/relationships/hyperlink" Target="https://cwe.mitre.org/data/definitions/120.html#REF-60" TargetMode="External"/><Relationship Id="rId7" Type="http://schemas.openxmlformats.org/officeDocument/2006/relationships/hyperlink" Target="https://cwe.mitre.org/data/definitions/120.html#REF-64" TargetMode="External"/><Relationship Id="rId8" Type="http://schemas.openxmlformats.org/officeDocument/2006/relationships/hyperlink" Target="https://cwe.mitre.org/data/definitions/120.html#REF-60" TargetMode="External"/><Relationship Id="rId11" Type="http://schemas.openxmlformats.org/officeDocument/2006/relationships/hyperlink" Target="https://cwe.mitre.org/data/definitions/131.html" TargetMode="External"/><Relationship Id="rId10" Type="http://schemas.openxmlformats.org/officeDocument/2006/relationships/hyperlink" Target="https://cwe.mitre.org/data/definitions/193.html" TargetMode="External"/><Relationship Id="rId13" Type="http://schemas.openxmlformats.org/officeDocument/2006/relationships/hyperlink" Target="https://cwe.mitre.org/data/definitions/243.html" TargetMode="External"/><Relationship Id="rId12" Type="http://schemas.openxmlformats.org/officeDocument/2006/relationships/hyperlink" Target="https://cwe.mitre.org/data/definitions/120.html#REF-76"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Likelihood Of Exploit  </a:t>
            </a:r>
            <a:r>
              <a:rPr lang="en">
                <a:latin typeface="Verdana"/>
                <a:ea typeface="Verdana"/>
                <a:cs typeface="Verdana"/>
                <a:sym typeface="Verdana"/>
              </a:rPr>
              <a:t>High</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Common Consequences</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The table below specifies different individual consequences associated with the weakness. The Scope identifies the application security area that is violated, while the Impact describes the negative technical impact that arises if an adversary succeeds in exploiting this weakness. The Likelihood provides information about how likely the specific consequence is expected to be seen relative to the other consequences in the list. For example, there may be high likelihood that a weakness will be exploited to achieve a certain impact, but a low likelihood that it will be exploited to achieve a different impact.</a:t>
            </a:r>
            <a:endParaRPr>
              <a:latin typeface="Verdana"/>
              <a:ea typeface="Verdana"/>
              <a:cs typeface="Verdana"/>
              <a:sym typeface="Verdana"/>
            </a:endParaRPr>
          </a:p>
          <a:p>
            <a:pPr indent="0" lvl="0" marL="0" rtl="0">
              <a:lnSpc>
                <a:spcPct val="115000"/>
              </a:lnSpc>
              <a:spcBef>
                <a:spcPts val="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0"/>
              </a:spcBef>
              <a:spcAft>
                <a:spcPts val="0"/>
              </a:spcAft>
              <a:buNone/>
            </a:pPr>
            <a:r>
              <a:rPr b="1" lang="en">
                <a:solidFill>
                  <a:srgbClr val="32498D"/>
                </a:solidFill>
                <a:latin typeface="Verdana"/>
                <a:ea typeface="Verdana"/>
                <a:cs typeface="Verdana"/>
                <a:sym typeface="Verdana"/>
              </a:rPr>
              <a:t>Scope &amp; Impact of Consequence</a:t>
            </a:r>
            <a:endParaRPr b="1">
              <a:solidFill>
                <a:srgbClr val="32498D"/>
              </a:solidFill>
              <a:latin typeface="Verdana"/>
              <a:ea typeface="Verdana"/>
              <a:cs typeface="Verdana"/>
              <a:sym typeface="Verdana"/>
            </a:endParaRPr>
          </a:p>
          <a:p>
            <a:pPr indent="0" lvl="0" marL="0" rtl="0">
              <a:lnSpc>
                <a:spcPct val="115000"/>
              </a:lnSpc>
              <a:spcBef>
                <a:spcPts val="0"/>
              </a:spcBef>
              <a:spcAft>
                <a:spcPts val="0"/>
              </a:spcAft>
              <a:buNone/>
            </a:pPr>
            <a:r>
              <a:t/>
            </a:r>
            <a:endParaRPr b="1">
              <a:solidFill>
                <a:srgbClr val="32498D"/>
              </a:solidFill>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Integrity </a:t>
            </a:r>
            <a:endParaRPr>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Confidentiality</a:t>
            </a:r>
            <a:endParaRPr>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Availability</a:t>
            </a:r>
            <a:endParaRPr>
              <a:latin typeface="Verdana"/>
              <a:ea typeface="Verdana"/>
              <a:cs typeface="Verdana"/>
              <a:sym typeface="Verdana"/>
            </a:endParaRPr>
          </a:p>
          <a:p>
            <a:pPr indent="0" lvl="0" marL="0" rtl="0">
              <a:lnSpc>
                <a:spcPct val="115000"/>
              </a:lnSpc>
              <a:spcBef>
                <a:spcPts val="0"/>
              </a:spcBef>
              <a:spcAft>
                <a:spcPts val="0"/>
              </a:spcAft>
              <a:buNone/>
            </a:pPr>
            <a:r>
              <a:rPr b="1" lang="en" sz="950">
                <a:solidFill>
                  <a:srgbClr val="32498D"/>
                </a:solidFill>
                <a:latin typeface="Verdana"/>
                <a:ea typeface="Verdana"/>
                <a:cs typeface="Verdana"/>
                <a:sym typeface="Verdana"/>
              </a:rPr>
              <a:t>Technical Impact:</a:t>
            </a:r>
            <a:r>
              <a:rPr i="1" lang="en" sz="950">
                <a:latin typeface="Verdana"/>
                <a:ea typeface="Verdana"/>
                <a:cs typeface="Verdana"/>
                <a:sym typeface="Verdana"/>
              </a:rPr>
              <a:t> Execute Unauthorized Code or Commands</a:t>
            </a:r>
            <a:endParaRPr i="1" sz="950">
              <a:latin typeface="Verdana"/>
              <a:ea typeface="Verdana"/>
              <a:cs typeface="Verdana"/>
              <a:sym typeface="Verdana"/>
            </a:endParaRPr>
          </a:p>
          <a:p>
            <a:pPr indent="0" lvl="0" marL="0" rtl="0">
              <a:lnSpc>
                <a:spcPct val="115000"/>
              </a:lnSpc>
              <a:spcBef>
                <a:spcPts val="800"/>
              </a:spcBef>
              <a:spcAft>
                <a:spcPts val="0"/>
              </a:spcAft>
              <a:buNone/>
            </a:pPr>
            <a:r>
              <a:rPr lang="en">
                <a:latin typeface="Verdana"/>
                <a:ea typeface="Verdana"/>
                <a:cs typeface="Verdana"/>
                <a:sym typeface="Verdana"/>
              </a:rPr>
              <a:t>Buffer overflows often can be used to execute arbitrary code, which is usually outside the scope of a program's implicit security policy. This can often be used to subvert any other security service.</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Availability</a:t>
            </a:r>
            <a:endParaRPr>
              <a:latin typeface="Verdana"/>
              <a:ea typeface="Verdana"/>
              <a:cs typeface="Verdana"/>
              <a:sym typeface="Verdana"/>
            </a:endParaRPr>
          </a:p>
          <a:p>
            <a:pPr indent="0" lvl="0" marL="0" rtl="0">
              <a:lnSpc>
                <a:spcPct val="115000"/>
              </a:lnSpc>
              <a:spcBef>
                <a:spcPts val="0"/>
              </a:spcBef>
              <a:spcAft>
                <a:spcPts val="0"/>
              </a:spcAft>
              <a:buNone/>
            </a:pPr>
            <a:r>
              <a:rPr b="1" lang="en" sz="950">
                <a:solidFill>
                  <a:srgbClr val="32498D"/>
                </a:solidFill>
                <a:latin typeface="Verdana"/>
                <a:ea typeface="Verdana"/>
                <a:cs typeface="Verdana"/>
                <a:sym typeface="Verdana"/>
              </a:rPr>
              <a:t>Technical Impact:</a:t>
            </a:r>
            <a:r>
              <a:rPr i="1" lang="en" sz="950">
                <a:latin typeface="Verdana"/>
                <a:ea typeface="Verdana"/>
                <a:cs typeface="Verdana"/>
                <a:sym typeface="Verdana"/>
              </a:rPr>
              <a:t> DoS: Crash, Exit, or Restart; DoS: Resource Consumption (CPU)</a:t>
            </a:r>
            <a:endParaRPr i="1" sz="950">
              <a:latin typeface="Verdana"/>
              <a:ea typeface="Verdana"/>
              <a:cs typeface="Verdana"/>
              <a:sym typeface="Verdana"/>
            </a:endParaRPr>
          </a:p>
          <a:p>
            <a:pPr indent="0" lvl="0" marL="0" rtl="0">
              <a:lnSpc>
                <a:spcPct val="115000"/>
              </a:lnSpc>
              <a:spcBef>
                <a:spcPts val="800"/>
              </a:spcBef>
              <a:spcAft>
                <a:spcPts val="0"/>
              </a:spcAft>
              <a:buNone/>
            </a:pPr>
            <a:r>
              <a:rPr lang="en">
                <a:latin typeface="Verdana"/>
                <a:ea typeface="Verdana"/>
                <a:cs typeface="Verdana"/>
                <a:sym typeface="Verdana"/>
              </a:rPr>
              <a:t>Buffer overflows generally lead to crashes. Other attacks leading to lack of availability are possible, including putting the program into an infinite loop.</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50800" marR="50800" rtl="0">
              <a:lnSpc>
                <a:spcPct val="115000"/>
              </a:lnSpc>
              <a:spcBef>
                <a:spcPts val="0"/>
              </a:spcBef>
              <a:spcAft>
                <a:spcPts val="0"/>
              </a:spcAft>
              <a:buNone/>
            </a:pPr>
            <a:r>
              <a:rPr b="1" lang="en">
                <a:solidFill>
                  <a:srgbClr val="4D5566"/>
                </a:solidFill>
                <a:latin typeface="Verdana"/>
                <a:ea typeface="Verdana"/>
                <a:cs typeface="Verdana"/>
                <a:sym typeface="Verdana"/>
              </a:rPr>
              <a:t>Observed Examples</a:t>
            </a:r>
            <a:endParaRPr b="1">
              <a:solidFill>
                <a:srgbClr val="4D5566"/>
              </a:solidFill>
              <a:latin typeface="Verdana"/>
              <a:ea typeface="Verdana"/>
              <a:cs typeface="Verdana"/>
              <a:sym typeface="Verdana"/>
            </a:endParaRPr>
          </a:p>
          <a:p>
            <a:pPr indent="0" lvl="0" marL="0" rtl="0">
              <a:lnSpc>
                <a:spcPct val="115000"/>
              </a:lnSpc>
              <a:spcBef>
                <a:spcPts val="0"/>
              </a:spcBef>
              <a:spcAft>
                <a:spcPts val="0"/>
              </a:spcAft>
              <a:buNone/>
            </a:pPr>
            <a:r>
              <a:rPr b="1" lang="en">
                <a:solidFill>
                  <a:srgbClr val="32498D"/>
                </a:solidFill>
                <a:latin typeface="Verdana"/>
                <a:ea typeface="Verdana"/>
                <a:cs typeface="Verdana"/>
                <a:sym typeface="Verdana"/>
              </a:rPr>
              <a:t>Reference &amp; Description</a:t>
            </a:r>
            <a:endParaRPr b="1">
              <a:solidFill>
                <a:srgbClr val="32498D"/>
              </a:solidFill>
              <a:latin typeface="Verdana"/>
              <a:ea typeface="Verdana"/>
              <a:cs typeface="Verdana"/>
              <a:sym typeface="Verdana"/>
            </a:endParaRPr>
          </a:p>
          <a:p>
            <a:pPr indent="0" lvl="0" marL="0">
              <a:spcBef>
                <a:spcPts val="0"/>
              </a:spcBef>
              <a:spcAft>
                <a:spcPts val="0"/>
              </a:spcAft>
              <a:buNone/>
            </a:pPr>
            <a:r>
              <a:rPr lang="en" u="sng">
                <a:solidFill>
                  <a:srgbClr val="000066"/>
                </a:solidFill>
                <a:latin typeface="Verdana"/>
                <a:ea typeface="Verdana"/>
                <a:cs typeface="Verdana"/>
                <a:sym typeface="Verdana"/>
                <a:hlinkClick r:id="rId2"/>
              </a:rPr>
              <a:t>CVE-2000-1094</a:t>
            </a:r>
            <a:endParaRPr u="sng">
              <a:solidFill>
                <a:srgbClr val="000066"/>
              </a:solidFill>
              <a:latin typeface="Verdana"/>
              <a:ea typeface="Verdana"/>
              <a:cs typeface="Verdana"/>
              <a:sym typeface="Verdana"/>
              <a:hlinkClick r:id="rId3"/>
            </a:endParaRPr>
          </a:p>
          <a:p>
            <a:pPr indent="0" lvl="0" marL="101600" rtl="0">
              <a:lnSpc>
                <a:spcPct val="115000"/>
              </a:lnSpc>
              <a:spcBef>
                <a:spcPts val="0"/>
              </a:spcBef>
              <a:spcAft>
                <a:spcPts val="0"/>
              </a:spcAft>
              <a:buNone/>
            </a:pPr>
            <a:r>
              <a:rPr lang="en">
                <a:latin typeface="Verdana"/>
                <a:ea typeface="Verdana"/>
                <a:cs typeface="Verdana"/>
                <a:sym typeface="Verdana"/>
              </a:rPr>
              <a:t>buffer overflow using command with long argument</a:t>
            </a:r>
            <a:endParaRPr>
              <a:latin typeface="Verdana"/>
              <a:ea typeface="Verdana"/>
              <a:cs typeface="Verdana"/>
              <a:sym typeface="Verdana"/>
            </a:endParaRPr>
          </a:p>
          <a:p>
            <a:pPr indent="0" lvl="0" marL="0">
              <a:spcBef>
                <a:spcPts val="0"/>
              </a:spcBef>
              <a:spcAft>
                <a:spcPts val="0"/>
              </a:spcAft>
              <a:buNone/>
            </a:pPr>
            <a:r>
              <a:rPr lang="en" u="sng">
                <a:solidFill>
                  <a:srgbClr val="000066"/>
                </a:solidFill>
                <a:latin typeface="Verdana"/>
                <a:ea typeface="Verdana"/>
                <a:cs typeface="Verdana"/>
                <a:sym typeface="Verdana"/>
                <a:hlinkClick r:id="rId4"/>
              </a:rPr>
              <a:t>CVE-1999-0046</a:t>
            </a:r>
            <a:endParaRPr u="sng">
              <a:solidFill>
                <a:srgbClr val="000066"/>
              </a:solidFill>
              <a:latin typeface="Verdana"/>
              <a:ea typeface="Verdana"/>
              <a:cs typeface="Verdana"/>
              <a:sym typeface="Verdana"/>
              <a:hlinkClick r:id="rId5"/>
            </a:endParaRPr>
          </a:p>
          <a:p>
            <a:pPr indent="0" lvl="0" marL="101600" rtl="0">
              <a:lnSpc>
                <a:spcPct val="115000"/>
              </a:lnSpc>
              <a:spcBef>
                <a:spcPts val="0"/>
              </a:spcBef>
              <a:spcAft>
                <a:spcPts val="0"/>
              </a:spcAft>
              <a:buNone/>
            </a:pPr>
            <a:r>
              <a:rPr lang="en">
                <a:latin typeface="Verdana"/>
                <a:ea typeface="Verdana"/>
                <a:cs typeface="Verdana"/>
                <a:sym typeface="Verdana"/>
              </a:rPr>
              <a:t>buffer overflow in local program using long environment variable</a:t>
            </a:r>
            <a:endParaRPr>
              <a:latin typeface="Verdana"/>
              <a:ea typeface="Verdana"/>
              <a:cs typeface="Verdana"/>
              <a:sym typeface="Verdana"/>
            </a:endParaRPr>
          </a:p>
          <a:p>
            <a:pPr indent="0" lvl="0" marL="0">
              <a:spcBef>
                <a:spcPts val="0"/>
              </a:spcBef>
              <a:spcAft>
                <a:spcPts val="0"/>
              </a:spcAft>
              <a:buNone/>
            </a:pPr>
            <a:r>
              <a:rPr lang="en" u="sng">
                <a:solidFill>
                  <a:srgbClr val="000066"/>
                </a:solidFill>
                <a:latin typeface="Verdana"/>
                <a:ea typeface="Verdana"/>
                <a:cs typeface="Verdana"/>
                <a:sym typeface="Verdana"/>
                <a:hlinkClick r:id="rId6"/>
              </a:rPr>
              <a:t>CVE-2002-1337</a:t>
            </a:r>
            <a:endParaRPr u="sng">
              <a:solidFill>
                <a:srgbClr val="000066"/>
              </a:solidFill>
              <a:latin typeface="Verdana"/>
              <a:ea typeface="Verdana"/>
              <a:cs typeface="Verdana"/>
              <a:sym typeface="Verdana"/>
              <a:hlinkClick r:id="rId7"/>
            </a:endParaRPr>
          </a:p>
          <a:p>
            <a:pPr indent="0" lvl="0" marL="101600" rtl="0">
              <a:lnSpc>
                <a:spcPct val="115000"/>
              </a:lnSpc>
              <a:spcBef>
                <a:spcPts val="0"/>
              </a:spcBef>
              <a:spcAft>
                <a:spcPts val="0"/>
              </a:spcAft>
              <a:buNone/>
            </a:pPr>
            <a:r>
              <a:rPr lang="en">
                <a:latin typeface="Verdana"/>
                <a:ea typeface="Verdana"/>
                <a:cs typeface="Verdana"/>
                <a:sym typeface="Verdana"/>
              </a:rPr>
              <a:t>buffer overflow in comment characters, when product increments a counter for a "&gt;" but does not decrement for "&lt;"</a:t>
            </a:r>
            <a:endParaRPr>
              <a:latin typeface="Verdana"/>
              <a:ea typeface="Verdana"/>
              <a:cs typeface="Verdana"/>
              <a:sym typeface="Verdana"/>
            </a:endParaRPr>
          </a:p>
          <a:p>
            <a:pPr indent="0" lvl="0" marL="0">
              <a:spcBef>
                <a:spcPts val="0"/>
              </a:spcBef>
              <a:spcAft>
                <a:spcPts val="0"/>
              </a:spcAft>
              <a:buNone/>
            </a:pPr>
            <a:r>
              <a:rPr lang="en" u="sng">
                <a:solidFill>
                  <a:srgbClr val="000066"/>
                </a:solidFill>
                <a:latin typeface="Verdana"/>
                <a:ea typeface="Verdana"/>
                <a:cs typeface="Verdana"/>
                <a:sym typeface="Verdana"/>
                <a:hlinkClick r:id="rId8"/>
              </a:rPr>
              <a:t>CVE-2003-0595</a:t>
            </a:r>
            <a:endParaRPr u="sng">
              <a:solidFill>
                <a:srgbClr val="000066"/>
              </a:solidFill>
              <a:latin typeface="Verdana"/>
              <a:ea typeface="Verdana"/>
              <a:cs typeface="Verdana"/>
              <a:sym typeface="Verdana"/>
              <a:hlinkClick r:id="rId9"/>
            </a:endParaRPr>
          </a:p>
          <a:p>
            <a:pPr indent="0" lvl="0" marL="101600" rtl="0">
              <a:lnSpc>
                <a:spcPct val="115000"/>
              </a:lnSpc>
              <a:spcBef>
                <a:spcPts val="0"/>
              </a:spcBef>
              <a:spcAft>
                <a:spcPts val="0"/>
              </a:spcAft>
              <a:buNone/>
            </a:pPr>
            <a:r>
              <a:rPr lang="en">
                <a:latin typeface="Verdana"/>
                <a:ea typeface="Verdana"/>
                <a:cs typeface="Verdana"/>
                <a:sym typeface="Verdana"/>
              </a:rPr>
              <a:t>By replacing a valid cookie value with an extremely long string of characters, an attacker may overflow the application's buffers.</a:t>
            </a:r>
            <a:endParaRPr>
              <a:latin typeface="Verdana"/>
              <a:ea typeface="Verdana"/>
              <a:cs typeface="Verdana"/>
              <a:sym typeface="Verdana"/>
            </a:endParaRPr>
          </a:p>
          <a:p>
            <a:pPr indent="0" lvl="0" marL="0">
              <a:spcBef>
                <a:spcPts val="0"/>
              </a:spcBef>
              <a:spcAft>
                <a:spcPts val="0"/>
              </a:spcAft>
              <a:buNone/>
            </a:pPr>
            <a:r>
              <a:rPr lang="en" u="sng">
                <a:solidFill>
                  <a:srgbClr val="000066"/>
                </a:solidFill>
                <a:latin typeface="Verdana"/>
                <a:ea typeface="Verdana"/>
                <a:cs typeface="Verdana"/>
                <a:sym typeface="Verdana"/>
                <a:hlinkClick r:id="rId10"/>
              </a:rPr>
              <a:t>CVE-2001-0191</a:t>
            </a:r>
            <a:endParaRPr u="sng">
              <a:solidFill>
                <a:srgbClr val="000066"/>
              </a:solidFill>
              <a:latin typeface="Verdana"/>
              <a:ea typeface="Verdana"/>
              <a:cs typeface="Verdana"/>
              <a:sym typeface="Verdana"/>
              <a:hlinkClick r:id="rId11"/>
            </a:endParaRPr>
          </a:p>
          <a:p>
            <a:pPr indent="0" lvl="0" marL="101600" rtl="0">
              <a:lnSpc>
                <a:spcPct val="115000"/>
              </a:lnSpc>
              <a:spcBef>
                <a:spcPts val="0"/>
              </a:spcBef>
              <a:spcAft>
                <a:spcPts val="0"/>
              </a:spcAft>
              <a:buNone/>
            </a:pPr>
            <a:r>
              <a:rPr lang="en">
                <a:latin typeface="Verdana"/>
                <a:ea typeface="Verdana"/>
                <a:cs typeface="Verdana"/>
                <a:sym typeface="Verdana"/>
              </a:rPr>
              <a:t>By replacing a valid cookie value with an extremely long string of characters, an attacker may overflow the application's buffers.</a:t>
            </a:r>
            <a:endParaRPr>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Extended Description</a:t>
            </a:r>
            <a:endParaRPr b="1">
              <a:solidFill>
                <a:srgbClr val="4D5566"/>
              </a:solidFill>
              <a:highlight>
                <a:srgbClr val="CCCCCC"/>
              </a:highlight>
              <a:latin typeface="Verdana"/>
              <a:ea typeface="Verdana"/>
              <a:cs typeface="Verdana"/>
              <a:sym typeface="Verdana"/>
            </a:endParaRPr>
          </a:p>
          <a:p>
            <a:pPr indent="0" lvl="0" marL="0" rtl="0">
              <a:lnSpc>
                <a:spcPct val="115000"/>
              </a:lnSpc>
              <a:spcBef>
                <a:spcPts val="400"/>
              </a:spcBef>
              <a:spcAft>
                <a:spcPts val="0"/>
              </a:spcAft>
              <a:buNone/>
            </a:pPr>
            <a:r>
              <a:rPr lang="en">
                <a:latin typeface="Verdana"/>
                <a:ea typeface="Verdana"/>
                <a:cs typeface="Verdana"/>
                <a:sym typeface="Verdana"/>
              </a:rPr>
              <a:t>When an attacker can modify an externally-controlled format string, this can lead to buffer overflows, denial of service, or data representation problems.</a:t>
            </a:r>
            <a:endParaRPr>
              <a:latin typeface="Verdana"/>
              <a:ea typeface="Verdana"/>
              <a:cs typeface="Verdana"/>
              <a:sym typeface="Verdana"/>
            </a:endParaRPr>
          </a:p>
          <a:p>
            <a:pPr indent="0" lvl="0" marL="0" rtl="0">
              <a:lnSpc>
                <a:spcPct val="115000"/>
              </a:lnSpc>
              <a:spcBef>
                <a:spcPts val="400"/>
              </a:spcBef>
              <a:spcAft>
                <a:spcPts val="0"/>
              </a:spcAft>
              <a:buNone/>
            </a:pPr>
            <a:r>
              <a:rPr lang="en">
                <a:latin typeface="Verdana"/>
                <a:ea typeface="Verdana"/>
                <a:cs typeface="Verdana"/>
                <a:sym typeface="Verdana"/>
              </a:rPr>
              <a:t>It should be noted that in some circumstances, such as internationalization, the set of format strings is externally controlled by design. If the source of these format strings is trusted (e.g. only contained in library files that are only modifiable by the system administrator), then the external control might not itself pose a vulnerability.</a:t>
            </a:r>
            <a:endParaRPr>
              <a:latin typeface="Verdana"/>
              <a:ea typeface="Verdana"/>
              <a:cs typeface="Verdana"/>
              <a:sym typeface="Verdana"/>
            </a:endParaRPr>
          </a:p>
          <a:p>
            <a:pPr indent="0" lvl="0" marL="0">
              <a:spcBef>
                <a:spcPts val="400"/>
              </a:spcBef>
              <a:spcAft>
                <a:spcPts val="0"/>
              </a:spcAft>
              <a:buNone/>
            </a:pPr>
            <a:r>
              <a:rPr b="1" lang="en">
                <a:solidFill>
                  <a:srgbClr val="4D5566"/>
                </a:solidFill>
                <a:highlight>
                  <a:srgbClr val="CCCCCC"/>
                </a:highlight>
                <a:latin typeface="Verdana"/>
                <a:ea typeface="Verdana"/>
                <a:cs typeface="Verdana"/>
                <a:sym typeface="Verdana"/>
              </a:rPr>
              <a:t>Modes Of Introduction</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The different Modes of Introduction provide information about how and when this weakness may be introduced. The Phase identifies a point in the software life cycle at which introduction may occur, while the Note provides a typical scenario related to introduction during the given phase.</a:t>
            </a:r>
            <a:endParaRPr>
              <a:latin typeface="Verdana"/>
              <a:ea typeface="Verdana"/>
              <a:cs typeface="Verdana"/>
              <a:sym typeface="Verdana"/>
            </a:endParaRPr>
          </a:p>
          <a:p>
            <a:pPr indent="0" lvl="0" marL="0" rtl="0">
              <a:lnSpc>
                <a:spcPct val="115000"/>
              </a:lnSpc>
              <a:spcBef>
                <a:spcPts val="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0"/>
              </a:spcBef>
              <a:spcAft>
                <a:spcPts val="0"/>
              </a:spcAft>
              <a:buNone/>
            </a:pPr>
            <a:r>
              <a:rPr b="1" lang="en">
                <a:solidFill>
                  <a:srgbClr val="32498D"/>
                </a:solidFill>
                <a:latin typeface="Verdana"/>
                <a:ea typeface="Verdana"/>
                <a:cs typeface="Verdana"/>
                <a:sym typeface="Verdana"/>
              </a:rPr>
              <a:t>Phase &amp; Notes</a:t>
            </a:r>
            <a:endParaRPr>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Implementation</a:t>
            </a:r>
            <a:endParaRPr>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The programmer rarely intends for a format string to be externally-controlled at all. This weakness is frequently introduced in code that constructs log messages, where a constant format string is omitted.</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Implementation</a:t>
            </a:r>
            <a:endParaRPr>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In cases such as localization and internationalization, the language-specific message repositories could be an avenue for exploitation, but the format string issue would be resultant, since attacker control of those repositories would also allow modification of message length, format, and content.</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Affected Resources </a:t>
            </a:r>
            <a:r>
              <a:rPr lang="en">
                <a:latin typeface="Verdana"/>
                <a:ea typeface="Verdana"/>
                <a:cs typeface="Verdana"/>
                <a:sym typeface="Verdana"/>
              </a:rPr>
              <a:t>Memory</a:t>
            </a:r>
            <a:endParaRPr>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Functional Areas </a:t>
            </a:r>
            <a:endParaRPr>
              <a:latin typeface="Verdana"/>
              <a:ea typeface="Verdana"/>
              <a:cs typeface="Verdana"/>
              <a:sym typeface="Verdana"/>
            </a:endParaRPr>
          </a:p>
          <a:p>
            <a:pPr indent="-298450" lvl="0" marL="647700" rtl="0">
              <a:lnSpc>
                <a:spcPct val="115000"/>
              </a:lnSpc>
              <a:spcBef>
                <a:spcPts val="0"/>
              </a:spcBef>
              <a:spcAft>
                <a:spcPts val="0"/>
              </a:spcAft>
              <a:buSzPts val="1100"/>
              <a:buFont typeface="Verdana"/>
              <a:buChar char="●"/>
            </a:pPr>
            <a:r>
              <a:rPr lang="en">
                <a:latin typeface="Verdana"/>
                <a:ea typeface="Verdana"/>
                <a:cs typeface="Verdana"/>
                <a:sym typeface="Verdana"/>
              </a:rPr>
              <a:t>Logging</a:t>
            </a:r>
            <a:endParaRPr>
              <a:latin typeface="Verdana"/>
              <a:ea typeface="Verdana"/>
              <a:cs typeface="Verdana"/>
              <a:sym typeface="Verdana"/>
            </a:endParaRPr>
          </a:p>
          <a:p>
            <a:pPr indent="-298450" lvl="0" marL="647700" rtl="0">
              <a:lnSpc>
                <a:spcPct val="115000"/>
              </a:lnSpc>
              <a:spcBef>
                <a:spcPts val="0"/>
              </a:spcBef>
              <a:spcAft>
                <a:spcPts val="0"/>
              </a:spcAft>
              <a:buSzPts val="1100"/>
              <a:buFont typeface="Verdana"/>
              <a:buChar char="●"/>
            </a:pPr>
            <a:r>
              <a:rPr lang="en">
                <a:latin typeface="Verdana"/>
                <a:ea typeface="Verdana"/>
                <a:cs typeface="Verdana"/>
                <a:sym typeface="Verdana"/>
              </a:rPr>
              <a:t>Error Handling</a:t>
            </a:r>
            <a:endParaRPr>
              <a:latin typeface="Verdana"/>
              <a:ea typeface="Verdana"/>
              <a:cs typeface="Verdana"/>
              <a:sym typeface="Verdana"/>
            </a:endParaRPr>
          </a:p>
          <a:p>
            <a:pPr indent="-298450" lvl="0" marL="647700" rtl="0">
              <a:lnSpc>
                <a:spcPct val="115000"/>
              </a:lnSpc>
              <a:spcBef>
                <a:spcPts val="0"/>
              </a:spcBef>
              <a:spcAft>
                <a:spcPts val="0"/>
              </a:spcAft>
              <a:buSzPts val="1100"/>
              <a:buFont typeface="Verdana"/>
              <a:buChar char="●"/>
            </a:pPr>
            <a:r>
              <a:rPr lang="en">
                <a:latin typeface="Verdana"/>
                <a:ea typeface="Verdana"/>
                <a:cs typeface="Verdana"/>
                <a:sym typeface="Verdana"/>
              </a:rPr>
              <a:t>String Processing</a:t>
            </a:r>
            <a:endParaRPr>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Likelihood Of Exploit </a:t>
            </a:r>
            <a:r>
              <a:rPr lang="en">
                <a:latin typeface="Verdana"/>
                <a:ea typeface="Verdana"/>
                <a:cs typeface="Verdana"/>
                <a:sym typeface="Verdana"/>
              </a:rPr>
              <a:t>High</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Common Consequences</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The table below specifies different individual consequences associated with the weakness. The Scope identifies the application security area that is violated, while the Impact describes the negative technical impact that arises if an adversary succeeds in exploiting this weakness. The Likelihood provides information about how likely the specific consequence is expected to be seen relative to the other consequences in the list. For example, there may be high likelihood that a weakness will be exploited to achieve a certain impact, but a low likelihood that it will be exploited to achieve a different impact.</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rtl="0">
              <a:lnSpc>
                <a:spcPct val="115000"/>
              </a:lnSpc>
              <a:spcBef>
                <a:spcPts val="0"/>
              </a:spcBef>
              <a:spcAft>
                <a:spcPts val="0"/>
              </a:spcAft>
              <a:buNone/>
            </a:pPr>
            <a:r>
              <a:rPr b="1" lang="en">
                <a:solidFill>
                  <a:srgbClr val="32498D"/>
                </a:solidFill>
                <a:latin typeface="Verdana"/>
                <a:ea typeface="Verdana"/>
                <a:cs typeface="Verdana"/>
                <a:sym typeface="Verdana"/>
              </a:rPr>
              <a:t>Scope &amp; Impact</a:t>
            </a:r>
            <a:endParaRPr b="1">
              <a:solidFill>
                <a:srgbClr val="32498D"/>
              </a:solidFill>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Confidentiality</a:t>
            </a:r>
            <a:endParaRPr>
              <a:latin typeface="Verdana"/>
              <a:ea typeface="Verdana"/>
              <a:cs typeface="Verdana"/>
              <a:sym typeface="Verdana"/>
            </a:endParaRPr>
          </a:p>
          <a:p>
            <a:pPr indent="0" lvl="0" marL="0" rtl="0">
              <a:lnSpc>
                <a:spcPct val="115000"/>
              </a:lnSpc>
              <a:spcBef>
                <a:spcPts val="0"/>
              </a:spcBef>
              <a:spcAft>
                <a:spcPts val="0"/>
              </a:spcAft>
              <a:buNone/>
            </a:pPr>
            <a:r>
              <a:rPr b="1" lang="en" sz="950">
                <a:solidFill>
                  <a:srgbClr val="32498D"/>
                </a:solidFill>
                <a:latin typeface="Verdana"/>
                <a:ea typeface="Verdana"/>
                <a:cs typeface="Verdana"/>
                <a:sym typeface="Verdana"/>
              </a:rPr>
              <a:t>Technical Impact:</a:t>
            </a:r>
            <a:r>
              <a:rPr i="1" lang="en" sz="950">
                <a:latin typeface="Verdana"/>
                <a:ea typeface="Verdana"/>
                <a:cs typeface="Verdana"/>
                <a:sym typeface="Verdana"/>
              </a:rPr>
              <a:t> Read Memory</a:t>
            </a:r>
            <a:endParaRPr i="1" sz="950">
              <a:latin typeface="Verdana"/>
              <a:ea typeface="Verdana"/>
              <a:cs typeface="Verdana"/>
              <a:sym typeface="Verdana"/>
            </a:endParaRPr>
          </a:p>
          <a:p>
            <a:pPr indent="0" lvl="0" marL="0" rtl="0">
              <a:lnSpc>
                <a:spcPct val="115000"/>
              </a:lnSpc>
              <a:spcBef>
                <a:spcPts val="800"/>
              </a:spcBef>
              <a:spcAft>
                <a:spcPts val="0"/>
              </a:spcAft>
              <a:buNone/>
            </a:pPr>
            <a:r>
              <a:rPr lang="en">
                <a:latin typeface="Verdana"/>
                <a:ea typeface="Verdana"/>
                <a:cs typeface="Verdana"/>
                <a:sym typeface="Verdana"/>
              </a:rPr>
              <a:t>Format string problems allow for information disclosure which can severely simplify exploitation of the program.</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Integrity</a:t>
            </a:r>
            <a:endParaRPr>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Confidentiality</a:t>
            </a:r>
            <a:endParaRPr>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Availability</a:t>
            </a:r>
            <a:endParaRPr>
              <a:latin typeface="Verdana"/>
              <a:ea typeface="Verdana"/>
              <a:cs typeface="Verdana"/>
              <a:sym typeface="Verdana"/>
            </a:endParaRPr>
          </a:p>
          <a:p>
            <a:pPr indent="0" lvl="0" marL="0" rtl="0">
              <a:lnSpc>
                <a:spcPct val="115000"/>
              </a:lnSpc>
              <a:spcBef>
                <a:spcPts val="0"/>
              </a:spcBef>
              <a:spcAft>
                <a:spcPts val="0"/>
              </a:spcAft>
              <a:buNone/>
            </a:pPr>
            <a:r>
              <a:rPr b="1" lang="en" sz="950">
                <a:solidFill>
                  <a:srgbClr val="32498D"/>
                </a:solidFill>
                <a:latin typeface="Verdana"/>
                <a:ea typeface="Verdana"/>
                <a:cs typeface="Verdana"/>
                <a:sym typeface="Verdana"/>
              </a:rPr>
              <a:t>Technical Impact:</a:t>
            </a:r>
            <a:r>
              <a:rPr i="1" lang="en" sz="950">
                <a:latin typeface="Verdana"/>
                <a:ea typeface="Verdana"/>
                <a:cs typeface="Verdana"/>
                <a:sym typeface="Verdana"/>
              </a:rPr>
              <a:t> Execute Unauthorized Code or Commands</a:t>
            </a:r>
            <a:endParaRPr i="1" sz="950">
              <a:latin typeface="Verdana"/>
              <a:ea typeface="Verdana"/>
              <a:cs typeface="Verdana"/>
              <a:sym typeface="Verdana"/>
            </a:endParaRPr>
          </a:p>
          <a:p>
            <a:pPr indent="0" lvl="0" marL="0" rtl="0">
              <a:lnSpc>
                <a:spcPct val="115000"/>
              </a:lnSpc>
              <a:spcBef>
                <a:spcPts val="800"/>
              </a:spcBef>
              <a:spcAft>
                <a:spcPts val="0"/>
              </a:spcAft>
              <a:buNone/>
            </a:pPr>
            <a:r>
              <a:rPr lang="en">
                <a:latin typeface="Verdana"/>
                <a:ea typeface="Verdana"/>
                <a:cs typeface="Verdana"/>
                <a:sym typeface="Verdana"/>
              </a:rPr>
              <a:t>Format string problems can result in the execution of arbitrary code.</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Observed Examples</a:t>
            </a:r>
            <a:endParaRPr b="1">
              <a:solidFill>
                <a:srgbClr val="4D5566"/>
              </a:solidFill>
              <a:highlight>
                <a:srgbClr val="CCCCCC"/>
              </a:highlight>
              <a:latin typeface="Verdana"/>
              <a:ea typeface="Verdana"/>
              <a:cs typeface="Verdana"/>
              <a:sym typeface="Verdana"/>
            </a:endParaRPr>
          </a:p>
          <a:p>
            <a:pPr indent="0" lvl="0" marL="0" rtl="0">
              <a:lnSpc>
                <a:spcPct val="115000"/>
              </a:lnSpc>
              <a:spcBef>
                <a:spcPts val="0"/>
              </a:spcBef>
              <a:spcAft>
                <a:spcPts val="0"/>
              </a:spcAft>
              <a:buNone/>
            </a:pPr>
            <a:r>
              <a:rPr b="1" lang="en">
                <a:solidFill>
                  <a:srgbClr val="32498D"/>
                </a:solidFill>
                <a:latin typeface="Verdana"/>
                <a:ea typeface="Verdana"/>
                <a:cs typeface="Verdana"/>
                <a:sym typeface="Verdana"/>
              </a:rPr>
              <a:t>Reference &amp; Description</a:t>
            </a:r>
            <a:endParaRPr b="1">
              <a:solidFill>
                <a:srgbClr val="32498D"/>
              </a:solidFill>
              <a:latin typeface="Verdana"/>
              <a:ea typeface="Verdana"/>
              <a:cs typeface="Verdana"/>
              <a:sym typeface="Verdana"/>
            </a:endParaRPr>
          </a:p>
          <a:p>
            <a:pPr indent="0" lvl="0" marL="0" rtl="0">
              <a:lnSpc>
                <a:spcPct val="115000"/>
              </a:lnSpc>
              <a:spcBef>
                <a:spcPts val="0"/>
              </a:spcBef>
              <a:spcAft>
                <a:spcPts val="0"/>
              </a:spcAft>
              <a:buNone/>
            </a:pPr>
            <a:r>
              <a:t/>
            </a:r>
            <a:endParaRPr b="1">
              <a:solidFill>
                <a:srgbClr val="32498D"/>
              </a:solidFill>
              <a:latin typeface="Verdana"/>
              <a:ea typeface="Verdana"/>
              <a:cs typeface="Verdana"/>
              <a:sym typeface="Verdana"/>
            </a:endParaRPr>
          </a:p>
          <a:p>
            <a:pPr indent="0" lvl="0" marL="0">
              <a:spcBef>
                <a:spcPts val="0"/>
              </a:spcBef>
              <a:spcAft>
                <a:spcPts val="0"/>
              </a:spcAft>
              <a:buNone/>
            </a:pPr>
            <a:r>
              <a:rPr lang="en" u="sng">
                <a:solidFill>
                  <a:srgbClr val="000066"/>
                </a:solidFill>
                <a:latin typeface="Verdana"/>
                <a:ea typeface="Verdana"/>
                <a:cs typeface="Verdana"/>
                <a:sym typeface="Verdana"/>
                <a:hlinkClick r:id="rId2"/>
              </a:rPr>
              <a:t>CVE-2002-1825</a:t>
            </a:r>
            <a:endParaRPr u="sng">
              <a:solidFill>
                <a:srgbClr val="000066"/>
              </a:solidFill>
              <a:latin typeface="Verdana"/>
              <a:ea typeface="Verdana"/>
              <a:cs typeface="Verdana"/>
              <a:sym typeface="Verdana"/>
              <a:hlinkClick r:id="rId3"/>
            </a:endParaRPr>
          </a:p>
          <a:p>
            <a:pPr indent="0" lvl="0" marL="101600" rtl="0">
              <a:lnSpc>
                <a:spcPct val="115000"/>
              </a:lnSpc>
              <a:spcBef>
                <a:spcPts val="0"/>
              </a:spcBef>
              <a:spcAft>
                <a:spcPts val="0"/>
              </a:spcAft>
              <a:buNone/>
            </a:pPr>
            <a:r>
              <a:rPr lang="en">
                <a:latin typeface="Verdana"/>
                <a:ea typeface="Verdana"/>
                <a:cs typeface="Verdana"/>
                <a:sym typeface="Verdana"/>
              </a:rPr>
              <a:t>format string in Perl program</a:t>
            </a:r>
            <a:endParaRPr>
              <a:latin typeface="Verdana"/>
              <a:ea typeface="Verdana"/>
              <a:cs typeface="Verdana"/>
              <a:sym typeface="Verdana"/>
            </a:endParaRPr>
          </a:p>
          <a:p>
            <a:pPr indent="0" lvl="0" marL="0">
              <a:spcBef>
                <a:spcPts val="0"/>
              </a:spcBef>
              <a:spcAft>
                <a:spcPts val="0"/>
              </a:spcAft>
              <a:buNone/>
            </a:pPr>
            <a:r>
              <a:rPr lang="en" u="sng">
                <a:solidFill>
                  <a:srgbClr val="000066"/>
                </a:solidFill>
                <a:latin typeface="Verdana"/>
                <a:ea typeface="Verdana"/>
                <a:cs typeface="Verdana"/>
                <a:sym typeface="Verdana"/>
                <a:hlinkClick r:id="rId4"/>
              </a:rPr>
              <a:t>CVE-2001-0717</a:t>
            </a:r>
            <a:endParaRPr u="sng">
              <a:solidFill>
                <a:srgbClr val="000066"/>
              </a:solidFill>
              <a:latin typeface="Verdana"/>
              <a:ea typeface="Verdana"/>
              <a:cs typeface="Verdana"/>
              <a:sym typeface="Verdana"/>
              <a:hlinkClick r:id="rId5"/>
            </a:endParaRPr>
          </a:p>
          <a:p>
            <a:pPr indent="0" lvl="0" marL="101600" rtl="0">
              <a:lnSpc>
                <a:spcPct val="115000"/>
              </a:lnSpc>
              <a:spcBef>
                <a:spcPts val="0"/>
              </a:spcBef>
              <a:spcAft>
                <a:spcPts val="0"/>
              </a:spcAft>
              <a:buNone/>
            </a:pPr>
            <a:r>
              <a:rPr lang="en">
                <a:latin typeface="Verdana"/>
                <a:ea typeface="Verdana"/>
                <a:cs typeface="Verdana"/>
                <a:sym typeface="Verdana"/>
              </a:rPr>
              <a:t>format string in bad call to syslog function</a:t>
            </a:r>
            <a:endParaRPr>
              <a:latin typeface="Verdana"/>
              <a:ea typeface="Verdana"/>
              <a:cs typeface="Verdana"/>
              <a:sym typeface="Verdana"/>
            </a:endParaRPr>
          </a:p>
          <a:p>
            <a:pPr indent="0" lvl="0" marL="0">
              <a:spcBef>
                <a:spcPts val="0"/>
              </a:spcBef>
              <a:spcAft>
                <a:spcPts val="0"/>
              </a:spcAft>
              <a:buNone/>
            </a:pPr>
            <a:r>
              <a:rPr lang="en" u="sng">
                <a:solidFill>
                  <a:srgbClr val="000066"/>
                </a:solidFill>
                <a:latin typeface="Verdana"/>
                <a:ea typeface="Verdana"/>
                <a:cs typeface="Verdana"/>
                <a:sym typeface="Verdana"/>
                <a:hlinkClick r:id="rId6"/>
              </a:rPr>
              <a:t>CVE-2002-0573</a:t>
            </a:r>
            <a:endParaRPr u="sng">
              <a:solidFill>
                <a:srgbClr val="000066"/>
              </a:solidFill>
              <a:latin typeface="Verdana"/>
              <a:ea typeface="Verdana"/>
              <a:cs typeface="Verdana"/>
              <a:sym typeface="Verdana"/>
              <a:hlinkClick r:id="rId7"/>
            </a:endParaRPr>
          </a:p>
          <a:p>
            <a:pPr indent="0" lvl="0" marL="101600" rtl="0">
              <a:lnSpc>
                <a:spcPct val="115000"/>
              </a:lnSpc>
              <a:spcBef>
                <a:spcPts val="0"/>
              </a:spcBef>
              <a:spcAft>
                <a:spcPts val="0"/>
              </a:spcAft>
              <a:buNone/>
            </a:pPr>
            <a:r>
              <a:rPr lang="en">
                <a:latin typeface="Verdana"/>
                <a:ea typeface="Verdana"/>
                <a:cs typeface="Verdana"/>
                <a:sym typeface="Verdana"/>
              </a:rPr>
              <a:t>format string in bad call to syslog function</a:t>
            </a:r>
            <a:endParaRPr>
              <a:latin typeface="Verdana"/>
              <a:ea typeface="Verdana"/>
              <a:cs typeface="Verdana"/>
              <a:sym typeface="Verdana"/>
            </a:endParaRPr>
          </a:p>
          <a:p>
            <a:pPr indent="0" lvl="0" marL="0">
              <a:spcBef>
                <a:spcPts val="0"/>
              </a:spcBef>
              <a:spcAft>
                <a:spcPts val="0"/>
              </a:spcAft>
              <a:buNone/>
            </a:pPr>
            <a:r>
              <a:rPr lang="en" u="sng">
                <a:solidFill>
                  <a:srgbClr val="000066"/>
                </a:solidFill>
                <a:latin typeface="Verdana"/>
                <a:ea typeface="Verdana"/>
                <a:cs typeface="Verdana"/>
                <a:sym typeface="Verdana"/>
                <a:hlinkClick r:id="rId8"/>
              </a:rPr>
              <a:t>CVE-2002-1788</a:t>
            </a:r>
            <a:endParaRPr u="sng">
              <a:solidFill>
                <a:srgbClr val="000066"/>
              </a:solidFill>
              <a:latin typeface="Verdana"/>
              <a:ea typeface="Verdana"/>
              <a:cs typeface="Verdana"/>
              <a:sym typeface="Verdana"/>
              <a:hlinkClick r:id="rId9"/>
            </a:endParaRPr>
          </a:p>
          <a:p>
            <a:pPr indent="0" lvl="0" marL="101600" rtl="0">
              <a:lnSpc>
                <a:spcPct val="115000"/>
              </a:lnSpc>
              <a:spcBef>
                <a:spcPts val="0"/>
              </a:spcBef>
              <a:spcAft>
                <a:spcPts val="0"/>
              </a:spcAft>
              <a:buNone/>
            </a:pPr>
            <a:r>
              <a:rPr lang="en">
                <a:latin typeface="Verdana"/>
                <a:ea typeface="Verdana"/>
                <a:cs typeface="Verdana"/>
                <a:sym typeface="Verdana"/>
              </a:rPr>
              <a:t>format strings in NNTP server responses</a:t>
            </a:r>
            <a:endParaRPr>
              <a:latin typeface="Verdana"/>
              <a:ea typeface="Verdana"/>
              <a:cs typeface="Verdana"/>
              <a:sym typeface="Verdana"/>
            </a:endParaRPr>
          </a:p>
          <a:p>
            <a:pPr indent="0" lvl="0" marL="0">
              <a:spcBef>
                <a:spcPts val="0"/>
              </a:spcBef>
              <a:spcAft>
                <a:spcPts val="0"/>
              </a:spcAft>
              <a:buNone/>
            </a:pPr>
            <a:r>
              <a:rPr lang="en" u="sng">
                <a:solidFill>
                  <a:srgbClr val="000066"/>
                </a:solidFill>
                <a:latin typeface="Verdana"/>
                <a:ea typeface="Verdana"/>
                <a:cs typeface="Verdana"/>
                <a:sym typeface="Verdana"/>
                <a:hlinkClick r:id="rId10"/>
              </a:rPr>
              <a:t>CVE-2006-2480</a:t>
            </a:r>
            <a:endParaRPr u="sng">
              <a:solidFill>
                <a:srgbClr val="000066"/>
              </a:solidFill>
              <a:latin typeface="Verdana"/>
              <a:ea typeface="Verdana"/>
              <a:cs typeface="Verdana"/>
              <a:sym typeface="Verdana"/>
              <a:hlinkClick r:id="rId11"/>
            </a:endParaRPr>
          </a:p>
          <a:p>
            <a:pPr indent="0" lvl="0" marL="101600" rtl="0">
              <a:lnSpc>
                <a:spcPct val="115000"/>
              </a:lnSpc>
              <a:spcBef>
                <a:spcPts val="0"/>
              </a:spcBef>
              <a:spcAft>
                <a:spcPts val="0"/>
              </a:spcAft>
              <a:buNone/>
            </a:pPr>
            <a:r>
              <a:rPr lang="en">
                <a:latin typeface="Verdana"/>
                <a:ea typeface="Verdana"/>
                <a:cs typeface="Verdana"/>
                <a:sym typeface="Verdana"/>
              </a:rPr>
              <a:t>Format string vulnerability exploited by triggering errors or warnings, as demonstrated via format string specifiers in a .bmp filename.</a:t>
            </a:r>
            <a:endParaRPr>
              <a:latin typeface="Verdana"/>
              <a:ea typeface="Verdana"/>
              <a:cs typeface="Verdana"/>
              <a:sym typeface="Verdana"/>
            </a:endParaRPr>
          </a:p>
          <a:p>
            <a:pPr indent="0" lvl="0" marL="0">
              <a:spcBef>
                <a:spcPts val="0"/>
              </a:spcBef>
              <a:spcAft>
                <a:spcPts val="0"/>
              </a:spcAft>
              <a:buNone/>
            </a:pPr>
            <a:r>
              <a:rPr lang="en" u="sng">
                <a:solidFill>
                  <a:srgbClr val="000066"/>
                </a:solidFill>
                <a:latin typeface="Verdana"/>
                <a:ea typeface="Verdana"/>
                <a:cs typeface="Verdana"/>
                <a:sym typeface="Verdana"/>
                <a:hlinkClick r:id="rId12"/>
              </a:rPr>
              <a:t>CVE-2007-2027</a:t>
            </a:r>
            <a:endParaRPr u="sng">
              <a:solidFill>
                <a:srgbClr val="000066"/>
              </a:solidFill>
              <a:latin typeface="Verdana"/>
              <a:ea typeface="Verdana"/>
              <a:cs typeface="Verdana"/>
              <a:sym typeface="Verdana"/>
              <a:hlinkClick r:id="rId13"/>
            </a:endParaRPr>
          </a:p>
          <a:p>
            <a:pPr indent="0" lvl="0" marL="101600" rtl="0">
              <a:lnSpc>
                <a:spcPct val="115000"/>
              </a:lnSpc>
              <a:spcBef>
                <a:spcPts val="0"/>
              </a:spcBef>
              <a:spcAft>
                <a:spcPts val="0"/>
              </a:spcAft>
              <a:buNone/>
            </a:pPr>
            <a:r>
              <a:rPr lang="en">
                <a:latin typeface="Verdana"/>
                <a:ea typeface="Verdana"/>
                <a:cs typeface="Verdana"/>
                <a:sym typeface="Verdana"/>
              </a:rPr>
              <a:t>Chain: untrusted search path enabling resultant format string by loading malicious internationalization messages</a:t>
            </a:r>
            <a:endParaRPr>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Potential CWE-134 Mitigations</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Requirements</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Choose a language that is not subject to this flaw.</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Implementation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Ensure that all format string functions are passed a static string which cannot be controlled by the user and that the proper number of arguments are always sent to that function as well. If at all possible, use functions that do not support the %n operator in format strings. [</a:t>
            </a:r>
            <a:r>
              <a:rPr lang="en" u="sng">
                <a:solidFill>
                  <a:srgbClr val="000066"/>
                </a:solidFill>
                <a:latin typeface="Verdana"/>
                <a:ea typeface="Verdana"/>
                <a:cs typeface="Verdana"/>
                <a:sym typeface="Verdana"/>
                <a:hlinkClick r:id="rId2"/>
              </a:rPr>
              <a:t>REF-116</a:t>
            </a:r>
            <a:r>
              <a:rPr lang="en">
                <a:latin typeface="Verdana"/>
                <a:ea typeface="Verdana"/>
                <a:cs typeface="Verdana"/>
                <a:sym typeface="Verdana"/>
              </a:rPr>
              <a:t>] [</a:t>
            </a:r>
            <a:r>
              <a:rPr lang="en" u="sng">
                <a:solidFill>
                  <a:srgbClr val="000066"/>
                </a:solidFill>
                <a:latin typeface="Verdana"/>
                <a:ea typeface="Verdana"/>
                <a:cs typeface="Verdana"/>
                <a:sym typeface="Verdana"/>
                <a:hlinkClick r:id="rId3"/>
              </a:rPr>
              <a:t>REF-117</a:t>
            </a:r>
            <a:r>
              <a:rPr lang="en">
                <a:latin typeface="Verdana"/>
                <a:ea typeface="Verdana"/>
                <a:cs typeface="Verdana"/>
                <a:sym typeface="Verdana"/>
              </a:rPr>
              <a:t>]</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Build and Compilation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Heed the warnings of compilers and linkers, since they may alert you to improper usage.</a:t>
            </a:r>
            <a:endParaRPr>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Related Attack Patterns</a:t>
            </a:r>
            <a:endParaRPr b="1">
              <a:solidFill>
                <a:srgbClr val="4D5566"/>
              </a:solidFill>
              <a:highlight>
                <a:srgbClr val="CCCCCC"/>
              </a:highlight>
              <a:latin typeface="Verdana"/>
              <a:ea typeface="Verdana"/>
              <a:cs typeface="Verdana"/>
              <a:sym typeface="Verdana"/>
            </a:endParaRPr>
          </a:p>
          <a:p>
            <a:pPr indent="0" lvl="0" marL="0" rtl="0">
              <a:lnSpc>
                <a:spcPct val="115000"/>
              </a:lnSpc>
              <a:spcBef>
                <a:spcPts val="0"/>
              </a:spcBef>
              <a:spcAft>
                <a:spcPts val="0"/>
              </a:spcAft>
              <a:buNone/>
            </a:pPr>
            <a:r>
              <a:rPr b="1" lang="en">
                <a:solidFill>
                  <a:srgbClr val="32498D"/>
                </a:solidFill>
                <a:latin typeface="Verdana"/>
                <a:ea typeface="Verdana"/>
                <a:cs typeface="Verdana"/>
                <a:sym typeface="Verdana"/>
              </a:rPr>
              <a:t>CAPEC-ID &amp; Attack Pattern Name</a:t>
            </a:r>
            <a:endParaRPr b="1">
              <a:solidFill>
                <a:srgbClr val="32498D"/>
              </a:solidFill>
              <a:latin typeface="Verdana"/>
              <a:ea typeface="Verdana"/>
              <a:cs typeface="Verdana"/>
              <a:sym typeface="Verdana"/>
            </a:endParaRPr>
          </a:p>
          <a:p>
            <a:pPr indent="0" lvl="0" marL="0">
              <a:spcBef>
                <a:spcPts val="0"/>
              </a:spcBef>
              <a:spcAft>
                <a:spcPts val="0"/>
              </a:spcAft>
              <a:buNone/>
            </a:pPr>
            <a:r>
              <a:rPr lang="en" u="sng">
                <a:solidFill>
                  <a:srgbClr val="000066"/>
                </a:solidFill>
                <a:latin typeface="Verdana"/>
                <a:ea typeface="Verdana"/>
                <a:cs typeface="Verdana"/>
                <a:sym typeface="Verdana"/>
                <a:hlinkClick r:id="rId4"/>
              </a:rPr>
              <a:t>CAPEC-135</a:t>
            </a:r>
            <a:endParaRPr u="sng">
              <a:solidFill>
                <a:srgbClr val="000066"/>
              </a:solidFill>
              <a:latin typeface="Verdana"/>
              <a:ea typeface="Verdana"/>
              <a:cs typeface="Verdana"/>
              <a:sym typeface="Verdana"/>
              <a:hlinkClick r:id="rId5"/>
            </a:endParaRPr>
          </a:p>
          <a:p>
            <a:pPr indent="0" lvl="0" marL="0">
              <a:spcBef>
                <a:spcPts val="0"/>
              </a:spcBef>
              <a:spcAft>
                <a:spcPts val="0"/>
              </a:spcAft>
              <a:buNone/>
            </a:pPr>
            <a:r>
              <a:rPr lang="en">
                <a:latin typeface="Verdana"/>
                <a:ea typeface="Verdana"/>
                <a:cs typeface="Verdana"/>
                <a:sym typeface="Verdana"/>
              </a:rPr>
              <a:t>Format String Injection</a:t>
            </a:r>
            <a:endParaRPr>
              <a:latin typeface="Verdana"/>
              <a:ea typeface="Verdana"/>
              <a:cs typeface="Verdana"/>
              <a:sym typeface="Verdana"/>
            </a:endParaRPr>
          </a:p>
          <a:p>
            <a:pPr indent="0" lvl="0" marL="0">
              <a:spcBef>
                <a:spcPts val="0"/>
              </a:spcBef>
              <a:spcAft>
                <a:spcPts val="0"/>
              </a:spcAft>
              <a:buNone/>
            </a:pPr>
            <a:r>
              <a:rPr lang="en" u="sng">
                <a:solidFill>
                  <a:srgbClr val="000066"/>
                </a:solidFill>
                <a:latin typeface="Verdana"/>
                <a:ea typeface="Verdana"/>
                <a:cs typeface="Verdana"/>
                <a:sym typeface="Verdana"/>
                <a:hlinkClick r:id="rId6"/>
              </a:rPr>
              <a:t>CAPEC-67</a:t>
            </a:r>
            <a:endParaRPr u="sng">
              <a:solidFill>
                <a:srgbClr val="000066"/>
              </a:solidFill>
              <a:latin typeface="Verdana"/>
              <a:ea typeface="Verdana"/>
              <a:cs typeface="Verdana"/>
              <a:sym typeface="Verdana"/>
              <a:hlinkClick r:id="rId7"/>
            </a:endParaRPr>
          </a:p>
          <a:p>
            <a:pPr indent="0" lvl="0" marL="0">
              <a:spcBef>
                <a:spcPts val="0"/>
              </a:spcBef>
              <a:spcAft>
                <a:spcPts val="0"/>
              </a:spcAft>
              <a:buNone/>
            </a:pPr>
            <a:r>
              <a:rPr lang="en">
                <a:latin typeface="Verdana"/>
                <a:ea typeface="Verdana"/>
                <a:cs typeface="Verdana"/>
                <a:sym typeface="Verdana"/>
              </a:rPr>
              <a:t>String Format Overflow in syslog()</a:t>
            </a:r>
            <a:endParaRPr>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Detection Methods</a:t>
            </a:r>
            <a:endParaRPr b="1">
              <a:solidFill>
                <a:srgbClr val="4D5566"/>
              </a:solidFill>
              <a:highlight>
                <a:srgbClr val="CCCCCC"/>
              </a:highlight>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Automated Static Analysis</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This weakness can often be detected using automated static analysis tools. Many modern tools use data flow analysis or constraint-based techniques to minimize the number of false positives.</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Black Box</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Since format strings often occur in rarely-occurring erroneous conditions (e.g. for error message logging), they can be difficult to detect using black box methods. It is highly likely that many latent issues exist in executables that do not have associated source code (or equivalent source.</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Limited</a:t>
            </a:r>
            <a:endParaRPr b="1">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Automated Static Analysis - Binary or Bytecode</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Highly cost effective: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Bytecode Weakness Analysis - including disassembler + source code weakness analysis</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Binary Weakness Analysis - including disassembler + source code weakness analysis</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Binary / Bytecode simple extractor – strings, ELF readers, etc.</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High</a:t>
            </a:r>
            <a:endParaRPr b="1">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Manual Static Analysis - Binary or Bytecode</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Binary / Bytecode disassembler - then use manual analysis for vulnerabilities &amp; anomalies</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SOAR Partial</a:t>
            </a:r>
            <a:endParaRPr b="1">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Dynamic Analysis with Automated Results Interpretation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Web Application Scanner</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Web Services Scanner</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Database Scanners</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SOAR Partial</a:t>
            </a:r>
            <a:endParaRPr b="1">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Dynamic Analysis with Manual Results Interpretation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Fuzz Tester</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Framework-based Fuzzer</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SOAR Partial</a:t>
            </a:r>
            <a:endParaRPr b="1">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Manual Static Analysis - Source Code</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Highly cost effective: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Manual Source Code Review (not inspections)</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Focused Manual Spotcheck - Focused manual analysis of source</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High</a:t>
            </a:r>
            <a:endParaRPr b="1">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Automated Static Analysis - Source Code</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Highly cost effective: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Source code Weakness Analyzer</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Context-configured Source Code Weakness Analyzer</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Warning Flags</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High</a:t>
            </a:r>
            <a:endParaRPr b="1">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Architecture or Design Review</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Highly cost effective: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Formal Methods / Correct-By-Construction</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Inspection (IEEE 1028 standard) (can apply to requirements, design, source code, etc.)</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High</a:t>
            </a:r>
            <a:endParaRPr b="1">
              <a:latin typeface="Verdana"/>
              <a:ea typeface="Verdana"/>
              <a:cs typeface="Verdana"/>
              <a:sym typeface="Verdana"/>
            </a:endParaRPr>
          </a:p>
          <a:p>
            <a:pPr indent="0" lvl="0" marL="0">
              <a:spcBef>
                <a:spcPts val="40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End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400"/>
              </a:spcBef>
              <a:spcAft>
                <a:spcPts val="0"/>
              </a:spcAft>
              <a:buNone/>
            </a:pPr>
            <a:r>
              <a:rPr b="1" lang="en">
                <a:solidFill>
                  <a:srgbClr val="4D5566"/>
                </a:solidFill>
                <a:highlight>
                  <a:srgbClr val="CCCCCC"/>
                </a:highlight>
                <a:latin typeface="Verdana"/>
                <a:ea typeface="Verdana"/>
                <a:cs typeface="Verdana"/>
                <a:sym typeface="Verdana"/>
              </a:rPr>
              <a:t>Observed Examples</a:t>
            </a:r>
            <a:endParaRPr b="1">
              <a:solidFill>
                <a:srgbClr val="4D5566"/>
              </a:solidFill>
              <a:highlight>
                <a:srgbClr val="CCCCCC"/>
              </a:highlight>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Reference &amp; Description</a:t>
            </a:r>
            <a:endParaRPr b="1">
              <a:solidFill>
                <a:srgbClr val="32498D"/>
              </a:solidFill>
              <a:latin typeface="Verdana"/>
              <a:ea typeface="Verdana"/>
              <a:cs typeface="Verdana"/>
              <a:sym typeface="Verdana"/>
            </a:endParaRPr>
          </a:p>
          <a:p>
            <a:pPr indent="0" lvl="0" marL="0" rtl="0">
              <a:spcBef>
                <a:spcPts val="0"/>
              </a:spcBef>
              <a:spcAft>
                <a:spcPts val="0"/>
              </a:spcAft>
              <a:buNone/>
            </a:pPr>
            <a:r>
              <a:rPr lang="en" u="sng">
                <a:solidFill>
                  <a:srgbClr val="000066"/>
                </a:solidFill>
                <a:latin typeface="Verdana"/>
                <a:ea typeface="Verdana"/>
                <a:cs typeface="Verdana"/>
                <a:sym typeface="Verdana"/>
                <a:hlinkClick r:id="rId2"/>
              </a:rPr>
              <a:t>CVE-2008-5044</a:t>
            </a:r>
            <a:endParaRPr u="sng">
              <a:solidFill>
                <a:srgbClr val="000066"/>
              </a:solidFill>
              <a:latin typeface="Verdana"/>
              <a:ea typeface="Verdana"/>
              <a:cs typeface="Verdana"/>
              <a:sym typeface="Verdana"/>
              <a:hlinkClick r:id="rId3"/>
            </a:endParaRPr>
          </a:p>
          <a:p>
            <a:pPr indent="0" lvl="0" marL="101600" rtl="0">
              <a:lnSpc>
                <a:spcPct val="115000"/>
              </a:lnSpc>
              <a:spcBef>
                <a:spcPts val="0"/>
              </a:spcBef>
              <a:spcAft>
                <a:spcPts val="0"/>
              </a:spcAft>
              <a:buNone/>
            </a:pPr>
            <a:r>
              <a:rPr lang="en">
                <a:latin typeface="Verdana"/>
                <a:ea typeface="Verdana"/>
                <a:cs typeface="Verdana"/>
                <a:sym typeface="Verdana"/>
              </a:rPr>
              <a:t>Race condition leading to a crash by calling a hook removal procedure while other activities are occurring at the same time.</a:t>
            </a:r>
            <a:endParaRPr>
              <a:latin typeface="Verdana"/>
              <a:ea typeface="Verdana"/>
              <a:cs typeface="Verdana"/>
              <a:sym typeface="Verdana"/>
            </a:endParaRPr>
          </a:p>
          <a:p>
            <a:pPr indent="0" lvl="0" marL="0" rtl="0">
              <a:spcBef>
                <a:spcPts val="0"/>
              </a:spcBef>
              <a:spcAft>
                <a:spcPts val="0"/>
              </a:spcAft>
              <a:buNone/>
            </a:pPr>
            <a:r>
              <a:rPr lang="en" u="sng">
                <a:solidFill>
                  <a:srgbClr val="000066"/>
                </a:solidFill>
                <a:latin typeface="Verdana"/>
                <a:ea typeface="Verdana"/>
                <a:cs typeface="Verdana"/>
                <a:sym typeface="Verdana"/>
                <a:hlinkClick r:id="rId4"/>
              </a:rPr>
              <a:t>CVE-2008-2958</a:t>
            </a:r>
            <a:endParaRPr u="sng">
              <a:solidFill>
                <a:srgbClr val="000066"/>
              </a:solidFill>
              <a:latin typeface="Verdana"/>
              <a:ea typeface="Verdana"/>
              <a:cs typeface="Verdana"/>
              <a:sym typeface="Verdana"/>
              <a:hlinkClick r:id="rId5"/>
            </a:endParaRPr>
          </a:p>
          <a:p>
            <a:pPr indent="0" lvl="0" marL="101600" rtl="0">
              <a:lnSpc>
                <a:spcPct val="115000"/>
              </a:lnSpc>
              <a:spcBef>
                <a:spcPts val="0"/>
              </a:spcBef>
              <a:spcAft>
                <a:spcPts val="0"/>
              </a:spcAft>
              <a:buNone/>
            </a:pPr>
            <a:r>
              <a:rPr lang="en">
                <a:latin typeface="Verdana"/>
                <a:ea typeface="Verdana"/>
                <a:cs typeface="Verdana"/>
                <a:sym typeface="Verdana"/>
              </a:rPr>
              <a:t>chain: time-of-check time-of-use (TOCTOU) race condition in program allows bypass of protection mechanism that was designed to prevent symlink attacks.</a:t>
            </a:r>
            <a:endParaRPr>
              <a:latin typeface="Verdana"/>
              <a:ea typeface="Verdana"/>
              <a:cs typeface="Verdana"/>
              <a:sym typeface="Verdana"/>
            </a:endParaRPr>
          </a:p>
          <a:p>
            <a:pPr indent="0" lvl="0" marL="0" rtl="0">
              <a:spcBef>
                <a:spcPts val="0"/>
              </a:spcBef>
              <a:spcAft>
                <a:spcPts val="0"/>
              </a:spcAft>
              <a:buNone/>
            </a:pPr>
            <a:r>
              <a:rPr lang="en" u="sng">
                <a:solidFill>
                  <a:srgbClr val="000066"/>
                </a:solidFill>
                <a:latin typeface="Verdana"/>
                <a:ea typeface="Verdana"/>
                <a:cs typeface="Verdana"/>
                <a:sym typeface="Verdana"/>
                <a:hlinkClick r:id="rId6"/>
              </a:rPr>
              <a:t>CVE-2008-1570</a:t>
            </a:r>
            <a:endParaRPr u="sng">
              <a:solidFill>
                <a:srgbClr val="000066"/>
              </a:solidFill>
              <a:latin typeface="Verdana"/>
              <a:ea typeface="Verdana"/>
              <a:cs typeface="Verdana"/>
              <a:sym typeface="Verdana"/>
              <a:hlinkClick r:id="rId7"/>
            </a:endParaRPr>
          </a:p>
          <a:p>
            <a:pPr indent="0" lvl="0" marL="101600" rtl="0">
              <a:lnSpc>
                <a:spcPct val="115000"/>
              </a:lnSpc>
              <a:spcBef>
                <a:spcPts val="0"/>
              </a:spcBef>
              <a:spcAft>
                <a:spcPts val="0"/>
              </a:spcAft>
              <a:buNone/>
            </a:pPr>
            <a:r>
              <a:rPr lang="en">
                <a:latin typeface="Verdana"/>
                <a:ea typeface="Verdana"/>
                <a:cs typeface="Verdana"/>
                <a:sym typeface="Verdana"/>
              </a:rPr>
              <a:t>chain: time-of-check time-of-use (TOCTOU) race condition in program allows bypass of protection mechanism that was designed to prevent symlink attacks.</a:t>
            </a:r>
            <a:endParaRPr>
              <a:latin typeface="Verdana"/>
              <a:ea typeface="Verdana"/>
              <a:cs typeface="Verdana"/>
              <a:sym typeface="Verdana"/>
            </a:endParaRPr>
          </a:p>
          <a:p>
            <a:pPr indent="0" lvl="0" marL="0" rtl="0">
              <a:spcBef>
                <a:spcPts val="0"/>
              </a:spcBef>
              <a:spcAft>
                <a:spcPts val="0"/>
              </a:spcAft>
              <a:buNone/>
            </a:pPr>
            <a:r>
              <a:rPr lang="en" u="sng">
                <a:solidFill>
                  <a:srgbClr val="000066"/>
                </a:solidFill>
                <a:latin typeface="Verdana"/>
                <a:ea typeface="Verdana"/>
                <a:cs typeface="Verdana"/>
                <a:sym typeface="Verdana"/>
                <a:hlinkClick r:id="rId8"/>
              </a:rPr>
              <a:t>CVE-2008-0058</a:t>
            </a:r>
            <a:endParaRPr u="sng">
              <a:solidFill>
                <a:srgbClr val="000066"/>
              </a:solidFill>
              <a:latin typeface="Verdana"/>
              <a:ea typeface="Verdana"/>
              <a:cs typeface="Verdana"/>
              <a:sym typeface="Verdana"/>
              <a:hlinkClick r:id="rId9"/>
            </a:endParaRPr>
          </a:p>
          <a:p>
            <a:pPr indent="0" lvl="0" marL="101600" rtl="0">
              <a:lnSpc>
                <a:spcPct val="115000"/>
              </a:lnSpc>
              <a:spcBef>
                <a:spcPts val="0"/>
              </a:spcBef>
              <a:spcAft>
                <a:spcPts val="0"/>
              </a:spcAft>
              <a:buNone/>
            </a:pPr>
            <a:r>
              <a:rPr lang="en">
                <a:latin typeface="Verdana"/>
                <a:ea typeface="Verdana"/>
                <a:cs typeface="Verdana"/>
                <a:sym typeface="Verdana"/>
              </a:rPr>
              <a:t>Unsynchronized caching operation enables a race condition that causes messages to be sent to a deallocated object.</a:t>
            </a:r>
            <a:endParaRPr>
              <a:latin typeface="Verdana"/>
              <a:ea typeface="Verdana"/>
              <a:cs typeface="Verdana"/>
              <a:sym typeface="Verdana"/>
            </a:endParaRPr>
          </a:p>
          <a:p>
            <a:pPr indent="0" lvl="0" marL="0" rtl="0">
              <a:spcBef>
                <a:spcPts val="0"/>
              </a:spcBef>
              <a:spcAft>
                <a:spcPts val="0"/>
              </a:spcAft>
              <a:buNone/>
            </a:pPr>
            <a:r>
              <a:rPr lang="en" u="sng">
                <a:solidFill>
                  <a:srgbClr val="000066"/>
                </a:solidFill>
                <a:latin typeface="Verdana"/>
                <a:ea typeface="Verdana"/>
                <a:cs typeface="Verdana"/>
                <a:sym typeface="Verdana"/>
                <a:hlinkClick r:id="rId10"/>
              </a:rPr>
              <a:t>CVE-2008-0379</a:t>
            </a:r>
            <a:endParaRPr u="sng">
              <a:solidFill>
                <a:srgbClr val="000066"/>
              </a:solidFill>
              <a:latin typeface="Verdana"/>
              <a:ea typeface="Verdana"/>
              <a:cs typeface="Verdana"/>
              <a:sym typeface="Verdana"/>
              <a:hlinkClick r:id="rId11"/>
            </a:endParaRPr>
          </a:p>
          <a:p>
            <a:pPr indent="0" lvl="0" marL="101600" rtl="0">
              <a:lnSpc>
                <a:spcPct val="115000"/>
              </a:lnSpc>
              <a:spcBef>
                <a:spcPts val="0"/>
              </a:spcBef>
              <a:spcAft>
                <a:spcPts val="0"/>
              </a:spcAft>
              <a:buNone/>
            </a:pPr>
            <a:r>
              <a:rPr lang="en">
                <a:latin typeface="Verdana"/>
                <a:ea typeface="Verdana"/>
                <a:cs typeface="Verdana"/>
                <a:sym typeface="Verdana"/>
              </a:rPr>
              <a:t>Race condition during initialization triggers a buffer overflow.</a:t>
            </a:r>
            <a:endParaRPr>
              <a:latin typeface="Verdana"/>
              <a:ea typeface="Verdana"/>
              <a:cs typeface="Verdana"/>
              <a:sym typeface="Verdana"/>
            </a:endParaRPr>
          </a:p>
          <a:p>
            <a:pPr indent="0" lvl="0" marL="0" rtl="0">
              <a:spcBef>
                <a:spcPts val="0"/>
              </a:spcBef>
              <a:spcAft>
                <a:spcPts val="0"/>
              </a:spcAft>
              <a:buNone/>
            </a:pPr>
            <a:r>
              <a:rPr lang="en" u="sng">
                <a:solidFill>
                  <a:srgbClr val="000066"/>
                </a:solidFill>
                <a:latin typeface="Verdana"/>
                <a:ea typeface="Verdana"/>
                <a:cs typeface="Verdana"/>
                <a:sym typeface="Verdana"/>
                <a:hlinkClick r:id="rId12"/>
              </a:rPr>
              <a:t>CVE-2007-6599</a:t>
            </a:r>
            <a:endParaRPr u="sng">
              <a:solidFill>
                <a:srgbClr val="000066"/>
              </a:solidFill>
              <a:latin typeface="Verdana"/>
              <a:ea typeface="Verdana"/>
              <a:cs typeface="Verdana"/>
              <a:sym typeface="Verdana"/>
              <a:hlinkClick r:id="rId13"/>
            </a:endParaRPr>
          </a:p>
          <a:p>
            <a:pPr indent="0" lvl="0" marL="101600" rtl="0">
              <a:lnSpc>
                <a:spcPct val="115000"/>
              </a:lnSpc>
              <a:spcBef>
                <a:spcPts val="0"/>
              </a:spcBef>
              <a:spcAft>
                <a:spcPts val="0"/>
              </a:spcAft>
              <a:buNone/>
            </a:pPr>
            <a:r>
              <a:rPr lang="en">
                <a:latin typeface="Verdana"/>
                <a:ea typeface="Verdana"/>
                <a:cs typeface="Verdana"/>
                <a:sym typeface="Verdana"/>
              </a:rPr>
              <a:t>Daemon crash by quickly performing operations and undoing them, which eventually leads to an operation that does not acquire a lock.</a:t>
            </a:r>
            <a:endParaRPr>
              <a:latin typeface="Verdana"/>
              <a:ea typeface="Verdana"/>
              <a:cs typeface="Verdana"/>
              <a:sym typeface="Verdana"/>
            </a:endParaRPr>
          </a:p>
          <a:p>
            <a:pPr indent="0" lvl="0" marL="0" rtl="0">
              <a:spcBef>
                <a:spcPts val="0"/>
              </a:spcBef>
              <a:spcAft>
                <a:spcPts val="0"/>
              </a:spcAft>
              <a:buNone/>
            </a:pPr>
            <a:r>
              <a:rPr lang="en" u="sng">
                <a:solidFill>
                  <a:srgbClr val="000066"/>
                </a:solidFill>
                <a:latin typeface="Verdana"/>
                <a:ea typeface="Verdana"/>
                <a:cs typeface="Verdana"/>
                <a:sym typeface="Verdana"/>
                <a:hlinkClick r:id="rId14"/>
              </a:rPr>
              <a:t>CVE-2007-6180</a:t>
            </a:r>
            <a:endParaRPr u="sng">
              <a:solidFill>
                <a:srgbClr val="000066"/>
              </a:solidFill>
              <a:latin typeface="Verdana"/>
              <a:ea typeface="Verdana"/>
              <a:cs typeface="Verdana"/>
              <a:sym typeface="Verdana"/>
              <a:hlinkClick r:id="rId15"/>
            </a:endParaRPr>
          </a:p>
          <a:p>
            <a:pPr indent="0" lvl="0" marL="101600" rtl="0">
              <a:lnSpc>
                <a:spcPct val="115000"/>
              </a:lnSpc>
              <a:spcBef>
                <a:spcPts val="0"/>
              </a:spcBef>
              <a:spcAft>
                <a:spcPts val="0"/>
              </a:spcAft>
              <a:buNone/>
            </a:pPr>
            <a:r>
              <a:rPr lang="en">
                <a:latin typeface="Verdana"/>
                <a:ea typeface="Verdana"/>
                <a:cs typeface="Verdana"/>
                <a:sym typeface="Verdana"/>
              </a:rPr>
              <a:t>chain: race condition triggers NULL pointer dereference</a:t>
            </a:r>
            <a:endParaRPr>
              <a:latin typeface="Verdana"/>
              <a:ea typeface="Verdana"/>
              <a:cs typeface="Verdana"/>
              <a:sym typeface="Verdana"/>
            </a:endParaRPr>
          </a:p>
          <a:p>
            <a:pPr indent="0" lvl="0" marL="0" rtl="0">
              <a:spcBef>
                <a:spcPts val="0"/>
              </a:spcBef>
              <a:spcAft>
                <a:spcPts val="0"/>
              </a:spcAft>
              <a:buNone/>
            </a:pPr>
            <a:r>
              <a:rPr lang="en" u="sng">
                <a:solidFill>
                  <a:srgbClr val="000066"/>
                </a:solidFill>
                <a:latin typeface="Verdana"/>
                <a:ea typeface="Verdana"/>
                <a:cs typeface="Verdana"/>
                <a:sym typeface="Verdana"/>
                <a:hlinkClick r:id="rId16"/>
              </a:rPr>
              <a:t>CVE-2007-5794</a:t>
            </a:r>
            <a:endParaRPr u="sng">
              <a:solidFill>
                <a:srgbClr val="000066"/>
              </a:solidFill>
              <a:latin typeface="Verdana"/>
              <a:ea typeface="Verdana"/>
              <a:cs typeface="Verdana"/>
              <a:sym typeface="Verdana"/>
              <a:hlinkClick r:id="rId17"/>
            </a:endParaRPr>
          </a:p>
          <a:p>
            <a:pPr indent="0" lvl="0" marL="101600" rtl="0">
              <a:lnSpc>
                <a:spcPct val="115000"/>
              </a:lnSpc>
              <a:spcBef>
                <a:spcPts val="0"/>
              </a:spcBef>
              <a:spcAft>
                <a:spcPts val="0"/>
              </a:spcAft>
              <a:buNone/>
            </a:pPr>
            <a:r>
              <a:rPr lang="en">
                <a:latin typeface="Verdana"/>
                <a:ea typeface="Verdana"/>
                <a:cs typeface="Verdana"/>
                <a:sym typeface="Verdana"/>
              </a:rPr>
              <a:t>Race condition in library function could cause data to be sent to the wrong process.</a:t>
            </a:r>
            <a:endParaRPr>
              <a:latin typeface="Verdana"/>
              <a:ea typeface="Verdana"/>
              <a:cs typeface="Verdana"/>
              <a:sym typeface="Verdana"/>
            </a:endParaRPr>
          </a:p>
          <a:p>
            <a:pPr indent="0" lvl="0" marL="0" rtl="0">
              <a:spcBef>
                <a:spcPts val="0"/>
              </a:spcBef>
              <a:spcAft>
                <a:spcPts val="0"/>
              </a:spcAft>
              <a:buNone/>
            </a:pPr>
            <a:r>
              <a:rPr lang="en" u="sng">
                <a:solidFill>
                  <a:srgbClr val="000066"/>
                </a:solidFill>
                <a:latin typeface="Verdana"/>
                <a:ea typeface="Verdana"/>
                <a:cs typeface="Verdana"/>
                <a:sym typeface="Verdana"/>
                <a:hlinkClick r:id="rId18"/>
              </a:rPr>
              <a:t>CVE-2007-3970</a:t>
            </a:r>
            <a:endParaRPr u="sng">
              <a:solidFill>
                <a:srgbClr val="000066"/>
              </a:solidFill>
              <a:latin typeface="Verdana"/>
              <a:ea typeface="Verdana"/>
              <a:cs typeface="Verdana"/>
              <a:sym typeface="Verdana"/>
              <a:hlinkClick r:id="rId19"/>
            </a:endParaRPr>
          </a:p>
          <a:p>
            <a:pPr indent="0" lvl="0" marL="101600" rtl="0">
              <a:lnSpc>
                <a:spcPct val="115000"/>
              </a:lnSpc>
              <a:spcBef>
                <a:spcPts val="0"/>
              </a:spcBef>
              <a:spcAft>
                <a:spcPts val="0"/>
              </a:spcAft>
              <a:buNone/>
            </a:pPr>
            <a:r>
              <a:rPr lang="en">
                <a:latin typeface="Verdana"/>
                <a:ea typeface="Verdana"/>
                <a:cs typeface="Verdana"/>
                <a:sym typeface="Verdana"/>
              </a:rPr>
              <a:t>Race condition in file parser leads to heap corruption.</a:t>
            </a:r>
            <a:endParaRPr>
              <a:latin typeface="Verdana"/>
              <a:ea typeface="Verdana"/>
              <a:cs typeface="Verdana"/>
              <a:sym typeface="Verdana"/>
            </a:endParaRPr>
          </a:p>
          <a:p>
            <a:pPr indent="0" lvl="0" marL="0" rtl="0">
              <a:spcBef>
                <a:spcPts val="0"/>
              </a:spcBef>
              <a:spcAft>
                <a:spcPts val="0"/>
              </a:spcAft>
              <a:buNone/>
            </a:pPr>
            <a:r>
              <a:rPr lang="en" u="sng">
                <a:solidFill>
                  <a:srgbClr val="000066"/>
                </a:solidFill>
                <a:latin typeface="Verdana"/>
                <a:ea typeface="Verdana"/>
                <a:cs typeface="Verdana"/>
                <a:sym typeface="Verdana"/>
                <a:hlinkClick r:id="rId20"/>
              </a:rPr>
              <a:t>CVE-2008-5021</a:t>
            </a:r>
            <a:endParaRPr u="sng">
              <a:solidFill>
                <a:srgbClr val="000066"/>
              </a:solidFill>
              <a:latin typeface="Verdana"/>
              <a:ea typeface="Verdana"/>
              <a:cs typeface="Verdana"/>
              <a:sym typeface="Verdana"/>
              <a:hlinkClick r:id="rId21"/>
            </a:endParaRPr>
          </a:p>
          <a:p>
            <a:pPr indent="0" lvl="0" marL="101600" rtl="0">
              <a:lnSpc>
                <a:spcPct val="115000"/>
              </a:lnSpc>
              <a:spcBef>
                <a:spcPts val="0"/>
              </a:spcBef>
              <a:spcAft>
                <a:spcPts val="0"/>
              </a:spcAft>
              <a:buNone/>
            </a:pPr>
            <a:r>
              <a:rPr lang="en">
                <a:latin typeface="Verdana"/>
                <a:ea typeface="Verdana"/>
                <a:cs typeface="Verdana"/>
                <a:sym typeface="Verdana"/>
              </a:rPr>
              <a:t>chain: race condition allows attacker to access an object while it is still being initialized, causing software to access uninitialized memory.</a:t>
            </a:r>
            <a:endParaRPr>
              <a:latin typeface="Verdana"/>
              <a:ea typeface="Verdana"/>
              <a:cs typeface="Verdana"/>
              <a:sym typeface="Verdana"/>
            </a:endParaRPr>
          </a:p>
          <a:p>
            <a:pPr indent="0" lvl="0" marL="0" rtl="0">
              <a:spcBef>
                <a:spcPts val="0"/>
              </a:spcBef>
              <a:spcAft>
                <a:spcPts val="0"/>
              </a:spcAft>
              <a:buNone/>
            </a:pPr>
            <a:r>
              <a:rPr lang="en" u="sng">
                <a:solidFill>
                  <a:srgbClr val="000066"/>
                </a:solidFill>
                <a:latin typeface="Verdana"/>
                <a:ea typeface="Verdana"/>
                <a:cs typeface="Verdana"/>
                <a:sym typeface="Verdana"/>
                <a:hlinkClick r:id="rId22"/>
              </a:rPr>
              <a:t>CVE-2009-4895</a:t>
            </a:r>
            <a:endParaRPr u="sng">
              <a:solidFill>
                <a:srgbClr val="000066"/>
              </a:solidFill>
              <a:latin typeface="Verdana"/>
              <a:ea typeface="Verdana"/>
              <a:cs typeface="Verdana"/>
              <a:sym typeface="Verdana"/>
              <a:hlinkClick r:id="rId23"/>
            </a:endParaRPr>
          </a:p>
          <a:p>
            <a:pPr indent="0" lvl="0" marL="101600" rtl="0">
              <a:lnSpc>
                <a:spcPct val="115000"/>
              </a:lnSpc>
              <a:spcBef>
                <a:spcPts val="0"/>
              </a:spcBef>
              <a:spcAft>
                <a:spcPts val="0"/>
              </a:spcAft>
              <a:buNone/>
            </a:pPr>
            <a:r>
              <a:rPr lang="en">
                <a:latin typeface="Verdana"/>
                <a:ea typeface="Verdana"/>
                <a:cs typeface="Verdana"/>
                <a:sym typeface="Verdana"/>
              </a:rPr>
              <a:t>chain: race condition for an argument value, possibly resulting in NULL dereference</a:t>
            </a:r>
            <a:endParaRPr>
              <a:latin typeface="Verdana"/>
              <a:ea typeface="Verdana"/>
              <a:cs typeface="Verdana"/>
              <a:sym typeface="Verdana"/>
            </a:endParaRPr>
          </a:p>
          <a:p>
            <a:pPr indent="0" lvl="0" marL="0" rtl="0">
              <a:spcBef>
                <a:spcPts val="0"/>
              </a:spcBef>
              <a:spcAft>
                <a:spcPts val="0"/>
              </a:spcAft>
              <a:buNone/>
            </a:pPr>
            <a:r>
              <a:rPr lang="en" u="sng">
                <a:solidFill>
                  <a:srgbClr val="000066"/>
                </a:solidFill>
                <a:latin typeface="Verdana"/>
                <a:ea typeface="Verdana"/>
                <a:cs typeface="Verdana"/>
                <a:sym typeface="Verdana"/>
                <a:hlinkClick r:id="rId24"/>
              </a:rPr>
              <a:t>CVE-2009-3547</a:t>
            </a:r>
            <a:endParaRPr u="sng">
              <a:solidFill>
                <a:srgbClr val="000066"/>
              </a:solidFill>
              <a:latin typeface="Verdana"/>
              <a:ea typeface="Verdana"/>
              <a:cs typeface="Verdana"/>
              <a:sym typeface="Verdana"/>
              <a:hlinkClick r:id="rId25"/>
            </a:endParaRPr>
          </a:p>
          <a:p>
            <a:pPr indent="0" lvl="0" marL="101600" rtl="0">
              <a:lnSpc>
                <a:spcPct val="115000"/>
              </a:lnSpc>
              <a:spcBef>
                <a:spcPts val="0"/>
              </a:spcBef>
              <a:spcAft>
                <a:spcPts val="0"/>
              </a:spcAft>
              <a:buNone/>
            </a:pPr>
            <a:r>
              <a:rPr lang="en">
                <a:latin typeface="Verdana"/>
                <a:ea typeface="Verdana"/>
                <a:cs typeface="Verdana"/>
                <a:sym typeface="Verdana"/>
              </a:rPr>
              <a:t>chain: race condition might allow resource to be released before operating on it, leading to NULL dereference</a:t>
            </a:r>
            <a:endParaRPr>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Example 1</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rPr lang="en">
                <a:latin typeface="Verdana"/>
                <a:ea typeface="Verdana"/>
                <a:cs typeface="Verdana"/>
                <a:sym typeface="Verdana"/>
              </a:rPr>
              <a:t>This code could be used in an e-commerce application that supports transfers between accounts. It takes the total amount of the transfer, sends it to the new account, and deducts the amount from the original account.</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Example 2</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rPr lang="en">
                <a:latin typeface="Verdana"/>
                <a:ea typeface="Verdana"/>
                <a:cs typeface="Verdana"/>
                <a:sym typeface="Verdana"/>
              </a:rPr>
              <a:t>The following function attempts to acquire a lock in order to perform operations on a shared resource.</a:t>
            </a:r>
            <a:endParaRPr>
              <a:latin typeface="Verdana"/>
              <a:ea typeface="Verdana"/>
              <a:cs typeface="Verdana"/>
              <a:sym typeface="Verdana"/>
            </a:endParaRPr>
          </a:p>
          <a:p>
            <a:pPr indent="0" lvl="0" marL="0" rtl="0">
              <a:lnSpc>
                <a:spcPct val="115000"/>
              </a:lnSpc>
              <a:spcBef>
                <a:spcPts val="400"/>
              </a:spcBef>
              <a:spcAft>
                <a:spcPts val="0"/>
              </a:spcAft>
              <a:buNone/>
            </a:pPr>
            <a:r>
              <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4D5566"/>
                </a:solidFill>
                <a:highlight>
                  <a:srgbClr val="CCCCCC"/>
                </a:highlight>
                <a:latin typeface="Verdana"/>
                <a:ea typeface="Verdana"/>
                <a:cs typeface="Verdana"/>
                <a:sym typeface="Verdana"/>
              </a:rPr>
              <a:t>Potential Mitigations</a:t>
            </a:r>
            <a:endParaRPr b="1">
              <a:solidFill>
                <a:srgbClr val="4D5566"/>
              </a:solidFill>
              <a:highlight>
                <a:srgbClr val="CCCCCC"/>
              </a:highlight>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Architecture and Design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In languages that support it, use synchronization primitives. Only wrap these around critical code to minimize the impact on performance.</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Architecture and Design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Use thread-safe capabilities such as the data access abstraction in Spring.</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Architecture and Design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Minimize the usage of shared resources in order to remove as much complexity as possible from the control flow and to reduce the likelihood of unexpected conditions occurring.</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Additionally, this will minimize the amount of synchronization necessary and may even help to reduce the likelihood of a denial of service where an attacker may be able to repeatedly trigger a critical section (</a:t>
            </a:r>
            <a:r>
              <a:rPr lang="en" u="sng">
                <a:solidFill>
                  <a:srgbClr val="000066"/>
                </a:solidFill>
                <a:latin typeface="Verdana"/>
                <a:ea typeface="Verdana"/>
                <a:cs typeface="Verdana"/>
                <a:sym typeface="Verdana"/>
                <a:hlinkClick r:id="rId26"/>
              </a:rPr>
              <a:t>CWE-400</a:t>
            </a:r>
            <a:r>
              <a:rPr lang="en">
                <a:latin typeface="Verdana"/>
                <a:ea typeface="Verdana"/>
                <a:cs typeface="Verdana"/>
                <a:sym typeface="Verdana"/>
              </a:rPr>
              <a:t>).</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Implementation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When using multithreading and operating on shared variables, only use thread-safe functions.</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Implementation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Use atomic operations on shared variables. Be wary of innocent-looking constructs such as "x++". This may appear atomic at the code layer, but it is actually non-atomic at the instruction layer, since it involves a read, followed by a computation, followed by a write.</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Implementation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Use a mutex if available, but be sure to avoid related weaknesses such as </a:t>
            </a:r>
            <a:r>
              <a:rPr lang="en" u="sng">
                <a:solidFill>
                  <a:srgbClr val="000066"/>
                </a:solidFill>
                <a:latin typeface="Verdana"/>
                <a:ea typeface="Verdana"/>
                <a:cs typeface="Verdana"/>
                <a:sym typeface="Verdana"/>
                <a:hlinkClick r:id="rId27"/>
              </a:rPr>
              <a:t>CWE-412</a:t>
            </a:r>
            <a:r>
              <a:rPr lang="en">
                <a:latin typeface="Verdana"/>
                <a:ea typeface="Verdana"/>
                <a:cs typeface="Verdana"/>
                <a:sym typeface="Verdana"/>
              </a:rPr>
              <a:t>.</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Implementation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Avoid double-checked locking (</a:t>
            </a:r>
            <a:r>
              <a:rPr lang="en" u="sng">
                <a:solidFill>
                  <a:srgbClr val="000066"/>
                </a:solidFill>
                <a:latin typeface="Verdana"/>
                <a:ea typeface="Verdana"/>
                <a:cs typeface="Verdana"/>
                <a:sym typeface="Verdana"/>
                <a:hlinkClick r:id="rId28"/>
              </a:rPr>
              <a:t>CWE-609</a:t>
            </a:r>
            <a:r>
              <a:rPr lang="en">
                <a:latin typeface="Verdana"/>
                <a:ea typeface="Verdana"/>
                <a:cs typeface="Verdana"/>
                <a:sym typeface="Verdana"/>
              </a:rPr>
              <a:t>) and other implementation errors that arise when trying to avoid the overhead of synchronization.</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Implementation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Disable interrupts or signals over critical parts of the code, but also make sure that the code does not go into a large or infinite loop.</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Implementation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Use the volatile type modifier for critical variables to avoid unexpected compiler optimization or reordering. This does not necessarily solve the synchronization problem, but it can help.</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Phases: Architecture and Design; Operation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Strategy: Environment Hardening</a:t>
            </a:r>
            <a:endParaRPr b="1">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Run your code using the lowest privileges that are required to accomplish the necessary tasks [</a:t>
            </a:r>
            <a:r>
              <a:rPr lang="en" u="sng">
                <a:solidFill>
                  <a:srgbClr val="000066"/>
                </a:solidFill>
                <a:latin typeface="Verdana"/>
                <a:ea typeface="Verdana"/>
                <a:cs typeface="Verdana"/>
                <a:sym typeface="Verdana"/>
                <a:hlinkClick r:id="rId29"/>
              </a:rPr>
              <a:t>REF-76</a:t>
            </a:r>
            <a:r>
              <a:rPr lang="en">
                <a:latin typeface="Verdana"/>
                <a:ea typeface="Verdana"/>
                <a:cs typeface="Verdana"/>
                <a:sym typeface="Verdana"/>
              </a:rPr>
              <a:t>]. If possible, create isolated accounts with limited privileges that are only used for a single task. That way, a successful attack will not immediately give the attacker access to the rest of the software or its environment. For example, database applications rarely need to run as the database administrator, especially in day-to-day operations.</a:t>
            </a:r>
            <a:endParaRPr>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4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50800" marR="50800" rtl="0">
              <a:lnSpc>
                <a:spcPct val="115000"/>
              </a:lnSpc>
              <a:spcBef>
                <a:spcPts val="0"/>
              </a:spcBef>
              <a:spcAft>
                <a:spcPts val="0"/>
              </a:spcAft>
              <a:buNone/>
            </a:pPr>
            <a:r>
              <a:rPr b="1" lang="en">
                <a:solidFill>
                  <a:srgbClr val="4D5566"/>
                </a:solidFill>
                <a:latin typeface="Verdana"/>
                <a:ea typeface="Verdana"/>
                <a:cs typeface="Verdana"/>
                <a:sym typeface="Verdana"/>
              </a:rPr>
              <a:t>Likelihood Of Exploit</a:t>
            </a:r>
            <a:endParaRPr b="1">
              <a:solidFill>
                <a:srgbClr val="4D5566"/>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Medium</a:t>
            </a:r>
            <a:endParaRPr>
              <a:latin typeface="Verdana"/>
              <a:ea typeface="Verdana"/>
              <a:cs typeface="Verdana"/>
              <a:sym typeface="Verdana"/>
            </a:endParaRPr>
          </a:p>
          <a:p>
            <a:pPr indent="0" lvl="0" marL="0">
              <a:spcBef>
                <a:spcPts val="40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b="1" lang="en" sz="1400"/>
              <a:t>Scope &amp; Impact  of Consequences</a:t>
            </a:r>
            <a:endParaRPr b="1" sz="1400"/>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b="1" lang="en"/>
              <a:t>Availability</a:t>
            </a:r>
            <a:endParaRPr/>
          </a:p>
          <a:p>
            <a:pPr indent="0" lvl="0" marL="0" rtl="0">
              <a:lnSpc>
                <a:spcPct val="115000"/>
              </a:lnSpc>
              <a:spcBef>
                <a:spcPts val="0"/>
              </a:spcBef>
              <a:spcAft>
                <a:spcPts val="0"/>
              </a:spcAft>
              <a:buNone/>
            </a:pPr>
            <a:r>
              <a:rPr b="1" lang="en" sz="950">
                <a:solidFill>
                  <a:srgbClr val="32498D"/>
                </a:solidFill>
                <a:latin typeface="Verdana"/>
                <a:ea typeface="Verdana"/>
                <a:cs typeface="Verdana"/>
                <a:sym typeface="Verdana"/>
              </a:rPr>
              <a:t>Technical Impact:</a:t>
            </a:r>
            <a:r>
              <a:rPr i="1" lang="en" sz="950">
                <a:latin typeface="Verdana"/>
                <a:ea typeface="Verdana"/>
                <a:cs typeface="Verdana"/>
                <a:sym typeface="Verdana"/>
              </a:rPr>
              <a:t> DoS: Resource Consumption (CPU); DoS: Resource Consumption (Memory); DoS: Resource Consumption (Other)</a:t>
            </a:r>
            <a:endParaRPr i="1" sz="950">
              <a:latin typeface="Verdana"/>
              <a:ea typeface="Verdana"/>
              <a:cs typeface="Verdana"/>
              <a:sym typeface="Verdana"/>
            </a:endParaRPr>
          </a:p>
          <a:p>
            <a:pPr indent="0" lvl="0" marL="0" rtl="0">
              <a:lnSpc>
                <a:spcPct val="115000"/>
              </a:lnSpc>
              <a:spcBef>
                <a:spcPts val="800"/>
              </a:spcBef>
              <a:spcAft>
                <a:spcPts val="0"/>
              </a:spcAft>
              <a:buNone/>
            </a:pPr>
            <a:r>
              <a:rPr lang="en"/>
              <a:t>When a race condition makes it possible to bypass a resource cleanup routine or trigger multiple initialization routines, it may lead to resource exhaustion (</a:t>
            </a:r>
            <a:r>
              <a:rPr lang="en" u="sng">
                <a:solidFill>
                  <a:srgbClr val="000066"/>
                </a:solidFill>
                <a:hlinkClick r:id="rId2"/>
              </a:rPr>
              <a:t>CWE-400</a:t>
            </a:r>
            <a:r>
              <a:rPr lang="en"/>
              <a:t>).</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t/>
            </a:r>
            <a:endParaRPr/>
          </a:p>
          <a:p>
            <a:pPr indent="0" lvl="0" marL="0">
              <a:spcBef>
                <a:spcPts val="0"/>
              </a:spcBef>
              <a:spcAft>
                <a:spcPts val="0"/>
              </a:spcAft>
              <a:buNone/>
            </a:pPr>
            <a:r>
              <a:rPr b="1" lang="en"/>
              <a:t>Availability</a:t>
            </a:r>
            <a:endParaRPr b="1"/>
          </a:p>
          <a:p>
            <a:pPr indent="0" lvl="0" marL="0" rtl="0">
              <a:lnSpc>
                <a:spcPct val="115000"/>
              </a:lnSpc>
              <a:spcBef>
                <a:spcPts val="0"/>
              </a:spcBef>
              <a:spcAft>
                <a:spcPts val="0"/>
              </a:spcAft>
              <a:buNone/>
            </a:pPr>
            <a:r>
              <a:rPr b="1" lang="en" sz="950">
                <a:solidFill>
                  <a:srgbClr val="32498D"/>
                </a:solidFill>
                <a:latin typeface="Verdana"/>
                <a:ea typeface="Verdana"/>
                <a:cs typeface="Verdana"/>
                <a:sym typeface="Verdana"/>
              </a:rPr>
              <a:t>Technical Impact:</a:t>
            </a:r>
            <a:r>
              <a:rPr i="1" lang="en" sz="950">
                <a:latin typeface="Verdana"/>
                <a:ea typeface="Verdana"/>
                <a:cs typeface="Verdana"/>
                <a:sym typeface="Verdana"/>
              </a:rPr>
              <a:t> DoS: Crash, Exit, or Restart; DoS: Instability</a:t>
            </a:r>
            <a:endParaRPr i="1" sz="950">
              <a:latin typeface="Verdana"/>
              <a:ea typeface="Verdana"/>
              <a:cs typeface="Verdana"/>
              <a:sym typeface="Verdana"/>
            </a:endParaRPr>
          </a:p>
          <a:p>
            <a:pPr indent="0" lvl="0" marL="0" rtl="0">
              <a:lnSpc>
                <a:spcPct val="115000"/>
              </a:lnSpc>
              <a:spcBef>
                <a:spcPts val="800"/>
              </a:spcBef>
              <a:spcAft>
                <a:spcPts val="0"/>
              </a:spcAft>
              <a:buNone/>
            </a:pPr>
            <a:r>
              <a:rPr lang="en"/>
              <a:t>When a race condition allows multiple control flows to access a resource simultaneously, it might lead the program(s) into unexpected states, possibly resulting in a crash.</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t/>
            </a:r>
            <a:endParaRPr/>
          </a:p>
          <a:p>
            <a:pPr indent="0" lvl="0" marL="0">
              <a:spcBef>
                <a:spcPts val="0"/>
              </a:spcBef>
              <a:spcAft>
                <a:spcPts val="0"/>
              </a:spcAft>
              <a:buNone/>
            </a:pPr>
            <a:r>
              <a:rPr b="1" lang="en"/>
              <a:t>Confidentiality Integrity</a:t>
            </a:r>
            <a:endParaRPr b="1"/>
          </a:p>
          <a:p>
            <a:pPr indent="0" lvl="0" marL="0" rtl="0">
              <a:lnSpc>
                <a:spcPct val="115000"/>
              </a:lnSpc>
              <a:spcBef>
                <a:spcPts val="0"/>
              </a:spcBef>
              <a:spcAft>
                <a:spcPts val="0"/>
              </a:spcAft>
              <a:buNone/>
            </a:pPr>
            <a:r>
              <a:rPr b="1" lang="en" sz="950">
                <a:solidFill>
                  <a:srgbClr val="32498D"/>
                </a:solidFill>
                <a:latin typeface="Verdana"/>
                <a:ea typeface="Verdana"/>
                <a:cs typeface="Verdana"/>
                <a:sym typeface="Verdana"/>
              </a:rPr>
              <a:t>Technical Impact:</a:t>
            </a:r>
            <a:r>
              <a:rPr i="1" lang="en" sz="950">
                <a:latin typeface="Verdana"/>
                <a:ea typeface="Verdana"/>
                <a:cs typeface="Verdana"/>
                <a:sym typeface="Verdana"/>
              </a:rPr>
              <a:t> Read Files or Directories; Read Application Data</a:t>
            </a:r>
            <a:endParaRPr i="1" sz="950">
              <a:latin typeface="Verdana"/>
              <a:ea typeface="Verdana"/>
              <a:cs typeface="Verdana"/>
              <a:sym typeface="Verdana"/>
            </a:endParaRPr>
          </a:p>
          <a:p>
            <a:pPr indent="0" lvl="0" marL="0" rtl="0">
              <a:lnSpc>
                <a:spcPct val="115000"/>
              </a:lnSpc>
              <a:spcBef>
                <a:spcPts val="800"/>
              </a:spcBef>
              <a:spcAft>
                <a:spcPts val="0"/>
              </a:spcAft>
              <a:buNone/>
            </a:pPr>
            <a:r>
              <a:rPr lang="en"/>
              <a:t>When a race condition is combined with predictable resource names and loose permissions, it may be possible for an attacker to overwrite or access confidential data (</a:t>
            </a:r>
            <a:r>
              <a:rPr lang="en" u="sng">
                <a:solidFill>
                  <a:srgbClr val="000066"/>
                </a:solidFill>
                <a:hlinkClick r:id="rId3"/>
              </a:rPr>
              <a:t>CWE-59</a:t>
            </a:r>
            <a:r>
              <a:rPr lang="en"/>
              <a:t>).</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rPr b="1" lang="en">
                <a:solidFill>
                  <a:srgbClr val="4D5566"/>
                </a:solidFill>
                <a:highlight>
                  <a:srgbClr val="CCCCCC"/>
                </a:highlight>
                <a:latin typeface="Verdana"/>
                <a:ea typeface="Verdana"/>
                <a:cs typeface="Verdana"/>
                <a:sym typeface="Verdana"/>
              </a:rPr>
              <a:t>Detection Methods</a:t>
            </a:r>
            <a:endParaRPr b="1">
              <a:solidFill>
                <a:srgbClr val="4D5566"/>
              </a:solidFill>
              <a:highlight>
                <a:srgbClr val="CCCCCC"/>
              </a:highlight>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Black Box</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Black box methods may be able to identify evidence of race conditions via methods such as multiple simultaneous connections, which may cause the software to become instable or crash. However, race conditions with very narrow timing windows would not be detectable.</a:t>
            </a:r>
            <a:endParaRPr>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White Box</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Common idioms are detectable in white box analysis, such as time-of-check-time-of-use (TOCTOU) file operations (</a:t>
            </a:r>
            <a:r>
              <a:rPr lang="en" u="sng">
                <a:solidFill>
                  <a:srgbClr val="000066"/>
                </a:solidFill>
                <a:latin typeface="Verdana"/>
                <a:ea typeface="Verdana"/>
                <a:cs typeface="Verdana"/>
                <a:sym typeface="Verdana"/>
                <a:hlinkClick r:id="rId4"/>
              </a:rPr>
              <a:t>CWE-367</a:t>
            </a:r>
            <a:r>
              <a:rPr lang="en">
                <a:latin typeface="Verdana"/>
                <a:ea typeface="Verdana"/>
                <a:cs typeface="Verdana"/>
                <a:sym typeface="Verdana"/>
              </a:rPr>
              <a:t>), or double-checked locking (</a:t>
            </a:r>
            <a:r>
              <a:rPr lang="en" u="sng">
                <a:solidFill>
                  <a:srgbClr val="000066"/>
                </a:solidFill>
                <a:latin typeface="Verdana"/>
                <a:ea typeface="Verdana"/>
                <a:cs typeface="Verdana"/>
                <a:sym typeface="Verdana"/>
                <a:hlinkClick r:id="rId5"/>
              </a:rPr>
              <a:t>CWE-609</a:t>
            </a:r>
            <a:r>
              <a:rPr lang="en">
                <a:latin typeface="Verdana"/>
                <a:ea typeface="Verdana"/>
                <a:cs typeface="Verdana"/>
                <a:sym typeface="Verdana"/>
              </a:rPr>
              <a:t>).</a:t>
            </a:r>
            <a:endParaRPr>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Automated Dynamic Analysis</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This weakness can be detected using dynamic tools and techniques that interact with the software using large test suites with many diverse inputs, such as fuzz testing (fuzzing), robustness testing, and fault injection. The software's operation may slow down, but it should not become unstable, crash, or generate incorrect results.</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Race conditions may be detected with a stress-test by calling the software simultaneously from a large number of threads or processes, and look for evidence of any unexpected behavior.</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Insert breakpoints or delays in between relevant code statements to artificially expand the race window so that it will be easier to detect.</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Moderate</a:t>
            </a:r>
            <a:endParaRPr b="1">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Automated Static Analysis - Binary or Bytecode</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Highly cost effective: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Bytecode Weakness Analysis - including disassembler + source code weakness analysis</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Binary Weakness Analysis - including disassembler + source code weakness analysis</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High</a:t>
            </a:r>
            <a:endParaRPr b="1">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Dynamic Analysis with Automated Results Interpretation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Web Application Scanner</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Web Services Scanner</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Database Scanners</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SOAR Partial</a:t>
            </a:r>
            <a:endParaRPr b="1">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Dynamic Analysis with Manual Results Interpretation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Highly cost effective: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Framework-based Fuzzer</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Fuzz Tester</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Monitored Virtual Environment - run potentially malicious code in sandbox / wrapper / virtual machine, see if it does anything suspicious</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High</a:t>
            </a:r>
            <a:endParaRPr b="1">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Manual Static Analysis - Source Code</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Highly cost effective: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Manual Source Code Review (not inspections)</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Focused Manual Spotcheck - Focused manual analysis of source</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High</a:t>
            </a:r>
            <a:endParaRPr b="1">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Automated Static Analysis - Source Code</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Highly cost effective: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Source code Weakness Analyzer</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Context-configured Source Code Weakness Analyzer</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High</a:t>
            </a:r>
            <a:endParaRPr b="1">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Architecture or Design Review</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Highly cost effective: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Formal Methods / Correct-By-Construction</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Inspection (IEEE 1028 standard) (can apply to requirements, design, source code, etc.)</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High</a:t>
            </a:r>
            <a:endParaRPr b="1">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rtl="0">
              <a:lnSpc>
                <a:spcPct val="115000"/>
              </a:lnSpc>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rtl="0">
              <a:lnSpc>
                <a:spcPct val="115000"/>
              </a:lnSpc>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Detection Methods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Affected Resources </a:t>
            </a:r>
            <a:r>
              <a:rPr lang="en">
                <a:latin typeface="Verdana"/>
                <a:ea typeface="Verdana"/>
                <a:cs typeface="Verdana"/>
                <a:sym typeface="Verdana"/>
              </a:rPr>
              <a:t>Memory</a:t>
            </a:r>
            <a:endParaRPr>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Functional Areas </a:t>
            </a:r>
            <a:r>
              <a:rPr lang="en">
                <a:latin typeface="Verdana"/>
                <a:ea typeface="Verdana"/>
                <a:cs typeface="Verdana"/>
                <a:sym typeface="Verdana"/>
              </a:rPr>
              <a:t>Memory Management</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Extended Description</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A buffer overflow condition exists when a program attempts to put more data in a buffer than it can hold, or when a program attempts to put data in a memory area outside of the boundaries of a buffer. The simplest type of error, and the most common cause of buffer overflows, is the "classic" case in which the program copies the buffer without restricting how much is copied. Other variants exist, but the existence of a classic overflow strongly suggests that the programmer is not considering even the most basic of security protections.</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Modes Of Introduction</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The different Modes of Introduction provide information about how and when this weakness may be introduced. The Phase identifies a point in the software life cycle at which introduction may occur, while the Note provides a typical scenario related to introduction during the given phase.</a:t>
            </a:r>
            <a:endParaRPr>
              <a:latin typeface="Verdana"/>
              <a:ea typeface="Verdana"/>
              <a:cs typeface="Verdana"/>
              <a:sym typeface="Verdana"/>
            </a:endParaRPr>
          </a:p>
          <a:p>
            <a:pPr indent="0" lvl="0" marL="0" rtl="0">
              <a:lnSpc>
                <a:spcPct val="115000"/>
              </a:lnSpc>
              <a:spcBef>
                <a:spcPts val="0"/>
              </a:spcBef>
              <a:spcAft>
                <a:spcPts val="0"/>
              </a:spcAft>
              <a:buNone/>
            </a:pPr>
            <a:r>
              <a:rPr b="1" lang="en">
                <a:solidFill>
                  <a:srgbClr val="32498D"/>
                </a:solidFill>
                <a:latin typeface="Verdana"/>
                <a:ea typeface="Verdana"/>
                <a:cs typeface="Verdana"/>
                <a:sym typeface="Verdana"/>
              </a:rPr>
              <a:t>Phase:  </a:t>
            </a:r>
            <a:r>
              <a:rPr lang="en">
                <a:latin typeface="Verdana"/>
                <a:ea typeface="Verdana"/>
                <a:cs typeface="Verdana"/>
                <a:sym typeface="Verdana"/>
              </a:rPr>
              <a:t>Implementation</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Potential Mitigations</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Requirements</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Strategy: Language Selection</a:t>
            </a:r>
            <a:endParaRPr b="1">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Use a language that does not allow this weakness to occur or provides constructs that make this weakness easier to avoid.</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For example, many languages that perform their own memory management, such as Java and Perl, are not subject to buffer overflows. Other languages, such as Ada and C#, typically provide overflow protection, but the protection can be disabled by the programmer.</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Be wary that a language's interface to native code may still be subject to overflows, even if the language itself is theoretically safe.</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Architecture and Design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Strategy: Libraries or Frameworks</a:t>
            </a:r>
            <a:endParaRPr b="1">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Use a vetted library or framework that does not allow this weakness to occur or provides constructs that make this weakness easier to avoid.</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Examples include the Safe C String Library (SafeStr) by Messier and Viega [</a:t>
            </a:r>
            <a:r>
              <a:rPr lang="en" u="sng">
                <a:solidFill>
                  <a:srgbClr val="000066"/>
                </a:solidFill>
                <a:latin typeface="Verdana"/>
                <a:ea typeface="Verdana"/>
                <a:cs typeface="Verdana"/>
                <a:sym typeface="Verdana"/>
                <a:hlinkClick r:id="rId2"/>
              </a:rPr>
              <a:t>REF-57</a:t>
            </a:r>
            <a:r>
              <a:rPr lang="en">
                <a:latin typeface="Verdana"/>
                <a:ea typeface="Verdana"/>
                <a:cs typeface="Verdana"/>
                <a:sym typeface="Verdana"/>
              </a:rPr>
              <a:t>], and the Strsafe.h library from Microsoft [</a:t>
            </a:r>
            <a:r>
              <a:rPr lang="en" u="sng">
                <a:solidFill>
                  <a:srgbClr val="000066"/>
                </a:solidFill>
                <a:latin typeface="Verdana"/>
                <a:ea typeface="Verdana"/>
                <a:cs typeface="Verdana"/>
                <a:sym typeface="Verdana"/>
                <a:hlinkClick r:id="rId3"/>
              </a:rPr>
              <a:t>REF-56</a:t>
            </a:r>
            <a:r>
              <a:rPr lang="en">
                <a:latin typeface="Verdana"/>
                <a:ea typeface="Verdana"/>
                <a:cs typeface="Verdana"/>
                <a:sym typeface="Verdana"/>
              </a:rPr>
              <a:t>]. These libraries provide safer versions of overflow-prone string-handling functions.</a:t>
            </a:r>
            <a:endParaRPr>
              <a:latin typeface="Verdana"/>
              <a:ea typeface="Verdana"/>
              <a:cs typeface="Verdana"/>
              <a:sym typeface="Verdana"/>
            </a:endParaRPr>
          </a:p>
          <a:p>
            <a:pPr indent="0" lvl="0" marL="101600" rtl="0">
              <a:lnSpc>
                <a:spcPct val="115000"/>
              </a:lnSpc>
              <a:spcBef>
                <a:spcPts val="0"/>
              </a:spcBef>
              <a:spcAft>
                <a:spcPts val="0"/>
              </a:spcAft>
              <a:buNone/>
            </a:pPr>
            <a:r>
              <a:rPr b="1" lang="en" sz="950">
                <a:latin typeface="Verdana"/>
                <a:ea typeface="Verdana"/>
                <a:cs typeface="Verdana"/>
                <a:sym typeface="Verdana"/>
              </a:rPr>
              <a:t>Note: </a:t>
            </a:r>
            <a:r>
              <a:rPr lang="en">
                <a:latin typeface="Verdana"/>
                <a:ea typeface="Verdana"/>
                <a:cs typeface="Verdana"/>
                <a:sym typeface="Verdana"/>
              </a:rPr>
              <a:t>This is not a complete solution, since many buffer overflows are not related to strings.</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Build and Compilation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Strategy: Compilation or Build Hardening</a:t>
            </a:r>
            <a:endParaRPr b="1">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Run or compile the software using features or extensions that automatically provide a protection mechanism that mitigates or eliminates buffer overflows.</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For example, certain compilers and extensions provide automatic buffer overflow detection mechanisms that are built into the compiled code. Examples include the Microsoft Visual Studio /GS flag, Fedora/Red Hat FORTIFY_SOURCE GCC flag, StackGuard, and ProPolice.</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Defense in Depth</a:t>
            </a:r>
            <a:endParaRPr b="1">
              <a:latin typeface="Verdana"/>
              <a:ea typeface="Verdana"/>
              <a:cs typeface="Verdana"/>
              <a:sym typeface="Verdana"/>
            </a:endParaRPr>
          </a:p>
          <a:p>
            <a:pPr indent="0" lvl="0" marL="101600" rtl="0">
              <a:lnSpc>
                <a:spcPct val="115000"/>
              </a:lnSpc>
              <a:spcBef>
                <a:spcPts val="400"/>
              </a:spcBef>
              <a:spcAft>
                <a:spcPts val="0"/>
              </a:spcAft>
              <a:buNone/>
            </a:pPr>
            <a:r>
              <a:rPr b="1" lang="en" sz="950">
                <a:latin typeface="Verdana"/>
                <a:ea typeface="Verdana"/>
                <a:cs typeface="Verdana"/>
                <a:sym typeface="Verdana"/>
              </a:rPr>
              <a:t>Note: </a:t>
            </a:r>
            <a:r>
              <a:rPr lang="en">
                <a:latin typeface="Verdana"/>
                <a:ea typeface="Verdana"/>
                <a:cs typeface="Verdana"/>
                <a:sym typeface="Verdana"/>
              </a:rPr>
              <a:t>This is not necessarily a complete solution, since these mechanisms can only detect certain types of overflows. In addition, an attack could still cause a denial of service, since the typical response is to exit the application.</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Implementation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Consider adhering to the following rules when allocating and managing an application's memory:</a:t>
            </a:r>
            <a:endParaRPr>
              <a:latin typeface="Verdana"/>
              <a:ea typeface="Verdana"/>
              <a:cs typeface="Verdana"/>
              <a:sym typeface="Verdana"/>
            </a:endParaRPr>
          </a:p>
          <a:p>
            <a:pPr indent="-298450" lvl="0" marL="749300" rtl="0">
              <a:lnSpc>
                <a:spcPct val="115000"/>
              </a:lnSpc>
              <a:spcBef>
                <a:spcPts val="0"/>
              </a:spcBef>
              <a:spcAft>
                <a:spcPts val="0"/>
              </a:spcAft>
              <a:buSzPts val="1100"/>
              <a:buFont typeface="Verdana"/>
              <a:buChar char="●"/>
            </a:pPr>
            <a:r>
              <a:rPr lang="en">
                <a:latin typeface="Verdana"/>
                <a:ea typeface="Verdana"/>
                <a:cs typeface="Verdana"/>
                <a:sym typeface="Verdana"/>
              </a:rPr>
              <a:t>Double check that your buffer is as large as you specify.</a:t>
            </a:r>
            <a:endParaRPr>
              <a:latin typeface="Verdana"/>
              <a:ea typeface="Verdana"/>
              <a:cs typeface="Verdana"/>
              <a:sym typeface="Verdana"/>
            </a:endParaRPr>
          </a:p>
          <a:p>
            <a:pPr indent="-298450" lvl="0" marL="749300" rtl="0">
              <a:lnSpc>
                <a:spcPct val="115000"/>
              </a:lnSpc>
              <a:spcBef>
                <a:spcPts val="0"/>
              </a:spcBef>
              <a:spcAft>
                <a:spcPts val="0"/>
              </a:spcAft>
              <a:buSzPts val="1100"/>
              <a:buFont typeface="Verdana"/>
              <a:buChar char="●"/>
            </a:pPr>
            <a:r>
              <a:rPr lang="en">
                <a:latin typeface="Verdana"/>
                <a:ea typeface="Verdana"/>
                <a:cs typeface="Verdana"/>
                <a:sym typeface="Verdana"/>
              </a:rPr>
              <a:t>When using functions that accept a number of bytes to copy, such as strncpy(), be aware that if the destination buffer size is equal to the source buffer size, it may not NULL-terminate the string.</a:t>
            </a:r>
            <a:endParaRPr>
              <a:latin typeface="Verdana"/>
              <a:ea typeface="Verdana"/>
              <a:cs typeface="Verdana"/>
              <a:sym typeface="Verdana"/>
            </a:endParaRPr>
          </a:p>
          <a:p>
            <a:pPr indent="-298450" lvl="0" marL="749300" rtl="0">
              <a:lnSpc>
                <a:spcPct val="115000"/>
              </a:lnSpc>
              <a:spcBef>
                <a:spcPts val="0"/>
              </a:spcBef>
              <a:spcAft>
                <a:spcPts val="0"/>
              </a:spcAft>
              <a:buSzPts val="1100"/>
              <a:buFont typeface="Verdana"/>
              <a:buChar char="●"/>
            </a:pPr>
            <a:r>
              <a:rPr lang="en">
                <a:latin typeface="Verdana"/>
                <a:ea typeface="Verdana"/>
                <a:cs typeface="Verdana"/>
                <a:sym typeface="Verdana"/>
              </a:rPr>
              <a:t>Check buffer boundaries if accessing the buffer in a loop and make sure you are not in danger of writing past the allocated space.</a:t>
            </a:r>
            <a:endParaRPr>
              <a:latin typeface="Verdana"/>
              <a:ea typeface="Verdana"/>
              <a:cs typeface="Verdana"/>
              <a:sym typeface="Verdana"/>
            </a:endParaRPr>
          </a:p>
          <a:p>
            <a:pPr indent="-298450" lvl="0" marL="749300" rtl="0">
              <a:lnSpc>
                <a:spcPct val="115000"/>
              </a:lnSpc>
              <a:spcBef>
                <a:spcPts val="0"/>
              </a:spcBef>
              <a:spcAft>
                <a:spcPts val="0"/>
              </a:spcAft>
              <a:buSzPts val="1100"/>
              <a:buFont typeface="Verdana"/>
              <a:buChar char="●"/>
            </a:pPr>
            <a:r>
              <a:rPr lang="en">
                <a:latin typeface="Verdana"/>
                <a:ea typeface="Verdana"/>
                <a:cs typeface="Verdana"/>
                <a:sym typeface="Verdana"/>
              </a:rPr>
              <a:t>If necessary, truncate all input strings to a reasonable length before passing them to the copy and concatenation functions.</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Implementation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Strategy: Input Validation</a:t>
            </a:r>
            <a:endParaRPr b="1">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Assume all input is malicious. Use an "accept known good" input validation strategy, i.e., use a whitelist of acceptable inputs that strictly conform to specifications. Reject any input that does not strictly conform to specifications, or transform it into something that does.</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When performing input validation, consider all potentially relevant properties, including length, type of input, the full range of acceptable values, missing or extra inputs, syntax, consistency across related fields, and conformance to business rules. As an example of business rule logic, "boat" may be syntactically valid because it only contains alphanumeric characters, but it is not valid if the input is only expected to contain colors such as "red" or "blue."</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Do not rely exclusively on looking for malicious or malformed inputs (i.e., do not rely on a blacklist). A blacklist is likely to miss at least one undesirable input, especially if the code's environment changes. This can give attackers enough room to bypass the intended validation. However, blacklists can be useful for detecting potential attacks or determining which inputs are so malformed that they should be rejected outright.</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Architecture and Design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For any security checks that are performed on the client side, ensure that these checks are duplicated on the server side, in order to avoid </a:t>
            </a:r>
            <a:r>
              <a:rPr lang="en" u="sng">
                <a:solidFill>
                  <a:srgbClr val="000066"/>
                </a:solidFill>
                <a:latin typeface="Verdana"/>
                <a:ea typeface="Verdana"/>
                <a:cs typeface="Verdana"/>
                <a:sym typeface="Verdana"/>
                <a:hlinkClick r:id="rId4"/>
              </a:rPr>
              <a:t>CWE-602</a:t>
            </a:r>
            <a:r>
              <a:rPr lang="en">
                <a:latin typeface="Verdana"/>
                <a:ea typeface="Verdana"/>
                <a:cs typeface="Verdana"/>
                <a:sym typeface="Verdana"/>
              </a:rPr>
              <a:t>. Attackers can bypass the client-side checks by modifying values after the checks have been performed, or by changing the client to remove the client-side checks entirely. Then, these modified values would be submitted to the server.</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Operation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Strategy: Environment Hardening</a:t>
            </a:r>
            <a:endParaRPr b="1">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Run or compile the software using features or extensions that randomly arrange the positions of a program's executable and libraries in memory. Because this makes the addresses unpredictable, it can prevent an attacker from reliably jumping to exploitable code.</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Examples include Address Space Layout Randomization (ASLR) [</a:t>
            </a:r>
            <a:r>
              <a:rPr lang="en" u="sng">
                <a:solidFill>
                  <a:srgbClr val="000066"/>
                </a:solidFill>
                <a:latin typeface="Verdana"/>
                <a:ea typeface="Verdana"/>
                <a:cs typeface="Verdana"/>
                <a:sym typeface="Verdana"/>
                <a:hlinkClick r:id="rId5"/>
              </a:rPr>
              <a:t>REF-58</a:t>
            </a:r>
            <a:r>
              <a:rPr lang="en">
                <a:latin typeface="Verdana"/>
                <a:ea typeface="Verdana"/>
                <a:cs typeface="Verdana"/>
                <a:sym typeface="Verdana"/>
              </a:rPr>
              <a:t>] [</a:t>
            </a:r>
            <a:r>
              <a:rPr lang="en" u="sng">
                <a:solidFill>
                  <a:srgbClr val="000066"/>
                </a:solidFill>
                <a:latin typeface="Verdana"/>
                <a:ea typeface="Verdana"/>
                <a:cs typeface="Verdana"/>
                <a:sym typeface="Verdana"/>
                <a:hlinkClick r:id="rId6"/>
              </a:rPr>
              <a:t>REF-60</a:t>
            </a:r>
            <a:r>
              <a:rPr lang="en">
                <a:latin typeface="Verdana"/>
                <a:ea typeface="Verdana"/>
                <a:cs typeface="Verdana"/>
                <a:sym typeface="Verdana"/>
              </a:rPr>
              <a:t>] and Position-Independent Executables (PIE) [</a:t>
            </a:r>
            <a:r>
              <a:rPr lang="en" u="sng">
                <a:solidFill>
                  <a:srgbClr val="000066"/>
                </a:solidFill>
                <a:latin typeface="Verdana"/>
                <a:ea typeface="Verdana"/>
                <a:cs typeface="Verdana"/>
                <a:sym typeface="Verdana"/>
                <a:hlinkClick r:id="rId7"/>
              </a:rPr>
              <a:t>REF-64</a:t>
            </a:r>
            <a:r>
              <a:rPr lang="en">
                <a:latin typeface="Verdana"/>
                <a:ea typeface="Verdana"/>
                <a:cs typeface="Verdana"/>
                <a:sym typeface="Verdana"/>
              </a:rPr>
              <a:t>].</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Defense in Depth</a:t>
            </a:r>
            <a:endParaRPr b="1">
              <a:latin typeface="Verdana"/>
              <a:ea typeface="Verdana"/>
              <a:cs typeface="Verdana"/>
              <a:sym typeface="Verdana"/>
            </a:endParaRPr>
          </a:p>
          <a:p>
            <a:pPr indent="0" lvl="0" marL="101600" rtl="0">
              <a:lnSpc>
                <a:spcPct val="115000"/>
              </a:lnSpc>
              <a:spcBef>
                <a:spcPts val="400"/>
              </a:spcBef>
              <a:spcAft>
                <a:spcPts val="0"/>
              </a:spcAft>
              <a:buNone/>
            </a:pPr>
            <a:r>
              <a:rPr b="1" lang="en" sz="950">
                <a:latin typeface="Verdana"/>
                <a:ea typeface="Verdana"/>
                <a:cs typeface="Verdana"/>
                <a:sym typeface="Verdana"/>
              </a:rPr>
              <a:t>Note: </a:t>
            </a:r>
            <a:r>
              <a:rPr lang="en">
                <a:latin typeface="Verdana"/>
                <a:ea typeface="Verdana"/>
                <a:cs typeface="Verdana"/>
                <a:sym typeface="Verdana"/>
              </a:rPr>
              <a:t>This is not a complete solution. However, it forces the attacker to guess an unknown value that changes every program execution. In addition, an attack could still cause a denial of service, since the typical response is to exit the application.</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Operation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Strategy: Environment Hardening</a:t>
            </a:r>
            <a:endParaRPr b="1">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Use a CPU and operating system that offers Data Execution Protection (NX) or its equivalent [</a:t>
            </a:r>
            <a:r>
              <a:rPr lang="en" u="sng">
                <a:solidFill>
                  <a:srgbClr val="000066"/>
                </a:solidFill>
                <a:latin typeface="Verdana"/>
                <a:ea typeface="Verdana"/>
                <a:cs typeface="Verdana"/>
                <a:sym typeface="Verdana"/>
                <a:hlinkClick r:id="rId8"/>
              </a:rPr>
              <a:t>REF-60</a:t>
            </a:r>
            <a:r>
              <a:rPr lang="en">
                <a:latin typeface="Verdana"/>
                <a:ea typeface="Verdana"/>
                <a:cs typeface="Verdana"/>
                <a:sym typeface="Verdana"/>
              </a:rPr>
              <a:t>] [</a:t>
            </a:r>
            <a:r>
              <a:rPr lang="en" u="sng">
                <a:solidFill>
                  <a:srgbClr val="000066"/>
                </a:solidFill>
                <a:latin typeface="Verdana"/>
                <a:ea typeface="Verdana"/>
                <a:cs typeface="Verdana"/>
                <a:sym typeface="Verdana"/>
                <a:hlinkClick r:id="rId9"/>
              </a:rPr>
              <a:t>REF-61</a:t>
            </a:r>
            <a:r>
              <a:rPr lang="en">
                <a:latin typeface="Verdana"/>
                <a:ea typeface="Verdana"/>
                <a:cs typeface="Verdana"/>
                <a:sym typeface="Verdana"/>
              </a:rPr>
              <a:t>].</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Defense in Depth</a:t>
            </a:r>
            <a:endParaRPr b="1">
              <a:latin typeface="Verdana"/>
              <a:ea typeface="Verdana"/>
              <a:cs typeface="Verdana"/>
              <a:sym typeface="Verdana"/>
            </a:endParaRPr>
          </a:p>
          <a:p>
            <a:pPr indent="0" lvl="0" marL="101600" rtl="0">
              <a:lnSpc>
                <a:spcPct val="115000"/>
              </a:lnSpc>
              <a:spcBef>
                <a:spcPts val="400"/>
              </a:spcBef>
              <a:spcAft>
                <a:spcPts val="0"/>
              </a:spcAft>
              <a:buNone/>
            </a:pPr>
            <a:r>
              <a:rPr b="1" lang="en" sz="950">
                <a:latin typeface="Verdana"/>
                <a:ea typeface="Verdana"/>
                <a:cs typeface="Verdana"/>
                <a:sym typeface="Verdana"/>
              </a:rPr>
              <a:t>Note: </a:t>
            </a:r>
            <a:r>
              <a:rPr lang="en">
                <a:latin typeface="Verdana"/>
                <a:ea typeface="Verdana"/>
                <a:cs typeface="Verdana"/>
                <a:sym typeface="Verdana"/>
              </a:rPr>
              <a:t>This is not a complete solution, since buffer overflows could be used to overwrite nearby variables to modify the software's state in dangerous ways. In addition, it cannot be used in cases in which self-modifying code is required. Finally, an attack could still cause a denial of service, since the typical response is to exit the application.</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Phases: Build and Compilation; Operation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Most mitigating technologies at the compiler or OS level to date address only a subset of buffer overflow problems and rarely provide complete protection against even that subset. It is good practice to implement strategies to increase the workload of an attacker, such as leaving the attacker to guess an unknown value that changes every program execution.</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Implementation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Replace unbounded copy functions with analogous functions that support length arguments, such as strcpy with strncpy. Create these if they are not available.</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Moderate</a:t>
            </a:r>
            <a:endParaRPr b="1">
              <a:latin typeface="Verdana"/>
              <a:ea typeface="Verdana"/>
              <a:cs typeface="Verdana"/>
              <a:sym typeface="Verdana"/>
            </a:endParaRPr>
          </a:p>
          <a:p>
            <a:pPr indent="0" lvl="0" marL="101600" rtl="0">
              <a:lnSpc>
                <a:spcPct val="115000"/>
              </a:lnSpc>
              <a:spcBef>
                <a:spcPts val="400"/>
              </a:spcBef>
              <a:spcAft>
                <a:spcPts val="0"/>
              </a:spcAft>
              <a:buNone/>
            </a:pPr>
            <a:r>
              <a:rPr b="1" lang="en" sz="950">
                <a:latin typeface="Verdana"/>
                <a:ea typeface="Verdana"/>
                <a:cs typeface="Verdana"/>
                <a:sym typeface="Verdana"/>
              </a:rPr>
              <a:t>Note: </a:t>
            </a:r>
            <a:r>
              <a:rPr lang="en">
                <a:latin typeface="Verdana"/>
                <a:ea typeface="Verdana"/>
                <a:cs typeface="Verdana"/>
                <a:sym typeface="Verdana"/>
              </a:rPr>
              <a:t>This approach is still susceptible to calculation errors, including issues such as off-by-one errors (</a:t>
            </a:r>
            <a:r>
              <a:rPr lang="en" u="sng">
                <a:solidFill>
                  <a:srgbClr val="000066"/>
                </a:solidFill>
                <a:latin typeface="Verdana"/>
                <a:ea typeface="Verdana"/>
                <a:cs typeface="Verdana"/>
                <a:sym typeface="Verdana"/>
                <a:hlinkClick r:id="rId10"/>
              </a:rPr>
              <a:t>CWE-193</a:t>
            </a:r>
            <a:r>
              <a:rPr lang="en">
                <a:latin typeface="Verdana"/>
                <a:ea typeface="Verdana"/>
                <a:cs typeface="Verdana"/>
                <a:sym typeface="Verdana"/>
              </a:rPr>
              <a:t>) and incorrectly calculating buffer lengths (</a:t>
            </a:r>
            <a:r>
              <a:rPr lang="en" u="sng">
                <a:solidFill>
                  <a:srgbClr val="000066"/>
                </a:solidFill>
                <a:latin typeface="Verdana"/>
                <a:ea typeface="Verdana"/>
                <a:cs typeface="Verdana"/>
                <a:sym typeface="Verdana"/>
                <a:hlinkClick r:id="rId11"/>
              </a:rPr>
              <a:t>CWE-131</a:t>
            </a:r>
            <a:r>
              <a:rPr lang="en">
                <a:latin typeface="Verdana"/>
                <a:ea typeface="Verdana"/>
                <a:cs typeface="Verdana"/>
                <a:sym typeface="Verdana"/>
              </a:rPr>
              <a:t>).</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Architecture and Design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Strategy: Enforcement by Conversion</a:t>
            </a:r>
            <a:endParaRPr b="1">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When the set of acceptable objects, such as filenames or URLs, is limited or known, create a mapping from a set of fixed input values (such as numeric IDs) to the actual filenames or URLs, and reject all other inputs.</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Phases: Architecture and Design; Operation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Strategy: Environment Hardening</a:t>
            </a:r>
            <a:endParaRPr b="1">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Run your code using the lowest privileges that are required to accomplish the necessary tasks [</a:t>
            </a:r>
            <a:r>
              <a:rPr lang="en" u="sng">
                <a:solidFill>
                  <a:srgbClr val="000066"/>
                </a:solidFill>
                <a:latin typeface="Verdana"/>
                <a:ea typeface="Verdana"/>
                <a:cs typeface="Verdana"/>
                <a:sym typeface="Verdana"/>
                <a:hlinkClick r:id="rId12"/>
              </a:rPr>
              <a:t>REF-76</a:t>
            </a:r>
            <a:r>
              <a:rPr lang="en">
                <a:latin typeface="Verdana"/>
                <a:ea typeface="Verdana"/>
                <a:cs typeface="Verdana"/>
                <a:sym typeface="Verdana"/>
              </a:rPr>
              <a:t>]. If possible, create isolated accounts with limited privileges that are only used for a single task. That way, a successful attack will not immediately give the attacker access to the rest of the software or its environment. For example, database applications rarely need to run as the database administrator, especially in day-to-day operations.</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Phases: Architecture and Design; Operation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Strategy: Sandbox or Jail</a:t>
            </a:r>
            <a:endParaRPr b="1">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Run the code in a "jail" or similar sandbox environment that enforces strict boundaries between the process and the operating system. This may effectively restrict which files can be accessed in a particular directory or which commands can be executed by the software.</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OS-level examples include the Unix chroot jail, AppArmor, and SELinux. In general, managed code may provide some protection. For example, java.io.FilePermission in the Java SecurityManager allows the software to specify restrictions on file operations.</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This may not be a feasible solution, and it only limits the impact to the operating system; the rest of the application may still be subject to compromise.</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Be careful to avoid </a:t>
            </a:r>
            <a:r>
              <a:rPr lang="en" u="sng">
                <a:solidFill>
                  <a:srgbClr val="000066"/>
                </a:solidFill>
                <a:latin typeface="Verdana"/>
                <a:ea typeface="Verdana"/>
                <a:cs typeface="Verdana"/>
                <a:sym typeface="Verdana"/>
                <a:hlinkClick r:id="rId13"/>
              </a:rPr>
              <a:t>CWE-243</a:t>
            </a:r>
            <a:r>
              <a:rPr lang="en">
                <a:latin typeface="Verdana"/>
                <a:ea typeface="Verdana"/>
                <a:cs typeface="Verdana"/>
                <a:sym typeface="Verdana"/>
              </a:rPr>
              <a:t> and other weaknesses related to jails.</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Limited</a:t>
            </a:r>
            <a:endParaRPr b="1">
              <a:latin typeface="Verdana"/>
              <a:ea typeface="Verdana"/>
              <a:cs typeface="Verdana"/>
              <a:sym typeface="Verdana"/>
            </a:endParaRPr>
          </a:p>
          <a:p>
            <a:pPr indent="0" lvl="0" marL="101600" rtl="0">
              <a:lnSpc>
                <a:spcPct val="115000"/>
              </a:lnSpc>
              <a:spcBef>
                <a:spcPts val="400"/>
              </a:spcBef>
              <a:spcAft>
                <a:spcPts val="0"/>
              </a:spcAft>
              <a:buNone/>
            </a:pPr>
            <a:r>
              <a:rPr b="1" lang="en" sz="950">
                <a:latin typeface="Verdana"/>
                <a:ea typeface="Verdana"/>
                <a:cs typeface="Verdana"/>
                <a:sym typeface="Verdana"/>
              </a:rPr>
              <a:t>Note: </a:t>
            </a:r>
            <a:r>
              <a:rPr lang="en">
                <a:latin typeface="Verdana"/>
                <a:ea typeface="Verdana"/>
                <a:cs typeface="Verdana"/>
                <a:sym typeface="Verdana"/>
              </a:rPr>
              <a:t>The effectiveness of this mitigation depends on the prevention capabilities of the specific sandbox or jail being used and might only help to reduce the scope of an attack, such as restricting the attacker to certain system calls or limiting the portion of the file system that can be accessed.</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Detection Methods</a:t>
            </a:r>
            <a:endParaRPr b="1">
              <a:solidFill>
                <a:srgbClr val="4D5566"/>
              </a:solidFill>
              <a:highlight>
                <a:srgbClr val="CCCCCC"/>
              </a:highlight>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Automated Static Analysis</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This weakness can often be detected using automated static analysis tools. Many modern tools use data flow analysis or constraint-based techniques to minimize the number of false positives.</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Automated static analysis generally does not account for environmental considerations when reporting out-of-bounds memory operations. This can make it difficult for users to determine which warnings should be investigated first. For example, an analysis tool might report buffer overflows that originate from command line arguments in a program that is not expected to run with setuid or other special privileges.</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High</a:t>
            </a:r>
            <a:endParaRPr b="1">
              <a:latin typeface="Verdana"/>
              <a:ea typeface="Verdana"/>
              <a:cs typeface="Verdana"/>
              <a:sym typeface="Verdana"/>
            </a:endParaRPr>
          </a:p>
          <a:p>
            <a:pPr indent="0" lvl="0" marL="101600" rtl="0">
              <a:lnSpc>
                <a:spcPct val="115000"/>
              </a:lnSpc>
              <a:spcBef>
                <a:spcPts val="400"/>
              </a:spcBef>
              <a:spcAft>
                <a:spcPts val="0"/>
              </a:spcAft>
              <a:buNone/>
            </a:pPr>
            <a:r>
              <a:rPr b="1" lang="en" sz="950">
                <a:latin typeface="Verdana"/>
                <a:ea typeface="Verdana"/>
                <a:cs typeface="Verdana"/>
                <a:sym typeface="Verdana"/>
              </a:rPr>
              <a:t>Note: </a:t>
            </a:r>
            <a:r>
              <a:rPr lang="en">
                <a:latin typeface="Verdana"/>
                <a:ea typeface="Verdana"/>
                <a:cs typeface="Verdana"/>
                <a:sym typeface="Verdana"/>
              </a:rPr>
              <a:t>Detection techniques for buffer-related errors are more mature than for most other weakness types.</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Automated Dynamic Analysis</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This weakness can be detected using dynamic tools and techniques that interact with the software using large test suites with many diverse inputs, such as fuzz testing (fuzzing), robustness testing, and fault injection. The software's operation may slow down, but it should not become unstable, crash, or generate incorrect results.</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Manual Analysis</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Manual analysis can be useful for finding this weakness, but it might not achieve desired code coverage within limited time constraints. This becomes difficult for weaknesses that must be considered for all inputs, since the attack surface can be too large.</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Automated Static Analysis - Binary or Bytecode</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Highly cost effective: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Bytecode Weakness Analysis - including disassembler + source code weakness analysis</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Binary Weakness Analysis - including disassembler + source code weakness analysis</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High</a:t>
            </a:r>
            <a:endParaRPr b="1">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Manual Static Analysis - Binary or Bytecode</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Binary / Bytecode disassembler - then use manual analysis for vulnerabilities &amp; anomalies</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SOAR Partial</a:t>
            </a:r>
            <a:endParaRPr b="1">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Dynamic Analysis with Automated Results Interpretation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Web Application Scanner</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Web Services Scanner</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Database Scanners</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SOAR Partial</a:t>
            </a:r>
            <a:endParaRPr b="1">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Dynamic Analysis with Manual Results Interpretation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Fuzz Tester</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Framework-based Fuzzer</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SOAR Partial</a:t>
            </a:r>
            <a:endParaRPr b="1">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Manual Static Analysis - Source Code</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Focused Manual Spotcheck - Focused manual analysis of source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Manual Source Code Review (not inspections)</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SOAR Partial</a:t>
            </a:r>
            <a:endParaRPr b="1">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Automated Static Analysis - Source Code</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Highly cost effective: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Source code Weakness Analyzer</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Context-configured Source Code Weakness Analyzer</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High</a:t>
            </a:r>
            <a:endParaRPr b="1">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Architecture or Design Review</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Highly cost effective: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Formal Methods / Correct-By-Construction</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Inspection (IEEE 1028 standard) (can apply to requirements, design, source code, etc.)</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High</a:t>
            </a:r>
            <a:endParaRPr b="1">
              <a:latin typeface="Verdana"/>
              <a:ea typeface="Verdana"/>
              <a:cs typeface="Verdana"/>
              <a:sym typeface="Verdana"/>
            </a:endParaRPr>
          </a:p>
          <a:p>
            <a:pPr indent="0" lvl="0" marL="0">
              <a:spcBef>
                <a:spcPts val="40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Alternate Terms</a:t>
            </a:r>
            <a:endParaRPr b="1">
              <a:solidFill>
                <a:srgbClr val="4D5566"/>
              </a:solidFill>
              <a:highlight>
                <a:srgbClr val="CCCCCC"/>
              </a:highlight>
              <a:latin typeface="Verdana"/>
              <a:ea typeface="Verdana"/>
              <a:cs typeface="Verdana"/>
              <a:sym typeface="Verdana"/>
            </a:endParaRPr>
          </a:p>
          <a:p>
            <a:pPr indent="0" lvl="0" marL="0" rt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rtl="0">
              <a:spcBef>
                <a:spcPts val="0"/>
              </a:spcBef>
              <a:spcAft>
                <a:spcPts val="0"/>
              </a:spcAft>
              <a:buNone/>
            </a:pPr>
            <a:r>
              <a:rPr b="1" lang="en">
                <a:solidFill>
                  <a:srgbClr val="4D5566"/>
                </a:solidFill>
                <a:highlight>
                  <a:srgbClr val="CCCCCC"/>
                </a:highlight>
                <a:latin typeface="Verdana"/>
                <a:ea typeface="Verdana"/>
                <a:cs typeface="Verdana"/>
                <a:sym typeface="Verdana"/>
              </a:rPr>
              <a:t>buffer overrun:	</a:t>
            </a:r>
            <a:endParaRPr b="1">
              <a:solidFill>
                <a:srgbClr val="4D5566"/>
              </a:solidFill>
              <a:highlight>
                <a:srgbClr val="CCCCCC"/>
              </a:highlight>
              <a:latin typeface="Verdana"/>
              <a:ea typeface="Verdana"/>
              <a:cs typeface="Verdana"/>
              <a:sym typeface="Verdana"/>
            </a:endParaRPr>
          </a:p>
          <a:p>
            <a:pPr indent="0" lvl="0" marL="457200" rtl="0">
              <a:spcBef>
                <a:spcPts val="0"/>
              </a:spcBef>
              <a:spcAft>
                <a:spcPts val="0"/>
              </a:spcAft>
              <a:buNone/>
            </a:pPr>
            <a:r>
              <a:rPr b="1" lang="en">
                <a:solidFill>
                  <a:srgbClr val="4D5566"/>
                </a:solidFill>
                <a:highlight>
                  <a:srgbClr val="CCCCCC"/>
                </a:highlight>
                <a:latin typeface="Verdana"/>
                <a:ea typeface="Verdana"/>
                <a:cs typeface="Verdana"/>
                <a:sym typeface="Verdana"/>
              </a:rPr>
              <a:t>Some prominent vendors and researchers use the term "buffer overrun," but most people use "buffer overflow."</a:t>
            </a:r>
            <a:br>
              <a:rPr b="1" lang="en">
                <a:solidFill>
                  <a:srgbClr val="4D5566"/>
                </a:solidFill>
                <a:highlight>
                  <a:srgbClr val="CCCCCC"/>
                </a:highlight>
                <a:latin typeface="Verdana"/>
                <a:ea typeface="Verdana"/>
                <a:cs typeface="Verdana"/>
                <a:sym typeface="Verdana"/>
              </a:rPr>
            </a:b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Unbounded Transfer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600"/>
              <a:t>Software Code &amp; Threat Analysis:</a:t>
            </a:r>
            <a:endParaRPr sz="3600"/>
          </a:p>
          <a:p>
            <a:pPr indent="0" lvl="0" marL="0">
              <a:spcBef>
                <a:spcPts val="0"/>
              </a:spcBef>
              <a:spcAft>
                <a:spcPts val="0"/>
              </a:spcAft>
              <a:buNone/>
            </a:pPr>
            <a:r>
              <a:t/>
            </a:r>
            <a:endParaRPr sz="3000"/>
          </a:p>
          <a:p>
            <a:pPr indent="0" lvl="0" marL="0" rtl="0">
              <a:spcBef>
                <a:spcPts val="0"/>
              </a:spcBef>
              <a:spcAft>
                <a:spcPts val="0"/>
              </a:spcAft>
              <a:buNone/>
            </a:pPr>
            <a:r>
              <a:rPr lang="en" sz="3000"/>
              <a:t>A </a:t>
            </a:r>
            <a:r>
              <a:rPr lang="en" sz="3000"/>
              <a:t>CWE Group Project</a:t>
            </a:r>
            <a:endParaRPr sz="3000"/>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rPr lang="en"/>
              <a:t>Omar Salih, Ben Olson, Taylor Scott, Kyle Brinker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Buffer Overflow Example</a:t>
            </a:r>
            <a:endParaRPr/>
          </a:p>
        </p:txBody>
      </p:sp>
      <p:pic>
        <p:nvPicPr>
          <p:cNvPr id="116" name="Shape 116"/>
          <p:cNvPicPr preferRelativeResize="0"/>
          <p:nvPr/>
        </p:nvPicPr>
        <p:blipFill>
          <a:blip r:embed="rId3">
            <a:alphaModFix/>
          </a:blip>
          <a:stretch>
            <a:fillRect/>
          </a:stretch>
        </p:blipFill>
        <p:spPr>
          <a:xfrm>
            <a:off x="311700" y="1381075"/>
            <a:ext cx="8520600" cy="3127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CWE 120 Consequences</a:t>
            </a:r>
            <a:endParaRPr/>
          </a:p>
        </p:txBody>
      </p:sp>
      <p:sp>
        <p:nvSpPr>
          <p:cNvPr id="122" name="Shape 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rPr lang="en"/>
              <a:t>Buffer overflows often can be used to execute arbitrary code, which is usually outside the scope of a program's implicit security policy. This can often be used to subvert any other security service. </a:t>
            </a:r>
            <a:endParaRPr/>
          </a:p>
          <a:p>
            <a:pPr indent="0" lvl="0" marL="0">
              <a:spcBef>
                <a:spcPts val="1600"/>
              </a:spcBef>
              <a:spcAft>
                <a:spcPts val="0"/>
              </a:spcAft>
              <a:buNone/>
            </a:pPr>
            <a:r>
              <a:rPr lang="en"/>
              <a:t>Buffer overflows generally lead to crashes. Other attacks leading to lack of availability are possible, including putting the program into an infinite loop. </a:t>
            </a:r>
            <a:endParaRPr/>
          </a:p>
          <a:p>
            <a:pPr indent="0" lvl="0" mar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CWE 134</a:t>
            </a:r>
            <a:endParaRPr/>
          </a:p>
        </p:txBody>
      </p:sp>
      <p:sp>
        <p:nvSpPr>
          <p:cNvPr id="128" name="Shape 128"/>
          <p:cNvSpPr txBox="1"/>
          <p:nvPr>
            <p:ph idx="1" type="body"/>
          </p:nvPr>
        </p:nvSpPr>
        <p:spPr>
          <a:xfrm>
            <a:off x="311700" y="1017725"/>
            <a:ext cx="8743800" cy="1298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software uses a function that accepts a format string as an argument, but the format string originates from an external source. </a:t>
            </a:r>
            <a:endParaRPr/>
          </a:p>
          <a:p>
            <a:pPr indent="0" lvl="0" marL="0">
              <a:spcBef>
                <a:spcPts val="1600"/>
              </a:spcBef>
              <a:spcAft>
                <a:spcPts val="1600"/>
              </a:spcAft>
              <a:buNone/>
            </a:pPr>
            <a:r>
              <a:t/>
            </a:r>
            <a:endParaRPr/>
          </a:p>
        </p:txBody>
      </p:sp>
      <p:pic>
        <p:nvPicPr>
          <p:cNvPr id="129" name="Shape 129"/>
          <p:cNvPicPr preferRelativeResize="0"/>
          <p:nvPr/>
        </p:nvPicPr>
        <p:blipFill>
          <a:blip r:embed="rId3">
            <a:alphaModFix/>
          </a:blip>
          <a:stretch>
            <a:fillRect/>
          </a:stretch>
        </p:blipFill>
        <p:spPr>
          <a:xfrm>
            <a:off x="1097975" y="2160725"/>
            <a:ext cx="3798100" cy="2267225"/>
          </a:xfrm>
          <a:prstGeom prst="rect">
            <a:avLst/>
          </a:prstGeom>
          <a:noFill/>
          <a:ln>
            <a:noFill/>
          </a:ln>
        </p:spPr>
      </p:pic>
      <p:pic>
        <p:nvPicPr>
          <p:cNvPr id="130" name="Shape 130"/>
          <p:cNvPicPr preferRelativeResize="0"/>
          <p:nvPr/>
        </p:nvPicPr>
        <p:blipFill>
          <a:blip r:embed="rId4">
            <a:alphaModFix/>
          </a:blip>
          <a:stretch>
            <a:fillRect/>
          </a:stretch>
        </p:blipFill>
        <p:spPr>
          <a:xfrm>
            <a:off x="4896075" y="2100300"/>
            <a:ext cx="2426223" cy="2388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Format String Attack Example</a:t>
            </a:r>
            <a:endParaRPr/>
          </a:p>
        </p:txBody>
      </p:sp>
      <p:pic>
        <p:nvPicPr>
          <p:cNvPr id="136" name="Shape 136"/>
          <p:cNvPicPr preferRelativeResize="0"/>
          <p:nvPr/>
        </p:nvPicPr>
        <p:blipFill>
          <a:blip r:embed="rId3">
            <a:alphaModFix/>
          </a:blip>
          <a:stretch>
            <a:fillRect/>
          </a:stretch>
        </p:blipFill>
        <p:spPr>
          <a:xfrm>
            <a:off x="2142000" y="1304875"/>
            <a:ext cx="4555177"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CWE 134 Consequences</a:t>
            </a:r>
            <a:endParaRPr/>
          </a:p>
        </p:txBody>
      </p:sp>
      <p:sp>
        <p:nvSpPr>
          <p:cNvPr id="142" name="Shape 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rPr lang="en"/>
              <a:t>When an attacker can modify an externally-controlled format string, this can lead to buffer overflows, denial of service, or data representation problems.</a:t>
            </a:r>
            <a:endParaRPr/>
          </a:p>
          <a:p>
            <a:pPr indent="0" lvl="0" marL="0">
              <a:spcBef>
                <a:spcPts val="1600"/>
              </a:spcBef>
              <a:spcAft>
                <a:spcPts val="0"/>
              </a:spcAft>
              <a:buNone/>
            </a:pPr>
            <a:r>
              <a:rPr lang="en"/>
              <a:t>It should be noted that in some circumstances, such as internationalization, the set of format strings is externally controlled by design. If the source of these format strings is trusted  then the external control might not itself pose a vulnerability. </a:t>
            </a:r>
            <a:endParaRPr/>
          </a:p>
          <a:p>
            <a:pPr indent="0" lvl="0" marL="0">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CWE 134: Mitigation</a:t>
            </a:r>
            <a:endParaRPr/>
          </a:p>
        </p:txBody>
      </p:sp>
      <p:sp>
        <p:nvSpPr>
          <p:cNvPr id="148" name="Shape 148"/>
          <p:cNvSpPr txBox="1"/>
          <p:nvPr>
            <p:ph idx="1" type="body"/>
          </p:nvPr>
        </p:nvSpPr>
        <p:spPr>
          <a:xfrm>
            <a:off x="311700" y="829225"/>
            <a:ext cx="8520600" cy="373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342900" lvl="0" marL="457200" rtl="0">
              <a:spcBef>
                <a:spcPts val="1600"/>
              </a:spcBef>
              <a:spcAft>
                <a:spcPts val="0"/>
              </a:spcAft>
              <a:buSzPts val="1800"/>
              <a:buAutoNum type="arabicPeriod"/>
            </a:pPr>
            <a:r>
              <a:rPr lang="en"/>
              <a:t>Choose a language that is not subject to this flaw. </a:t>
            </a:r>
            <a:endParaRPr/>
          </a:p>
          <a:p>
            <a:pPr indent="0" lvl="0" marL="0" rtl="0">
              <a:spcBef>
                <a:spcPts val="1600"/>
              </a:spcBef>
              <a:spcAft>
                <a:spcPts val="0"/>
              </a:spcAft>
              <a:buNone/>
            </a:pPr>
            <a:r>
              <a:t/>
            </a:r>
            <a:endParaRPr/>
          </a:p>
          <a:p>
            <a:pPr indent="-342900" lvl="0" marL="457200" rtl="0">
              <a:spcBef>
                <a:spcPts val="1600"/>
              </a:spcBef>
              <a:spcAft>
                <a:spcPts val="0"/>
              </a:spcAft>
              <a:buSzPts val="1800"/>
              <a:buAutoNum type="arabicPeriod"/>
            </a:pPr>
            <a:r>
              <a:rPr lang="en"/>
              <a:t>Ensure that all format string functions are passed a static string which cannot be controlled by the user and that the proper number of arguments are always sent to that function as well.</a:t>
            </a:r>
            <a:endParaRPr/>
          </a:p>
          <a:p>
            <a:pPr indent="0" lvl="0" marL="0" rtl="0">
              <a:spcBef>
                <a:spcPts val="1600"/>
              </a:spcBef>
              <a:spcAft>
                <a:spcPts val="0"/>
              </a:spcAft>
              <a:buNone/>
            </a:pPr>
            <a:r>
              <a:t/>
            </a:r>
            <a:endParaRPr/>
          </a:p>
          <a:p>
            <a:pPr indent="-342900" lvl="0" marL="457200" rtl="0">
              <a:spcBef>
                <a:spcPts val="1600"/>
              </a:spcBef>
              <a:spcAft>
                <a:spcPts val="0"/>
              </a:spcAft>
              <a:buSzPts val="1800"/>
              <a:buAutoNum type="arabicPeriod"/>
            </a:pPr>
            <a:r>
              <a:rPr lang="en"/>
              <a:t>Heed the warnings of compilers and linkers, since they may alert you to improper usage. </a:t>
            </a:r>
            <a:endParaRPr/>
          </a:p>
          <a:p>
            <a:pPr indent="0" lvl="0" marL="0">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154" name="Shape 1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solidFill>
                <a:srgbClr val="D9D9D9"/>
              </a:solidFill>
              <a:latin typeface="Old Standard TT"/>
              <a:ea typeface="Old Standard TT"/>
              <a:cs typeface="Old Standard TT"/>
              <a:sym typeface="Old Standard TT"/>
            </a:endParaRPr>
          </a:p>
          <a:p>
            <a:pPr indent="0" lvl="0" marL="0" rtl="0">
              <a:spcBef>
                <a:spcPts val="1600"/>
              </a:spcBef>
              <a:spcAft>
                <a:spcPts val="0"/>
              </a:spcAft>
              <a:buNone/>
            </a:pPr>
            <a:r>
              <a:t/>
            </a:r>
            <a:endParaRPr>
              <a:solidFill>
                <a:srgbClr val="D9D9D9"/>
              </a:solidFill>
              <a:latin typeface="Old Standard TT"/>
              <a:ea typeface="Old Standard TT"/>
              <a:cs typeface="Old Standard TT"/>
              <a:sym typeface="Old Standard TT"/>
            </a:endParaRPr>
          </a:p>
          <a:p>
            <a:pPr indent="0" lvl="0" marL="0" rtl="0">
              <a:spcBef>
                <a:spcPts val="1600"/>
              </a:spcBef>
              <a:spcAft>
                <a:spcPts val="0"/>
              </a:spcAft>
              <a:buNone/>
            </a:pPr>
            <a:r>
              <a:rPr lang="en">
                <a:solidFill>
                  <a:srgbClr val="D9D9D9"/>
                </a:solidFill>
                <a:latin typeface="Old Standard TT"/>
                <a:ea typeface="Old Standard TT"/>
                <a:cs typeface="Old Standard TT"/>
                <a:sym typeface="Old Standard TT"/>
              </a:rPr>
              <a:t>Everything has a vulnerability, weakness, or bug that can be exploited. </a:t>
            </a:r>
            <a:endParaRPr>
              <a:solidFill>
                <a:srgbClr val="D9D9D9"/>
              </a:solidFill>
              <a:latin typeface="Old Standard TT"/>
              <a:ea typeface="Old Standard TT"/>
              <a:cs typeface="Old Standard TT"/>
              <a:sym typeface="Old Standard TT"/>
            </a:endParaRPr>
          </a:p>
          <a:p>
            <a:pPr indent="0" lvl="0" marL="0">
              <a:spcBef>
                <a:spcPts val="1600"/>
              </a:spcBef>
              <a:spcAft>
                <a:spcPts val="0"/>
              </a:spcAft>
              <a:buNone/>
            </a:pPr>
            <a:r>
              <a:t/>
            </a:r>
            <a:endParaRPr>
              <a:solidFill>
                <a:srgbClr val="D9D9D9"/>
              </a:solidFill>
              <a:latin typeface="Old Standard TT"/>
              <a:ea typeface="Old Standard TT"/>
              <a:cs typeface="Old Standard TT"/>
              <a:sym typeface="Old Standard TT"/>
            </a:endParaRPr>
          </a:p>
          <a:p>
            <a:pPr indent="0" lvl="0" marL="0" rtl="0">
              <a:spcBef>
                <a:spcPts val="1600"/>
              </a:spcBef>
              <a:spcAft>
                <a:spcPts val="0"/>
              </a:spcAft>
              <a:buNone/>
            </a:pPr>
            <a:r>
              <a:rPr lang="en">
                <a:solidFill>
                  <a:srgbClr val="D9D9D9"/>
                </a:solidFill>
                <a:latin typeface="Old Standard TT"/>
                <a:ea typeface="Old Standard TT"/>
                <a:cs typeface="Old Standard TT"/>
                <a:sym typeface="Old Standard TT"/>
              </a:rPr>
              <a:t>B</a:t>
            </a:r>
            <a:r>
              <a:rPr lang="en">
                <a:solidFill>
                  <a:srgbClr val="D9D9D9"/>
                </a:solidFill>
                <a:latin typeface="Old Standard TT"/>
                <a:ea typeface="Old Standard TT"/>
                <a:cs typeface="Old Standard TT"/>
                <a:sym typeface="Old Standard TT"/>
              </a:rPr>
              <a:t>E CAREFUL WITH WHAT YOU DO!!!!!!!!!!</a:t>
            </a:r>
            <a:endParaRPr>
              <a:solidFill>
                <a:srgbClr val="D9D9D9"/>
              </a:solidFill>
              <a:latin typeface="Old Standard TT"/>
              <a:ea typeface="Old Standard TT"/>
              <a:cs typeface="Old Standard TT"/>
              <a:sym typeface="Old Standard TT"/>
            </a:endParaRPr>
          </a:p>
          <a:p>
            <a:pPr indent="0" lvl="0" marL="0">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Shape 15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Shape 164"/>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Steam</a:t>
            </a:r>
            <a:endParaRPr/>
          </a:p>
        </p:txBody>
      </p:sp>
      <p:sp>
        <p:nvSpPr>
          <p:cNvPr id="61" name="Shape 61"/>
          <p:cNvSpPr txBox="1"/>
          <p:nvPr>
            <p:ph idx="1" type="body"/>
          </p:nvPr>
        </p:nvSpPr>
        <p:spPr>
          <a:xfrm>
            <a:off x="1152525" y="11296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chose Valve’s Steam source code for our software assurance target</a:t>
            </a:r>
            <a:endParaRPr/>
          </a:p>
          <a:p>
            <a:pPr indent="0" lvl="0" marL="0" rtl="0">
              <a:spcBef>
                <a:spcPts val="1600"/>
              </a:spcBef>
              <a:spcAft>
                <a:spcPts val="1600"/>
              </a:spcAft>
              <a:buNone/>
            </a:pPr>
            <a:r>
              <a:t/>
            </a:r>
            <a:endParaRPr/>
          </a:p>
        </p:txBody>
      </p:sp>
      <p:pic>
        <p:nvPicPr>
          <p:cNvPr id="62" name="Shape 62"/>
          <p:cNvPicPr preferRelativeResize="0"/>
          <p:nvPr/>
        </p:nvPicPr>
        <p:blipFill>
          <a:blip r:embed="rId3">
            <a:alphaModFix/>
          </a:blip>
          <a:stretch>
            <a:fillRect/>
          </a:stretch>
        </p:blipFill>
        <p:spPr>
          <a:xfrm>
            <a:off x="1597850" y="2329275"/>
            <a:ext cx="5768599" cy="2638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FLAWFINDER</a:t>
            </a:r>
            <a:endParaRPr/>
          </a:p>
        </p:txBody>
      </p:sp>
      <p:sp>
        <p:nvSpPr>
          <p:cNvPr id="68" name="Shape 68"/>
          <p:cNvSpPr txBox="1"/>
          <p:nvPr>
            <p:ph idx="1" type="body"/>
          </p:nvPr>
        </p:nvSpPr>
        <p:spPr>
          <a:xfrm>
            <a:off x="311700" y="2873425"/>
            <a:ext cx="8520600" cy="1695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1600"/>
              </a:spcAft>
              <a:buNone/>
            </a:pPr>
            <a:r>
              <a:rPr lang="en"/>
              <a:t>We used Flawfinder to analyze the code for flaws</a:t>
            </a:r>
            <a:endParaRPr/>
          </a:p>
        </p:txBody>
      </p:sp>
      <p:pic>
        <p:nvPicPr>
          <p:cNvPr id="69" name="Shape 69"/>
          <p:cNvPicPr preferRelativeResize="0"/>
          <p:nvPr/>
        </p:nvPicPr>
        <p:blipFill>
          <a:blip r:embed="rId3">
            <a:alphaModFix/>
          </a:blip>
          <a:stretch>
            <a:fillRect/>
          </a:stretch>
        </p:blipFill>
        <p:spPr>
          <a:xfrm>
            <a:off x="464100" y="1345000"/>
            <a:ext cx="8191500" cy="1695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FLAWFINDER: Results</a:t>
            </a:r>
            <a:endParaRPr/>
          </a:p>
        </p:txBody>
      </p:sp>
      <p:sp>
        <p:nvSpPr>
          <p:cNvPr id="75" name="Shape 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Flawfinder got 9444 hits in Steam’s code , all CWE’s no CVE’s</a:t>
            </a:r>
            <a:endParaRPr/>
          </a:p>
          <a:p>
            <a:pPr indent="-342900" lvl="0" marL="457200" rtl="0">
              <a:spcBef>
                <a:spcPts val="1600"/>
              </a:spcBef>
              <a:spcAft>
                <a:spcPts val="0"/>
              </a:spcAft>
              <a:buSzPts val="1800"/>
              <a:buChar char="●"/>
            </a:pPr>
            <a:r>
              <a:rPr lang="en"/>
              <a:t>This is out of 2,021,042 lines of code</a:t>
            </a:r>
            <a:endParaRPr/>
          </a:p>
          <a:p>
            <a:pPr indent="-342900" lvl="0" marL="457200" rtl="0">
              <a:spcBef>
                <a:spcPts val="1600"/>
              </a:spcBef>
              <a:spcAft>
                <a:spcPts val="0"/>
              </a:spcAft>
              <a:buSzPts val="1800"/>
              <a:buChar char="●"/>
            </a:pPr>
            <a:r>
              <a:rPr lang="en"/>
              <a:t>Not all hits are necessarily vulnerabilities and many were repeats</a:t>
            </a:r>
            <a:endParaRPr/>
          </a:p>
        </p:txBody>
      </p:sp>
      <p:pic>
        <p:nvPicPr>
          <p:cNvPr id="76" name="Shape 76"/>
          <p:cNvPicPr preferRelativeResize="0"/>
          <p:nvPr/>
        </p:nvPicPr>
        <p:blipFill>
          <a:blip r:embed="rId3">
            <a:alphaModFix/>
          </a:blip>
          <a:stretch>
            <a:fillRect/>
          </a:stretch>
        </p:blipFill>
        <p:spPr>
          <a:xfrm>
            <a:off x="387888" y="2746750"/>
            <a:ext cx="8315325" cy="205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Selected CWE’s</a:t>
            </a:r>
            <a:endParaRPr/>
          </a:p>
        </p:txBody>
      </p:sp>
      <p:sp>
        <p:nvSpPr>
          <p:cNvPr id="82" name="Shape 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sz="1200">
              <a:solidFill>
                <a:srgbClr val="CCCCCC"/>
              </a:solidFill>
              <a:latin typeface="Old Standard TT"/>
              <a:ea typeface="Old Standard TT"/>
              <a:cs typeface="Old Standard TT"/>
              <a:sym typeface="Old Standard TT"/>
            </a:endParaRPr>
          </a:p>
          <a:p>
            <a:pPr indent="0" lvl="0" marL="0" rtl="0">
              <a:spcBef>
                <a:spcPts val="0"/>
              </a:spcBef>
              <a:spcAft>
                <a:spcPts val="0"/>
              </a:spcAft>
              <a:buNone/>
            </a:pPr>
            <a:r>
              <a:t/>
            </a:r>
            <a:endParaRPr b="1" sz="1200">
              <a:solidFill>
                <a:srgbClr val="CCCCCC"/>
              </a:solidFill>
              <a:latin typeface="Old Standard TT"/>
              <a:ea typeface="Old Standard TT"/>
              <a:cs typeface="Old Standard TT"/>
              <a:sym typeface="Old Standard TT"/>
            </a:endParaRPr>
          </a:p>
          <a:p>
            <a:pPr indent="0" lvl="0" marL="0" rtl="0">
              <a:spcBef>
                <a:spcPts val="0"/>
              </a:spcBef>
              <a:spcAft>
                <a:spcPts val="0"/>
              </a:spcAft>
              <a:buNone/>
            </a:pPr>
            <a:r>
              <a:t/>
            </a:r>
            <a:endParaRPr b="1" sz="1200">
              <a:solidFill>
                <a:srgbClr val="CCCCCC"/>
              </a:solidFill>
              <a:latin typeface="Old Standard TT"/>
              <a:ea typeface="Old Standard TT"/>
              <a:cs typeface="Old Standard TT"/>
              <a:sym typeface="Old Standard TT"/>
            </a:endParaRPr>
          </a:p>
          <a:p>
            <a:pPr indent="-304800" lvl="0" marL="457200" rtl="0">
              <a:spcBef>
                <a:spcPts val="0"/>
              </a:spcBef>
              <a:spcAft>
                <a:spcPts val="0"/>
              </a:spcAft>
              <a:buClr>
                <a:srgbClr val="CCCCCC"/>
              </a:buClr>
              <a:buSzPts val="1200"/>
              <a:buFont typeface="Arial"/>
              <a:buAutoNum type="arabicPeriod"/>
            </a:pPr>
            <a:r>
              <a:rPr b="1" lang="en" sz="1200">
                <a:solidFill>
                  <a:srgbClr val="CCCCCC"/>
                </a:solidFill>
                <a:latin typeface="Old Standard TT"/>
                <a:ea typeface="Old Standard TT"/>
                <a:cs typeface="Old Standard TT"/>
                <a:sym typeface="Old Standard TT"/>
              </a:rPr>
              <a:t>CWE-362: Concurrent Execution using Shared Resource with Improper Synchronization ('Race Condition')</a:t>
            </a:r>
            <a:endParaRPr b="1" sz="1200">
              <a:solidFill>
                <a:srgbClr val="CCCCCC"/>
              </a:solidFill>
              <a:latin typeface="Old Standard TT"/>
              <a:ea typeface="Old Standard TT"/>
              <a:cs typeface="Old Standard TT"/>
              <a:sym typeface="Old Standard TT"/>
            </a:endParaRPr>
          </a:p>
          <a:p>
            <a:pPr indent="-304800" lvl="1" marL="914400" rtl="0">
              <a:spcBef>
                <a:spcPts val="0"/>
              </a:spcBef>
              <a:spcAft>
                <a:spcPts val="0"/>
              </a:spcAft>
              <a:buClr>
                <a:srgbClr val="CCCCCC"/>
              </a:buClr>
              <a:buSzPts val="1200"/>
              <a:buFont typeface="Old Standard TT"/>
              <a:buAutoNum type="alphaLcPeriod"/>
            </a:pPr>
            <a:r>
              <a:rPr b="1" lang="en" sz="1200">
                <a:solidFill>
                  <a:srgbClr val="CCCCCC"/>
                </a:solidFill>
                <a:latin typeface="Old Standard TT"/>
                <a:ea typeface="Old Standard TT"/>
                <a:cs typeface="Old Standard TT"/>
                <a:sym typeface="Old Standard TT"/>
              </a:rPr>
              <a:t>Medium likelihood of exploit, </a:t>
            </a:r>
            <a:r>
              <a:rPr b="1" lang="en" sz="1200">
                <a:solidFill>
                  <a:srgbClr val="CCCCCC"/>
                </a:solidFill>
                <a:latin typeface="Old Standard TT"/>
                <a:ea typeface="Old Standard TT"/>
                <a:cs typeface="Old Standard TT"/>
                <a:sym typeface="Old Standard TT"/>
              </a:rPr>
              <a:t>prevalent</a:t>
            </a:r>
            <a:r>
              <a:rPr b="1" lang="en" sz="1200">
                <a:solidFill>
                  <a:srgbClr val="CCCCCC"/>
                </a:solidFill>
                <a:latin typeface="Old Standard TT"/>
                <a:ea typeface="Old Standard TT"/>
                <a:cs typeface="Old Standard TT"/>
                <a:sym typeface="Old Standard TT"/>
              </a:rPr>
              <a:t> in C, C++, and Java languages</a:t>
            </a:r>
            <a:endParaRPr b="1" sz="1200">
              <a:solidFill>
                <a:srgbClr val="CCCCCC"/>
              </a:solidFill>
              <a:latin typeface="Old Standard TT"/>
              <a:ea typeface="Old Standard TT"/>
              <a:cs typeface="Old Standard TT"/>
              <a:sym typeface="Old Standard TT"/>
            </a:endParaRPr>
          </a:p>
          <a:p>
            <a:pPr indent="0" lvl="0" marL="0" rtl="0">
              <a:spcBef>
                <a:spcPts val="0"/>
              </a:spcBef>
              <a:spcAft>
                <a:spcPts val="0"/>
              </a:spcAft>
              <a:buNone/>
            </a:pPr>
            <a:r>
              <a:t/>
            </a:r>
            <a:endParaRPr b="1" sz="1200">
              <a:solidFill>
                <a:srgbClr val="CCCCCC"/>
              </a:solidFill>
              <a:latin typeface="Old Standard TT"/>
              <a:ea typeface="Old Standard TT"/>
              <a:cs typeface="Old Standard TT"/>
              <a:sym typeface="Old Standard TT"/>
            </a:endParaRPr>
          </a:p>
          <a:p>
            <a:pPr indent="-304800" lvl="0" marL="457200" rtl="0">
              <a:spcBef>
                <a:spcPts val="0"/>
              </a:spcBef>
              <a:spcAft>
                <a:spcPts val="0"/>
              </a:spcAft>
              <a:buClr>
                <a:srgbClr val="CCCCCC"/>
              </a:buClr>
              <a:buSzPts val="1200"/>
              <a:buFont typeface="Old Standard TT"/>
              <a:buAutoNum type="arabicPeriod"/>
            </a:pPr>
            <a:r>
              <a:rPr b="1" lang="en" sz="1200">
                <a:solidFill>
                  <a:srgbClr val="CCCCCC"/>
                </a:solidFill>
                <a:latin typeface="Old Standard TT"/>
                <a:ea typeface="Old Standard TT"/>
                <a:cs typeface="Old Standard TT"/>
                <a:sym typeface="Old Standard TT"/>
              </a:rPr>
              <a:t>CWE-120: Does not check for buffer overflows when copying to destination</a:t>
            </a:r>
            <a:endParaRPr b="1" sz="1200">
              <a:solidFill>
                <a:srgbClr val="CCCCCC"/>
              </a:solidFill>
              <a:latin typeface="Old Standard TT"/>
              <a:ea typeface="Old Standard TT"/>
              <a:cs typeface="Old Standard TT"/>
              <a:sym typeface="Old Standard TT"/>
            </a:endParaRPr>
          </a:p>
          <a:p>
            <a:pPr indent="-304800" lvl="1" marL="914400" rtl="0">
              <a:spcBef>
                <a:spcPts val="0"/>
              </a:spcBef>
              <a:spcAft>
                <a:spcPts val="0"/>
              </a:spcAft>
              <a:buClr>
                <a:srgbClr val="CCCCCC"/>
              </a:buClr>
              <a:buSzPts val="1200"/>
              <a:buFont typeface="Old Standard TT"/>
              <a:buAutoNum type="alphaLcPeriod"/>
            </a:pPr>
            <a:r>
              <a:rPr b="1" lang="en" sz="1200">
                <a:solidFill>
                  <a:srgbClr val="CCCCCC"/>
                </a:solidFill>
                <a:latin typeface="Old Standard TT"/>
                <a:ea typeface="Old Standard TT"/>
                <a:cs typeface="Old Standard TT"/>
                <a:sym typeface="Old Standard TT"/>
              </a:rPr>
              <a:t>High likelihood of exploit, </a:t>
            </a:r>
            <a:r>
              <a:rPr b="1" lang="en" sz="1200">
                <a:solidFill>
                  <a:srgbClr val="CCCCCC"/>
                </a:solidFill>
                <a:latin typeface="Old Standard TT"/>
                <a:ea typeface="Old Standard TT"/>
                <a:cs typeface="Old Standard TT"/>
                <a:sym typeface="Old Standard TT"/>
              </a:rPr>
              <a:t>prevalent</a:t>
            </a:r>
            <a:r>
              <a:rPr b="1" lang="en" sz="1200">
                <a:solidFill>
                  <a:srgbClr val="CCCCCC"/>
                </a:solidFill>
                <a:latin typeface="Old Standard TT"/>
                <a:ea typeface="Old Standard TT"/>
                <a:cs typeface="Old Standard TT"/>
                <a:sym typeface="Old Standard TT"/>
              </a:rPr>
              <a:t> in C, C++ languages</a:t>
            </a:r>
            <a:endParaRPr b="1" sz="1200">
              <a:solidFill>
                <a:srgbClr val="CCCCCC"/>
              </a:solidFill>
              <a:latin typeface="Old Standard TT"/>
              <a:ea typeface="Old Standard TT"/>
              <a:cs typeface="Old Standard TT"/>
              <a:sym typeface="Old Standard TT"/>
            </a:endParaRPr>
          </a:p>
          <a:p>
            <a:pPr indent="0" lvl="0" marL="0" rtl="0">
              <a:spcBef>
                <a:spcPts val="0"/>
              </a:spcBef>
              <a:spcAft>
                <a:spcPts val="0"/>
              </a:spcAft>
              <a:buNone/>
            </a:pPr>
            <a:r>
              <a:t/>
            </a:r>
            <a:endParaRPr b="1" sz="1200">
              <a:solidFill>
                <a:srgbClr val="CCCCCC"/>
              </a:solidFill>
              <a:latin typeface="Old Standard TT"/>
              <a:ea typeface="Old Standard TT"/>
              <a:cs typeface="Old Standard TT"/>
              <a:sym typeface="Old Standard TT"/>
            </a:endParaRPr>
          </a:p>
          <a:p>
            <a:pPr indent="-304800" lvl="0" marL="457200" rtl="0">
              <a:spcBef>
                <a:spcPts val="0"/>
              </a:spcBef>
              <a:spcAft>
                <a:spcPts val="0"/>
              </a:spcAft>
              <a:buClr>
                <a:srgbClr val="CCCCCC"/>
              </a:buClr>
              <a:buSzPts val="1200"/>
              <a:buFont typeface="Old Standard TT"/>
              <a:buAutoNum type="arabicPeriod"/>
            </a:pPr>
            <a:r>
              <a:rPr b="1" lang="en" sz="1200">
                <a:solidFill>
                  <a:srgbClr val="CCCCCC"/>
                </a:solidFill>
                <a:latin typeface="Old Standard TT"/>
                <a:ea typeface="Old Standard TT"/>
                <a:cs typeface="Old Standard TT"/>
                <a:sym typeface="Old Standard TT"/>
              </a:rPr>
              <a:t>CWE-134: If format strings can be influenced by an attacker, they can be exploited</a:t>
            </a:r>
            <a:endParaRPr b="1" sz="1200">
              <a:solidFill>
                <a:srgbClr val="CCCCCC"/>
              </a:solidFill>
              <a:latin typeface="Old Standard TT"/>
              <a:ea typeface="Old Standard TT"/>
              <a:cs typeface="Old Standard TT"/>
              <a:sym typeface="Old Standard TT"/>
            </a:endParaRPr>
          </a:p>
          <a:p>
            <a:pPr indent="-304800" lvl="1" marL="914400" rtl="0">
              <a:spcBef>
                <a:spcPts val="0"/>
              </a:spcBef>
              <a:spcAft>
                <a:spcPts val="0"/>
              </a:spcAft>
              <a:buClr>
                <a:srgbClr val="CCCCCC"/>
              </a:buClr>
              <a:buSzPts val="1200"/>
              <a:buFont typeface="Old Standard TT"/>
              <a:buAutoNum type="alphaLcPeriod"/>
            </a:pPr>
            <a:r>
              <a:rPr b="1" lang="en" sz="1200">
                <a:solidFill>
                  <a:srgbClr val="CCCCCC"/>
                </a:solidFill>
                <a:latin typeface="Old Standard TT"/>
                <a:ea typeface="Old Standard TT"/>
                <a:cs typeface="Old Standard TT"/>
                <a:sym typeface="Old Standard TT"/>
              </a:rPr>
              <a:t>High likelihood of exploit, prevalent in C, C++ languages</a:t>
            </a:r>
            <a:endParaRPr b="1" sz="1200">
              <a:solidFill>
                <a:srgbClr val="CCCCCC"/>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CWE 362</a:t>
            </a:r>
            <a:endParaRPr/>
          </a:p>
        </p:txBody>
      </p:sp>
      <p:sp>
        <p:nvSpPr>
          <p:cNvPr id="88" name="Shape 88"/>
          <p:cNvSpPr txBox="1"/>
          <p:nvPr>
            <p:ph idx="1" type="body"/>
          </p:nvPr>
        </p:nvSpPr>
        <p:spPr>
          <a:xfrm>
            <a:off x="311700" y="1152475"/>
            <a:ext cx="3783300" cy="3516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t>
            </a:r>
            <a:r>
              <a:rPr lang="en"/>
              <a:t>The program contains a code sequence that can run concurrently with other code, and the code sequence requires temporary, exclusive access to a shared resource, but a timing window exists in which the shared resource can be modified by another code sequence that is operating concurrently.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id="89" name="Shape 89"/>
          <p:cNvPicPr preferRelativeResize="0"/>
          <p:nvPr/>
        </p:nvPicPr>
        <p:blipFill>
          <a:blip r:embed="rId3">
            <a:alphaModFix/>
          </a:blip>
          <a:stretch>
            <a:fillRect/>
          </a:stretch>
        </p:blipFill>
        <p:spPr>
          <a:xfrm>
            <a:off x="4431475" y="445025"/>
            <a:ext cx="4509549" cy="2638324"/>
          </a:xfrm>
          <a:prstGeom prst="rect">
            <a:avLst/>
          </a:prstGeom>
          <a:noFill/>
          <a:ln>
            <a:noFill/>
          </a:ln>
        </p:spPr>
      </p:pic>
      <p:pic>
        <p:nvPicPr>
          <p:cNvPr id="90" name="Shape 90"/>
          <p:cNvPicPr preferRelativeResize="0"/>
          <p:nvPr/>
        </p:nvPicPr>
        <p:blipFill>
          <a:blip r:embed="rId4">
            <a:alphaModFix/>
          </a:blip>
          <a:stretch>
            <a:fillRect/>
          </a:stretch>
        </p:blipFill>
        <p:spPr>
          <a:xfrm>
            <a:off x="5421875" y="3122274"/>
            <a:ext cx="2600325" cy="167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Race Condition Example</a:t>
            </a:r>
            <a:endParaRPr/>
          </a:p>
        </p:txBody>
      </p:sp>
      <p:pic>
        <p:nvPicPr>
          <p:cNvPr id="96" name="Shape 96"/>
          <p:cNvPicPr preferRelativeResize="0"/>
          <p:nvPr/>
        </p:nvPicPr>
        <p:blipFill>
          <a:blip r:embed="rId3">
            <a:alphaModFix/>
          </a:blip>
          <a:stretch>
            <a:fillRect/>
          </a:stretch>
        </p:blipFill>
        <p:spPr>
          <a:xfrm>
            <a:off x="311700" y="1461274"/>
            <a:ext cx="8520600" cy="28305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CWE 362 Consequences</a:t>
            </a:r>
            <a:endParaRPr/>
          </a:p>
        </p:txBody>
      </p:sp>
      <p:sp>
        <p:nvSpPr>
          <p:cNvPr id="102" name="Shape 102"/>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rPr lang="en"/>
              <a:t>When a race condition allows multiple control flows to access a resource simultaneously, it might lead the program into unexpected states, possibly resulting in a crash. </a:t>
            </a:r>
            <a:endParaRPr/>
          </a:p>
          <a:p>
            <a:pPr indent="0" lvl="0" marL="0">
              <a:spcBef>
                <a:spcPts val="1600"/>
              </a:spcBef>
              <a:spcAft>
                <a:spcPts val="0"/>
              </a:spcAft>
              <a:buNone/>
            </a:pPr>
            <a:r>
              <a:t/>
            </a:r>
            <a:endParaRPr/>
          </a:p>
          <a:p>
            <a:pPr indent="0" lvl="0" marL="0">
              <a:spcBef>
                <a:spcPts val="1600"/>
              </a:spcBef>
              <a:spcAft>
                <a:spcPts val="0"/>
              </a:spcAft>
              <a:buNone/>
            </a:pPr>
            <a:r>
              <a:rPr lang="en"/>
              <a:t>When a race condition is combined with predictable resource names and loose permissions, it may be possible for an attacker to overwrite or access confidential data.</a:t>
            </a:r>
            <a:endParaRPr/>
          </a:p>
          <a:p>
            <a:pPr indent="0" lvl="0" mar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CWE 120</a:t>
            </a:r>
            <a:endParaRPr/>
          </a:p>
        </p:txBody>
      </p:sp>
      <p:sp>
        <p:nvSpPr>
          <p:cNvPr id="108" name="Shape 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program copies an input buffer to an output buffer without verifying that the size of the input buffer is less than the size of the output buffer, leading to a buffer overflow. </a:t>
            </a:r>
            <a:endParaRPr/>
          </a:p>
          <a:p>
            <a:pPr indent="0" lvl="0" marL="0">
              <a:spcBef>
                <a:spcPts val="1600"/>
              </a:spcBef>
              <a:spcAft>
                <a:spcPts val="1600"/>
              </a:spcAft>
              <a:buNone/>
            </a:pPr>
            <a:r>
              <a:t/>
            </a:r>
            <a:endParaRPr/>
          </a:p>
        </p:txBody>
      </p:sp>
      <p:pic>
        <p:nvPicPr>
          <p:cNvPr id="109" name="Shape 109"/>
          <p:cNvPicPr preferRelativeResize="0"/>
          <p:nvPr/>
        </p:nvPicPr>
        <p:blipFill>
          <a:blip r:embed="rId3">
            <a:alphaModFix/>
          </a:blip>
          <a:stretch>
            <a:fillRect/>
          </a:stretch>
        </p:blipFill>
        <p:spPr>
          <a:xfrm>
            <a:off x="936075" y="2491151"/>
            <a:ext cx="4718000" cy="2087425"/>
          </a:xfrm>
          <a:prstGeom prst="rect">
            <a:avLst/>
          </a:prstGeom>
          <a:noFill/>
          <a:ln>
            <a:noFill/>
          </a:ln>
        </p:spPr>
      </p:pic>
      <p:pic>
        <p:nvPicPr>
          <p:cNvPr id="110" name="Shape 110"/>
          <p:cNvPicPr preferRelativeResize="0"/>
          <p:nvPr/>
        </p:nvPicPr>
        <p:blipFill>
          <a:blip r:embed="rId4">
            <a:alphaModFix/>
          </a:blip>
          <a:stretch>
            <a:fillRect/>
          </a:stretch>
        </p:blipFill>
        <p:spPr>
          <a:xfrm>
            <a:off x="5654075" y="3018300"/>
            <a:ext cx="2552700" cy="895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