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  <p:sldMasterId id="2147483653" r:id="rId3"/>
    <p:sldMasterId id="2147483655" r:id="rId4"/>
    <p:sldMasterId id="2147483657" r:id="rId5"/>
    <p:sldMasterId id="2147483659" r:id="rId6"/>
    <p:sldMasterId id="2147483661" r:id="rId7"/>
    <p:sldMasterId id="2147483663" r:id="rId8"/>
    <p:sldMasterId id="2147483665" r:id="rId9"/>
  </p:sldMasterIdLst>
  <p:notesMasterIdLst>
    <p:notesMasterId r:id="rId16"/>
  </p:notesMasterIdLst>
  <p:handoutMasterIdLst>
    <p:handoutMasterId r:id="rId17"/>
  </p:handoutMasterIdLst>
  <p:sldIdLst>
    <p:sldId id="284" r:id="rId10"/>
    <p:sldId id="299" r:id="rId11"/>
    <p:sldId id="280" r:id="rId12"/>
    <p:sldId id="303" r:id="rId13"/>
    <p:sldId id="306" r:id="rId14"/>
    <p:sldId id="298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1" userDrawn="1">
          <p15:clr>
            <a:srgbClr val="A4A3A4"/>
          </p15:clr>
        </p15:guide>
        <p15:guide id="2" pos="2926" userDrawn="1">
          <p15:clr>
            <a:srgbClr val="A4A3A4"/>
          </p15:clr>
        </p15:guide>
        <p15:guide id="3" orient="horz" pos="1544" userDrawn="1">
          <p15:clr>
            <a:srgbClr val="A4A3A4"/>
          </p15:clr>
        </p15:guide>
        <p15:guide id="4" pos="40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Chengze" initials="WC" lastIdx="1" clrIdx="0"/>
  <p:cmAuthor id="2" name="BxuanZhao" initials="B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5D14"/>
    <a:srgbClr val="FAF3ED"/>
    <a:srgbClr val="C5601A"/>
    <a:srgbClr val="4F554C"/>
    <a:srgbClr val="EEF4EA"/>
    <a:srgbClr val="4B7B2B"/>
    <a:srgbClr val="FFFFFF"/>
    <a:srgbClr val="F3B288"/>
    <a:srgbClr val="F7E0CE"/>
    <a:srgbClr val="CFE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7" autoAdjust="0"/>
    <p:restoredTop sz="85999" autoAdjust="0"/>
  </p:normalViewPr>
  <p:slideViewPr>
    <p:cSldViewPr snapToGrid="0" showGuides="1">
      <p:cViewPr>
        <p:scale>
          <a:sx n="100" d="100"/>
          <a:sy n="100" d="100"/>
        </p:scale>
        <p:origin x="523" y="-514"/>
      </p:cViewPr>
      <p:guideLst>
        <p:guide orient="horz" pos="2371"/>
        <p:guide pos="2926"/>
        <p:guide orient="horz" pos="1544"/>
        <p:guide pos="40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6" y="45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9330F-88E0-42CC-B6FC-67AC1AD97942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EE26D-DD3C-44C7-9FB1-B5213CE71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058A143-40B6-4BB3-B308-59B1959A0944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5D7D132-F2B0-47F2-9FCE-932F12DCD9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041400"/>
            <a:ext cx="7772400" cy="23876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8825" y="3429000"/>
            <a:ext cx="5086350" cy="635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544186"/>
            <a:ext cx="20574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E6640B-B578-4E4F-80FC-F65C087C806E}" type="datetime1">
              <a:rPr lang="zh-CN" altLang="en-US" smtClean="0"/>
              <a:t>2024/10/26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8937E081-6A8A-4C12-AE8C-2E13CF4ECFCD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37558" y="5805442"/>
            <a:ext cx="6868883" cy="111215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300" dirty="0">
                <a:solidFill>
                  <a:srgbClr val="70A8DA"/>
                </a:solidFill>
                <a:effectLst>
                  <a:outerShdw blurRad="50800" dist="50800" dir="2700000" algn="tl" rotWithShape="0">
                    <a:schemeClr val="bg1">
                      <a:alpha val="44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为国为民 笃志笃行</a:t>
            </a:r>
            <a:endParaRPr lang="en-US" altLang="zh-CN" sz="2000" spc="300" dirty="0">
              <a:solidFill>
                <a:srgbClr val="70A8DA"/>
              </a:solidFill>
              <a:effectLst>
                <a:outerShdw blurRad="50800" dist="50800" dir="2700000" algn="tl" rotWithShape="0">
                  <a:schemeClr val="bg1">
                    <a:alpha val="44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050" dirty="0">
                <a:solidFill>
                  <a:srgbClr val="70A8DA"/>
                </a:solidFill>
                <a:effectLst>
                  <a:outerShdw blurRad="50800" dist="50800" dir="2700000" algn="tl" rotWithShape="0">
                    <a:schemeClr val="bg1">
                      <a:alpha val="44000"/>
                    </a:schemeClr>
                  </a:outerShdw>
                </a:effectLst>
                <a:latin typeface="Palatino Linotype" panose="02040502050505030304" pitchFamily="18" charset="0"/>
              </a:rPr>
              <a:t>For the nation, for the people; keep ambition, keep action.</a:t>
            </a:r>
            <a:endParaRPr lang="zh-CN" altLang="en-US" sz="1050" dirty="0">
              <a:solidFill>
                <a:srgbClr val="70A8DA"/>
              </a:solidFill>
              <a:effectLst>
                <a:outerShdw blurRad="50800" dist="50800" dir="2700000" algn="tl" rotWithShape="0">
                  <a:schemeClr val="bg1">
                    <a:alpha val="44000"/>
                  </a:schemeClr>
                </a:outerShdw>
              </a:effectLst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727D11B-724C-4CF7-ABF1-D394197BE872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FC43-F76C-413A-BDAC-27D5D5B786D2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193F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7094859" y="6566518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+mn-ea"/>
                <a:ea typeface="+mn-ea"/>
              </a:rPr>
              <a:t>iOPEN.nwpu.edu.cn</a:t>
            </a:r>
            <a:endParaRPr lang="zh-CN" altLang="en-US" sz="140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alphaModFix amt="5000"/>
          </a:blip>
          <a:srcRect t="34559" r="41681"/>
          <a:stretch>
            <a:fillRect/>
          </a:stretch>
        </p:blipFill>
        <p:spPr>
          <a:xfrm>
            <a:off x="4544610" y="0"/>
            <a:ext cx="4599390" cy="60171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" y="3429000"/>
            <a:ext cx="9144000" cy="659754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8016746" y="407789"/>
            <a:ext cx="0" cy="25256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形 22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2939" y="185738"/>
            <a:ext cx="695001" cy="69500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37472" y="181947"/>
            <a:ext cx="700977" cy="6969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122220-D019-4E63-9BB7-F559D4920E12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49" y="64700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2E7B5AE-3D3F-44C1-BC8C-4382542C9D4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136525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36525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-1" y="6812281"/>
            <a:ext cx="9143999" cy="45719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6972300" y="6545262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C5EAF8-B0E6-4733-AAEA-DA9F488BF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530" y="1041400"/>
            <a:ext cx="8942705" cy="2387600"/>
          </a:xfrm>
        </p:spPr>
        <p:txBody>
          <a:bodyPr>
            <a:noAutofit/>
          </a:bodyPr>
          <a:lstStyle/>
          <a:p>
            <a:pPr algn="l"/>
            <a:r>
              <a:rPr sz="2800" b="1" dirty="0"/>
              <a:t>Cross-Modal Bidirectional Interaction Model for Referring Remote Sensing Image Segmentation</a:t>
            </a:r>
            <a:br>
              <a:rPr lang="zh-CN" altLang="en-US" sz="2800" b="1" dirty="0"/>
            </a:br>
            <a:r>
              <a:rPr altLang="zh-CN" sz="2800" b="1" dirty="0"/>
              <a:t>                                                       </a:t>
            </a:r>
            <a:r>
              <a:rPr altLang="zh-CN" sz="2000" b="1" dirty="0"/>
              <a:t>  ———</a:t>
            </a:r>
            <a:r>
              <a:rPr lang="zh-CN" altLang="en-US" sz="2000" b="1" dirty="0"/>
              <a:t>图复现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68400" y="3447143"/>
            <a:ext cx="6807200" cy="63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/>
              <a:t>报告人：张诗雨</a:t>
            </a:r>
          </a:p>
        </p:txBody>
      </p:sp>
      <p:sp>
        <p:nvSpPr>
          <p:cNvPr id="7" name="矩形 6"/>
          <p:cNvSpPr/>
          <p:nvPr/>
        </p:nvSpPr>
        <p:spPr>
          <a:xfrm>
            <a:off x="3629675" y="4674539"/>
            <a:ext cx="5362636" cy="1255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840"/>
              </a:lnSpc>
            </a:pPr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西北工业大学</a:t>
            </a:r>
            <a:endParaRPr lang="en-US" altLang="zh-CN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40"/>
              </a:lnSpc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光电与智能研究院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(iOPEN)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4674539"/>
            <a:ext cx="1445275" cy="15340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6108700" cy="57785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zh-CN" sz="4000" dirty="0"/>
              <a:t>1.</a:t>
            </a:r>
            <a:r>
              <a:rPr lang="zh-CN" altLang="en-US" sz="4000" dirty="0"/>
              <a:t>概述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  <a:t>2</a:t>
            </a:fld>
            <a:fld id="{59C5EAF8-B0E6-4733-AAEA-DA9F488BF4AD}" type="slidenum">
              <a:rPr lang="en-US" altLang="zh-CN" smtClean="0"/>
              <a:t>2</a:t>
            </a:fld>
            <a:r>
              <a:rPr lang="en-US" altLang="zh-CN"/>
              <a:t>6</a:t>
            </a:r>
            <a:endParaRPr lang="en-US" altLang="zh-CN" dirty="0"/>
          </a:p>
        </p:txBody>
      </p:sp>
      <p:sp>
        <p:nvSpPr>
          <p:cNvPr id="107" name="矩形: 圆角 4"/>
          <p:cNvSpPr/>
          <p:nvPr/>
        </p:nvSpPr>
        <p:spPr>
          <a:xfrm>
            <a:off x="80010" y="1641475"/>
            <a:ext cx="8382000" cy="1017270"/>
          </a:xfrm>
          <a:prstGeom prst="roundRect">
            <a:avLst>
              <a:gd name="adj" fmla="val 7323"/>
            </a:avLst>
          </a:prstGeom>
          <a:solidFill>
            <a:srgbClr val="FAFAFA"/>
          </a:solidFill>
          <a:ln>
            <a:solidFill>
              <a:srgbClr val="0C6DD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解决遥感图像中根据自然语言描述准确分割目标的问题</a:t>
            </a:r>
          </a:p>
        </p:txBody>
      </p:sp>
      <p:sp>
        <p:nvSpPr>
          <p:cNvPr id="108" name="矩形: 圆角 5"/>
          <p:cNvSpPr/>
          <p:nvPr/>
        </p:nvSpPr>
        <p:spPr>
          <a:xfrm>
            <a:off x="298119" y="1399907"/>
            <a:ext cx="1223118" cy="490918"/>
          </a:xfrm>
          <a:prstGeom prst="roundRect">
            <a:avLst/>
          </a:prstGeom>
          <a:solidFill>
            <a:srgbClr val="023B7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585212"/>
              <a:satOff val="-11693"/>
              <a:lumOff val="20686"/>
              <a:alphaOff val="0"/>
            </a:schemeClr>
          </a:fillRef>
          <a:effectRef idx="2">
            <a:schemeClr val="accent2">
              <a:hueOff val="585212"/>
              <a:satOff val="-11693"/>
              <a:lumOff val="20686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sp>
        <p:nvSpPr>
          <p:cNvPr id="3" name="矩形: 圆角 4"/>
          <p:cNvSpPr/>
          <p:nvPr/>
        </p:nvSpPr>
        <p:spPr>
          <a:xfrm>
            <a:off x="80010" y="3413760"/>
            <a:ext cx="8518525" cy="1194435"/>
          </a:xfrm>
          <a:prstGeom prst="roundRect">
            <a:avLst>
              <a:gd name="adj" fmla="val 7323"/>
            </a:avLst>
          </a:prstGeom>
          <a:solidFill>
            <a:srgbClr val="FAFAFA"/>
          </a:solidFill>
          <a:ln>
            <a:solidFill>
              <a:srgbClr val="0C6DD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提出了一个跨模态双向交互机制，通过双向视觉-文本特征交互和对齐，更有效地捕获图像中与文本描述相对应的关键信息，从而显著提升了RRSIS任务的性能。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298119" y="3172192"/>
            <a:ext cx="1223118" cy="490918"/>
          </a:xfrm>
          <a:prstGeom prst="roundRect">
            <a:avLst/>
          </a:prstGeom>
          <a:solidFill>
            <a:srgbClr val="023B7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585212"/>
              <a:satOff val="-11692"/>
              <a:lumOff val="20686"/>
              <a:alphaOff val="0"/>
            </a:schemeClr>
          </a:fillRef>
          <a:effectRef idx="2">
            <a:schemeClr val="accent2">
              <a:hueOff val="585212"/>
              <a:satOff val="-11692"/>
              <a:lumOff val="20686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6108700" cy="57785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zh-CN" sz="4000" dirty="0"/>
              <a:t>2.</a:t>
            </a:r>
            <a:r>
              <a:rPr lang="zh-CN" altLang="en-US" sz="4000" dirty="0"/>
              <a:t>原图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  <a:t>3</a:t>
            </a:fld>
            <a:r>
              <a:rPr lang="en-US" altLang="zh-CN"/>
              <a:t>/6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1459865"/>
            <a:ext cx="8597265" cy="34728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6108700" cy="57785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zh-CN" sz="4000" dirty="0"/>
              <a:t>3.</a:t>
            </a:r>
            <a:r>
              <a:rPr lang="zh-CN" altLang="en-US" sz="4000" dirty="0"/>
              <a:t>个人作图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  <a:t>4</a:t>
            </a:fld>
            <a:r>
              <a:rPr lang="en-US" altLang="zh-CN"/>
              <a:t>/6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" y="1432560"/>
            <a:ext cx="8265795" cy="31699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  <a:t>5</a:t>
            </a:fld>
            <a:r>
              <a:rPr lang="en-US" altLang="zh-CN"/>
              <a:t>/6</a:t>
            </a:r>
            <a:endParaRPr lang="zh-CN" altLang="en-US" dirty="0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5" y="491490"/>
            <a:ext cx="7827010" cy="3162300"/>
          </a:xfrm>
          <a:prstGeom prst="rect">
            <a:avLst/>
          </a:prstGeom>
        </p:spPr>
      </p:pic>
      <p:sp>
        <p:nvSpPr>
          <p:cNvPr id="108" name="圆角矩形 107"/>
          <p:cNvSpPr/>
          <p:nvPr/>
        </p:nvSpPr>
        <p:spPr>
          <a:xfrm>
            <a:off x="809943" y="3886200"/>
            <a:ext cx="605155" cy="312420"/>
          </a:xfrm>
          <a:prstGeom prst="roundRect">
            <a:avLst/>
          </a:prstGeom>
          <a:solidFill>
            <a:srgbClr val="9BC1E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223135" y="3682820"/>
            <a:ext cx="1565275" cy="2887980"/>
          </a:xfrm>
          <a:prstGeom prst="rect">
            <a:avLst/>
          </a:prstGeom>
          <a:solidFill>
            <a:srgbClr val="DCE8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3789680" y="3682820"/>
            <a:ext cx="1753235" cy="2887980"/>
          </a:xfrm>
          <a:prstGeom prst="rect">
            <a:avLst/>
          </a:prstGeom>
          <a:solidFill>
            <a:srgbClr val="E0EED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5541645" y="3684270"/>
            <a:ext cx="2752090" cy="2887980"/>
          </a:xfrm>
          <a:prstGeom prst="rect">
            <a:avLst/>
          </a:prstGeom>
          <a:solidFill>
            <a:srgbClr val="F9E3D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圆角矩形 145"/>
          <p:cNvSpPr/>
          <p:nvPr/>
        </p:nvSpPr>
        <p:spPr>
          <a:xfrm>
            <a:off x="2309495" y="4112260"/>
            <a:ext cx="1314450" cy="1582420"/>
          </a:xfrm>
          <a:prstGeom prst="roundRect">
            <a:avLst/>
          </a:prstGeom>
          <a:solidFill>
            <a:srgbClr val="EDF8FC"/>
          </a:solidFill>
          <a:ln>
            <a:noFill/>
          </a:ln>
          <a:effectLst>
            <a:outerShdw blurRad="50800" dist="38100" dir="27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648460" y="3653790"/>
            <a:ext cx="75565" cy="777240"/>
          </a:xfrm>
          <a:prstGeom prst="roundRect">
            <a:avLst/>
          </a:prstGeom>
          <a:solidFill>
            <a:srgbClr val="90E5FF"/>
          </a:solidFill>
          <a:ln>
            <a:solidFill>
              <a:srgbClr val="4786BB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778000" y="3729990"/>
            <a:ext cx="75565" cy="624840"/>
          </a:xfrm>
          <a:prstGeom prst="roundRect">
            <a:avLst/>
          </a:prstGeom>
          <a:solidFill>
            <a:srgbClr val="8ADFFD"/>
          </a:solidFill>
          <a:ln>
            <a:solidFill>
              <a:srgbClr val="4786BB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907540" y="3779520"/>
            <a:ext cx="75565" cy="525780"/>
          </a:xfrm>
          <a:prstGeom prst="roundRect">
            <a:avLst/>
          </a:prstGeom>
          <a:solidFill>
            <a:srgbClr val="8ADFFD"/>
          </a:solidFill>
          <a:ln>
            <a:solidFill>
              <a:srgbClr val="4786BB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040255" y="3848100"/>
            <a:ext cx="76200" cy="388620"/>
          </a:xfrm>
          <a:prstGeom prst="roundRect">
            <a:avLst/>
          </a:prstGeom>
          <a:solidFill>
            <a:srgbClr val="90E5FF"/>
          </a:solidFill>
          <a:ln>
            <a:solidFill>
              <a:srgbClr val="4786BB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593340" y="4438015"/>
            <a:ext cx="746760" cy="335280"/>
          </a:xfrm>
          <a:prstGeom prst="roundRect">
            <a:avLst/>
          </a:prstGeom>
          <a:solidFill>
            <a:srgbClr val="DCE8F4"/>
          </a:solidFill>
          <a:ln>
            <a:solidFill>
              <a:srgbClr val="426F9B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2414270" y="4866005"/>
            <a:ext cx="1112520" cy="327660"/>
          </a:xfrm>
          <a:prstGeom prst="roundRect">
            <a:avLst/>
          </a:prstGeom>
          <a:gradFill>
            <a:gsLst>
              <a:gs pos="4000">
                <a:srgbClr val="EFB18A"/>
              </a:gs>
              <a:gs pos="64000">
                <a:srgbClr val="95C8E3"/>
              </a:gs>
              <a:gs pos="90000">
                <a:srgbClr val="5BD0FC">
                  <a:alpha val="100000"/>
                </a:srgbClr>
              </a:gs>
              <a:gs pos="81000">
                <a:srgbClr val="5BD0FC"/>
              </a:gs>
            </a:gsLst>
            <a:lin ang="10800000" scaled="0"/>
          </a:gradFill>
          <a:ln>
            <a:solidFill>
              <a:srgbClr val="4786BB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346325" y="5468620"/>
            <a:ext cx="6908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solidFill>
                  <a:srgbClr val="2971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CAPM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2112645" y="3687445"/>
            <a:ext cx="13265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i="1">
                <a:solidFill>
                  <a:srgbClr val="9CC2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 Feature</a:t>
            </a:r>
          </a:p>
          <a:p>
            <a:pPr algn="ctr"/>
            <a:r>
              <a:rPr lang="en-US" altLang="zh-CN" sz="1000" b="1" i="1">
                <a:solidFill>
                  <a:srgbClr val="9CC2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Flows Down</a:t>
            </a:r>
          </a:p>
        </p:txBody>
      </p:sp>
      <p:cxnSp>
        <p:nvCxnSpPr>
          <p:cNvPr id="39" name="直接箭头连接符 38"/>
          <p:cNvCxnSpPr>
            <a:stCxn id="108" idx="3"/>
            <a:endCxn id="11" idx="1"/>
          </p:cNvCxnSpPr>
          <p:nvPr/>
        </p:nvCxnSpPr>
        <p:spPr>
          <a:xfrm>
            <a:off x="1415415" y="4042410"/>
            <a:ext cx="233045" cy="0"/>
          </a:xfrm>
          <a:prstGeom prst="straightConnector1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798195" y="6001828"/>
            <a:ext cx="606425" cy="241300"/>
          </a:xfrm>
          <a:prstGeom prst="roundRect">
            <a:avLst/>
          </a:prstGeom>
          <a:solidFill>
            <a:srgbClr val="A6CF8B"/>
          </a:solidFill>
          <a:ln>
            <a:solidFill>
              <a:srgbClr val="5F8A4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7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56285" y="6015480"/>
            <a:ext cx="6845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Tokenizer</a:t>
            </a:r>
            <a:endParaRPr lang="zh-CN" altLang="en-US" sz="800"/>
          </a:p>
        </p:txBody>
      </p:sp>
      <p:sp>
        <p:nvSpPr>
          <p:cNvPr id="42" name="文本框 41"/>
          <p:cNvSpPr txBox="1"/>
          <p:nvPr/>
        </p:nvSpPr>
        <p:spPr>
          <a:xfrm>
            <a:off x="2580958" y="4451350"/>
            <a:ext cx="80200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50" b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Pooling &amp; Concat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395220" y="4866005"/>
            <a:ext cx="117221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750" b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Vision-to-Language</a:t>
            </a:r>
          </a:p>
          <a:p>
            <a:pPr indent="0" algn="ctr" fontAlgn="auto">
              <a:lnSpc>
                <a:spcPct val="100000"/>
              </a:lnSpc>
            </a:pPr>
            <a:r>
              <a:rPr lang="en-US" altLang="zh-CN" sz="750" b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Interaction</a:t>
            </a:r>
          </a:p>
        </p:txBody>
      </p:sp>
      <p:sp>
        <p:nvSpPr>
          <p:cNvPr id="48" name="下箭头 47"/>
          <p:cNvSpPr/>
          <p:nvPr/>
        </p:nvSpPr>
        <p:spPr>
          <a:xfrm>
            <a:off x="2223135" y="5768340"/>
            <a:ext cx="319405" cy="791210"/>
          </a:xfrm>
          <a:prstGeom prst="downArrow">
            <a:avLst/>
          </a:prstGeom>
          <a:gradFill>
            <a:gsLst>
              <a:gs pos="75000">
                <a:srgbClr val="BFE1F5"/>
              </a:gs>
              <a:gs pos="20000">
                <a:srgbClr val="8ED5F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2741930" y="5297170"/>
            <a:ext cx="457200" cy="137160"/>
            <a:chOff x="1383" y="8367"/>
            <a:chExt cx="720" cy="216"/>
          </a:xfrm>
        </p:grpSpPr>
        <p:sp>
          <p:nvSpPr>
            <p:cNvPr id="63" name="矩形 62"/>
            <p:cNvSpPr/>
            <p:nvPr/>
          </p:nvSpPr>
          <p:spPr>
            <a:xfrm>
              <a:off x="1383" y="8367"/>
              <a:ext cx="180" cy="216"/>
            </a:xfrm>
            <a:prstGeom prst="rect">
              <a:avLst/>
            </a:prstGeom>
            <a:solidFill>
              <a:srgbClr val="63CFF9"/>
            </a:solidFill>
            <a:ln w="12700" cmpd="sng">
              <a:solidFill>
                <a:srgbClr val="3685BF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1563" y="8367"/>
              <a:ext cx="180" cy="216"/>
            </a:xfrm>
            <a:prstGeom prst="rect">
              <a:avLst/>
            </a:prstGeom>
            <a:gradFill>
              <a:gsLst>
                <a:gs pos="89000">
                  <a:srgbClr val="C5BCB3">
                    <a:alpha val="100000"/>
                  </a:srgbClr>
                </a:gs>
                <a:gs pos="57000">
                  <a:srgbClr val="9AC7E0"/>
                </a:gs>
                <a:gs pos="35000">
                  <a:srgbClr val="8ED5F3"/>
                </a:gs>
              </a:gsLst>
              <a:lin ang="0" scaled="0"/>
            </a:gradFill>
            <a:ln w="12700" cmpd="sng">
              <a:solidFill>
                <a:srgbClr val="3685BF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1743" y="8367"/>
              <a:ext cx="180" cy="216"/>
            </a:xfrm>
            <a:prstGeom prst="rect">
              <a:avLst/>
            </a:prstGeom>
            <a:gradFill>
              <a:gsLst>
                <a:gs pos="100000">
                  <a:srgbClr val="EFB086"/>
                </a:gs>
                <a:gs pos="1000">
                  <a:srgbClr val="C1BEC3"/>
                </a:gs>
                <a:gs pos="62000">
                  <a:srgbClr val="E3B594">
                    <a:alpha val="100000"/>
                  </a:srgbClr>
                </a:gs>
                <a:gs pos="39000">
                  <a:srgbClr val="D7BAA2">
                    <a:alpha val="100000"/>
                  </a:srgbClr>
                </a:gs>
              </a:gsLst>
              <a:lin ang="0" scaled="0"/>
            </a:gradFill>
            <a:ln w="12700" cmpd="sng">
              <a:solidFill>
                <a:srgbClr val="3685BF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1923" y="8367"/>
              <a:ext cx="180" cy="216"/>
            </a:xfrm>
            <a:prstGeom prst="rect">
              <a:avLst/>
            </a:prstGeom>
            <a:solidFill>
              <a:srgbClr val="EFB085"/>
            </a:solidFill>
            <a:ln w="12700" cmpd="sng">
              <a:solidFill>
                <a:srgbClr val="3685BF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727710" y="3895725"/>
            <a:ext cx="7696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Image</a:t>
            </a:r>
            <a:endParaRPr lang="en-US" altLang="zh-CN" sz="8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Encoder</a:t>
            </a:r>
            <a:endParaRPr lang="zh-CN" altLang="en-US" sz="800"/>
          </a:p>
        </p:txBody>
      </p:sp>
      <p:grpSp>
        <p:nvGrpSpPr>
          <p:cNvPr id="178" name="组合 177"/>
          <p:cNvGrpSpPr/>
          <p:nvPr/>
        </p:nvGrpSpPr>
        <p:grpSpPr>
          <a:xfrm>
            <a:off x="2764155" y="4201795"/>
            <a:ext cx="457200" cy="137160"/>
            <a:chOff x="1604" y="7455"/>
            <a:chExt cx="720" cy="216"/>
          </a:xfrm>
        </p:grpSpPr>
        <p:sp>
          <p:nvSpPr>
            <p:cNvPr id="171" name="矩形 170"/>
            <p:cNvSpPr/>
            <p:nvPr/>
          </p:nvSpPr>
          <p:spPr>
            <a:xfrm>
              <a:off x="2144" y="7455"/>
              <a:ext cx="180" cy="216"/>
            </a:xfrm>
            <a:prstGeom prst="rect">
              <a:avLst/>
            </a:prstGeom>
            <a:solidFill>
              <a:srgbClr val="F2AF82"/>
            </a:solidFill>
            <a:ln w="12700">
              <a:solidFill>
                <a:srgbClr val="DC874C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>
              <a:off x="1604" y="7455"/>
              <a:ext cx="180" cy="216"/>
            </a:xfrm>
            <a:prstGeom prst="rect">
              <a:avLst/>
            </a:prstGeom>
            <a:solidFill>
              <a:srgbClr val="F2AF82"/>
            </a:solidFill>
            <a:ln w="12700">
              <a:solidFill>
                <a:srgbClr val="DC874C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>
              <a:off x="1784" y="7455"/>
              <a:ext cx="180" cy="216"/>
            </a:xfrm>
            <a:prstGeom prst="rect">
              <a:avLst/>
            </a:prstGeom>
            <a:solidFill>
              <a:srgbClr val="F2AF82"/>
            </a:solidFill>
            <a:ln w="12700">
              <a:solidFill>
                <a:srgbClr val="DC874C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1964" y="7455"/>
              <a:ext cx="180" cy="216"/>
            </a:xfrm>
            <a:prstGeom prst="rect">
              <a:avLst/>
            </a:prstGeom>
            <a:solidFill>
              <a:srgbClr val="F2AF82"/>
            </a:solidFill>
            <a:ln w="12700">
              <a:solidFill>
                <a:srgbClr val="DC874C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97230" y="4440555"/>
            <a:ext cx="830580" cy="784860"/>
            <a:chOff x="1140" y="6519"/>
            <a:chExt cx="1308" cy="1236"/>
          </a:xfrm>
        </p:grpSpPr>
        <p:sp>
          <p:nvSpPr>
            <p:cNvPr id="180" name="圆角矩形 179"/>
            <p:cNvSpPr/>
            <p:nvPr/>
          </p:nvSpPr>
          <p:spPr>
            <a:xfrm>
              <a:off x="1140" y="6519"/>
              <a:ext cx="1308" cy="1236"/>
            </a:xfrm>
            <a:prstGeom prst="roundRect">
              <a:avLst/>
            </a:prstGeom>
            <a:solidFill>
              <a:schemeClr val="bg1"/>
            </a:solidFill>
            <a:ln w="15875" cmpd="sng">
              <a:solidFill>
                <a:schemeClr val="bg2">
                  <a:lumMod val="10000"/>
                </a:schemeClr>
              </a:solidFill>
              <a:prstDash val="sys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4" y="6586"/>
              <a:ext cx="1160" cy="1103"/>
            </a:xfrm>
            <a:prstGeom prst="rect">
              <a:avLst/>
            </a:prstGeom>
          </p:spPr>
        </p:pic>
      </p:grpSp>
      <p:sp>
        <p:nvSpPr>
          <p:cNvPr id="112" name="下箭头 111"/>
          <p:cNvSpPr/>
          <p:nvPr/>
        </p:nvSpPr>
        <p:spPr>
          <a:xfrm>
            <a:off x="2534920" y="5770880"/>
            <a:ext cx="319405" cy="791210"/>
          </a:xfrm>
          <a:prstGeom prst="downArrow">
            <a:avLst/>
          </a:prstGeom>
          <a:gradFill>
            <a:gsLst>
              <a:gs pos="75000">
                <a:srgbClr val="BFE1F5"/>
              </a:gs>
              <a:gs pos="20000">
                <a:srgbClr val="8ED5F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3413760" y="5840730"/>
            <a:ext cx="108000" cy="0"/>
          </a:xfrm>
          <a:prstGeom prst="straightConnector1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3" name="下箭头 112"/>
          <p:cNvSpPr/>
          <p:nvPr/>
        </p:nvSpPr>
        <p:spPr>
          <a:xfrm>
            <a:off x="3158490" y="5769610"/>
            <a:ext cx="319405" cy="791210"/>
          </a:xfrm>
          <a:prstGeom prst="downArrow">
            <a:avLst/>
          </a:prstGeom>
          <a:gradFill>
            <a:gsLst>
              <a:gs pos="75000">
                <a:srgbClr val="BFE1F5"/>
              </a:gs>
              <a:gs pos="20000">
                <a:srgbClr val="8ED5F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下箭头 113"/>
          <p:cNvSpPr/>
          <p:nvPr/>
        </p:nvSpPr>
        <p:spPr>
          <a:xfrm>
            <a:off x="2846705" y="5768975"/>
            <a:ext cx="319405" cy="791210"/>
          </a:xfrm>
          <a:prstGeom prst="downArrow">
            <a:avLst/>
          </a:prstGeom>
          <a:gradFill>
            <a:gsLst>
              <a:gs pos="75000">
                <a:srgbClr val="BFE1F5"/>
              </a:gs>
              <a:gs pos="20000">
                <a:srgbClr val="8ED5F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下箭头 114"/>
          <p:cNvSpPr/>
          <p:nvPr/>
        </p:nvSpPr>
        <p:spPr>
          <a:xfrm>
            <a:off x="3470275" y="5770245"/>
            <a:ext cx="319405" cy="791210"/>
          </a:xfrm>
          <a:prstGeom prst="downArrow">
            <a:avLst/>
          </a:prstGeom>
          <a:gradFill>
            <a:gsLst>
              <a:gs pos="75000">
                <a:srgbClr val="BFE1F5"/>
              </a:gs>
              <a:gs pos="20000">
                <a:srgbClr val="8ED5F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523615" y="5749290"/>
            <a:ext cx="601345" cy="441960"/>
          </a:xfrm>
          <a:prstGeom prst="roundRect">
            <a:avLst/>
          </a:prstGeom>
          <a:solidFill>
            <a:srgbClr val="A6CF8B"/>
          </a:solidFill>
          <a:ln>
            <a:solidFill>
              <a:srgbClr val="58843A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grpSp>
        <p:nvGrpSpPr>
          <p:cNvPr id="99" name="组合 98"/>
          <p:cNvGrpSpPr/>
          <p:nvPr/>
        </p:nvGrpSpPr>
        <p:grpSpPr>
          <a:xfrm>
            <a:off x="2238375" y="5728335"/>
            <a:ext cx="1174750" cy="224790"/>
            <a:chOff x="821" y="6643"/>
            <a:chExt cx="1850" cy="354"/>
          </a:xfrm>
        </p:grpSpPr>
        <p:grpSp>
          <p:nvGrpSpPr>
            <p:cNvPr id="98" name="组合 97"/>
            <p:cNvGrpSpPr/>
            <p:nvPr/>
          </p:nvGrpSpPr>
          <p:grpSpPr>
            <a:xfrm>
              <a:off x="885" y="6652"/>
              <a:ext cx="1723" cy="336"/>
              <a:chOff x="921" y="6676"/>
              <a:chExt cx="1723" cy="336"/>
            </a:xfrm>
          </p:grpSpPr>
          <p:grpSp>
            <p:nvGrpSpPr>
              <p:cNvPr id="106" name="组合 105"/>
              <p:cNvGrpSpPr/>
              <p:nvPr/>
            </p:nvGrpSpPr>
            <p:grpSpPr>
              <a:xfrm>
                <a:off x="921" y="6742"/>
                <a:ext cx="605" cy="204"/>
                <a:chOff x="1560" y="8661"/>
                <a:chExt cx="576" cy="204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1560" y="8661"/>
                  <a:ext cx="192" cy="204"/>
                </a:xfrm>
                <a:prstGeom prst="rect">
                  <a:avLst/>
                </a:prstGeom>
                <a:solidFill>
                  <a:srgbClr val="375521"/>
                </a:solidFill>
                <a:ln w="12700">
                  <a:solidFill>
                    <a:srgbClr val="4D7730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矩形 109"/>
                <p:cNvSpPr/>
                <p:nvPr/>
              </p:nvSpPr>
              <p:spPr>
                <a:xfrm>
                  <a:off x="1752" y="8661"/>
                  <a:ext cx="192" cy="204"/>
                </a:xfrm>
                <a:prstGeom prst="rect">
                  <a:avLst/>
                </a:prstGeom>
                <a:solidFill>
                  <a:srgbClr val="C3DEB3"/>
                </a:solidFill>
                <a:ln w="12700">
                  <a:solidFill>
                    <a:srgbClr val="4D7730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矩形 110"/>
                <p:cNvSpPr/>
                <p:nvPr/>
              </p:nvSpPr>
              <p:spPr>
                <a:xfrm>
                  <a:off x="1944" y="8661"/>
                  <a:ext cx="192" cy="204"/>
                </a:xfrm>
                <a:prstGeom prst="rect">
                  <a:avLst/>
                </a:prstGeom>
                <a:solidFill>
                  <a:srgbClr val="517F32"/>
                </a:solidFill>
                <a:ln w="12700">
                  <a:solidFill>
                    <a:srgbClr val="4D7730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9" name="组合 138"/>
              <p:cNvGrpSpPr/>
              <p:nvPr/>
            </p:nvGrpSpPr>
            <p:grpSpPr>
              <a:xfrm>
                <a:off x="1744" y="6736"/>
                <a:ext cx="900" cy="216"/>
                <a:chOff x="1667" y="9567"/>
                <a:chExt cx="900" cy="216"/>
              </a:xfrm>
            </p:grpSpPr>
            <p:grpSp>
              <p:nvGrpSpPr>
                <p:cNvPr id="133" name="组合 132"/>
                <p:cNvGrpSpPr/>
                <p:nvPr/>
              </p:nvGrpSpPr>
              <p:grpSpPr>
                <a:xfrm>
                  <a:off x="1847" y="9567"/>
                  <a:ext cx="720" cy="216"/>
                  <a:chOff x="1383" y="8367"/>
                  <a:chExt cx="720" cy="216"/>
                </a:xfrm>
              </p:grpSpPr>
              <p:sp>
                <p:nvSpPr>
                  <p:cNvPr id="134" name="矩形 133"/>
                  <p:cNvSpPr/>
                  <p:nvPr/>
                </p:nvSpPr>
                <p:spPr>
                  <a:xfrm>
                    <a:off x="1383" y="8367"/>
                    <a:ext cx="180" cy="216"/>
                  </a:xfrm>
                  <a:prstGeom prst="rect">
                    <a:avLst/>
                  </a:prstGeom>
                  <a:solidFill>
                    <a:srgbClr val="63CFF9"/>
                  </a:solidFill>
                  <a:ln w="12700" cmpd="sng">
                    <a:solidFill>
                      <a:srgbClr val="3985BF"/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5" name="矩形 134"/>
                  <p:cNvSpPr/>
                  <p:nvPr/>
                </p:nvSpPr>
                <p:spPr>
                  <a:xfrm>
                    <a:off x="1563" y="8367"/>
                    <a:ext cx="180" cy="216"/>
                  </a:xfrm>
                  <a:prstGeom prst="rect">
                    <a:avLst/>
                  </a:prstGeom>
                  <a:gradFill>
                    <a:gsLst>
                      <a:gs pos="89000">
                        <a:srgbClr val="C5BCB3">
                          <a:alpha val="100000"/>
                        </a:srgbClr>
                      </a:gs>
                      <a:gs pos="57000">
                        <a:srgbClr val="9AC7E0"/>
                      </a:gs>
                      <a:gs pos="35000">
                        <a:srgbClr val="8ED5F3"/>
                      </a:gs>
                    </a:gsLst>
                    <a:lin ang="0" scaled="0"/>
                  </a:gradFill>
                  <a:ln w="12700" cmpd="sng">
                    <a:solidFill>
                      <a:srgbClr val="3985BF"/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6" name="矩形 135"/>
                  <p:cNvSpPr/>
                  <p:nvPr/>
                </p:nvSpPr>
                <p:spPr>
                  <a:xfrm>
                    <a:off x="1743" y="8367"/>
                    <a:ext cx="180" cy="216"/>
                  </a:xfrm>
                  <a:prstGeom prst="rect">
                    <a:avLst/>
                  </a:prstGeom>
                  <a:gradFill>
                    <a:gsLst>
                      <a:gs pos="100000">
                        <a:srgbClr val="EFB086"/>
                      </a:gs>
                      <a:gs pos="1000">
                        <a:srgbClr val="C1BEC3"/>
                      </a:gs>
                      <a:gs pos="62000">
                        <a:srgbClr val="E3B594">
                          <a:alpha val="100000"/>
                        </a:srgbClr>
                      </a:gs>
                      <a:gs pos="39000">
                        <a:srgbClr val="D7BAA2">
                          <a:alpha val="100000"/>
                        </a:srgbClr>
                      </a:gs>
                    </a:gsLst>
                    <a:lin ang="0" scaled="0"/>
                  </a:gradFill>
                  <a:ln w="12700" cmpd="sng">
                    <a:solidFill>
                      <a:srgbClr val="3985BF"/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7" name="矩形 136"/>
                  <p:cNvSpPr/>
                  <p:nvPr/>
                </p:nvSpPr>
                <p:spPr>
                  <a:xfrm>
                    <a:off x="1923" y="8367"/>
                    <a:ext cx="180" cy="216"/>
                  </a:xfrm>
                  <a:prstGeom prst="rect">
                    <a:avLst/>
                  </a:prstGeom>
                  <a:solidFill>
                    <a:srgbClr val="EFB085"/>
                  </a:solidFill>
                  <a:ln w="12700" cmpd="sng">
                    <a:solidFill>
                      <a:srgbClr val="3985BF"/>
                    </a:solidFill>
                    <a:prstDash val="solid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38" name="矩形 137"/>
                <p:cNvSpPr/>
                <p:nvPr/>
              </p:nvSpPr>
              <p:spPr>
                <a:xfrm>
                  <a:off x="1667" y="9567"/>
                  <a:ext cx="180" cy="216"/>
                </a:xfrm>
                <a:prstGeom prst="rect">
                  <a:avLst/>
                </a:prstGeom>
                <a:solidFill>
                  <a:srgbClr val="375521"/>
                </a:solidFill>
                <a:ln w="12700" cmpd="sng">
                  <a:solidFill>
                    <a:srgbClr val="4D7730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" name="文本框 7"/>
              <p:cNvSpPr txBox="1"/>
              <p:nvPr/>
            </p:nvSpPr>
            <p:spPr>
              <a:xfrm>
                <a:off x="1416" y="6676"/>
                <a:ext cx="434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b="1">
                    <a:solidFill>
                      <a:schemeClr val="bg2">
                        <a:lumMod val="1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...</a:t>
                </a:r>
              </a:p>
            </p:txBody>
          </p:sp>
        </p:grpSp>
        <p:sp>
          <p:nvSpPr>
            <p:cNvPr id="16" name="圆角矩形 15"/>
            <p:cNvSpPr/>
            <p:nvPr/>
          </p:nvSpPr>
          <p:spPr>
            <a:xfrm>
              <a:off x="821" y="6643"/>
              <a:ext cx="1851" cy="355"/>
            </a:xfrm>
            <a:prstGeom prst="roundRect">
              <a:avLst/>
            </a:prstGeom>
            <a:noFill/>
            <a:ln w="12700" cmpd="sng">
              <a:solidFill>
                <a:srgbClr val="558FC2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808605" y="6015547"/>
            <a:ext cx="564515" cy="213860"/>
            <a:chOff x="289" y="7894"/>
            <a:chExt cx="1031" cy="400"/>
          </a:xfrm>
        </p:grpSpPr>
        <p:grpSp>
          <p:nvGrpSpPr>
            <p:cNvPr id="26" name="组合 25"/>
            <p:cNvGrpSpPr/>
            <p:nvPr/>
          </p:nvGrpSpPr>
          <p:grpSpPr>
            <a:xfrm>
              <a:off x="289" y="7985"/>
              <a:ext cx="605" cy="204"/>
              <a:chOff x="1560" y="8661"/>
              <a:chExt cx="576" cy="204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560" y="8661"/>
                <a:ext cx="192" cy="204"/>
              </a:xfrm>
              <a:prstGeom prst="rect">
                <a:avLst/>
              </a:prstGeom>
              <a:solidFill>
                <a:srgbClr val="375521"/>
              </a:solidFill>
              <a:ln w="12700">
                <a:solidFill>
                  <a:srgbClr val="4D773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752" y="8661"/>
                <a:ext cx="192" cy="204"/>
              </a:xfrm>
              <a:prstGeom prst="rect">
                <a:avLst/>
              </a:prstGeom>
              <a:solidFill>
                <a:srgbClr val="C3DEB3"/>
              </a:solidFill>
              <a:ln w="12700">
                <a:solidFill>
                  <a:srgbClr val="4D773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944" y="8661"/>
                <a:ext cx="192" cy="204"/>
              </a:xfrm>
              <a:prstGeom prst="rect">
                <a:avLst/>
              </a:prstGeom>
              <a:solidFill>
                <a:srgbClr val="517F32"/>
              </a:solidFill>
              <a:ln w="12700">
                <a:solidFill>
                  <a:srgbClr val="4D773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1140" y="7979"/>
              <a:ext cx="180" cy="216"/>
            </a:xfrm>
            <a:prstGeom prst="rect">
              <a:avLst/>
            </a:prstGeom>
            <a:solidFill>
              <a:srgbClr val="375521"/>
            </a:solidFill>
            <a:ln w="12700" cmpd="sng">
              <a:solidFill>
                <a:srgbClr val="4D7730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87" y="7894"/>
              <a:ext cx="456" cy="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</a:p>
          </p:txBody>
        </p:sp>
      </p:grpSp>
      <p:cxnSp>
        <p:nvCxnSpPr>
          <p:cNvPr id="116" name="直接箭头连接符 115"/>
          <p:cNvCxnSpPr/>
          <p:nvPr/>
        </p:nvCxnSpPr>
        <p:spPr>
          <a:xfrm>
            <a:off x="3366135" y="6124893"/>
            <a:ext cx="152400" cy="0"/>
          </a:xfrm>
          <a:prstGeom prst="straightConnector1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17" name="组合 116"/>
          <p:cNvGrpSpPr/>
          <p:nvPr/>
        </p:nvGrpSpPr>
        <p:grpSpPr>
          <a:xfrm>
            <a:off x="1536700" y="6015548"/>
            <a:ext cx="564515" cy="213860"/>
            <a:chOff x="289" y="7894"/>
            <a:chExt cx="1031" cy="400"/>
          </a:xfrm>
        </p:grpSpPr>
        <p:grpSp>
          <p:nvGrpSpPr>
            <p:cNvPr id="118" name="组合 117"/>
            <p:cNvGrpSpPr/>
            <p:nvPr/>
          </p:nvGrpSpPr>
          <p:grpSpPr>
            <a:xfrm>
              <a:off x="289" y="7985"/>
              <a:ext cx="605" cy="204"/>
              <a:chOff x="1560" y="8661"/>
              <a:chExt cx="576" cy="204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1560" y="8661"/>
                <a:ext cx="192" cy="204"/>
              </a:xfrm>
              <a:prstGeom prst="rect">
                <a:avLst/>
              </a:prstGeom>
              <a:solidFill>
                <a:srgbClr val="375521"/>
              </a:solidFill>
              <a:ln w="12700">
                <a:solidFill>
                  <a:srgbClr val="4D773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752" y="8661"/>
                <a:ext cx="192" cy="204"/>
              </a:xfrm>
              <a:prstGeom prst="rect">
                <a:avLst/>
              </a:prstGeom>
              <a:solidFill>
                <a:srgbClr val="C3DEB3"/>
              </a:solidFill>
              <a:ln w="12700">
                <a:solidFill>
                  <a:srgbClr val="4D773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944" y="8661"/>
                <a:ext cx="192" cy="204"/>
              </a:xfrm>
              <a:prstGeom prst="rect">
                <a:avLst/>
              </a:prstGeom>
              <a:solidFill>
                <a:srgbClr val="517F32"/>
              </a:solidFill>
              <a:ln w="12700">
                <a:solidFill>
                  <a:srgbClr val="4D773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5" name="矩形 124"/>
            <p:cNvSpPr/>
            <p:nvPr/>
          </p:nvSpPr>
          <p:spPr>
            <a:xfrm>
              <a:off x="1140" y="7979"/>
              <a:ext cx="180" cy="216"/>
            </a:xfrm>
            <a:prstGeom prst="rect">
              <a:avLst/>
            </a:prstGeom>
            <a:solidFill>
              <a:srgbClr val="375521"/>
            </a:solidFill>
            <a:ln w="12700" cmpd="sng">
              <a:solidFill>
                <a:srgbClr val="4D7730"/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787" y="7894"/>
              <a:ext cx="456" cy="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</a:p>
          </p:txBody>
        </p:sp>
      </p:grpSp>
      <p:cxnSp>
        <p:nvCxnSpPr>
          <p:cNvPr id="130" name="直接连接符 129"/>
          <p:cNvCxnSpPr/>
          <p:nvPr/>
        </p:nvCxnSpPr>
        <p:spPr>
          <a:xfrm flipV="1">
            <a:off x="2107565" y="6122988"/>
            <a:ext cx="691200" cy="3810"/>
          </a:xfrm>
          <a:prstGeom prst="line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endCxn id="76" idx="2"/>
          </p:cNvCxnSpPr>
          <p:nvPr/>
        </p:nvCxnSpPr>
        <p:spPr>
          <a:xfrm flipV="1">
            <a:off x="1112520" y="4232910"/>
            <a:ext cx="0" cy="238760"/>
          </a:xfrm>
          <a:prstGeom prst="straightConnector1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09" idx="3"/>
          </p:cNvCxnSpPr>
          <p:nvPr/>
        </p:nvCxnSpPr>
        <p:spPr>
          <a:xfrm flipV="1">
            <a:off x="1404620" y="6118543"/>
            <a:ext cx="132080" cy="3810"/>
          </a:xfrm>
          <a:prstGeom prst="line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  <a:miter lim="800000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2710815" y="4025900"/>
            <a:ext cx="551815" cy="20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50" b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Prompt</a:t>
            </a:r>
            <a:endParaRPr lang="en-US" altLang="zh-CN"/>
          </a:p>
        </p:txBody>
      </p:sp>
      <p:cxnSp>
        <p:nvCxnSpPr>
          <p:cNvPr id="145" name="肘形连接符 144"/>
          <p:cNvCxnSpPr>
            <a:endCxn id="21" idx="3"/>
          </p:cNvCxnSpPr>
          <p:nvPr/>
        </p:nvCxnSpPr>
        <p:spPr>
          <a:xfrm>
            <a:off x="3221355" y="4270375"/>
            <a:ext cx="305435" cy="759460"/>
          </a:xfrm>
          <a:prstGeom prst="bentConnector3">
            <a:avLst>
              <a:gd name="adj1" fmla="val 125571"/>
            </a:avLst>
          </a:prstGeom>
          <a:ln w="12700" cmpd="sng">
            <a:solidFill>
              <a:schemeClr val="bg2">
                <a:lumMod val="10000"/>
              </a:schemeClr>
            </a:solidFill>
            <a:prstDash val="solid"/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21" idx="2"/>
          </p:cNvCxnSpPr>
          <p:nvPr/>
        </p:nvCxnSpPr>
        <p:spPr>
          <a:xfrm>
            <a:off x="2970530" y="5193665"/>
            <a:ext cx="0" cy="108000"/>
          </a:xfrm>
          <a:prstGeom prst="straightConnector1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flipH="1">
            <a:off x="2971165" y="5434330"/>
            <a:ext cx="0" cy="342000"/>
          </a:xfrm>
          <a:prstGeom prst="line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9" idx="2"/>
            <a:endCxn id="21" idx="0"/>
          </p:cNvCxnSpPr>
          <p:nvPr/>
        </p:nvCxnSpPr>
        <p:spPr>
          <a:xfrm>
            <a:off x="2966720" y="4773295"/>
            <a:ext cx="3810" cy="92710"/>
          </a:xfrm>
          <a:prstGeom prst="straightConnector1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2" name="肘形连接符 181"/>
          <p:cNvCxnSpPr>
            <a:endCxn id="19" idx="1"/>
          </p:cNvCxnSpPr>
          <p:nvPr/>
        </p:nvCxnSpPr>
        <p:spPr>
          <a:xfrm rot="5400000" flipV="1">
            <a:off x="2186940" y="4198620"/>
            <a:ext cx="565785" cy="247015"/>
          </a:xfrm>
          <a:prstGeom prst="bentConnector2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/>
          <p:nvPr/>
        </p:nvCxnSpPr>
        <p:spPr>
          <a:xfrm flipV="1">
            <a:off x="1853565" y="5809615"/>
            <a:ext cx="324000" cy="216000"/>
          </a:xfrm>
          <a:prstGeom prst="straightConnector1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2" name="文本框 191"/>
          <p:cNvSpPr txBox="1"/>
          <p:nvPr/>
        </p:nvSpPr>
        <p:spPr>
          <a:xfrm>
            <a:off x="596265" y="5535930"/>
            <a:ext cx="10807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i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“the basketball court</a:t>
            </a:r>
          </a:p>
          <a:p>
            <a:pPr algn="ctr"/>
            <a:r>
              <a:rPr lang="en-US" altLang="zh-CN" sz="800" b="1" i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on the right”</a:t>
            </a:r>
          </a:p>
        </p:txBody>
      </p:sp>
      <p:cxnSp>
        <p:nvCxnSpPr>
          <p:cNvPr id="193" name="直接连接符 192"/>
          <p:cNvCxnSpPr/>
          <p:nvPr/>
        </p:nvCxnSpPr>
        <p:spPr>
          <a:xfrm flipH="1">
            <a:off x="1099185" y="5857875"/>
            <a:ext cx="3175" cy="144000"/>
          </a:xfrm>
          <a:prstGeom prst="line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5" name="右箭头 264"/>
          <p:cNvSpPr/>
          <p:nvPr/>
        </p:nvSpPr>
        <p:spPr>
          <a:xfrm>
            <a:off x="6266180" y="5127625"/>
            <a:ext cx="2026920" cy="472440"/>
          </a:xfrm>
          <a:prstGeom prst="rightArrow">
            <a:avLst/>
          </a:prstGeom>
          <a:gradFill>
            <a:gsLst>
              <a:gs pos="73000">
                <a:srgbClr val="F5C9AB">
                  <a:alpha val="100000"/>
                </a:srgbClr>
              </a:gs>
              <a:gs pos="27000">
                <a:srgbClr val="F3B288"/>
              </a:gs>
              <a:gs pos="96000">
                <a:srgbClr val="F7E0CE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右箭头 265"/>
          <p:cNvSpPr/>
          <p:nvPr/>
        </p:nvSpPr>
        <p:spPr>
          <a:xfrm>
            <a:off x="6266180" y="4167505"/>
            <a:ext cx="2026920" cy="472440"/>
          </a:xfrm>
          <a:prstGeom prst="rightArrow">
            <a:avLst/>
          </a:prstGeom>
          <a:gradFill>
            <a:gsLst>
              <a:gs pos="73000">
                <a:srgbClr val="F5C9AB">
                  <a:alpha val="100000"/>
                </a:srgbClr>
              </a:gs>
              <a:gs pos="27000">
                <a:srgbClr val="F3B288"/>
              </a:gs>
              <a:gs pos="96000">
                <a:srgbClr val="F7E0CE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右箭头 266"/>
          <p:cNvSpPr/>
          <p:nvPr/>
        </p:nvSpPr>
        <p:spPr>
          <a:xfrm>
            <a:off x="6266180" y="5607685"/>
            <a:ext cx="2026920" cy="472440"/>
          </a:xfrm>
          <a:prstGeom prst="rightArrow">
            <a:avLst/>
          </a:prstGeom>
          <a:gradFill>
            <a:gsLst>
              <a:gs pos="73000">
                <a:srgbClr val="F5C9AB">
                  <a:alpha val="100000"/>
                </a:srgbClr>
              </a:gs>
              <a:gs pos="27000">
                <a:srgbClr val="F3B288"/>
              </a:gs>
              <a:gs pos="96000">
                <a:srgbClr val="F7E0CE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右箭头 267"/>
          <p:cNvSpPr/>
          <p:nvPr/>
        </p:nvSpPr>
        <p:spPr>
          <a:xfrm>
            <a:off x="6266180" y="6087745"/>
            <a:ext cx="2026920" cy="472440"/>
          </a:xfrm>
          <a:prstGeom prst="rightArrow">
            <a:avLst/>
          </a:prstGeom>
          <a:gradFill>
            <a:gsLst>
              <a:gs pos="73000">
                <a:srgbClr val="F5C9AB">
                  <a:alpha val="100000"/>
                </a:srgbClr>
              </a:gs>
              <a:gs pos="27000">
                <a:srgbClr val="F3B288"/>
              </a:gs>
              <a:gs pos="96000">
                <a:srgbClr val="F7E0CE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6852285" y="5915660"/>
            <a:ext cx="1082040" cy="571500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bg2">
                <a:lumMod val="10000"/>
              </a:schemeClr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右箭头 268"/>
          <p:cNvSpPr/>
          <p:nvPr/>
        </p:nvSpPr>
        <p:spPr>
          <a:xfrm>
            <a:off x="6266180" y="4647565"/>
            <a:ext cx="2026920" cy="472440"/>
          </a:xfrm>
          <a:prstGeom prst="rightArrow">
            <a:avLst/>
          </a:prstGeom>
          <a:gradFill>
            <a:gsLst>
              <a:gs pos="73000">
                <a:srgbClr val="F5C9AB">
                  <a:alpha val="100000"/>
                </a:srgbClr>
              </a:gs>
              <a:gs pos="27000">
                <a:srgbClr val="F3B288"/>
              </a:gs>
              <a:gs pos="96000">
                <a:srgbClr val="F7E0CE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5" name="组合 244"/>
          <p:cNvGrpSpPr/>
          <p:nvPr/>
        </p:nvGrpSpPr>
        <p:grpSpPr>
          <a:xfrm>
            <a:off x="7383145" y="4550410"/>
            <a:ext cx="830580" cy="784860"/>
            <a:chOff x="11688" y="6334"/>
            <a:chExt cx="1308" cy="1236"/>
          </a:xfrm>
        </p:grpSpPr>
        <p:sp>
          <p:nvSpPr>
            <p:cNvPr id="179" name="圆角矩形 178"/>
            <p:cNvSpPr/>
            <p:nvPr/>
          </p:nvSpPr>
          <p:spPr>
            <a:xfrm>
              <a:off x="11688" y="6334"/>
              <a:ext cx="1308" cy="1236"/>
            </a:xfrm>
            <a:prstGeom prst="roundRect">
              <a:avLst/>
            </a:prstGeom>
            <a:solidFill>
              <a:schemeClr val="bg1"/>
            </a:solidFill>
            <a:ln w="15875" cmpd="sng">
              <a:solidFill>
                <a:schemeClr val="bg2">
                  <a:lumMod val="10000"/>
                </a:schemeClr>
              </a:solidFill>
              <a:prstDash val="sys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4" name="图片 18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72" y="6388"/>
              <a:ext cx="1140" cy="1128"/>
            </a:xfrm>
            <a:prstGeom prst="rect">
              <a:avLst/>
            </a:prstGeom>
          </p:spPr>
        </p:pic>
      </p:grpSp>
      <p:sp>
        <p:nvSpPr>
          <p:cNvPr id="263" name="右箭头 262"/>
          <p:cNvSpPr/>
          <p:nvPr/>
        </p:nvSpPr>
        <p:spPr>
          <a:xfrm>
            <a:off x="6266180" y="3687445"/>
            <a:ext cx="2026920" cy="472440"/>
          </a:xfrm>
          <a:prstGeom prst="rightArrow">
            <a:avLst/>
          </a:prstGeom>
          <a:gradFill>
            <a:gsLst>
              <a:gs pos="73000">
                <a:srgbClr val="F5C9AB">
                  <a:alpha val="100000"/>
                </a:srgbClr>
              </a:gs>
              <a:gs pos="27000">
                <a:srgbClr val="F3B288"/>
              </a:gs>
              <a:gs pos="96000">
                <a:srgbClr val="F7E0CE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文本框 280"/>
          <p:cNvSpPr txBox="1"/>
          <p:nvPr/>
        </p:nvSpPr>
        <p:spPr>
          <a:xfrm>
            <a:off x="7273290" y="5346700"/>
            <a:ext cx="12496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 Prediction</a:t>
            </a:r>
          </a:p>
        </p:txBody>
      </p:sp>
      <p:sp>
        <p:nvSpPr>
          <p:cNvPr id="282" name="文本框 281"/>
          <p:cNvSpPr txBox="1"/>
          <p:nvPr/>
        </p:nvSpPr>
        <p:spPr>
          <a:xfrm>
            <a:off x="662305" y="5266690"/>
            <a:ext cx="8305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Image</a:t>
            </a:r>
            <a:endParaRPr lang="en-US" altLang="zh-CN" sz="800"/>
          </a:p>
        </p:txBody>
      </p:sp>
      <p:sp>
        <p:nvSpPr>
          <p:cNvPr id="283" name="文本框 282"/>
          <p:cNvSpPr txBox="1"/>
          <p:nvPr/>
        </p:nvSpPr>
        <p:spPr>
          <a:xfrm>
            <a:off x="7021830" y="5955983"/>
            <a:ext cx="12649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i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Element-wise Sum</a:t>
            </a:r>
          </a:p>
        </p:txBody>
      </p:sp>
      <p:sp>
        <p:nvSpPr>
          <p:cNvPr id="284" name="文本框 283"/>
          <p:cNvSpPr txBox="1"/>
          <p:nvPr/>
        </p:nvSpPr>
        <p:spPr>
          <a:xfrm>
            <a:off x="7021830" y="6208395"/>
            <a:ext cx="15087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i="1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Matrix Product</a:t>
            </a:r>
            <a:endParaRPr lang="en-US" altLang="zh-CN"/>
          </a:p>
        </p:txBody>
      </p:sp>
      <p:sp>
        <p:nvSpPr>
          <p:cNvPr id="257" name="上箭头 256"/>
          <p:cNvSpPr/>
          <p:nvPr/>
        </p:nvSpPr>
        <p:spPr>
          <a:xfrm>
            <a:off x="3832860" y="3687445"/>
            <a:ext cx="360000" cy="1024255"/>
          </a:xfrm>
          <a:prstGeom prst="upArrow">
            <a:avLst/>
          </a:prstGeom>
          <a:gradFill>
            <a:gsLst>
              <a:gs pos="15000">
                <a:srgbClr val="AFD395"/>
              </a:gs>
              <a:gs pos="61000">
                <a:srgbClr val="CFE5C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上箭头 257"/>
          <p:cNvSpPr/>
          <p:nvPr/>
        </p:nvSpPr>
        <p:spPr>
          <a:xfrm>
            <a:off x="4167505" y="3687445"/>
            <a:ext cx="359410" cy="434340"/>
          </a:xfrm>
          <a:prstGeom prst="upArrow">
            <a:avLst/>
          </a:prstGeom>
          <a:gradFill>
            <a:gsLst>
              <a:gs pos="67000">
                <a:srgbClr val="AFD395"/>
              </a:gs>
              <a:gs pos="98000">
                <a:srgbClr val="CFE5C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59" name="上箭头 258"/>
          <p:cNvSpPr/>
          <p:nvPr/>
        </p:nvSpPr>
        <p:spPr>
          <a:xfrm>
            <a:off x="4501515" y="3687445"/>
            <a:ext cx="359410" cy="569595"/>
          </a:xfrm>
          <a:prstGeom prst="upArrow">
            <a:avLst/>
          </a:prstGeom>
          <a:gradFill>
            <a:gsLst>
              <a:gs pos="75000">
                <a:srgbClr val="AFD395"/>
              </a:gs>
              <a:gs pos="97000">
                <a:srgbClr val="CFE5C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上箭头 259"/>
          <p:cNvSpPr/>
          <p:nvPr/>
        </p:nvSpPr>
        <p:spPr>
          <a:xfrm>
            <a:off x="4835525" y="3687445"/>
            <a:ext cx="359410" cy="582295"/>
          </a:xfrm>
          <a:prstGeom prst="upArrow">
            <a:avLst/>
          </a:prstGeom>
          <a:gradFill>
            <a:gsLst>
              <a:gs pos="75000">
                <a:srgbClr val="AFD395"/>
              </a:gs>
              <a:gs pos="97000">
                <a:srgbClr val="CFE5C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上箭头 261"/>
          <p:cNvSpPr/>
          <p:nvPr/>
        </p:nvSpPr>
        <p:spPr>
          <a:xfrm>
            <a:off x="5169490" y="3687445"/>
            <a:ext cx="359410" cy="1024255"/>
          </a:xfrm>
          <a:prstGeom prst="upArrow">
            <a:avLst/>
          </a:prstGeom>
          <a:gradFill>
            <a:gsLst>
              <a:gs pos="15000">
                <a:srgbClr val="AFD395"/>
              </a:gs>
              <a:gs pos="61000">
                <a:srgbClr val="CFE5C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3" name="组合 312"/>
          <p:cNvGrpSpPr/>
          <p:nvPr/>
        </p:nvGrpSpPr>
        <p:grpSpPr>
          <a:xfrm>
            <a:off x="4008120" y="4062095"/>
            <a:ext cx="1403350" cy="1645285"/>
            <a:chOff x="0" y="113"/>
            <a:chExt cx="2210" cy="26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2" name="圆角矩形 311"/>
            <p:cNvSpPr/>
            <p:nvPr/>
          </p:nvSpPr>
          <p:spPr>
            <a:xfrm>
              <a:off x="170" y="113"/>
              <a:ext cx="2040" cy="2494"/>
            </a:xfrm>
            <a:prstGeom prst="roundRect">
              <a:avLst/>
            </a:prstGeom>
            <a:solidFill>
              <a:srgbClr val="EFF5EB"/>
            </a:solidFill>
            <a:ln>
              <a:gradFill>
                <a:gsLst>
                  <a:gs pos="40000">
                    <a:srgbClr val="EEF4EA"/>
                  </a:gs>
                  <a:gs pos="71000">
                    <a:srgbClr val="9FA59B">
                      <a:alpha val="100000"/>
                    </a:srgbClr>
                  </a:gs>
                  <a:gs pos="100000">
                    <a:srgbClr val="4F554C"/>
                  </a:gs>
                </a:gsLst>
                <a:lin ang="2700000" scaled="1"/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圆角矩形 310"/>
            <p:cNvSpPr/>
            <p:nvPr/>
          </p:nvSpPr>
          <p:spPr>
            <a:xfrm>
              <a:off x="113" y="170"/>
              <a:ext cx="2040" cy="2494"/>
            </a:xfrm>
            <a:prstGeom prst="roundRect">
              <a:avLst/>
            </a:prstGeom>
            <a:solidFill>
              <a:srgbClr val="EFF5EB"/>
            </a:solidFill>
            <a:ln>
              <a:gradFill>
                <a:gsLst>
                  <a:gs pos="40000">
                    <a:srgbClr val="EEF4EA"/>
                  </a:gs>
                  <a:gs pos="71000">
                    <a:srgbClr val="9FA59B">
                      <a:alpha val="100000"/>
                    </a:srgbClr>
                  </a:gs>
                  <a:gs pos="100000">
                    <a:srgbClr val="4F554C"/>
                  </a:gs>
                </a:gsLst>
                <a:lin ang="2700000" scaled="1"/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圆角矩形 309"/>
            <p:cNvSpPr/>
            <p:nvPr/>
          </p:nvSpPr>
          <p:spPr>
            <a:xfrm>
              <a:off x="57" y="227"/>
              <a:ext cx="2040" cy="2494"/>
            </a:xfrm>
            <a:prstGeom prst="roundRect">
              <a:avLst/>
            </a:prstGeom>
            <a:solidFill>
              <a:srgbClr val="EFF5EB"/>
            </a:solidFill>
            <a:ln>
              <a:gradFill>
                <a:gsLst>
                  <a:gs pos="40000">
                    <a:srgbClr val="EEF4EA"/>
                  </a:gs>
                  <a:gs pos="73000">
                    <a:srgbClr val="9FA59B">
                      <a:alpha val="100000"/>
                    </a:srgbClr>
                  </a:gs>
                  <a:gs pos="100000">
                    <a:srgbClr val="4F554C"/>
                  </a:gs>
                </a:gsLst>
                <a:lin ang="2700000" scaled="1"/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圆角矩形 307"/>
            <p:cNvSpPr/>
            <p:nvPr/>
          </p:nvSpPr>
          <p:spPr>
            <a:xfrm>
              <a:off x="0" y="283"/>
              <a:ext cx="2040" cy="2494"/>
            </a:xfrm>
            <a:prstGeom prst="roundRect">
              <a:avLst/>
            </a:prstGeom>
            <a:solidFill>
              <a:srgbClr val="EFF5EB"/>
            </a:solidFill>
            <a:ln>
              <a:gradFill>
                <a:gsLst>
                  <a:gs pos="40000">
                    <a:srgbClr val="EEF4EA"/>
                  </a:gs>
                  <a:gs pos="71000">
                    <a:srgbClr val="9FA59B">
                      <a:alpha val="100000"/>
                    </a:srgbClr>
                  </a:gs>
                  <a:gs pos="100000">
                    <a:srgbClr val="4F554C"/>
                  </a:gs>
                </a:gsLst>
                <a:lin ang="2700000" scaled="1"/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4060825" y="5480685"/>
            <a:ext cx="800100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>
                <a:solidFill>
                  <a:srgbClr val="5480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LGFA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4248150" y="5769610"/>
            <a:ext cx="1055370" cy="213360"/>
            <a:chOff x="6674" y="8380"/>
            <a:chExt cx="1662" cy="336"/>
          </a:xfrm>
        </p:grpSpPr>
        <p:grpSp>
          <p:nvGrpSpPr>
            <p:cNvPr id="82" name="组合 81"/>
            <p:cNvGrpSpPr/>
            <p:nvPr/>
          </p:nvGrpSpPr>
          <p:grpSpPr>
            <a:xfrm>
              <a:off x="6674" y="8413"/>
              <a:ext cx="540" cy="192"/>
              <a:chOff x="1200" y="8469"/>
              <a:chExt cx="540" cy="192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1200" y="8469"/>
                <a:ext cx="180" cy="192"/>
              </a:xfrm>
              <a:prstGeom prst="rect">
                <a:avLst/>
              </a:prstGeom>
              <a:solidFill>
                <a:srgbClr val="90CF4D"/>
              </a:solidFill>
              <a:ln w="12700">
                <a:solidFill>
                  <a:srgbClr val="6D9353">
                    <a:alpha val="99000"/>
                  </a:srgb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380" y="8469"/>
                <a:ext cx="180" cy="192"/>
              </a:xfrm>
              <a:prstGeom prst="rect">
                <a:avLst/>
              </a:prstGeom>
              <a:solidFill>
                <a:srgbClr val="90CF4D"/>
              </a:solidFill>
              <a:ln w="12700">
                <a:solidFill>
                  <a:srgbClr val="6D9353">
                    <a:alpha val="99000"/>
                  </a:srgb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1560" y="8469"/>
                <a:ext cx="180" cy="192"/>
              </a:xfrm>
              <a:prstGeom prst="rect">
                <a:avLst/>
              </a:prstGeom>
              <a:solidFill>
                <a:srgbClr val="90CF4D"/>
              </a:solidFill>
              <a:ln w="12700">
                <a:solidFill>
                  <a:srgbClr val="6D9353">
                    <a:alpha val="99000"/>
                  </a:srgb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7462" y="8400"/>
              <a:ext cx="874" cy="218"/>
              <a:chOff x="1896" y="9681"/>
              <a:chExt cx="874" cy="218"/>
            </a:xfrm>
          </p:grpSpPr>
          <p:grpSp>
            <p:nvGrpSpPr>
              <p:cNvPr id="161" name="组合 160"/>
              <p:cNvGrpSpPr/>
              <p:nvPr/>
            </p:nvGrpSpPr>
            <p:grpSpPr>
              <a:xfrm>
                <a:off x="2050" y="9681"/>
                <a:ext cx="720" cy="216"/>
                <a:chOff x="1383" y="8367"/>
                <a:chExt cx="720" cy="216"/>
              </a:xfrm>
            </p:grpSpPr>
            <p:sp>
              <p:nvSpPr>
                <p:cNvPr id="162" name="矩形 161"/>
                <p:cNvSpPr/>
                <p:nvPr/>
              </p:nvSpPr>
              <p:spPr>
                <a:xfrm>
                  <a:off x="1383" y="8367"/>
                  <a:ext cx="180" cy="216"/>
                </a:xfrm>
                <a:prstGeom prst="rect">
                  <a:avLst/>
                </a:prstGeom>
                <a:solidFill>
                  <a:srgbClr val="63CFF9"/>
                </a:solidFill>
                <a:ln w="12700" cmpd="sng">
                  <a:solidFill>
                    <a:srgbClr val="3685BF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3" name="矩形 162"/>
                <p:cNvSpPr/>
                <p:nvPr/>
              </p:nvSpPr>
              <p:spPr>
                <a:xfrm>
                  <a:off x="1563" y="8367"/>
                  <a:ext cx="180" cy="216"/>
                </a:xfrm>
                <a:prstGeom prst="rect">
                  <a:avLst/>
                </a:prstGeom>
                <a:gradFill>
                  <a:gsLst>
                    <a:gs pos="89000">
                      <a:srgbClr val="C5BCB3">
                        <a:alpha val="100000"/>
                      </a:srgbClr>
                    </a:gs>
                    <a:gs pos="57000">
                      <a:srgbClr val="9AC7E0"/>
                    </a:gs>
                    <a:gs pos="35000">
                      <a:srgbClr val="8ED5F3"/>
                    </a:gs>
                  </a:gsLst>
                  <a:lin ang="0" scaled="0"/>
                </a:gradFill>
                <a:ln w="12700" cmpd="sng">
                  <a:solidFill>
                    <a:srgbClr val="3685BF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4" name="矩形 163"/>
                <p:cNvSpPr/>
                <p:nvPr/>
              </p:nvSpPr>
              <p:spPr>
                <a:xfrm>
                  <a:off x="1743" y="8367"/>
                  <a:ext cx="180" cy="216"/>
                </a:xfrm>
                <a:prstGeom prst="rect">
                  <a:avLst/>
                </a:prstGeom>
                <a:gradFill>
                  <a:gsLst>
                    <a:gs pos="100000">
                      <a:srgbClr val="EFB086"/>
                    </a:gs>
                    <a:gs pos="1000">
                      <a:srgbClr val="C1BEC3"/>
                    </a:gs>
                    <a:gs pos="62000">
                      <a:srgbClr val="E3B594">
                        <a:alpha val="100000"/>
                      </a:srgbClr>
                    </a:gs>
                    <a:gs pos="39000">
                      <a:srgbClr val="D7BAA2">
                        <a:alpha val="100000"/>
                      </a:srgbClr>
                    </a:gs>
                  </a:gsLst>
                  <a:lin ang="0" scaled="0"/>
                </a:gradFill>
                <a:ln w="12700" cmpd="sng">
                  <a:solidFill>
                    <a:srgbClr val="3685BF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6" name="矩形 165"/>
                <p:cNvSpPr/>
                <p:nvPr/>
              </p:nvSpPr>
              <p:spPr>
                <a:xfrm>
                  <a:off x="1923" y="8367"/>
                  <a:ext cx="180" cy="216"/>
                </a:xfrm>
                <a:prstGeom prst="rect">
                  <a:avLst/>
                </a:prstGeom>
                <a:solidFill>
                  <a:srgbClr val="EFB085"/>
                </a:solidFill>
                <a:ln w="12700" cmpd="sng">
                  <a:solidFill>
                    <a:srgbClr val="3685BF"/>
                  </a:solidFill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8" name="矩形 167"/>
              <p:cNvSpPr/>
              <p:nvPr/>
            </p:nvSpPr>
            <p:spPr>
              <a:xfrm>
                <a:off x="1896" y="9683"/>
                <a:ext cx="168" cy="216"/>
              </a:xfrm>
              <a:prstGeom prst="rect">
                <a:avLst/>
              </a:prstGeom>
              <a:solidFill>
                <a:srgbClr val="90CF4D"/>
              </a:solidFill>
              <a:ln w="12700">
                <a:solidFill>
                  <a:srgbClr val="6E9353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8" name="文本框 87"/>
            <p:cNvSpPr txBox="1"/>
            <p:nvPr/>
          </p:nvSpPr>
          <p:spPr>
            <a:xfrm>
              <a:off x="7132" y="8380"/>
              <a:ext cx="442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250055" y="6015355"/>
            <a:ext cx="608330" cy="213995"/>
            <a:chOff x="6674" y="8793"/>
            <a:chExt cx="982" cy="337"/>
          </a:xfrm>
        </p:grpSpPr>
        <p:grpSp>
          <p:nvGrpSpPr>
            <p:cNvPr id="83" name="组合 82"/>
            <p:cNvGrpSpPr/>
            <p:nvPr/>
          </p:nvGrpSpPr>
          <p:grpSpPr>
            <a:xfrm>
              <a:off x="6674" y="8866"/>
              <a:ext cx="540" cy="192"/>
              <a:chOff x="1200" y="8469"/>
              <a:chExt cx="540" cy="192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1200" y="8469"/>
                <a:ext cx="180" cy="192"/>
              </a:xfrm>
              <a:prstGeom prst="rect">
                <a:avLst/>
              </a:prstGeom>
              <a:solidFill>
                <a:srgbClr val="90CF4D"/>
              </a:solidFill>
              <a:ln w="12700">
                <a:solidFill>
                  <a:srgbClr val="6D9353">
                    <a:alpha val="99000"/>
                  </a:srgb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1380" y="8469"/>
                <a:ext cx="180" cy="192"/>
              </a:xfrm>
              <a:prstGeom prst="rect">
                <a:avLst/>
              </a:prstGeom>
              <a:solidFill>
                <a:srgbClr val="90CF4D"/>
              </a:solidFill>
              <a:ln w="12700">
                <a:solidFill>
                  <a:srgbClr val="6D9353">
                    <a:alpha val="99000"/>
                  </a:srgb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1560" y="8469"/>
                <a:ext cx="180" cy="192"/>
              </a:xfrm>
              <a:prstGeom prst="rect">
                <a:avLst/>
              </a:prstGeom>
              <a:solidFill>
                <a:srgbClr val="90CF4D"/>
              </a:solidFill>
              <a:ln w="12700">
                <a:solidFill>
                  <a:srgbClr val="6D9353">
                    <a:alpha val="99000"/>
                  </a:srgb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6" name="矩形 95"/>
            <p:cNvSpPr/>
            <p:nvPr/>
          </p:nvSpPr>
          <p:spPr>
            <a:xfrm>
              <a:off x="7476" y="8866"/>
              <a:ext cx="180" cy="192"/>
            </a:xfrm>
            <a:prstGeom prst="rect">
              <a:avLst/>
            </a:prstGeom>
            <a:solidFill>
              <a:srgbClr val="90CF4D"/>
            </a:solidFill>
            <a:ln w="12700">
              <a:solidFill>
                <a:srgbClr val="6F9455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7132" y="8793"/>
              <a:ext cx="442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</a:p>
          </p:txBody>
        </p:sp>
      </p:grpSp>
      <p:cxnSp>
        <p:nvCxnSpPr>
          <p:cNvPr id="186" name="直接箭头连接符 185"/>
          <p:cNvCxnSpPr/>
          <p:nvPr/>
        </p:nvCxnSpPr>
        <p:spPr>
          <a:xfrm>
            <a:off x="4124325" y="6124893"/>
            <a:ext cx="126000" cy="0"/>
          </a:xfrm>
          <a:prstGeom prst="straightConnector1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>
            <a:off x="4124325" y="5844858"/>
            <a:ext cx="126000" cy="0"/>
          </a:xfrm>
          <a:prstGeom prst="straightConnector1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9" name="直接箭头连接符 248"/>
          <p:cNvCxnSpPr>
            <a:stCxn id="6" idx="0"/>
            <a:endCxn id="3" idx="2"/>
          </p:cNvCxnSpPr>
          <p:nvPr/>
        </p:nvCxnSpPr>
        <p:spPr>
          <a:xfrm flipV="1">
            <a:off x="4643755" y="4596130"/>
            <a:ext cx="0" cy="92710"/>
          </a:xfrm>
          <a:prstGeom prst="straightConnector1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>
            <a:stCxn id="7" idx="0"/>
            <a:endCxn id="6" idx="2"/>
          </p:cNvCxnSpPr>
          <p:nvPr/>
        </p:nvCxnSpPr>
        <p:spPr>
          <a:xfrm flipV="1">
            <a:off x="4643755" y="4970780"/>
            <a:ext cx="0" cy="139065"/>
          </a:xfrm>
          <a:prstGeom prst="straightConnector1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4079875" y="5109845"/>
            <a:ext cx="1127760" cy="274320"/>
          </a:xfrm>
          <a:prstGeom prst="roundRect">
            <a:avLst/>
          </a:prstGeom>
          <a:gradFill>
            <a:gsLst>
              <a:gs pos="79000">
                <a:srgbClr val="A7CF90"/>
              </a:gs>
              <a:gs pos="34000">
                <a:srgbClr val="5BD0FC"/>
              </a:gs>
              <a:gs pos="46000">
                <a:srgbClr val="72D0E2">
                  <a:alpha val="100000"/>
                </a:srgbClr>
              </a:gs>
              <a:gs pos="59000">
                <a:srgbClr val="89CFC8"/>
              </a:gs>
            </a:gsLst>
            <a:lin ang="0" scaled="0"/>
          </a:gradFill>
          <a:ln>
            <a:solidFill>
              <a:srgbClr val="467398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83685" y="4688840"/>
            <a:ext cx="1120140" cy="281940"/>
          </a:xfrm>
          <a:prstGeom prst="roundRect">
            <a:avLst/>
          </a:prstGeom>
          <a:solidFill>
            <a:srgbClr val="C3DEB3"/>
          </a:solidFill>
          <a:ln>
            <a:solidFill>
              <a:srgbClr val="43739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076065" y="4344670"/>
            <a:ext cx="1135380" cy="251460"/>
          </a:xfrm>
          <a:prstGeom prst="roundRect">
            <a:avLst/>
          </a:prstGeom>
          <a:solidFill>
            <a:srgbClr val="A6CF8B"/>
          </a:solidFill>
          <a:ln>
            <a:solidFill>
              <a:srgbClr val="44749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5" name="直接箭头连接符 284"/>
          <p:cNvCxnSpPr/>
          <p:nvPr/>
        </p:nvCxnSpPr>
        <p:spPr>
          <a:xfrm flipV="1">
            <a:off x="4896485" y="5375910"/>
            <a:ext cx="0" cy="266700"/>
          </a:xfrm>
          <a:prstGeom prst="straightConnector1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2" name="曲线连接符 301"/>
          <p:cNvCxnSpPr/>
          <p:nvPr/>
        </p:nvCxnSpPr>
        <p:spPr>
          <a:xfrm>
            <a:off x="4916805" y="5643245"/>
            <a:ext cx="108000" cy="151200"/>
          </a:xfrm>
          <a:prstGeom prst="curvedConnector2">
            <a:avLst/>
          </a:prstGeom>
          <a:ln w="12700" cmpd="sng">
            <a:solidFill>
              <a:schemeClr val="bg2">
                <a:lumMod val="10000"/>
              </a:schemeClr>
            </a:solidFill>
            <a:prstDash val="sysDash"/>
            <a:miter lim="800000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5" name="曲线连接符 304"/>
          <p:cNvCxnSpPr/>
          <p:nvPr/>
        </p:nvCxnSpPr>
        <p:spPr>
          <a:xfrm rot="5400000">
            <a:off x="4918453" y="5928152"/>
            <a:ext cx="108000" cy="90000"/>
          </a:xfrm>
          <a:prstGeom prst="curvedConnector2">
            <a:avLst/>
          </a:prstGeom>
          <a:ln w="12700" cmpd="sng">
            <a:solidFill>
              <a:schemeClr val="bg2">
                <a:lumMod val="10000"/>
              </a:schemeClr>
            </a:solidFill>
            <a:prstDash val="sysDash"/>
            <a:miter lim="800000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7" name="肘形连接符 306"/>
          <p:cNvCxnSpPr/>
          <p:nvPr/>
        </p:nvCxnSpPr>
        <p:spPr>
          <a:xfrm flipV="1">
            <a:off x="4858385" y="6019165"/>
            <a:ext cx="92075" cy="103505"/>
          </a:xfrm>
          <a:prstGeom prst="bentConnector2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  <a:miter lim="800000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1" name="肘形连接符 250"/>
          <p:cNvCxnSpPr/>
          <p:nvPr/>
        </p:nvCxnSpPr>
        <p:spPr>
          <a:xfrm>
            <a:off x="2116455" y="4042410"/>
            <a:ext cx="2527300" cy="1341755"/>
          </a:xfrm>
          <a:prstGeom prst="bentConnector4">
            <a:avLst>
              <a:gd name="adj1" fmla="val 69296"/>
              <a:gd name="adj2" fmla="val 107524"/>
            </a:avLst>
          </a:prstGeom>
          <a:ln w="12700" cmpd="sng">
            <a:solidFill>
              <a:schemeClr val="bg2">
                <a:lumMod val="10000"/>
              </a:schemeClr>
            </a:solidFill>
            <a:prstDash val="solid"/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7" name="圆角矩形 316"/>
          <p:cNvSpPr/>
          <p:nvPr/>
        </p:nvSpPr>
        <p:spPr>
          <a:xfrm>
            <a:off x="5627370" y="4065270"/>
            <a:ext cx="1645920" cy="1623060"/>
          </a:xfrm>
          <a:prstGeom prst="roundRect">
            <a:avLst/>
          </a:prstGeom>
          <a:solidFill>
            <a:srgbClr val="FAF3ED"/>
          </a:solidFill>
          <a:ln w="12700" cmpd="sng">
            <a:solidFill>
              <a:srgbClr val="C45D14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4" name="直接箭头连接符 243"/>
          <p:cNvCxnSpPr/>
          <p:nvPr/>
        </p:nvCxnSpPr>
        <p:spPr>
          <a:xfrm>
            <a:off x="7051675" y="4623435"/>
            <a:ext cx="0" cy="447675"/>
          </a:xfrm>
          <a:prstGeom prst="straightConnector1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59" name="组合 158"/>
          <p:cNvGrpSpPr/>
          <p:nvPr/>
        </p:nvGrpSpPr>
        <p:grpSpPr>
          <a:xfrm>
            <a:off x="6934200" y="5064760"/>
            <a:ext cx="236220" cy="236220"/>
            <a:chOff x="13284" y="7516"/>
            <a:chExt cx="372" cy="372"/>
          </a:xfrm>
        </p:grpSpPr>
        <p:sp>
          <p:nvSpPr>
            <p:cNvPr id="73" name="椭圆 72"/>
            <p:cNvSpPr/>
            <p:nvPr/>
          </p:nvSpPr>
          <p:spPr>
            <a:xfrm>
              <a:off x="13284" y="7516"/>
              <a:ext cx="372" cy="372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 w="2222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13338" y="7570"/>
              <a:ext cx="264" cy="264"/>
            </a:xfrm>
            <a:prstGeom prst="line">
              <a:avLst/>
            </a:prstGeom>
            <a:ln w="19050" cmpd="sng">
              <a:solidFill>
                <a:schemeClr val="bg2">
                  <a:lumMod val="10000"/>
                </a:schemeClr>
              </a:solidFill>
              <a:prstDash val="solid"/>
              <a:miter lim="800000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13338" y="7570"/>
              <a:ext cx="264" cy="264"/>
            </a:xfrm>
            <a:prstGeom prst="line">
              <a:avLst/>
            </a:prstGeom>
            <a:ln w="19050" cmpd="sng">
              <a:solidFill>
                <a:schemeClr val="bg2">
                  <a:lumMod val="10000"/>
                </a:schemeClr>
              </a:solidFill>
              <a:prstDash val="solid"/>
              <a:miter lim="800000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14" name="组合 313"/>
          <p:cNvGrpSpPr/>
          <p:nvPr/>
        </p:nvGrpSpPr>
        <p:grpSpPr>
          <a:xfrm>
            <a:off x="5744210" y="4869180"/>
            <a:ext cx="1094105" cy="568325"/>
            <a:chOff x="9046" y="7016"/>
            <a:chExt cx="1723" cy="895"/>
          </a:xfrm>
          <a:effectLst>
            <a:glow rad="88900">
              <a:schemeClr val="accent3">
                <a:satMod val="175000"/>
                <a:alpha val="47000"/>
              </a:schemeClr>
            </a:glow>
          </a:effectLst>
        </p:grpSpPr>
        <p:grpSp>
          <p:nvGrpSpPr>
            <p:cNvPr id="213" name="组合 212"/>
            <p:cNvGrpSpPr/>
            <p:nvPr/>
          </p:nvGrpSpPr>
          <p:grpSpPr>
            <a:xfrm>
              <a:off x="9171" y="7016"/>
              <a:ext cx="1599" cy="838"/>
              <a:chOff x="170" y="142"/>
              <a:chExt cx="1671" cy="838"/>
            </a:xfrm>
          </p:grpSpPr>
          <p:sp>
            <p:nvSpPr>
              <p:cNvPr id="214" name="圆角矩形 213"/>
              <p:cNvSpPr/>
              <p:nvPr/>
            </p:nvSpPr>
            <p:spPr>
              <a:xfrm>
                <a:off x="255" y="142"/>
                <a:ext cx="1587" cy="792"/>
              </a:xfrm>
              <a:prstGeom prst="roundRect">
                <a:avLst/>
              </a:prstGeom>
              <a:solidFill>
                <a:srgbClr val="F2AF82"/>
              </a:solidFill>
              <a:ln>
                <a:solidFill>
                  <a:srgbClr val="CE793E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15" name="圆角矩形 214"/>
              <p:cNvSpPr/>
              <p:nvPr/>
            </p:nvSpPr>
            <p:spPr>
              <a:xfrm>
                <a:off x="170" y="170"/>
                <a:ext cx="1644" cy="811"/>
              </a:xfrm>
              <a:prstGeom prst="roundRect">
                <a:avLst/>
              </a:prstGeom>
              <a:solidFill>
                <a:srgbClr val="F2AF82"/>
              </a:solidFill>
              <a:ln>
                <a:solidFill>
                  <a:srgbClr val="CE793E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6" name="组合 215"/>
            <p:cNvGrpSpPr/>
            <p:nvPr/>
          </p:nvGrpSpPr>
          <p:grpSpPr>
            <a:xfrm>
              <a:off x="9046" y="7073"/>
              <a:ext cx="1671" cy="838"/>
              <a:chOff x="170" y="142"/>
              <a:chExt cx="1671" cy="838"/>
            </a:xfrm>
          </p:grpSpPr>
          <p:sp>
            <p:nvSpPr>
              <p:cNvPr id="217" name="圆角矩形 216"/>
              <p:cNvSpPr/>
              <p:nvPr/>
            </p:nvSpPr>
            <p:spPr>
              <a:xfrm>
                <a:off x="255" y="142"/>
                <a:ext cx="1587" cy="792"/>
              </a:xfrm>
              <a:prstGeom prst="roundRect">
                <a:avLst/>
              </a:prstGeom>
              <a:solidFill>
                <a:srgbClr val="F2AF82"/>
              </a:solidFill>
              <a:ln>
                <a:solidFill>
                  <a:srgbClr val="CE793E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18" name="圆角矩形 217"/>
              <p:cNvSpPr/>
              <p:nvPr/>
            </p:nvSpPr>
            <p:spPr>
              <a:xfrm>
                <a:off x="170" y="170"/>
                <a:ext cx="1644" cy="811"/>
              </a:xfrm>
              <a:prstGeom prst="roundRect">
                <a:avLst/>
              </a:prstGeom>
              <a:solidFill>
                <a:srgbClr val="F2AF82"/>
              </a:solidFill>
              <a:ln>
                <a:solidFill>
                  <a:srgbClr val="CE793E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</p:grpSp>
      </p:grpSp>
      <p:cxnSp>
        <p:nvCxnSpPr>
          <p:cNvPr id="236" name="直接箭头连接符 235"/>
          <p:cNvCxnSpPr/>
          <p:nvPr/>
        </p:nvCxnSpPr>
        <p:spPr>
          <a:xfrm flipV="1">
            <a:off x="6788150" y="5179060"/>
            <a:ext cx="144145" cy="0"/>
          </a:xfrm>
          <a:prstGeom prst="straightConnector1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/>
          <p:nvPr/>
        </p:nvCxnSpPr>
        <p:spPr>
          <a:xfrm flipV="1">
            <a:off x="7170420" y="5180965"/>
            <a:ext cx="201295" cy="0"/>
          </a:xfrm>
          <a:prstGeom prst="straightConnector1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54" name="组合 153"/>
          <p:cNvGrpSpPr/>
          <p:nvPr/>
        </p:nvGrpSpPr>
        <p:grpSpPr>
          <a:xfrm>
            <a:off x="6933565" y="4386580"/>
            <a:ext cx="236220" cy="236220"/>
            <a:chOff x="13338" y="6890"/>
            <a:chExt cx="372" cy="372"/>
          </a:xfrm>
        </p:grpSpPr>
        <p:sp>
          <p:nvSpPr>
            <p:cNvPr id="69" name="椭圆 68"/>
            <p:cNvSpPr/>
            <p:nvPr/>
          </p:nvSpPr>
          <p:spPr>
            <a:xfrm>
              <a:off x="13338" y="6890"/>
              <a:ext cx="372" cy="372"/>
            </a:xfrm>
            <a:prstGeom prst="ellipse">
              <a:avLst/>
            </a:prstGeom>
            <a:solidFill>
              <a:schemeClr val="bg1">
                <a:alpha val="95000"/>
              </a:schemeClr>
            </a:solidFill>
            <a:ln w="2222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>
              <a:stCxn id="69" idx="2"/>
              <a:endCxn id="69" idx="6"/>
            </p:cNvCxnSpPr>
            <p:nvPr/>
          </p:nvCxnSpPr>
          <p:spPr>
            <a:xfrm>
              <a:off x="13338" y="7076"/>
              <a:ext cx="372" cy="0"/>
            </a:xfrm>
            <a:prstGeom prst="line">
              <a:avLst/>
            </a:prstGeom>
            <a:ln w="19050" cmpd="sng">
              <a:solidFill>
                <a:schemeClr val="tx1">
                  <a:lumMod val="50000"/>
                </a:schemeClr>
              </a:solidFill>
              <a:prstDash val="solid"/>
              <a:miter lim="800000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9" idx="0"/>
              <a:endCxn id="69" idx="4"/>
            </p:cNvCxnSpPr>
            <p:nvPr/>
          </p:nvCxnSpPr>
          <p:spPr>
            <a:xfrm>
              <a:off x="13524" y="6890"/>
              <a:ext cx="0" cy="372"/>
            </a:xfrm>
            <a:prstGeom prst="line">
              <a:avLst/>
            </a:prstGeom>
            <a:ln w="19050" cmpd="sng">
              <a:solidFill>
                <a:schemeClr val="bg2">
                  <a:lumMod val="10000"/>
                </a:schemeClr>
              </a:solidFill>
              <a:prstDash val="solid"/>
              <a:miter lim="800000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16" name="组合 315"/>
          <p:cNvGrpSpPr/>
          <p:nvPr/>
        </p:nvGrpSpPr>
        <p:grpSpPr>
          <a:xfrm>
            <a:off x="5744210" y="4201200"/>
            <a:ext cx="1094105" cy="568325"/>
            <a:chOff x="9046" y="5966"/>
            <a:chExt cx="1723" cy="895"/>
          </a:xfrm>
          <a:effectLst>
            <a:glow rad="88900">
              <a:schemeClr val="accent3">
                <a:satMod val="175000"/>
                <a:alpha val="47000"/>
              </a:schemeClr>
            </a:glow>
          </a:effectLst>
        </p:grpSpPr>
        <p:grpSp>
          <p:nvGrpSpPr>
            <p:cNvPr id="208" name="组合 207"/>
            <p:cNvGrpSpPr/>
            <p:nvPr/>
          </p:nvGrpSpPr>
          <p:grpSpPr>
            <a:xfrm>
              <a:off x="9171" y="5966"/>
              <a:ext cx="1599" cy="838"/>
              <a:chOff x="170" y="142"/>
              <a:chExt cx="1671" cy="838"/>
            </a:xfrm>
          </p:grpSpPr>
          <p:sp>
            <p:nvSpPr>
              <p:cNvPr id="209" name="圆角矩形 208"/>
              <p:cNvSpPr/>
              <p:nvPr/>
            </p:nvSpPr>
            <p:spPr>
              <a:xfrm>
                <a:off x="255" y="142"/>
                <a:ext cx="1587" cy="792"/>
              </a:xfrm>
              <a:prstGeom prst="roundRect">
                <a:avLst/>
              </a:prstGeom>
              <a:solidFill>
                <a:srgbClr val="FCD764"/>
              </a:solidFill>
              <a:ln>
                <a:solidFill>
                  <a:srgbClr val="C99F1D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210" name="圆角矩形 209"/>
              <p:cNvSpPr/>
              <p:nvPr/>
            </p:nvSpPr>
            <p:spPr>
              <a:xfrm>
                <a:off x="170" y="170"/>
                <a:ext cx="1644" cy="811"/>
              </a:xfrm>
              <a:prstGeom prst="roundRect">
                <a:avLst/>
              </a:prstGeom>
              <a:solidFill>
                <a:srgbClr val="FCD764"/>
              </a:solidFill>
              <a:ln>
                <a:solidFill>
                  <a:srgbClr val="C99F1D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9046" y="6023"/>
              <a:ext cx="1671" cy="838"/>
              <a:chOff x="170" y="142"/>
              <a:chExt cx="1671" cy="838"/>
            </a:xfrm>
          </p:grpSpPr>
          <p:sp>
            <p:nvSpPr>
              <p:cNvPr id="205" name="圆角矩形 204"/>
              <p:cNvSpPr/>
              <p:nvPr/>
            </p:nvSpPr>
            <p:spPr>
              <a:xfrm>
                <a:off x="255" y="142"/>
                <a:ext cx="1587" cy="792"/>
              </a:xfrm>
              <a:prstGeom prst="roundRect">
                <a:avLst/>
              </a:prstGeom>
              <a:solidFill>
                <a:srgbClr val="FCD764"/>
              </a:solidFill>
              <a:ln>
                <a:solidFill>
                  <a:srgbClr val="C99F1D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204" name="圆角矩形 203"/>
              <p:cNvSpPr/>
              <p:nvPr/>
            </p:nvSpPr>
            <p:spPr>
              <a:xfrm>
                <a:off x="170" y="170"/>
                <a:ext cx="1644" cy="811"/>
              </a:xfrm>
              <a:prstGeom prst="roundRect">
                <a:avLst/>
              </a:prstGeom>
              <a:solidFill>
                <a:srgbClr val="FCD764"/>
              </a:solidFill>
              <a:ln>
                <a:solidFill>
                  <a:srgbClr val="C99F1D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/>
              </a:p>
            </p:txBody>
          </p:sp>
        </p:grpSp>
      </p:grpSp>
      <p:cxnSp>
        <p:nvCxnSpPr>
          <p:cNvPr id="235" name="直接箭头连接符 234"/>
          <p:cNvCxnSpPr/>
          <p:nvPr/>
        </p:nvCxnSpPr>
        <p:spPr>
          <a:xfrm flipV="1">
            <a:off x="6788150" y="4504690"/>
            <a:ext cx="145415" cy="0"/>
          </a:xfrm>
          <a:prstGeom prst="straightConnector1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73" name="组合 272"/>
          <p:cNvGrpSpPr/>
          <p:nvPr/>
        </p:nvGrpSpPr>
        <p:grpSpPr>
          <a:xfrm>
            <a:off x="6934200" y="5986780"/>
            <a:ext cx="160020" cy="152400"/>
            <a:chOff x="13265" y="6999"/>
            <a:chExt cx="252" cy="240"/>
          </a:xfrm>
        </p:grpSpPr>
        <p:sp>
          <p:nvSpPr>
            <p:cNvPr id="270" name="椭圆 269"/>
            <p:cNvSpPr/>
            <p:nvPr/>
          </p:nvSpPr>
          <p:spPr>
            <a:xfrm>
              <a:off x="13265" y="6999"/>
              <a:ext cx="252" cy="240"/>
            </a:xfrm>
            <a:prstGeom prst="ellipse">
              <a:avLst/>
            </a:prstGeom>
            <a:solidFill>
              <a:schemeClr val="bg1"/>
            </a:solidFill>
            <a:ln w="25400" cmpd="sng">
              <a:solidFill>
                <a:schemeClr val="bg2">
                  <a:lumMod val="10000"/>
                </a:schemeClr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1" name="直接连接符 270"/>
            <p:cNvCxnSpPr>
              <a:stCxn id="270" idx="2"/>
              <a:endCxn id="270" idx="6"/>
            </p:cNvCxnSpPr>
            <p:nvPr/>
          </p:nvCxnSpPr>
          <p:spPr>
            <a:xfrm>
              <a:off x="13265" y="7119"/>
              <a:ext cx="252" cy="0"/>
            </a:xfrm>
            <a:prstGeom prst="line">
              <a:avLst/>
            </a:prstGeom>
            <a:ln w="19050" cmpd="sng">
              <a:solidFill>
                <a:schemeClr val="bg2">
                  <a:lumMod val="10000"/>
                </a:schemeClr>
              </a:solidFill>
              <a:prstDash val="solid"/>
              <a:miter lim="800000"/>
              <a:tailEnd type="none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>
              <a:stCxn id="270" idx="0"/>
              <a:endCxn id="270" idx="4"/>
            </p:cNvCxnSpPr>
            <p:nvPr/>
          </p:nvCxnSpPr>
          <p:spPr>
            <a:xfrm>
              <a:off x="13391" y="6999"/>
              <a:ext cx="0" cy="240"/>
            </a:xfrm>
            <a:prstGeom prst="line">
              <a:avLst/>
            </a:prstGeom>
            <a:ln w="19050" cmpd="sng">
              <a:solidFill>
                <a:schemeClr val="bg2">
                  <a:lumMod val="10000"/>
                </a:schemeClr>
              </a:solidFill>
              <a:prstDash val="solid"/>
              <a:miter lim="800000"/>
              <a:tailEnd type="none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80" name="组合 279"/>
          <p:cNvGrpSpPr/>
          <p:nvPr/>
        </p:nvGrpSpPr>
        <p:grpSpPr>
          <a:xfrm>
            <a:off x="6934200" y="6233160"/>
            <a:ext cx="160020" cy="152400"/>
            <a:chOff x="13565" y="6565"/>
            <a:chExt cx="252" cy="240"/>
          </a:xfrm>
        </p:grpSpPr>
        <p:sp>
          <p:nvSpPr>
            <p:cNvPr id="275" name="椭圆 274"/>
            <p:cNvSpPr/>
            <p:nvPr/>
          </p:nvSpPr>
          <p:spPr>
            <a:xfrm>
              <a:off x="13565" y="6565"/>
              <a:ext cx="252" cy="240"/>
            </a:xfrm>
            <a:prstGeom prst="ellipse">
              <a:avLst/>
            </a:prstGeom>
            <a:solidFill>
              <a:schemeClr val="bg1"/>
            </a:solidFill>
            <a:ln w="25400" cmpd="sng">
              <a:solidFill>
                <a:schemeClr val="bg2">
                  <a:lumMod val="10000"/>
                </a:schemeClr>
              </a:solidFill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8" name="直接连接符 277"/>
            <p:cNvCxnSpPr>
              <a:stCxn id="275" idx="1"/>
              <a:endCxn id="275" idx="5"/>
            </p:cNvCxnSpPr>
            <p:nvPr/>
          </p:nvCxnSpPr>
          <p:spPr>
            <a:xfrm>
              <a:off x="13602" y="6600"/>
              <a:ext cx="178" cy="170"/>
            </a:xfrm>
            <a:prstGeom prst="line">
              <a:avLst/>
            </a:prstGeom>
            <a:ln w="19050" cmpd="sng">
              <a:solidFill>
                <a:schemeClr val="bg2">
                  <a:lumMod val="10000"/>
                </a:schemeClr>
              </a:solidFill>
              <a:prstDash val="solid"/>
              <a:miter lim="800000"/>
              <a:tailEnd type="none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>
              <a:stCxn id="275" idx="3"/>
              <a:endCxn id="275" idx="7"/>
            </p:cNvCxnSpPr>
            <p:nvPr/>
          </p:nvCxnSpPr>
          <p:spPr>
            <a:xfrm flipV="1">
              <a:off x="13602" y="6600"/>
              <a:ext cx="178" cy="170"/>
            </a:xfrm>
            <a:prstGeom prst="line">
              <a:avLst/>
            </a:prstGeom>
            <a:ln w="19050" cmpd="sng">
              <a:solidFill>
                <a:schemeClr val="bg2">
                  <a:lumMod val="10000"/>
                </a:schemeClr>
              </a:solidFill>
              <a:prstDash val="solid"/>
              <a:miter lim="800000"/>
              <a:tailEnd type="none" w="sm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237" name="肘形连接符 236"/>
          <p:cNvCxnSpPr/>
          <p:nvPr/>
        </p:nvCxnSpPr>
        <p:spPr>
          <a:xfrm flipV="1">
            <a:off x="5303520" y="5305713"/>
            <a:ext cx="432000" cy="540000"/>
          </a:xfrm>
          <a:prstGeom prst="bentConnector3">
            <a:avLst>
              <a:gd name="adj1" fmla="val 42282"/>
            </a:avLst>
          </a:prstGeom>
          <a:ln w="12700" cmpd="sng">
            <a:solidFill>
              <a:schemeClr val="bg2">
                <a:lumMod val="10000"/>
              </a:schemeClr>
            </a:solidFill>
            <a:prstDash val="solid"/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721350" y="5452745"/>
            <a:ext cx="10668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solidFill>
                  <a:srgbClr val="C359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</a:p>
        </p:txBody>
      </p:sp>
      <p:cxnSp>
        <p:nvCxnSpPr>
          <p:cNvPr id="318" name="肘形连接符 317"/>
          <p:cNvCxnSpPr>
            <a:stCxn id="3" idx="0"/>
          </p:cNvCxnSpPr>
          <p:nvPr/>
        </p:nvCxnSpPr>
        <p:spPr>
          <a:xfrm rot="16200000" flipH="1">
            <a:off x="5826760" y="3161665"/>
            <a:ext cx="41910" cy="2407920"/>
          </a:xfrm>
          <a:prstGeom prst="bentConnector3">
            <a:avLst>
              <a:gd name="adj1" fmla="val -486363"/>
            </a:avLst>
          </a:prstGeom>
          <a:ln w="12700" cmpd="sng">
            <a:solidFill>
              <a:schemeClr val="bg2">
                <a:lumMod val="10000"/>
              </a:schemeClr>
            </a:solidFill>
            <a:prstDash val="solid"/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9" name="肘形连接符 318"/>
          <p:cNvCxnSpPr/>
          <p:nvPr/>
        </p:nvCxnSpPr>
        <p:spPr>
          <a:xfrm rot="5400000" flipV="1">
            <a:off x="5114527" y="4517883"/>
            <a:ext cx="1008000" cy="252000"/>
          </a:xfrm>
          <a:prstGeom prst="bentConnector2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/>
          <p:nvPr/>
        </p:nvCxnSpPr>
        <p:spPr>
          <a:xfrm flipV="1">
            <a:off x="6266180" y="4771390"/>
            <a:ext cx="0" cy="151765"/>
          </a:xfrm>
          <a:prstGeom prst="straightConnector1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0" name="直接箭头连接符 319"/>
          <p:cNvCxnSpPr/>
          <p:nvPr/>
        </p:nvCxnSpPr>
        <p:spPr>
          <a:xfrm flipV="1">
            <a:off x="5492750" y="4514215"/>
            <a:ext cx="252000" cy="0"/>
          </a:xfrm>
          <a:prstGeom prst="straightConnector1">
            <a:avLst/>
          </a:prstGeom>
          <a:ln w="12700" cmpd="sng">
            <a:solidFill>
              <a:schemeClr val="bg2">
                <a:lumMod val="10000"/>
              </a:schemeClr>
            </a:solidFill>
            <a:prstDash val="solid"/>
            <a:miter lim="800000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680075" y="4269740"/>
            <a:ext cx="1247140" cy="3924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750" b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Vision-to-Language</a:t>
            </a:r>
          </a:p>
          <a:p>
            <a:pPr indent="0" algn="ctr" fontAlgn="auto">
              <a:lnSpc>
                <a:spcPct val="150000"/>
              </a:lnSpc>
            </a:pPr>
            <a:r>
              <a:rPr lang="en-US" altLang="zh-CN" sz="750" b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Alignment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4044315" y="5099050"/>
            <a:ext cx="117221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en-US" altLang="zh-CN" sz="750" b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Language</a:t>
            </a:r>
            <a:r>
              <a:rPr lang="en-US" altLang="zh-CN" sz="750" b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-to-Vision Interaction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044315" y="4691380"/>
            <a:ext cx="123380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50" b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Multi-scale attention</a:t>
            </a:r>
          </a:p>
          <a:p>
            <a:pPr algn="ctr"/>
            <a:r>
              <a:rPr lang="en-US" altLang="zh-CN" sz="750" b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fusion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874135" y="4318000"/>
            <a:ext cx="160782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50" b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Attention deficit</a:t>
            </a:r>
          </a:p>
          <a:p>
            <a:pPr algn="ctr"/>
            <a:r>
              <a:rPr lang="en-US" altLang="zh-CN" sz="750" b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compensation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5680075" y="4970780"/>
            <a:ext cx="1172210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en-US" altLang="zh-CN" sz="750" b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Language</a:t>
            </a:r>
            <a:r>
              <a:rPr lang="en-US" altLang="zh-CN" sz="750" b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-to-Vision Alignment</a:t>
            </a:r>
          </a:p>
        </p:txBody>
      </p:sp>
      <p:sp>
        <p:nvSpPr>
          <p:cNvPr id="321" name="文本框 320"/>
          <p:cNvSpPr txBox="1"/>
          <p:nvPr/>
        </p:nvSpPr>
        <p:spPr>
          <a:xfrm>
            <a:off x="3470275" y="5809615"/>
            <a:ext cx="7378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Text</a:t>
            </a:r>
            <a:endParaRPr lang="en-US" altLang="zh-CN" sz="800" b="1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800" b="1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Encoder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874135" y="6208395"/>
            <a:ext cx="21488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i="1">
                <a:solidFill>
                  <a:srgbClr val="ABD2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Language Feature</a:t>
            </a:r>
          </a:p>
          <a:p>
            <a:pPr algn="ctr"/>
            <a:r>
              <a:rPr lang="en-US" altLang="zh-CN" sz="1000" b="1" i="1">
                <a:solidFill>
                  <a:srgbClr val="ABD29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Flows Up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6108700" cy="57785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zh-CN" sz="4000" dirty="0"/>
              <a:t>Key elements</a:t>
            </a:r>
          </a:p>
        </p:txBody>
      </p:sp>
      <p:sp>
        <p:nvSpPr>
          <p:cNvPr id="107" name="矩形: 圆角 4"/>
          <p:cNvSpPr/>
          <p:nvPr/>
        </p:nvSpPr>
        <p:spPr>
          <a:xfrm>
            <a:off x="97155" y="1174115"/>
            <a:ext cx="8354695" cy="2407920"/>
          </a:xfrm>
          <a:prstGeom prst="roundRect">
            <a:avLst>
              <a:gd name="adj" fmla="val 7323"/>
            </a:avLst>
          </a:prstGeom>
          <a:solidFill>
            <a:srgbClr val="FAFAFA"/>
          </a:solidFill>
          <a:ln>
            <a:solidFill>
              <a:srgbClr val="0C6DD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: 圆角 5"/>
          <p:cNvSpPr/>
          <p:nvPr/>
        </p:nvSpPr>
        <p:spPr>
          <a:xfrm>
            <a:off x="287959" y="932547"/>
            <a:ext cx="1223118" cy="490918"/>
          </a:xfrm>
          <a:prstGeom prst="roundRect">
            <a:avLst/>
          </a:prstGeom>
          <a:solidFill>
            <a:srgbClr val="023B7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585212"/>
              <a:satOff val="-11694"/>
              <a:lumOff val="20686"/>
              <a:alphaOff val="0"/>
            </a:schemeClr>
          </a:fillRef>
          <a:effectRef idx="2">
            <a:schemeClr val="accent2">
              <a:hueOff val="585212"/>
              <a:satOff val="-11694"/>
              <a:lumOff val="20686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均匀分布</a:t>
            </a:r>
          </a:p>
        </p:txBody>
      </p:sp>
      <p:sp>
        <p:nvSpPr>
          <p:cNvPr id="3" name="矩形: 圆角 4"/>
          <p:cNvSpPr/>
          <p:nvPr/>
        </p:nvSpPr>
        <p:spPr>
          <a:xfrm>
            <a:off x="149225" y="3969385"/>
            <a:ext cx="8354695" cy="2324100"/>
          </a:xfrm>
          <a:prstGeom prst="roundRect">
            <a:avLst>
              <a:gd name="adj" fmla="val 7323"/>
            </a:avLst>
          </a:prstGeom>
          <a:solidFill>
            <a:srgbClr val="FAFAFA"/>
          </a:solidFill>
          <a:ln>
            <a:solidFill>
              <a:srgbClr val="0C6DD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5"/>
          <p:cNvSpPr/>
          <p:nvPr/>
        </p:nvSpPr>
        <p:spPr>
          <a:xfrm>
            <a:off x="342569" y="3780522"/>
            <a:ext cx="1223118" cy="490918"/>
          </a:xfrm>
          <a:prstGeom prst="roundRect">
            <a:avLst/>
          </a:prstGeom>
          <a:solidFill>
            <a:srgbClr val="023B7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585212"/>
              <a:satOff val="-11693"/>
              <a:lumOff val="20686"/>
              <a:alphaOff val="0"/>
            </a:schemeClr>
          </a:fillRef>
          <a:effectRef idx="2">
            <a:schemeClr val="accent2">
              <a:hueOff val="585212"/>
              <a:satOff val="-11693"/>
              <a:lumOff val="20686"/>
              <a:alphaOff val="0"/>
            </a:schemeClr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堆叠矩形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50250" y="6520815"/>
            <a:ext cx="7937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>
              <a:buClrTx/>
              <a:buSzTx/>
              <a:buFontTx/>
            </a:pPr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6/6</a:t>
            </a:r>
          </a:p>
        </p:txBody>
      </p:sp>
      <p:sp>
        <p:nvSpPr>
          <p:cNvPr id="48" name="下箭头 47"/>
          <p:cNvSpPr/>
          <p:nvPr/>
        </p:nvSpPr>
        <p:spPr>
          <a:xfrm>
            <a:off x="310515" y="1831340"/>
            <a:ext cx="319405" cy="791210"/>
          </a:xfrm>
          <a:prstGeom prst="downArrow">
            <a:avLst/>
          </a:prstGeom>
          <a:gradFill>
            <a:gsLst>
              <a:gs pos="75000">
                <a:srgbClr val="BFE1F5"/>
              </a:gs>
              <a:gs pos="20000">
                <a:srgbClr val="8ED5F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下箭头 111"/>
          <p:cNvSpPr/>
          <p:nvPr/>
        </p:nvSpPr>
        <p:spPr>
          <a:xfrm>
            <a:off x="622300" y="1831340"/>
            <a:ext cx="319405" cy="791210"/>
          </a:xfrm>
          <a:prstGeom prst="downArrow">
            <a:avLst/>
          </a:prstGeom>
          <a:gradFill>
            <a:gsLst>
              <a:gs pos="75000">
                <a:srgbClr val="BFE1F5"/>
              </a:gs>
              <a:gs pos="20000">
                <a:srgbClr val="8ED5F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下箭头 112"/>
          <p:cNvSpPr/>
          <p:nvPr/>
        </p:nvSpPr>
        <p:spPr>
          <a:xfrm>
            <a:off x="1245870" y="1831340"/>
            <a:ext cx="319405" cy="791210"/>
          </a:xfrm>
          <a:prstGeom prst="downArrow">
            <a:avLst/>
          </a:prstGeom>
          <a:gradFill>
            <a:gsLst>
              <a:gs pos="75000">
                <a:srgbClr val="BFE1F5"/>
              </a:gs>
              <a:gs pos="20000">
                <a:srgbClr val="8ED5F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下箭头 113"/>
          <p:cNvSpPr/>
          <p:nvPr/>
        </p:nvSpPr>
        <p:spPr>
          <a:xfrm>
            <a:off x="934085" y="1831340"/>
            <a:ext cx="319405" cy="791210"/>
          </a:xfrm>
          <a:prstGeom prst="downArrow">
            <a:avLst/>
          </a:prstGeom>
          <a:gradFill>
            <a:gsLst>
              <a:gs pos="75000">
                <a:srgbClr val="BFE1F5"/>
              </a:gs>
              <a:gs pos="20000">
                <a:srgbClr val="8ED5F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下箭头 114"/>
          <p:cNvSpPr/>
          <p:nvPr/>
        </p:nvSpPr>
        <p:spPr>
          <a:xfrm>
            <a:off x="1557655" y="1831340"/>
            <a:ext cx="319405" cy="791210"/>
          </a:xfrm>
          <a:prstGeom prst="downArrow">
            <a:avLst/>
          </a:prstGeom>
          <a:gradFill>
            <a:gsLst>
              <a:gs pos="75000">
                <a:srgbClr val="BFE1F5"/>
              </a:gs>
              <a:gs pos="20000">
                <a:srgbClr val="8ED5F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1289685"/>
            <a:ext cx="4373880" cy="18745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966460" y="1541780"/>
            <a:ext cx="23837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选中需要在特定区域均匀分布的形状对象，右键召唤出对齐方式后选择横向分布或纵向分布。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rcRect b="5238"/>
          <a:stretch>
            <a:fillRect/>
          </a:stretch>
        </p:blipFill>
        <p:spPr>
          <a:xfrm>
            <a:off x="310515" y="4563745"/>
            <a:ext cx="1558925" cy="8845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585" y="4045585"/>
            <a:ext cx="1379220" cy="21653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060190" y="4332605"/>
            <a:ext cx="42062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以</a:t>
            </a:r>
            <a:r>
              <a:rPr lang="en-US" altLang="zh-CN"/>
              <a:t>PPT</a:t>
            </a:r>
            <a:r>
              <a:rPr lang="zh-CN" altLang="en-US"/>
              <a:t>画面左上角为参照点，通过调整堆叠体中每个矩形与参照点的相对距离，从而绘制出间隙比较小的堆叠矩形。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c5OGQ5MWQ5N2JhYzU2NGViM2NhNzZkOWI5MzUxOTEifQ=="/>
</p:tagLst>
</file>

<file path=ppt/theme/theme1.xml><?xml version="1.0" encoding="utf-8"?>
<a:theme xmlns:a="http://schemas.openxmlformats.org/drawingml/2006/main" name="Office 主题​​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 cmpd="sng">
          <a:solidFill>
            <a:schemeClr val="accent1">
              <a:shade val="50000"/>
            </a:schemeClr>
          </a:solidFill>
          <a:prstDash val="solid"/>
          <a:miter lim="800000"/>
          <a:tailEnd type="triangle" w="sm" len="sm"/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 cmpd="sng">
          <a:solidFill>
            <a:schemeClr val="accent1">
              <a:shade val="50000"/>
            </a:schemeClr>
          </a:solidFill>
          <a:prstDash val="solid"/>
          <a:miter lim="800000"/>
          <a:tailEnd type="triangle" w="sm" len="sm"/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 cmpd="sng">
          <a:solidFill>
            <a:schemeClr val="accent1">
              <a:shade val="50000"/>
            </a:schemeClr>
          </a:solidFill>
          <a:prstDash val="solid"/>
          <a:miter lim="800000"/>
          <a:tailEnd type="triangle" w="sm" len="sm"/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333</Words>
  <Application>Microsoft Office PowerPoint</Application>
  <PresentationFormat>全屏显示(4:3)</PresentationFormat>
  <Paragraphs>68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等线</vt:lpstr>
      <vt:lpstr>华文新魏</vt:lpstr>
      <vt:lpstr>微软雅黑</vt:lpstr>
      <vt:lpstr>Arial</vt:lpstr>
      <vt:lpstr>Palatino Linotype</vt:lpstr>
      <vt:lpstr>Times New Roman</vt:lpstr>
      <vt:lpstr>Office 主题​​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Cross-Modal Bidirectional Interaction Model for Referring Remote Sensing Image Segmentation                                                          ———图复现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Chengze</dc:creator>
  <cp:lastModifiedBy>杨 力畅</cp:lastModifiedBy>
  <cp:revision>349</cp:revision>
  <dcterms:created xsi:type="dcterms:W3CDTF">2021-03-23T08:59:00Z</dcterms:created>
  <dcterms:modified xsi:type="dcterms:W3CDTF">2024-10-25T18:17:55Z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EAB7560A0F394AAD8AE9F80B5B177189_13</vt:lpwstr>
  </property>
  <property fmtid="{D5CDD505-2E9C-101B-9397-08002B2CF9AE}" pid="3" name="KSOProductBuildVer">
    <vt:lpwstr>2052-12.1.0.18608</vt:lpwstr>
  </property>
</Properties>
</file>