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4"/>
  </p:notesMasterIdLst>
  <p:handoutMasterIdLst>
    <p:handoutMasterId r:id="rId15"/>
  </p:handoutMasterIdLst>
  <p:sldIdLst>
    <p:sldId id="284" r:id="rId7"/>
    <p:sldId id="280" r:id="rId8"/>
    <p:sldId id="297" r:id="rId9"/>
    <p:sldId id="298" r:id="rId10"/>
    <p:sldId id="299" r:id="rId11"/>
    <p:sldId id="301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8DEFD"/>
    <a:srgbClr val="F0F0F0"/>
    <a:srgbClr val="E7FAFE"/>
    <a:srgbClr val="CFF5FD"/>
    <a:srgbClr val="E3DFFF"/>
    <a:srgbClr val="C7E6FF"/>
    <a:srgbClr val="FDF9FC"/>
    <a:srgbClr val="BB0D0F"/>
    <a:srgbClr val="5A8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85999" autoAdjust="0"/>
  </p:normalViewPr>
  <p:slideViewPr>
    <p:cSldViewPr snapToGrid="0">
      <p:cViewPr varScale="1">
        <p:scale>
          <a:sx n="79" d="100"/>
          <a:sy n="79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2024/7/26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Test-Time Low Rank Adaptation via Confidence Maximization for Zero-Shot Generalization of Vision-Language Models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>
                <a:sym typeface="+mn-ea"/>
              </a:rPr>
              <a:t>arXiv preprint arXiv, 2407.15913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2024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Raza Imam,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Hanan Gani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>
                <a:solidFill>
                  <a:schemeClr val="bg1">
                    <a:lumMod val="50000"/>
                  </a:schemeClr>
                </a:solidFill>
              </a:rPr>
              <a:t>Muhammad Huzaifa,</a:t>
            </a:r>
          </a:p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Karthik Nandakumar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b="1"/>
              <a:t>目的：</a:t>
            </a:r>
            <a:r>
              <a:t>zero-shot图像分类</a:t>
            </a:r>
            <a:r>
              <a:rPr lang="zh-CN">
                <a:ea typeface="宋体" charset="0"/>
              </a:rPr>
              <a:t>的测试时适应（</a:t>
            </a:r>
            <a:r>
              <a:rPr lang="en-US" altLang="zh-CN">
                <a:ea typeface="宋体" charset="0"/>
              </a:rPr>
              <a:t>Test-Time Adaptation</a:t>
            </a:r>
            <a:r>
              <a:rPr lang="zh-CN">
                <a:ea typeface="宋体" charset="0"/>
              </a:rPr>
              <a:t>），通过测试时最大化预测置信度来更新变压器编码器的注意力权重，以提高测试性能。</a:t>
            </a:r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 b="1"/>
              <a:t>方法：</a:t>
            </a:r>
            <a:r>
              <a:rPr lang="en-US" altLang="zh-CN"/>
              <a:t>1.</a:t>
            </a:r>
            <a:r>
              <a:rPr lang="zh-CN" altLang="en-US"/>
              <a:t>结合</a:t>
            </a:r>
            <a:r>
              <a:rPr lang="en-US" altLang="zh-CN"/>
              <a:t>lora</a:t>
            </a:r>
            <a:r>
              <a:rPr lang="zh-CN" altLang="en-US">
                <a:ea typeface="宋体" charset="0"/>
              </a:rPr>
              <a:t>提出测试时低秩适应（</a:t>
            </a:r>
            <a:r>
              <a:rPr lang="en-US" altLang="zh-CN">
                <a:ea typeface="宋体" charset="0"/>
              </a:rPr>
              <a:t>TTL</a:t>
            </a:r>
            <a:r>
              <a:rPr lang="zh-CN" altLang="en-US">
                <a:ea typeface="宋体" charset="0"/>
              </a:rPr>
              <a:t>）方法。</a:t>
            </a:r>
            <a:r>
              <a:rPr lang="en-US" altLang="zh-CN">
                <a:ea typeface="宋体" charset="0"/>
              </a:rPr>
              <a:t>2.</a:t>
            </a:r>
            <a:r>
              <a:rPr lang="zh-CN" altLang="en-US">
                <a:ea typeface="宋体" charset="0"/>
              </a:rPr>
              <a:t>使用变权重代替增强视图的熵过滤。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 b="1"/>
              <a:t>特点：</a:t>
            </a:r>
            <a:r>
              <a:rPr lang="zh-CN" altLang="en-US"/>
              <a:t>轻量</a:t>
            </a:r>
            <a:r>
              <a:rPr lang="zh-CN">
                <a:ea typeface="宋体" charset="0"/>
              </a:rPr>
              <a:t>更新，性能优越</a:t>
            </a:r>
            <a:r>
              <a:rPr lang="en-US" altLang="zh-CN">
                <a:ea typeface="宋体" charset="0"/>
              </a:rPr>
              <a:t>	</a:t>
            </a:r>
            <a:r>
              <a:rPr lang="zh-CN" altLang="en-US">
                <a:ea typeface="宋体" charset="0"/>
              </a:rPr>
              <a:t>。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原图</a:t>
            </a:r>
          </a:p>
        </p:txBody>
      </p:sp>
      <p:pic>
        <p:nvPicPr>
          <p:cNvPr id="4" name="图片 3" descr="pin2024-07-20_18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" y="1760220"/>
            <a:ext cx="8364855" cy="333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作图</a:t>
            </a:r>
          </a:p>
        </p:txBody>
      </p:sp>
      <p:sp>
        <p:nvSpPr>
          <p:cNvPr id="2" name="矩形 1"/>
          <p:cNvSpPr/>
          <p:nvPr/>
        </p:nvSpPr>
        <p:spPr>
          <a:xfrm>
            <a:off x="478155" y="1998345"/>
            <a:ext cx="1531620" cy="2637155"/>
          </a:xfrm>
          <a:prstGeom prst="rect">
            <a:avLst/>
          </a:prstGeom>
          <a:gradFill>
            <a:gsLst>
              <a:gs pos="0">
                <a:srgbClr val="FEF9FA"/>
              </a:gs>
              <a:gs pos="100000">
                <a:srgbClr val="F2F7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78155" y="1846580"/>
            <a:ext cx="468000" cy="1270"/>
          </a:xfrm>
          <a:prstGeom prst="straightConnector1">
            <a:avLst/>
          </a:prstGeom>
          <a:ln>
            <a:solidFill>
              <a:srgbClr val="474747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82015" y="1757045"/>
            <a:ext cx="72453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  <a:latin typeface="+mn-ea"/>
              </a:rPr>
              <a:t>Input Space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48000" y="1847850"/>
            <a:ext cx="468000" cy="127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59305" y="1998345"/>
            <a:ext cx="2373630" cy="2637155"/>
          </a:xfrm>
          <a:prstGeom prst="rect">
            <a:avLst/>
          </a:prstGeom>
          <a:gradFill>
            <a:gsLst>
              <a:gs pos="0">
                <a:srgbClr val="FEF9FA"/>
              </a:gs>
              <a:gs pos="100000">
                <a:srgbClr val="F2F7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59305" y="1846580"/>
            <a:ext cx="864000" cy="0"/>
          </a:xfrm>
          <a:prstGeom prst="straightConnector1">
            <a:avLst/>
          </a:prstGeom>
          <a:ln>
            <a:solidFill>
              <a:srgbClr val="474747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63215" y="1757045"/>
            <a:ext cx="77597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  <a:latin typeface="+mn-ea"/>
              </a:rPr>
              <a:t>Model Space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564000" y="1850390"/>
            <a:ext cx="864000" cy="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82465" y="1998345"/>
            <a:ext cx="4218940" cy="1318260"/>
          </a:xfrm>
          <a:prstGeom prst="rect">
            <a:avLst/>
          </a:prstGeom>
          <a:gradFill>
            <a:gsLst>
              <a:gs pos="0">
                <a:srgbClr val="FEF9FA"/>
              </a:gs>
              <a:gs pos="100000">
                <a:srgbClr val="F2F7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482465" y="1848485"/>
            <a:ext cx="1800000" cy="0"/>
          </a:xfrm>
          <a:prstGeom prst="straightConnector1">
            <a:avLst/>
          </a:prstGeom>
          <a:ln>
            <a:solidFill>
              <a:srgbClr val="474747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31573" y="1757045"/>
            <a:ext cx="71945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  <a:latin typeface="+mn-ea"/>
              </a:rPr>
              <a:t>Logit Space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902476" y="1846580"/>
            <a:ext cx="1800000" cy="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9270" y="2069465"/>
            <a:ext cx="760730" cy="198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A photo of a</a:t>
            </a:r>
          </a:p>
        </p:txBody>
      </p:sp>
      <p:sp>
        <p:nvSpPr>
          <p:cNvPr id="8" name="矩形 7"/>
          <p:cNvSpPr/>
          <p:nvPr/>
        </p:nvSpPr>
        <p:spPr>
          <a:xfrm>
            <a:off x="527050" y="2040890"/>
            <a:ext cx="725170" cy="25590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270000" y="2103755"/>
            <a:ext cx="121920" cy="129540"/>
            <a:chOff x="2087" y="3262"/>
            <a:chExt cx="292" cy="298"/>
          </a:xfrm>
        </p:grpSpPr>
        <p:sp>
          <p:nvSpPr>
            <p:cNvPr id="9" name="椭圆 8"/>
            <p:cNvSpPr/>
            <p:nvPr/>
          </p:nvSpPr>
          <p:spPr>
            <a:xfrm>
              <a:off x="2120" y="3302"/>
              <a:ext cx="227" cy="227"/>
            </a:xfrm>
            <a:prstGeom prst="ellipse">
              <a:avLst/>
            </a:prstGeom>
            <a:noFill/>
            <a:ln>
              <a:solidFill>
                <a:srgbClr val="99979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加号 10"/>
            <p:cNvSpPr/>
            <p:nvPr/>
          </p:nvSpPr>
          <p:spPr>
            <a:xfrm>
              <a:off x="2087" y="3262"/>
              <a:ext cx="292" cy="298"/>
            </a:xfrm>
            <a:prstGeom prst="mathPlus">
              <a:avLst>
                <a:gd name="adj1" fmla="val 8333"/>
              </a:avLst>
            </a:prstGeom>
            <a:solidFill>
              <a:srgbClr val="999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445260" y="2085975"/>
            <a:ext cx="434340" cy="16446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Dog</a:t>
            </a:r>
          </a:p>
        </p:txBody>
      </p:sp>
      <p:sp>
        <p:nvSpPr>
          <p:cNvPr id="14" name="矩形 13"/>
          <p:cNvSpPr/>
          <p:nvPr/>
        </p:nvSpPr>
        <p:spPr>
          <a:xfrm>
            <a:off x="1410335" y="2040890"/>
            <a:ext cx="508635" cy="781050"/>
          </a:xfrm>
          <a:prstGeom prst="rect">
            <a:avLst/>
          </a:prstGeom>
          <a:noFill/>
          <a:ln>
            <a:solidFill>
              <a:srgbClr val="F4E5E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45260" y="2312035"/>
            <a:ext cx="434340" cy="16446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Cat</a:t>
            </a:r>
          </a:p>
        </p:txBody>
      </p:sp>
      <p:sp>
        <p:nvSpPr>
          <p:cNvPr id="20" name="矩形 19"/>
          <p:cNvSpPr/>
          <p:nvPr/>
        </p:nvSpPr>
        <p:spPr>
          <a:xfrm>
            <a:off x="1445260" y="2584450"/>
            <a:ext cx="434340" cy="16446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Bird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25270" y="2324100"/>
            <a:ext cx="274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...</a:t>
            </a:r>
          </a:p>
        </p:txBody>
      </p:sp>
      <p:grpSp>
        <p:nvGrpSpPr>
          <p:cNvPr id="212" name="组合 211"/>
          <p:cNvGrpSpPr/>
          <p:nvPr/>
        </p:nvGrpSpPr>
        <p:grpSpPr>
          <a:xfrm>
            <a:off x="520065" y="2358390"/>
            <a:ext cx="763270" cy="349250"/>
            <a:chOff x="819" y="3714"/>
            <a:chExt cx="1202" cy="550"/>
          </a:xfrm>
        </p:grpSpPr>
        <p:sp>
          <p:nvSpPr>
            <p:cNvPr id="26" name="波形 25"/>
            <p:cNvSpPr/>
            <p:nvPr/>
          </p:nvSpPr>
          <p:spPr>
            <a:xfrm flipH="1">
              <a:off x="830" y="3868"/>
              <a:ext cx="1142" cy="364"/>
            </a:xfrm>
            <a:prstGeom prst="wave">
              <a:avLst>
                <a:gd name="adj1" fmla="val 17373"/>
                <a:gd name="adj2" fmla="val 0"/>
              </a:avLst>
            </a:prstGeom>
            <a:solidFill>
              <a:srgbClr val="FDE6EE"/>
            </a:solidFill>
            <a:ln>
              <a:solidFill>
                <a:srgbClr val="FFDB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30" y="3714"/>
              <a:ext cx="1143" cy="328"/>
            </a:xfrm>
            <a:prstGeom prst="rect">
              <a:avLst/>
            </a:prstGeom>
            <a:solidFill>
              <a:srgbClr val="FDE6EE"/>
            </a:solidFill>
            <a:ln>
              <a:solidFill>
                <a:srgbClr val="FFDB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47" y="3759"/>
              <a:ext cx="1110" cy="328"/>
            </a:xfrm>
            <a:prstGeom prst="rect">
              <a:avLst/>
            </a:prstGeom>
            <a:solidFill>
              <a:srgbClr val="FDE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9" y="3730"/>
              <a:ext cx="120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+mn-ea"/>
                </a:rPr>
                <a:t>Prompt </a:t>
              </a:r>
              <a:r>
                <a:rPr lang="en-US" altLang="zh-CN" sz="1000" b="1">
                  <a:solidFill>
                    <a:srgbClr val="000000"/>
                  </a:solidFill>
                  <a:latin typeface="Segoe Print" panose="02000600000000000000" charset="0"/>
                  <a:cs typeface="Segoe Print" panose="02000600000000000000" charset="0"/>
                </a:rPr>
                <a:t>P</a:t>
              </a:r>
            </a:p>
          </p:txBody>
        </p:sp>
        <p:pic>
          <p:nvPicPr>
            <p:cNvPr id="31" name="图片 30" descr="雪花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0" y="4016"/>
              <a:ext cx="249" cy="249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1318260" y="2799080"/>
            <a:ext cx="6946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C</a:t>
            </a:r>
            <a:r>
              <a:rPr lang="en-US" altLang="zh-CN" sz="800">
                <a:solidFill>
                  <a:srgbClr val="000000"/>
                </a:solidFill>
              </a:rPr>
              <a:t>Classes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" y="3372485"/>
            <a:ext cx="627380" cy="62738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45" y="3042285"/>
            <a:ext cx="469900" cy="14382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36880" y="3977005"/>
            <a:ext cx="82867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Test Sample </a:t>
            </a:r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X</a:t>
            </a:r>
          </a:p>
        </p:txBody>
      </p:sp>
      <p:sp>
        <p:nvSpPr>
          <p:cNvPr id="36" name="等腰三角形 35"/>
          <p:cNvSpPr/>
          <p:nvPr/>
        </p:nvSpPr>
        <p:spPr>
          <a:xfrm rot="5400000">
            <a:off x="1158240" y="3646805"/>
            <a:ext cx="109855" cy="787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21715" y="4426585"/>
            <a:ext cx="9880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N</a:t>
            </a:r>
            <a:r>
              <a:rPr lang="en-US" altLang="zh-CN" sz="800">
                <a:solidFill>
                  <a:srgbClr val="000000"/>
                </a:solidFill>
              </a:rPr>
              <a:t> Augmentations</a:t>
            </a:r>
            <a:endParaRPr lang="en-US" altLang="zh-CN" sz="800" b="1">
              <a:solidFill>
                <a:srgbClr val="000000"/>
              </a:solidFill>
              <a:latin typeface="Segoe Print" panose="02000600000000000000" charset="0"/>
              <a:cs typeface="Segoe Print" panose="020006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235710" y="3137535"/>
                <a:ext cx="304800" cy="1790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6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10" y="3137535"/>
                <a:ext cx="304800" cy="1790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235710" y="3597275"/>
                <a:ext cx="304800" cy="1790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6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10" y="3597275"/>
                <a:ext cx="304800" cy="1790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220470" y="4189730"/>
                <a:ext cx="304800" cy="1790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altLang="zh-CN" sz="6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70" y="4189730"/>
                <a:ext cx="304800" cy="1790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梯形 43"/>
          <p:cNvSpPr/>
          <p:nvPr/>
        </p:nvSpPr>
        <p:spPr>
          <a:xfrm rot="5400000">
            <a:off x="2331085" y="2041525"/>
            <a:ext cx="742315" cy="778510"/>
          </a:xfrm>
          <a:prstGeom prst="trapezoid">
            <a:avLst>
              <a:gd name="adj" fmla="val 14414"/>
            </a:avLst>
          </a:prstGeom>
          <a:solidFill>
            <a:srgbClr val="FDE6E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梯形 44"/>
          <p:cNvSpPr/>
          <p:nvPr/>
        </p:nvSpPr>
        <p:spPr>
          <a:xfrm rot="5400000">
            <a:off x="2628900" y="2726690"/>
            <a:ext cx="1148715" cy="1779905"/>
          </a:xfrm>
          <a:prstGeom prst="trapezoid">
            <a:avLst>
              <a:gd name="adj" fmla="val 14414"/>
            </a:avLst>
          </a:prstGeom>
          <a:solidFill>
            <a:srgbClr val="D8E4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691890" y="2280285"/>
            <a:ext cx="604520" cy="30543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Logits</a:t>
            </a:r>
          </a:p>
        </p:txBody>
      </p:sp>
      <p:sp>
        <p:nvSpPr>
          <p:cNvPr id="51" name="等腰三角形 50"/>
          <p:cNvSpPr/>
          <p:nvPr/>
        </p:nvSpPr>
        <p:spPr>
          <a:xfrm rot="5400000">
            <a:off x="4318635" y="2376805"/>
            <a:ext cx="174625" cy="11239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197735" y="2233930"/>
            <a:ext cx="709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</a:rPr>
              <a:t>Text</a:t>
            </a:r>
          </a:p>
          <a:p>
            <a:pPr algn="r"/>
            <a:r>
              <a:rPr lang="en-US" altLang="zh-CN" sz="100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280920" y="3137535"/>
            <a:ext cx="1094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Image Encoder</a:t>
            </a:r>
          </a:p>
        </p:txBody>
      </p:sp>
      <p:pic>
        <p:nvPicPr>
          <p:cNvPr id="54" name="图片 53" descr="雪花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95" y="2219960"/>
            <a:ext cx="158115" cy="158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765361" y="2401507"/>
                <a:ext cx="38417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zh-CN" sz="10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61" y="2401507"/>
                <a:ext cx="384175" cy="245110"/>
              </a:xfrm>
              <a:prstGeom prst="rect">
                <a:avLst/>
              </a:prstGeom>
              <a:blipFill rotWithShape="1">
                <a:blip r:embed="rId9"/>
                <a:stretch>
                  <a:fillRect l="-149" t="-233" r="149" b="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3180016" y="3143187"/>
                <a:ext cx="38163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altLang="zh-CN" sz="10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16" y="3143187"/>
                <a:ext cx="381635" cy="245110"/>
              </a:xfrm>
              <a:prstGeom prst="rect">
                <a:avLst/>
              </a:prstGeom>
              <a:blipFill rotWithShape="1">
                <a:blip r:embed="rId10"/>
                <a:stretch>
                  <a:fillRect l="-150" t="-233" r="150" b="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3729355" y="2566670"/>
                <a:ext cx="52895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𝐍</m:t>
                      </m:r>
                      <m:r>
                        <a:rPr lang="en-US" altLang="zh-CN" sz="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sz="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𝐂</m:t>
                      </m:r>
                    </m:oMath>
                  </m:oMathPara>
                </a14:m>
                <a:endParaRPr lang="en-US" altLang="zh-CN" sz="800" b="1">
                  <a:solidFill>
                    <a:srgbClr val="000000"/>
                  </a:solidFill>
                  <a:latin typeface="Segoe Print" panose="02000600000000000000" charset="0"/>
                  <a:cs typeface="Segoe Print" panose="02000600000000000000" charset="0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355" y="2566670"/>
                <a:ext cx="528955" cy="2139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/>
          <p:nvPr/>
        </p:nvCxnSpPr>
        <p:spPr>
          <a:xfrm flipV="1">
            <a:off x="3091560" y="2433320"/>
            <a:ext cx="306000" cy="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483355" y="2433320"/>
            <a:ext cx="216000" cy="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435350" y="2486660"/>
            <a:ext cx="635" cy="66600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375025" y="2366010"/>
            <a:ext cx="121920" cy="129540"/>
            <a:chOff x="2087" y="3262"/>
            <a:chExt cx="292" cy="298"/>
          </a:xfrm>
        </p:grpSpPr>
        <p:sp>
          <p:nvSpPr>
            <p:cNvPr id="48" name="椭圆 47"/>
            <p:cNvSpPr/>
            <p:nvPr/>
          </p:nvSpPr>
          <p:spPr>
            <a:xfrm>
              <a:off x="2120" y="3302"/>
              <a:ext cx="227" cy="227"/>
            </a:xfrm>
            <a:prstGeom prst="ellipse">
              <a:avLst/>
            </a:prstGeom>
            <a:noFill/>
            <a:ln>
              <a:solidFill>
                <a:srgbClr val="99979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加号 48"/>
            <p:cNvSpPr/>
            <p:nvPr/>
          </p:nvSpPr>
          <p:spPr>
            <a:xfrm>
              <a:off x="2087" y="3262"/>
              <a:ext cx="292" cy="298"/>
            </a:xfrm>
            <a:prstGeom prst="mathPlus">
              <a:avLst>
                <a:gd name="adj1" fmla="val 8333"/>
              </a:avLst>
            </a:prstGeom>
            <a:solidFill>
              <a:srgbClr val="999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350770" y="3399155"/>
            <a:ext cx="542925" cy="603250"/>
            <a:chOff x="3702" y="5353"/>
            <a:chExt cx="855" cy="950"/>
          </a:xfrm>
        </p:grpSpPr>
        <p:sp>
          <p:nvSpPr>
            <p:cNvPr id="63" name="矩形 62"/>
            <p:cNvSpPr/>
            <p:nvPr/>
          </p:nvSpPr>
          <p:spPr>
            <a:xfrm>
              <a:off x="3835" y="5353"/>
              <a:ext cx="504" cy="457"/>
            </a:xfrm>
            <a:prstGeom prst="rect">
              <a:avLst/>
            </a:prstGeom>
            <a:solidFill>
              <a:srgbClr val="DEEBF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35" y="5810"/>
              <a:ext cx="504" cy="457"/>
            </a:xfrm>
            <a:prstGeom prst="rect">
              <a:avLst/>
            </a:prstGeom>
            <a:solidFill>
              <a:srgbClr val="DEEBF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 descr="雪花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2" y="5353"/>
              <a:ext cx="227" cy="227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3702" y="5966"/>
              <a:ext cx="85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Segoe Print" panose="02000600000000000000" charset="0"/>
                  <a:cs typeface="Segoe Print" panose="02000600000000000000" charset="0"/>
                </a:rPr>
                <a:t>Q,K,V</a:t>
              </a:r>
            </a:p>
          </p:txBody>
        </p:sp>
        <p:pic>
          <p:nvPicPr>
            <p:cNvPr id="68" name="图片 67" descr="火焰-copy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34" y="5848"/>
              <a:ext cx="167" cy="167"/>
            </a:xfrm>
            <a:prstGeom prst="rect">
              <a:avLst/>
            </a:prstGeom>
          </p:spPr>
        </p:pic>
      </p:grpSp>
      <p:sp>
        <p:nvSpPr>
          <p:cNvPr id="69" name="文本框 68"/>
          <p:cNvSpPr txBox="1"/>
          <p:nvPr/>
        </p:nvSpPr>
        <p:spPr>
          <a:xfrm>
            <a:off x="2702560" y="343281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...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2941320" y="3397250"/>
            <a:ext cx="542290" cy="602615"/>
            <a:chOff x="3702" y="5353"/>
            <a:chExt cx="854" cy="949"/>
          </a:xfrm>
        </p:grpSpPr>
        <p:sp>
          <p:nvSpPr>
            <p:cNvPr id="73" name="矩形 72"/>
            <p:cNvSpPr/>
            <p:nvPr/>
          </p:nvSpPr>
          <p:spPr>
            <a:xfrm>
              <a:off x="3835" y="5353"/>
              <a:ext cx="504" cy="457"/>
            </a:xfrm>
            <a:prstGeom prst="rect">
              <a:avLst/>
            </a:prstGeom>
            <a:solidFill>
              <a:srgbClr val="DEEBF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35" y="5810"/>
              <a:ext cx="504" cy="457"/>
            </a:xfrm>
            <a:prstGeom prst="rect">
              <a:avLst/>
            </a:prstGeom>
            <a:solidFill>
              <a:srgbClr val="DEEBF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 descr="雪花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2" y="5353"/>
              <a:ext cx="227" cy="227"/>
            </a:xfrm>
            <a:prstGeom prst="rect">
              <a:avLst/>
            </a:prstGeom>
          </p:spPr>
        </p:pic>
        <p:sp>
          <p:nvSpPr>
            <p:cNvPr id="76" name="文本框 75"/>
            <p:cNvSpPr txBox="1"/>
            <p:nvPr/>
          </p:nvSpPr>
          <p:spPr>
            <a:xfrm>
              <a:off x="3702" y="5966"/>
              <a:ext cx="85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Segoe Print" panose="02000600000000000000" charset="0"/>
                  <a:cs typeface="Segoe Print" panose="02000600000000000000" charset="0"/>
                </a:rPr>
                <a:t>Q,K,V</a:t>
              </a:r>
            </a:p>
          </p:txBody>
        </p:sp>
        <p:pic>
          <p:nvPicPr>
            <p:cNvPr id="77" name="图片 76" descr="火焰-copy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34" y="5848"/>
              <a:ext cx="167" cy="167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3550920" y="3388360"/>
            <a:ext cx="542290" cy="602615"/>
            <a:chOff x="3702" y="5353"/>
            <a:chExt cx="854" cy="949"/>
          </a:xfrm>
        </p:grpSpPr>
        <p:sp>
          <p:nvSpPr>
            <p:cNvPr id="79" name="矩形 78"/>
            <p:cNvSpPr/>
            <p:nvPr/>
          </p:nvSpPr>
          <p:spPr>
            <a:xfrm>
              <a:off x="3835" y="5353"/>
              <a:ext cx="504" cy="457"/>
            </a:xfrm>
            <a:prstGeom prst="rect">
              <a:avLst/>
            </a:prstGeom>
            <a:solidFill>
              <a:srgbClr val="DEEBF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835" y="5810"/>
              <a:ext cx="504" cy="457"/>
            </a:xfrm>
            <a:prstGeom prst="rect">
              <a:avLst/>
            </a:prstGeom>
            <a:solidFill>
              <a:srgbClr val="DEEBF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 descr="雪花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2" y="5353"/>
              <a:ext cx="227" cy="227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3702" y="5966"/>
              <a:ext cx="85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Segoe Print" panose="02000600000000000000" charset="0"/>
                  <a:cs typeface="Segoe Print" panose="02000600000000000000" charset="0"/>
                </a:rPr>
                <a:t>Q,K,V</a:t>
              </a:r>
            </a:p>
          </p:txBody>
        </p:sp>
        <p:pic>
          <p:nvPicPr>
            <p:cNvPr id="83" name="图片 82" descr="火焰-copy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34" y="5848"/>
              <a:ext cx="167" cy="167"/>
            </a:xfrm>
            <a:prstGeom prst="rect">
              <a:avLst/>
            </a:prstGeom>
          </p:spPr>
        </p:pic>
      </p:grpSp>
      <p:sp>
        <p:nvSpPr>
          <p:cNvPr id="98" name="文本框 97"/>
          <p:cNvSpPr txBox="1"/>
          <p:nvPr/>
        </p:nvSpPr>
        <p:spPr>
          <a:xfrm>
            <a:off x="3305175" y="343217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2280920" y="4210050"/>
            <a:ext cx="1875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Multi-head Attention Block</a:t>
            </a:r>
          </a:p>
        </p:txBody>
      </p:sp>
      <p:sp>
        <p:nvSpPr>
          <p:cNvPr id="100" name="矩形 99"/>
          <p:cNvSpPr/>
          <p:nvPr/>
        </p:nvSpPr>
        <p:spPr>
          <a:xfrm>
            <a:off x="4483735" y="3382645"/>
            <a:ext cx="4218940" cy="1628140"/>
          </a:xfrm>
          <a:prstGeom prst="rect">
            <a:avLst/>
          </a:prstGeom>
          <a:solidFill>
            <a:srgbClr val="F2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曲线连接符 100"/>
          <p:cNvCxnSpPr>
            <a:stCxn id="105" idx="0"/>
            <a:endCxn id="102" idx="2"/>
          </p:cNvCxnSpPr>
          <p:nvPr/>
        </p:nvCxnSpPr>
        <p:spPr>
          <a:xfrm flipV="1">
            <a:off x="3896995" y="3933825"/>
            <a:ext cx="5715" cy="403860"/>
          </a:xfrm>
          <a:prstGeom prst="curvedConnector5">
            <a:avLst>
              <a:gd name="adj1" fmla="val 2955555"/>
              <a:gd name="adj2" fmla="val 51258"/>
              <a:gd name="adj3" fmla="val -966666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4541520" y="2040890"/>
            <a:ext cx="795655" cy="293370"/>
            <a:chOff x="7152" y="3370"/>
            <a:chExt cx="1253" cy="462"/>
          </a:xfrm>
        </p:grpSpPr>
        <p:sp>
          <p:nvSpPr>
            <p:cNvPr id="110" name="矩形 109"/>
            <p:cNvSpPr/>
            <p:nvPr/>
          </p:nvSpPr>
          <p:spPr>
            <a:xfrm>
              <a:off x="7231" y="3676"/>
              <a:ext cx="161" cy="156"/>
            </a:xfrm>
            <a:prstGeom prst="rect">
              <a:avLst/>
            </a:prstGeom>
            <a:solidFill>
              <a:srgbClr val="ACE3E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392" y="3544"/>
              <a:ext cx="161" cy="288"/>
            </a:xfrm>
            <a:prstGeom prst="rect">
              <a:avLst/>
            </a:prstGeom>
            <a:solidFill>
              <a:srgbClr val="FAD8D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553" y="3677"/>
              <a:ext cx="161" cy="155"/>
            </a:xfrm>
            <a:prstGeom prst="rect">
              <a:avLst/>
            </a:prstGeom>
            <a:solidFill>
              <a:srgbClr val="CFCDE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714" y="3370"/>
              <a:ext cx="161" cy="462"/>
            </a:xfrm>
            <a:prstGeom prst="rect">
              <a:avLst/>
            </a:prstGeom>
            <a:solidFill>
              <a:srgbClr val="ADDEE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7875" y="3603"/>
              <a:ext cx="161" cy="229"/>
            </a:xfrm>
            <a:prstGeom prst="rect">
              <a:avLst/>
            </a:prstGeom>
            <a:solidFill>
              <a:srgbClr val="B9C7D2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/>
            <p:nvPr/>
          </p:nvCxnSpPr>
          <p:spPr>
            <a:xfrm flipV="1">
              <a:off x="7152" y="3830"/>
              <a:ext cx="1003" cy="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7908" y="3433"/>
                  <a:ext cx="497" cy="33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800" b="1" i="1">
                    <a:solidFill>
                      <a:srgbClr val="000000"/>
                    </a:solidFill>
                    <a:latin typeface="Segoe Print" panose="02000600000000000000" charset="0"/>
                    <a:cs typeface="Segoe Print" panose="02000600000000000000" charset="0"/>
                  </a:endParaRPr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" y="3433"/>
                  <a:ext cx="497" cy="33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4541520" y="2445385"/>
            <a:ext cx="788035" cy="294005"/>
            <a:chOff x="7152" y="3369"/>
            <a:chExt cx="1241" cy="463"/>
          </a:xfrm>
        </p:grpSpPr>
        <p:sp>
          <p:nvSpPr>
            <p:cNvPr id="123" name="矩形 122"/>
            <p:cNvSpPr/>
            <p:nvPr/>
          </p:nvSpPr>
          <p:spPr>
            <a:xfrm>
              <a:off x="7231" y="3606"/>
              <a:ext cx="161" cy="226"/>
            </a:xfrm>
            <a:prstGeom prst="rect">
              <a:avLst/>
            </a:prstGeom>
            <a:solidFill>
              <a:srgbClr val="ACE3E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7392" y="3369"/>
              <a:ext cx="161" cy="463"/>
            </a:xfrm>
            <a:prstGeom prst="rect">
              <a:avLst/>
            </a:prstGeom>
            <a:solidFill>
              <a:srgbClr val="FAD8D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7553" y="3605"/>
              <a:ext cx="161" cy="227"/>
            </a:xfrm>
            <a:prstGeom prst="rect">
              <a:avLst/>
            </a:prstGeom>
            <a:solidFill>
              <a:srgbClr val="CFCDE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7714" y="3488"/>
              <a:ext cx="161" cy="344"/>
            </a:xfrm>
            <a:prstGeom prst="rect">
              <a:avLst/>
            </a:prstGeom>
            <a:solidFill>
              <a:srgbClr val="ADDEE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875" y="3773"/>
              <a:ext cx="161" cy="57"/>
            </a:xfrm>
            <a:prstGeom prst="rect">
              <a:avLst/>
            </a:prstGeom>
            <a:solidFill>
              <a:srgbClr val="B9C7D2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7152" y="3830"/>
              <a:ext cx="1003" cy="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7908" y="3433"/>
                  <a:ext cx="485" cy="33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800" b="1" i="1">
                    <a:solidFill>
                      <a:srgbClr val="000000"/>
                    </a:solidFill>
                    <a:latin typeface="Segoe Print" panose="02000600000000000000" charset="0"/>
                    <a:cs typeface="Segoe Print" panose="02000600000000000000" charset="0"/>
                  </a:endParaRPr>
                </a:p>
              </p:txBody>
            </p:sp>
          </mc:Choice>
          <mc:Fallback xmlns=""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" y="3433"/>
                  <a:ext cx="485" cy="33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组合 148"/>
          <p:cNvGrpSpPr/>
          <p:nvPr/>
        </p:nvGrpSpPr>
        <p:grpSpPr>
          <a:xfrm>
            <a:off x="4534535" y="3010535"/>
            <a:ext cx="815340" cy="253365"/>
            <a:chOff x="7152" y="3433"/>
            <a:chExt cx="1284" cy="399"/>
          </a:xfrm>
        </p:grpSpPr>
        <p:sp>
          <p:nvSpPr>
            <p:cNvPr id="150" name="矩形 149"/>
            <p:cNvSpPr/>
            <p:nvPr/>
          </p:nvSpPr>
          <p:spPr>
            <a:xfrm>
              <a:off x="7231" y="3676"/>
              <a:ext cx="161" cy="156"/>
            </a:xfrm>
            <a:prstGeom prst="rect">
              <a:avLst/>
            </a:prstGeom>
            <a:solidFill>
              <a:srgbClr val="ACE3E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7392" y="3676"/>
              <a:ext cx="161" cy="156"/>
            </a:xfrm>
            <a:prstGeom prst="rect">
              <a:avLst/>
            </a:prstGeom>
            <a:solidFill>
              <a:srgbClr val="FAD8D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7553" y="3603"/>
              <a:ext cx="161" cy="229"/>
            </a:xfrm>
            <a:prstGeom prst="rect">
              <a:avLst/>
            </a:prstGeom>
            <a:solidFill>
              <a:srgbClr val="CFCDE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7714" y="3675"/>
              <a:ext cx="161" cy="157"/>
            </a:xfrm>
            <a:prstGeom prst="rect">
              <a:avLst/>
            </a:prstGeom>
            <a:solidFill>
              <a:srgbClr val="ADDEE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875" y="3603"/>
              <a:ext cx="161" cy="229"/>
            </a:xfrm>
            <a:prstGeom prst="rect">
              <a:avLst/>
            </a:prstGeom>
            <a:solidFill>
              <a:srgbClr val="B9C7D2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 flipV="1">
              <a:off x="7152" y="3830"/>
              <a:ext cx="1003" cy="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7908" y="3433"/>
                  <a:ext cx="528" cy="33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altLang="zh-CN" sz="800" b="1" i="1">
                    <a:solidFill>
                      <a:srgbClr val="000000"/>
                    </a:solidFill>
                    <a:latin typeface="Segoe Print" panose="02000600000000000000" charset="0"/>
                    <a:cs typeface="Segoe Print" panose="02000600000000000000" charset="0"/>
                  </a:endParaRP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" y="3433"/>
                  <a:ext cx="528" cy="33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文本框 156"/>
          <p:cNvSpPr txBox="1"/>
          <p:nvPr/>
        </p:nvSpPr>
        <p:spPr>
          <a:xfrm rot="5400000">
            <a:off x="4766310" y="2764155"/>
            <a:ext cx="274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159" name="右大括号 158"/>
          <p:cNvSpPr/>
          <p:nvPr/>
        </p:nvSpPr>
        <p:spPr>
          <a:xfrm>
            <a:off x="5216525" y="2040890"/>
            <a:ext cx="147955" cy="698500"/>
          </a:xfrm>
          <a:prstGeom prst="rightBrace">
            <a:avLst>
              <a:gd name="adj1" fmla="val 28326"/>
              <a:gd name="adj2" fmla="val 50000"/>
            </a:avLst>
          </a:prstGeom>
          <a:ln>
            <a:solidFill>
              <a:srgbClr val="5A855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右大括号 159"/>
          <p:cNvSpPr/>
          <p:nvPr/>
        </p:nvSpPr>
        <p:spPr>
          <a:xfrm>
            <a:off x="5216525" y="2840990"/>
            <a:ext cx="147955" cy="421640"/>
          </a:xfrm>
          <a:prstGeom prst="rightBrace">
            <a:avLst>
              <a:gd name="adj1" fmla="val 28326"/>
              <a:gd name="adj2" fmla="val 50000"/>
            </a:avLst>
          </a:prstGeom>
          <a:ln>
            <a:solidFill>
              <a:srgbClr val="BB0D0F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5260340" y="2228850"/>
            <a:ext cx="57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Low</a:t>
            </a:r>
          </a:p>
          <a:p>
            <a:pPr algn="ctr"/>
            <a:r>
              <a:rPr lang="en-US" altLang="zh-CN" sz="800">
                <a:solidFill>
                  <a:srgbClr val="000000"/>
                </a:solidFill>
              </a:rPr>
              <a:t>Entropy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5275580" y="2875915"/>
            <a:ext cx="57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High</a:t>
            </a:r>
          </a:p>
          <a:p>
            <a:pPr algn="ctr"/>
            <a:r>
              <a:rPr lang="en-US" altLang="zh-CN" sz="800">
                <a:solidFill>
                  <a:srgbClr val="000000"/>
                </a:solidFill>
              </a:rPr>
              <a:t>Entropy</a:t>
            </a:r>
          </a:p>
        </p:txBody>
      </p:sp>
      <p:grpSp>
        <p:nvGrpSpPr>
          <p:cNvPr id="166" name="组合 165"/>
          <p:cNvGrpSpPr/>
          <p:nvPr/>
        </p:nvGrpSpPr>
        <p:grpSpPr>
          <a:xfrm>
            <a:off x="5727065" y="2038350"/>
            <a:ext cx="126365" cy="1229360"/>
            <a:chOff x="9295" y="3210"/>
            <a:chExt cx="199" cy="193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163" name="直接连接符 162"/>
            <p:cNvCxnSpPr/>
            <p:nvPr/>
          </p:nvCxnSpPr>
          <p:spPr>
            <a:xfrm>
              <a:off x="9392" y="3210"/>
              <a:ext cx="0" cy="193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9295" y="5141"/>
              <a:ext cx="199" cy="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9295" y="3212"/>
              <a:ext cx="19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5713666" y="2559622"/>
                <a:ext cx="915670" cy="2139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sz="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zh-CN" sz="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𝒆𝒙𝒑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8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66" y="2559622"/>
                <a:ext cx="915670" cy="213995"/>
              </a:xfrm>
              <a:prstGeom prst="rect">
                <a:avLst/>
              </a:prstGeom>
              <a:blipFill rotWithShape="1">
                <a:blip r:embed="rId16"/>
                <a:stretch>
                  <a:fillRect l="-1796" t="-7686" r="-7566" b="-32374"/>
                </a:stretch>
              </a:blip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文本框 167"/>
          <p:cNvSpPr txBox="1"/>
          <p:nvPr/>
        </p:nvSpPr>
        <p:spPr>
          <a:xfrm>
            <a:off x="5762625" y="2799080"/>
            <a:ext cx="79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Weighting</a:t>
            </a:r>
          </a:p>
          <a:p>
            <a:pPr algn="ctr"/>
            <a:r>
              <a:rPr lang="en-US" altLang="zh-CN" sz="800">
                <a:solidFill>
                  <a:srgbClr val="000000"/>
                </a:solidFill>
              </a:rPr>
              <a:t>Pretection</a:t>
            </a:r>
          </a:p>
          <a:p>
            <a:pPr algn="ctr"/>
            <a:r>
              <a:rPr lang="en-US" altLang="zh-CN" sz="800">
                <a:solidFill>
                  <a:srgbClr val="000000"/>
                </a:solidFill>
              </a:rPr>
              <a:t>Entropies</a:t>
            </a:r>
          </a:p>
        </p:txBody>
      </p:sp>
      <p:grpSp>
        <p:nvGrpSpPr>
          <p:cNvPr id="169" name="组合 168"/>
          <p:cNvGrpSpPr/>
          <p:nvPr/>
        </p:nvGrpSpPr>
        <p:grpSpPr>
          <a:xfrm>
            <a:off x="6640830" y="2042795"/>
            <a:ext cx="795655" cy="293370"/>
            <a:chOff x="7152" y="3370"/>
            <a:chExt cx="1253" cy="462"/>
          </a:xfrm>
        </p:grpSpPr>
        <p:sp>
          <p:nvSpPr>
            <p:cNvPr id="170" name="矩形 169"/>
            <p:cNvSpPr/>
            <p:nvPr/>
          </p:nvSpPr>
          <p:spPr>
            <a:xfrm>
              <a:off x="7231" y="3542"/>
              <a:ext cx="161" cy="290"/>
            </a:xfrm>
            <a:prstGeom prst="rect">
              <a:avLst/>
            </a:prstGeom>
            <a:solidFill>
              <a:srgbClr val="ACE3E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7392" y="3649"/>
              <a:ext cx="161" cy="183"/>
            </a:xfrm>
            <a:prstGeom prst="rect">
              <a:avLst/>
            </a:prstGeom>
            <a:solidFill>
              <a:srgbClr val="FAD8D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553" y="3604"/>
              <a:ext cx="161" cy="228"/>
            </a:xfrm>
            <a:prstGeom prst="rect">
              <a:avLst/>
            </a:prstGeom>
            <a:solidFill>
              <a:srgbClr val="CFCDE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7714" y="3370"/>
              <a:ext cx="161" cy="462"/>
            </a:xfrm>
            <a:prstGeom prst="rect">
              <a:avLst/>
            </a:prstGeom>
            <a:solidFill>
              <a:srgbClr val="ADDEE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7875" y="3650"/>
              <a:ext cx="161" cy="182"/>
            </a:xfrm>
            <a:prstGeom prst="rect">
              <a:avLst/>
            </a:prstGeom>
            <a:solidFill>
              <a:srgbClr val="B9C7D2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7152" y="3830"/>
              <a:ext cx="1003" cy="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/>
                <p:cNvSpPr txBox="1"/>
                <p:nvPr/>
              </p:nvSpPr>
              <p:spPr>
                <a:xfrm>
                  <a:off x="7908" y="3433"/>
                  <a:ext cx="497" cy="33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800" b="1" i="1">
                    <a:solidFill>
                      <a:srgbClr val="000000"/>
                    </a:solidFill>
                    <a:latin typeface="Segoe Print" panose="02000600000000000000" charset="0"/>
                    <a:cs typeface="Segoe Print" panose="02000600000000000000" charset="0"/>
                  </a:endParaRPr>
                </a:p>
              </p:txBody>
            </p:sp>
          </mc:Choice>
          <mc:Fallback xmlns="">
            <p:sp>
              <p:nvSpPr>
                <p:cNvPr id="176" name="文本框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" y="3433"/>
                  <a:ext cx="497" cy="33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组合 176"/>
          <p:cNvGrpSpPr/>
          <p:nvPr/>
        </p:nvGrpSpPr>
        <p:grpSpPr>
          <a:xfrm>
            <a:off x="6640830" y="2446020"/>
            <a:ext cx="783590" cy="295275"/>
            <a:chOff x="7152" y="3367"/>
            <a:chExt cx="1234" cy="465"/>
          </a:xfrm>
        </p:grpSpPr>
        <p:sp>
          <p:nvSpPr>
            <p:cNvPr id="178" name="矩形 177"/>
            <p:cNvSpPr/>
            <p:nvPr/>
          </p:nvSpPr>
          <p:spPr>
            <a:xfrm>
              <a:off x="7231" y="3606"/>
              <a:ext cx="161" cy="226"/>
            </a:xfrm>
            <a:prstGeom prst="rect">
              <a:avLst/>
            </a:prstGeom>
            <a:solidFill>
              <a:srgbClr val="ACE3E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7392" y="3488"/>
              <a:ext cx="161" cy="344"/>
            </a:xfrm>
            <a:prstGeom prst="rect">
              <a:avLst/>
            </a:prstGeom>
            <a:solidFill>
              <a:srgbClr val="FAD8D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7553" y="3661"/>
              <a:ext cx="161" cy="171"/>
            </a:xfrm>
            <a:prstGeom prst="rect">
              <a:avLst/>
            </a:prstGeom>
            <a:solidFill>
              <a:srgbClr val="CFCDE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7714" y="3606"/>
              <a:ext cx="161" cy="226"/>
            </a:xfrm>
            <a:prstGeom prst="rect">
              <a:avLst/>
            </a:prstGeom>
            <a:solidFill>
              <a:srgbClr val="ADDEE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7875" y="3367"/>
              <a:ext cx="161" cy="463"/>
            </a:xfrm>
            <a:prstGeom prst="rect">
              <a:avLst/>
            </a:prstGeom>
            <a:solidFill>
              <a:srgbClr val="B9C7D2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7152" y="3830"/>
              <a:ext cx="1003" cy="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/>
                <p:cNvSpPr txBox="1"/>
                <p:nvPr/>
              </p:nvSpPr>
              <p:spPr>
                <a:xfrm>
                  <a:off x="7908" y="3433"/>
                  <a:ext cx="478" cy="33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800" b="1" i="1">
                    <a:solidFill>
                      <a:srgbClr val="000000"/>
                    </a:solidFill>
                    <a:latin typeface="Segoe Print" panose="02000600000000000000" charset="0"/>
                    <a:cs typeface="Segoe Print" panose="02000600000000000000" charset="0"/>
                  </a:endParaRPr>
                </a:p>
              </p:txBody>
            </p:sp>
          </mc:Choice>
          <mc:Fallback xmlns="">
            <p:sp>
              <p:nvSpPr>
                <p:cNvPr id="184" name="文本框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" y="3433"/>
                  <a:ext cx="478" cy="337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组合 184"/>
          <p:cNvGrpSpPr/>
          <p:nvPr/>
        </p:nvGrpSpPr>
        <p:grpSpPr>
          <a:xfrm>
            <a:off x="6633845" y="2967355"/>
            <a:ext cx="815340" cy="298450"/>
            <a:chOff x="7152" y="3362"/>
            <a:chExt cx="1284" cy="470"/>
          </a:xfrm>
        </p:grpSpPr>
        <p:sp>
          <p:nvSpPr>
            <p:cNvPr id="186" name="矩形 185"/>
            <p:cNvSpPr/>
            <p:nvPr/>
          </p:nvSpPr>
          <p:spPr>
            <a:xfrm>
              <a:off x="7231" y="3503"/>
              <a:ext cx="161" cy="329"/>
            </a:xfrm>
            <a:prstGeom prst="rect">
              <a:avLst/>
            </a:prstGeom>
            <a:solidFill>
              <a:srgbClr val="ACE3E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7392" y="3575"/>
              <a:ext cx="161" cy="257"/>
            </a:xfrm>
            <a:prstGeom prst="rect">
              <a:avLst/>
            </a:prstGeom>
            <a:solidFill>
              <a:srgbClr val="FAD8D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7553" y="3603"/>
              <a:ext cx="161" cy="229"/>
            </a:xfrm>
            <a:prstGeom prst="rect">
              <a:avLst/>
            </a:prstGeom>
            <a:solidFill>
              <a:srgbClr val="CFCDE3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7714" y="3467"/>
              <a:ext cx="161" cy="365"/>
            </a:xfrm>
            <a:prstGeom prst="rect">
              <a:avLst/>
            </a:prstGeom>
            <a:solidFill>
              <a:srgbClr val="ADDEE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7875" y="3362"/>
              <a:ext cx="161" cy="470"/>
            </a:xfrm>
            <a:prstGeom prst="rect">
              <a:avLst/>
            </a:prstGeom>
            <a:solidFill>
              <a:srgbClr val="B9C7D2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/>
            <p:nvPr/>
          </p:nvCxnSpPr>
          <p:spPr>
            <a:xfrm flipV="1">
              <a:off x="7152" y="3830"/>
              <a:ext cx="1003" cy="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/>
                <p:cNvSpPr txBox="1"/>
                <p:nvPr/>
              </p:nvSpPr>
              <p:spPr>
                <a:xfrm>
                  <a:off x="7908" y="3433"/>
                  <a:ext cx="528" cy="33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altLang="zh-CN" sz="800" b="1" i="1">
                    <a:solidFill>
                      <a:srgbClr val="000000"/>
                    </a:solidFill>
                    <a:latin typeface="Segoe Print" panose="02000600000000000000" charset="0"/>
                    <a:cs typeface="Segoe Print" panose="02000600000000000000" charset="0"/>
                  </a:endParaRPr>
                </a:p>
              </p:txBody>
            </p:sp>
          </mc:Choice>
          <mc:Fallback xmlns="">
            <p:sp>
              <p:nvSpPr>
                <p:cNvPr id="192" name="文本框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" y="3433"/>
                  <a:ext cx="528" cy="33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3" name="文本框 192"/>
          <p:cNvSpPr txBox="1"/>
          <p:nvPr/>
        </p:nvSpPr>
        <p:spPr>
          <a:xfrm rot="5400000">
            <a:off x="6865620" y="2766060"/>
            <a:ext cx="274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194" name="等腰三角形 193"/>
          <p:cNvSpPr/>
          <p:nvPr/>
        </p:nvSpPr>
        <p:spPr>
          <a:xfrm rot="5400000">
            <a:off x="6271895" y="2614295"/>
            <a:ext cx="576580" cy="161925"/>
          </a:xfrm>
          <a:prstGeom prst="triangle">
            <a:avLst/>
          </a:prstGeom>
          <a:gradFill>
            <a:gsLst>
              <a:gs pos="0">
                <a:srgbClr val="FDF9FC"/>
              </a:gs>
              <a:gs pos="100000">
                <a:srgbClr val="92D05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右大括号 194"/>
          <p:cNvSpPr/>
          <p:nvPr/>
        </p:nvSpPr>
        <p:spPr>
          <a:xfrm>
            <a:off x="7315835" y="2038350"/>
            <a:ext cx="147955" cy="1229360"/>
          </a:xfrm>
          <a:prstGeom prst="rightBrace">
            <a:avLst>
              <a:gd name="adj1" fmla="val 28326"/>
              <a:gd name="adj2" fmla="val 50000"/>
            </a:avLst>
          </a:prstGeom>
          <a:ln>
            <a:solidFill>
              <a:srgbClr val="5A855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7325360" y="2423160"/>
            <a:ext cx="75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Higher</a:t>
            </a:r>
          </a:p>
          <a:p>
            <a:pPr algn="ctr"/>
            <a:r>
              <a:rPr lang="en-US" altLang="zh-CN" sz="800">
                <a:solidFill>
                  <a:srgbClr val="000000"/>
                </a:solidFill>
              </a:rPr>
              <a:t>Average</a:t>
            </a:r>
          </a:p>
          <a:p>
            <a:pPr algn="ctr"/>
            <a:r>
              <a:rPr lang="en-US" altLang="zh-CN" sz="800">
                <a:solidFill>
                  <a:srgbClr val="000000"/>
                </a:solidFill>
              </a:rPr>
              <a:t>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/>
              <p:cNvSpPr txBox="1"/>
              <p:nvPr/>
            </p:nvSpPr>
            <p:spPr>
              <a:xfrm>
                <a:off x="8159115" y="2508885"/>
                <a:ext cx="632460" cy="35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>
                    <a:solidFill>
                      <a:srgbClr val="000000"/>
                    </a:solidFill>
                  </a:rPr>
                  <a:t>Avg.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𝜺</m:t>
                        </m:r>
                      </m:e>
                      <m:sub>
                        <m:r>
                          <a:rPr lang="en-US" altLang="zh-CN" sz="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</m:oMath>
                </a14:m>
                <a:endParaRPr lang="en-US" altLang="zh-CN" sz="800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𝑒𝑛𝑡𝑟𝑜𝑝𝑦</m:t>
                          </m:r>
                        </m:sub>
                      </m:sSub>
                    </m:oMath>
                  </m:oMathPara>
                </a14:m>
                <a:endParaRPr lang="en-US" altLang="zh-CN" sz="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5" y="2508885"/>
                <a:ext cx="632460" cy="35814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直接箭头连接符 197"/>
          <p:cNvCxnSpPr/>
          <p:nvPr/>
        </p:nvCxnSpPr>
        <p:spPr>
          <a:xfrm flipV="1">
            <a:off x="7967725" y="2687320"/>
            <a:ext cx="216000" cy="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1919430" y="2445385"/>
            <a:ext cx="396000" cy="0"/>
          </a:xfrm>
          <a:prstGeom prst="straightConnector1">
            <a:avLst/>
          </a:prstGeom>
          <a:ln>
            <a:solidFill>
              <a:srgbClr val="474747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1918795" y="3686175"/>
            <a:ext cx="3960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2113915" y="3227070"/>
            <a:ext cx="0" cy="10287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1924050" y="4254500"/>
            <a:ext cx="187200" cy="63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1924685" y="3228340"/>
            <a:ext cx="1872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5014595" y="336613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Attention</a:t>
            </a:r>
          </a:p>
        </p:txBody>
      </p:sp>
      <p:sp>
        <p:nvSpPr>
          <p:cNvPr id="209" name="矩形 208"/>
          <p:cNvSpPr/>
          <p:nvPr/>
        </p:nvSpPr>
        <p:spPr>
          <a:xfrm>
            <a:off x="4750435" y="3745865"/>
            <a:ext cx="139700" cy="158750"/>
          </a:xfrm>
          <a:prstGeom prst="rect">
            <a:avLst/>
          </a:prstGeom>
          <a:solidFill>
            <a:srgbClr val="C7E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Q</a:t>
            </a:r>
          </a:p>
        </p:txBody>
      </p:sp>
      <p:sp>
        <p:nvSpPr>
          <p:cNvPr id="214" name="矩形 213"/>
          <p:cNvSpPr/>
          <p:nvPr/>
        </p:nvSpPr>
        <p:spPr>
          <a:xfrm>
            <a:off x="5410200" y="3745865"/>
            <a:ext cx="139700" cy="158750"/>
          </a:xfrm>
          <a:prstGeom prst="rect">
            <a:avLst/>
          </a:prstGeom>
          <a:solidFill>
            <a:srgbClr val="E3D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K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4776470" y="4272280"/>
            <a:ext cx="250447" cy="289560"/>
            <a:chOff x="7980" y="6806"/>
            <a:chExt cx="663" cy="752"/>
          </a:xfrm>
        </p:grpSpPr>
        <p:sp>
          <p:nvSpPr>
            <p:cNvPr id="220" name="矩形 219"/>
            <p:cNvSpPr/>
            <p:nvPr/>
          </p:nvSpPr>
          <p:spPr>
            <a:xfrm>
              <a:off x="7980" y="6806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8200" y="6806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8423" y="6806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8201" y="7060"/>
              <a:ext cx="220" cy="250"/>
            </a:xfrm>
            <a:prstGeom prst="rect">
              <a:avLst/>
            </a:prstGeom>
            <a:solidFill>
              <a:srgbClr val="C7E6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7980" y="7058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8421" y="7058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8200" y="7308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7980" y="7308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8423" y="7308"/>
              <a:ext cx="220" cy="250"/>
            </a:xfrm>
            <a:prstGeom prst="rect">
              <a:avLst/>
            </a:prstGeom>
            <a:solidFill>
              <a:srgbClr val="C7E6FF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5438140" y="4271645"/>
            <a:ext cx="250447" cy="289560"/>
            <a:chOff x="7980" y="6806"/>
            <a:chExt cx="663" cy="752"/>
          </a:xfrm>
          <a:solidFill>
            <a:srgbClr val="E3DFFF"/>
          </a:solidFill>
        </p:grpSpPr>
        <p:sp>
          <p:nvSpPr>
            <p:cNvPr id="232" name="矩形 231"/>
            <p:cNvSpPr/>
            <p:nvPr/>
          </p:nvSpPr>
          <p:spPr>
            <a:xfrm>
              <a:off x="7980" y="6806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8200" y="6806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8423" y="6806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8201" y="7060"/>
              <a:ext cx="220" cy="250"/>
            </a:xfrm>
            <a:prstGeom prst="rect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7980" y="705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8421" y="705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8200" y="730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7980" y="730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423" y="730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6076315" y="4271010"/>
            <a:ext cx="250447" cy="289560"/>
            <a:chOff x="7980" y="6806"/>
            <a:chExt cx="663" cy="752"/>
          </a:xfrm>
          <a:solidFill>
            <a:srgbClr val="CFF5FD"/>
          </a:solidFill>
        </p:grpSpPr>
        <p:sp>
          <p:nvSpPr>
            <p:cNvPr id="245" name="矩形 244"/>
            <p:cNvSpPr/>
            <p:nvPr/>
          </p:nvSpPr>
          <p:spPr>
            <a:xfrm>
              <a:off x="7980" y="6806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8200" y="6806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8423" y="6806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8201" y="7060"/>
              <a:ext cx="220" cy="250"/>
            </a:xfrm>
            <a:prstGeom prst="rect">
              <a:avLst/>
            </a:prstGeom>
            <a:grp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7980" y="705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8421" y="705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200" y="730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7980" y="730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8423" y="7308"/>
              <a:ext cx="220" cy="250"/>
            </a:xfrm>
            <a:prstGeom prst="rect">
              <a:avLst/>
            </a:prstGeom>
            <a:grp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4876165" y="3891915"/>
            <a:ext cx="591185" cy="260985"/>
            <a:chOff x="7654" y="6176"/>
            <a:chExt cx="931" cy="411"/>
          </a:xfrm>
        </p:grpSpPr>
        <p:sp>
          <p:nvSpPr>
            <p:cNvPr id="254" name="矩形 253"/>
            <p:cNvSpPr/>
            <p:nvPr/>
          </p:nvSpPr>
          <p:spPr>
            <a:xfrm>
              <a:off x="7897" y="6307"/>
              <a:ext cx="435" cy="236"/>
            </a:xfrm>
            <a:prstGeom prst="rect">
              <a:avLst/>
            </a:prstGeom>
            <a:solidFill>
              <a:srgbClr val="E7FAF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+mn-ea"/>
                <a:cs typeface="Segoe Print" panose="02000600000000000000" charset="0"/>
              </a:endParaRPr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7654" y="6250"/>
              <a:ext cx="93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+mn-ea"/>
                </a:rPr>
                <a:t>LoRA</a:t>
              </a:r>
            </a:p>
          </p:txBody>
        </p:sp>
        <p:pic>
          <p:nvPicPr>
            <p:cNvPr id="263" name="图片 262" descr="火焰-copy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97" y="6176"/>
              <a:ext cx="167" cy="167"/>
            </a:xfrm>
            <a:prstGeom prst="rect">
              <a:avLst/>
            </a:prstGeom>
          </p:spPr>
        </p:pic>
      </p:grpSp>
      <p:grpSp>
        <p:nvGrpSpPr>
          <p:cNvPr id="265" name="组合 264"/>
          <p:cNvGrpSpPr/>
          <p:nvPr/>
        </p:nvGrpSpPr>
        <p:grpSpPr>
          <a:xfrm>
            <a:off x="6175375" y="3891915"/>
            <a:ext cx="591185" cy="260985"/>
            <a:chOff x="7654" y="6176"/>
            <a:chExt cx="931" cy="411"/>
          </a:xfrm>
        </p:grpSpPr>
        <p:sp>
          <p:nvSpPr>
            <p:cNvPr id="266" name="矩形 265"/>
            <p:cNvSpPr/>
            <p:nvPr/>
          </p:nvSpPr>
          <p:spPr>
            <a:xfrm>
              <a:off x="7897" y="6307"/>
              <a:ext cx="435" cy="236"/>
            </a:xfrm>
            <a:prstGeom prst="rect">
              <a:avLst/>
            </a:prstGeom>
            <a:solidFill>
              <a:srgbClr val="E7FAF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rgbClr val="000000"/>
                </a:solidFill>
                <a:latin typeface="+mn-ea"/>
                <a:cs typeface="Segoe Print" panose="02000600000000000000" charset="0"/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7654" y="6250"/>
              <a:ext cx="93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+mn-ea"/>
                </a:rPr>
                <a:t>LoRA</a:t>
              </a:r>
            </a:p>
          </p:txBody>
        </p:sp>
        <p:pic>
          <p:nvPicPr>
            <p:cNvPr id="268" name="图片 267" descr="火焰-copy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97" y="6176"/>
              <a:ext cx="167" cy="167"/>
            </a:xfrm>
            <a:prstGeom prst="rect">
              <a:avLst/>
            </a:prstGeom>
          </p:spPr>
        </p:pic>
      </p:grpSp>
      <p:sp>
        <p:nvSpPr>
          <p:cNvPr id="269" name="矩形 268"/>
          <p:cNvSpPr/>
          <p:nvPr/>
        </p:nvSpPr>
        <p:spPr>
          <a:xfrm>
            <a:off x="4686935" y="4709795"/>
            <a:ext cx="1919605" cy="158750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  <a:latin typeface="+mn-ea"/>
                <a:cs typeface="Segoe Print" panose="02000600000000000000" charset="0"/>
              </a:rPr>
              <a:t>Hidden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/>
              <p:cNvSpPr txBox="1"/>
              <p:nvPr/>
            </p:nvSpPr>
            <p:spPr>
              <a:xfrm>
                <a:off x="4909185" y="4144010"/>
                <a:ext cx="153035" cy="17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𝑸</m:t>
                          </m:r>
                        </m:sub>
                      </m:sSub>
                    </m:oMath>
                  </m:oMathPara>
                </a14:m>
                <a:endParaRPr lang="en-US" altLang="zh-CN" sz="6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70" name="文本框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85" y="4144010"/>
                <a:ext cx="153035" cy="179705"/>
              </a:xfrm>
              <a:prstGeom prst="rect">
                <a:avLst/>
              </a:prstGeom>
              <a:blipFill rotWithShape="1">
                <a:blip r:embed="rId19"/>
                <a:stretch>
                  <a:fillRect r="-48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/>
              <p:cNvSpPr txBox="1"/>
              <p:nvPr/>
            </p:nvSpPr>
            <p:spPr>
              <a:xfrm>
                <a:off x="5556885" y="4144010"/>
                <a:ext cx="15303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 altLang="zh-CN" sz="6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71" name="文本框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885" y="4144010"/>
                <a:ext cx="153035" cy="183515"/>
              </a:xfrm>
              <a:prstGeom prst="rect">
                <a:avLst/>
              </a:prstGeom>
              <a:blipFill rotWithShape="1">
                <a:blip r:embed="rId20"/>
                <a:stretch>
                  <a:fillRect r="-53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/>
              <p:cNvSpPr txBox="1"/>
              <p:nvPr/>
            </p:nvSpPr>
            <p:spPr>
              <a:xfrm>
                <a:off x="6176645" y="4145280"/>
                <a:ext cx="15303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en-US" altLang="zh-CN" sz="600" b="1" i="1">
                  <a:solidFill>
                    <a:srgbClr val="00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45" y="4145280"/>
                <a:ext cx="153035" cy="183515"/>
              </a:xfrm>
              <a:prstGeom prst="rect">
                <a:avLst/>
              </a:prstGeom>
              <a:blipFill rotWithShape="1">
                <a:blip r:embed="rId21"/>
                <a:stretch>
                  <a:fillRect r="-48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矩形 273"/>
          <p:cNvSpPr/>
          <p:nvPr/>
        </p:nvSpPr>
        <p:spPr>
          <a:xfrm>
            <a:off x="6896100" y="3456940"/>
            <a:ext cx="1582420" cy="1495425"/>
          </a:xfrm>
          <a:prstGeom prst="rect">
            <a:avLst/>
          </a:prstGeom>
          <a:solidFill>
            <a:srgbClr val="E7FAF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rgbClr val="000000"/>
              </a:solidFill>
              <a:latin typeface="+mn-ea"/>
              <a:cs typeface="Segoe Print" panose="02000600000000000000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6990715" y="4709795"/>
            <a:ext cx="1393190" cy="158750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  <a:latin typeface="+mn-ea"/>
                <a:cs typeface="Segoe Print" panose="02000600000000000000" charset="0"/>
              </a:rPr>
              <a:t>Input </a:t>
            </a:r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h</a:t>
            </a:r>
          </a:p>
        </p:txBody>
      </p:sp>
      <p:sp>
        <p:nvSpPr>
          <p:cNvPr id="276" name="矩形 275"/>
          <p:cNvSpPr/>
          <p:nvPr/>
        </p:nvSpPr>
        <p:spPr>
          <a:xfrm>
            <a:off x="7000875" y="3891915"/>
            <a:ext cx="570230" cy="635635"/>
          </a:xfrm>
          <a:prstGeom prst="rect">
            <a:avLst/>
          </a:prstGeom>
          <a:solidFill>
            <a:srgbClr val="C8DEF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b="1">
              <a:solidFill>
                <a:srgbClr val="000000"/>
              </a:solidFill>
              <a:latin typeface="Segoe Print" panose="02000600000000000000" charset="0"/>
              <a:cs typeface="Segoe Print" panose="020006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/>
              <p:cNvSpPr txBox="1"/>
              <p:nvPr/>
            </p:nvSpPr>
            <p:spPr>
              <a:xfrm>
                <a:off x="6902450" y="3872865"/>
                <a:ext cx="762000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>
                    <a:solidFill>
                      <a:srgbClr val="000000"/>
                    </a:solidFill>
                  </a:rPr>
                  <a:t>Pretrained</a:t>
                </a:r>
              </a:p>
              <a:p>
                <a:pPr algn="ctr"/>
                <a:r>
                  <a:rPr lang="en-US" altLang="zh-CN" sz="800">
                    <a:solidFill>
                      <a:srgbClr val="000000"/>
                    </a:solidFill>
                  </a:rPr>
                  <a:t>Weights</a:t>
                </a:r>
              </a:p>
              <a:p>
                <a:pPr algn="ctr"/>
                <a:endParaRPr lang="en-US" altLang="zh-CN" sz="800">
                  <a:solidFill>
                    <a:srgbClr val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𝑾</m:t>
                      </m:r>
                      <m:r>
                        <a:rPr lang="en-US" altLang="zh-CN" sz="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𝒅</m:t>
                          </m:r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×</m:t>
                          </m:r>
                          <m:r>
                            <a:rPr lang="en-US" altLang="zh-CN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altLang="zh-CN" sz="8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7" name="文本框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50" y="3872865"/>
                <a:ext cx="762000" cy="58547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/>
              <p:cNvSpPr txBox="1"/>
              <p:nvPr/>
            </p:nvSpPr>
            <p:spPr>
              <a:xfrm>
                <a:off x="7054850" y="3439160"/>
                <a:ext cx="1299210" cy="23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>
                    <a:solidFill>
                      <a:srgbClr val="000000"/>
                    </a:solidFill>
                  </a:rPr>
                  <a:t>Output Embeddings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altLang="zh-CN" sz="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h</m:t>
                        </m:r>
                      </m:e>
                    </m:acc>
                  </m:oMath>
                </a14:m>
                <a:endParaRPr lang="en-US" altLang="zh-CN" sz="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50" y="3439160"/>
                <a:ext cx="1299210" cy="23749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梯形 278"/>
          <p:cNvSpPr/>
          <p:nvPr/>
        </p:nvSpPr>
        <p:spPr>
          <a:xfrm rot="10800000">
            <a:off x="7694295" y="3889375"/>
            <a:ext cx="633730" cy="235585"/>
          </a:xfrm>
          <a:prstGeom prst="trapezoid">
            <a:avLst>
              <a:gd name="adj" fmla="val 75202"/>
            </a:avLst>
          </a:prstGeom>
          <a:solidFill>
            <a:srgbClr val="FDE6E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rgbClr val="000000"/>
              </a:solidFill>
            </a:endParaRPr>
          </a:p>
        </p:txBody>
      </p:sp>
      <p:sp>
        <p:nvSpPr>
          <p:cNvPr id="280" name="梯形 279"/>
          <p:cNvSpPr/>
          <p:nvPr/>
        </p:nvSpPr>
        <p:spPr>
          <a:xfrm>
            <a:off x="7696835" y="4291965"/>
            <a:ext cx="633730" cy="235585"/>
          </a:xfrm>
          <a:prstGeom prst="trapezoid">
            <a:avLst>
              <a:gd name="adj" fmla="val 74932"/>
            </a:avLst>
          </a:prstGeom>
          <a:solidFill>
            <a:srgbClr val="FDE6E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>
              <a:solidFill>
                <a:srgbClr val="00000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7835900" y="3891915"/>
            <a:ext cx="3479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B=0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/>
              <p:cNvSpPr txBox="1"/>
              <p:nvPr/>
            </p:nvSpPr>
            <p:spPr>
              <a:xfrm>
                <a:off x="7682230" y="4323715"/>
                <a:ext cx="638810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>
                    <a:solidFill>
                      <a:srgbClr val="000000"/>
                    </a:solidFill>
                  </a:rPr>
                  <a:t>A=N(0,</a:t>
                </a:r>
                <a14:m>
                  <m:oMath xmlns:m="http://schemas.openxmlformats.org/officeDocument/2006/math">
                    <m:r>
                      <a:rPr lang="en-US" altLang="zh-CN" sz="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en-US" altLang="zh-CN" sz="80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2" name="文本框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230" y="4323715"/>
                <a:ext cx="638810" cy="21399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3" name="图片 282" descr="火焰-copy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9270" y="3840480"/>
            <a:ext cx="106045" cy="106045"/>
          </a:xfrm>
          <a:prstGeom prst="rect">
            <a:avLst/>
          </a:prstGeom>
        </p:spPr>
      </p:pic>
      <p:pic>
        <p:nvPicPr>
          <p:cNvPr id="284" name="图片 283" descr="火焰-copy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9270" y="4249420"/>
            <a:ext cx="106045" cy="106045"/>
          </a:xfrm>
          <a:prstGeom prst="rect">
            <a:avLst/>
          </a:prstGeom>
        </p:spPr>
      </p:pic>
      <p:sp>
        <p:nvSpPr>
          <p:cNvPr id="285" name="文本框 284"/>
          <p:cNvSpPr txBox="1"/>
          <p:nvPr/>
        </p:nvSpPr>
        <p:spPr>
          <a:xfrm>
            <a:off x="7713980" y="4133850"/>
            <a:ext cx="590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rank </a:t>
            </a:r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r</a:t>
            </a:r>
          </a:p>
        </p:txBody>
      </p:sp>
      <p:sp>
        <p:nvSpPr>
          <p:cNvPr id="286" name="右大括号 285"/>
          <p:cNvSpPr/>
          <p:nvPr/>
        </p:nvSpPr>
        <p:spPr>
          <a:xfrm rot="5400000">
            <a:off x="7971155" y="3994785"/>
            <a:ext cx="76200" cy="335915"/>
          </a:xfrm>
          <a:prstGeom prst="rightBrace">
            <a:avLst>
              <a:gd name="adj1" fmla="val 51666"/>
              <a:gd name="adj2" fmla="val 50000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759325" y="3975100"/>
            <a:ext cx="121920" cy="129540"/>
            <a:chOff x="2087" y="3262"/>
            <a:chExt cx="292" cy="298"/>
          </a:xfrm>
        </p:grpSpPr>
        <p:sp>
          <p:nvSpPr>
            <p:cNvPr id="23" name="椭圆 22"/>
            <p:cNvSpPr/>
            <p:nvPr/>
          </p:nvSpPr>
          <p:spPr>
            <a:xfrm>
              <a:off x="2120" y="3302"/>
              <a:ext cx="227" cy="2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加号 40"/>
            <p:cNvSpPr/>
            <p:nvPr/>
          </p:nvSpPr>
          <p:spPr>
            <a:xfrm>
              <a:off x="2087" y="3262"/>
              <a:ext cx="292" cy="298"/>
            </a:xfrm>
            <a:prstGeom prst="mathPlus">
              <a:avLst>
                <a:gd name="adj1" fmla="val 0"/>
              </a:avLst>
            </a:prstGeom>
            <a:solidFill>
              <a:srgbClr val="999798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/>
          <p:cNvCxnSpPr/>
          <p:nvPr/>
        </p:nvCxnSpPr>
        <p:spPr>
          <a:xfrm flipV="1">
            <a:off x="4820920" y="3904615"/>
            <a:ext cx="0" cy="828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820920" y="4094480"/>
            <a:ext cx="0" cy="180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4867910" y="4039870"/>
            <a:ext cx="1620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903470" y="4560570"/>
            <a:ext cx="0" cy="144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171440" y="4129405"/>
            <a:ext cx="0" cy="576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563235" y="4565650"/>
            <a:ext cx="0" cy="144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6201410" y="4560570"/>
            <a:ext cx="0" cy="144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479415" y="3909060"/>
            <a:ext cx="0" cy="360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6118860" y="3898265"/>
            <a:ext cx="0" cy="828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6057265" y="3968750"/>
            <a:ext cx="121920" cy="129540"/>
            <a:chOff x="2087" y="3262"/>
            <a:chExt cx="292" cy="298"/>
          </a:xfrm>
        </p:grpSpPr>
        <p:sp>
          <p:nvSpPr>
            <p:cNvPr id="86" name="椭圆 85"/>
            <p:cNvSpPr/>
            <p:nvPr/>
          </p:nvSpPr>
          <p:spPr>
            <a:xfrm>
              <a:off x="2120" y="3302"/>
              <a:ext cx="227" cy="2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加号 86"/>
            <p:cNvSpPr/>
            <p:nvPr/>
          </p:nvSpPr>
          <p:spPr>
            <a:xfrm>
              <a:off x="2087" y="3262"/>
              <a:ext cx="292" cy="298"/>
            </a:xfrm>
            <a:prstGeom prst="mathPlus">
              <a:avLst>
                <a:gd name="adj1" fmla="val 0"/>
              </a:avLst>
            </a:prstGeom>
            <a:solidFill>
              <a:srgbClr val="999798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9" name="直接箭头连接符 88"/>
          <p:cNvCxnSpPr/>
          <p:nvPr/>
        </p:nvCxnSpPr>
        <p:spPr>
          <a:xfrm flipV="1">
            <a:off x="6118860" y="4088130"/>
            <a:ext cx="0" cy="180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6165850" y="4033520"/>
            <a:ext cx="1620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6047105" y="3743960"/>
            <a:ext cx="139700" cy="158750"/>
          </a:xfrm>
          <a:prstGeom prst="rect">
            <a:avLst/>
          </a:prstGeom>
          <a:solidFill>
            <a:srgbClr val="CFF5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000000"/>
                </a:solidFill>
                <a:latin typeface="Segoe Print" panose="02000600000000000000" charset="0"/>
                <a:cs typeface="Segoe Print" panose="02000600000000000000" charset="0"/>
              </a:rPr>
              <a:t>V</a:t>
            </a: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5479415" y="3544570"/>
            <a:ext cx="0" cy="194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820920" y="3630930"/>
            <a:ext cx="0" cy="108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6118860" y="3632200"/>
            <a:ext cx="0" cy="108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4819015" y="3631565"/>
            <a:ext cx="13032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468110" y="4128135"/>
            <a:ext cx="0" cy="576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 flipV="1">
            <a:off x="6604000" y="4128135"/>
            <a:ext cx="289560" cy="8185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6606540" y="3455035"/>
            <a:ext cx="285750" cy="5143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8612505" y="2844800"/>
            <a:ext cx="0" cy="1584000"/>
          </a:xfrm>
          <a:prstGeom prst="straightConnector1">
            <a:avLst/>
          </a:prstGeom>
          <a:ln w="15875" cmpd="sng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8239760" y="4006850"/>
            <a:ext cx="363220" cy="635"/>
          </a:xfrm>
          <a:prstGeom prst="straightConnector1">
            <a:avLst/>
          </a:prstGeom>
          <a:ln w="15875" cmpd="sng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8235315" y="4409440"/>
            <a:ext cx="363220" cy="635"/>
          </a:xfrm>
          <a:prstGeom prst="straightConnector1">
            <a:avLst/>
          </a:prstGeom>
          <a:ln w="15875" cmpd="sng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7664450" y="4632325"/>
            <a:ext cx="0" cy="72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7277735" y="4632325"/>
            <a:ext cx="7344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7278370" y="4527550"/>
            <a:ext cx="0" cy="108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8013700" y="4528185"/>
            <a:ext cx="0" cy="108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7272655" y="3781425"/>
            <a:ext cx="0" cy="1079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8001635" y="3783965"/>
            <a:ext cx="0" cy="1079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V="1">
            <a:off x="7271385" y="3783965"/>
            <a:ext cx="7344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7583805" y="3719195"/>
            <a:ext cx="121920" cy="129540"/>
            <a:chOff x="2087" y="3262"/>
            <a:chExt cx="292" cy="298"/>
          </a:xfrm>
        </p:grpSpPr>
        <p:sp>
          <p:nvSpPr>
            <p:cNvPr id="132" name="椭圆 131"/>
            <p:cNvSpPr/>
            <p:nvPr/>
          </p:nvSpPr>
          <p:spPr>
            <a:xfrm>
              <a:off x="2120" y="3302"/>
              <a:ext cx="227" cy="2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加号 132"/>
            <p:cNvSpPr/>
            <p:nvPr/>
          </p:nvSpPr>
          <p:spPr>
            <a:xfrm>
              <a:off x="2087" y="3262"/>
              <a:ext cx="292" cy="298"/>
            </a:xfrm>
            <a:prstGeom prst="mathPlus">
              <a:avLst>
                <a:gd name="adj1" fmla="val 0"/>
              </a:avLst>
            </a:prstGeom>
            <a:solidFill>
              <a:srgbClr val="999798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4" name="直接箭头连接符 133"/>
          <p:cNvCxnSpPr/>
          <p:nvPr/>
        </p:nvCxnSpPr>
        <p:spPr>
          <a:xfrm flipV="1">
            <a:off x="7644765" y="3620770"/>
            <a:ext cx="0" cy="144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图片 134" descr="雪花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4640580"/>
            <a:ext cx="158115" cy="158115"/>
          </a:xfrm>
          <a:prstGeom prst="rect">
            <a:avLst/>
          </a:prstGeom>
        </p:spPr>
      </p:pic>
      <p:pic>
        <p:nvPicPr>
          <p:cNvPr id="139" name="图片 138" descr="火焰-copy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190" y="4827905"/>
            <a:ext cx="106045" cy="106045"/>
          </a:xfrm>
          <a:prstGeom prst="rect">
            <a:avLst/>
          </a:prstGeom>
        </p:spPr>
      </p:pic>
      <p:sp>
        <p:nvSpPr>
          <p:cNvPr id="140" name="文本框 139"/>
          <p:cNvSpPr txBox="1"/>
          <p:nvPr/>
        </p:nvSpPr>
        <p:spPr>
          <a:xfrm>
            <a:off x="581025" y="4612640"/>
            <a:ext cx="10255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Frozen Parameters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581025" y="4773930"/>
            <a:ext cx="11430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Trainable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1924685" y="4612640"/>
                <a:ext cx="1210310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altLang="zh-CN" sz="800">
                    <a:solidFill>
                      <a:srgbClr val="000000"/>
                    </a:solidFill>
                  </a:rPr>
                  <a:t>  Prediction Entropy</a:t>
                </a: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85" y="4612640"/>
                <a:ext cx="1210310" cy="21399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1924050" y="4773930"/>
                <a:ext cx="1210310" cy="22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𝜀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 sz="800">
                    <a:solidFill>
                      <a:srgbClr val="000000"/>
                    </a:solidFill>
                  </a:rPr>
                  <a:t> Weighted Entropy</a:t>
                </a:r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50" y="4773930"/>
                <a:ext cx="1210310" cy="22288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组合 145"/>
          <p:cNvGrpSpPr/>
          <p:nvPr/>
        </p:nvGrpSpPr>
        <p:grpSpPr>
          <a:xfrm>
            <a:off x="3414395" y="4669155"/>
            <a:ext cx="121920" cy="129540"/>
            <a:chOff x="2087" y="3262"/>
            <a:chExt cx="292" cy="298"/>
          </a:xfrm>
        </p:grpSpPr>
        <p:sp>
          <p:nvSpPr>
            <p:cNvPr id="147" name="椭圆 146"/>
            <p:cNvSpPr/>
            <p:nvPr/>
          </p:nvSpPr>
          <p:spPr>
            <a:xfrm>
              <a:off x="2120" y="3302"/>
              <a:ext cx="227" cy="2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加号 147"/>
            <p:cNvSpPr/>
            <p:nvPr/>
          </p:nvSpPr>
          <p:spPr>
            <a:xfrm>
              <a:off x="2087" y="3262"/>
              <a:ext cx="292" cy="298"/>
            </a:xfrm>
            <a:prstGeom prst="mathPlus">
              <a:avLst>
                <a:gd name="adj1" fmla="val 0"/>
              </a:avLst>
            </a:prstGeom>
            <a:solidFill>
              <a:srgbClr val="999798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文本框 157"/>
          <p:cNvSpPr txBox="1"/>
          <p:nvPr/>
        </p:nvSpPr>
        <p:spPr>
          <a:xfrm>
            <a:off x="3484245" y="4626610"/>
            <a:ext cx="386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Add</a:t>
            </a:r>
          </a:p>
        </p:txBody>
      </p:sp>
      <p:cxnSp>
        <p:nvCxnSpPr>
          <p:cNvPr id="201" name="直接箭头连接符 200"/>
          <p:cNvCxnSpPr/>
          <p:nvPr/>
        </p:nvCxnSpPr>
        <p:spPr>
          <a:xfrm flipV="1">
            <a:off x="3413125" y="4849495"/>
            <a:ext cx="109855" cy="109855"/>
          </a:xfrm>
          <a:prstGeom prst="straightConnector1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3483610" y="4778375"/>
            <a:ext cx="11201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Back Propagation</a:t>
            </a:r>
          </a:p>
        </p:txBody>
      </p:sp>
      <p:sp>
        <p:nvSpPr>
          <p:cNvPr id="210" name="任意多边形 209"/>
          <p:cNvSpPr/>
          <p:nvPr/>
        </p:nvSpPr>
        <p:spPr>
          <a:xfrm rot="20640000">
            <a:off x="3925443" y="3647419"/>
            <a:ext cx="657860" cy="191360"/>
          </a:xfrm>
          <a:custGeom>
            <a:avLst/>
            <a:gdLst>
              <a:gd name="connsiteX0" fmla="*/ 12 w 1036"/>
              <a:gd name="connsiteY0" fmla="*/ 176 h 301"/>
              <a:gd name="connsiteX1" fmla="*/ 378 w 1036"/>
              <a:gd name="connsiteY1" fmla="*/ 60 h 301"/>
              <a:gd name="connsiteX2" fmla="*/ 621 w 1036"/>
              <a:gd name="connsiteY2" fmla="*/ 36 h 301"/>
              <a:gd name="connsiteX3" fmla="*/ 909 w 1036"/>
              <a:gd name="connsiteY3" fmla="*/ 83 h 301"/>
              <a:gd name="connsiteX4" fmla="*/ 957 w 1036"/>
              <a:gd name="connsiteY4" fmla="*/ 0 h 301"/>
              <a:gd name="connsiteX5" fmla="*/ 1036 w 1036"/>
              <a:gd name="connsiteY5" fmla="*/ 236 h 301"/>
              <a:gd name="connsiteX6" fmla="*/ 802 w 1036"/>
              <a:gd name="connsiteY6" fmla="*/ 301 h 301"/>
              <a:gd name="connsiteX7" fmla="*/ 845 w 1036"/>
              <a:gd name="connsiteY7" fmla="*/ 225 h 301"/>
              <a:gd name="connsiteX8" fmla="*/ 491 w 1036"/>
              <a:gd name="connsiteY8" fmla="*/ 162 h 301"/>
              <a:gd name="connsiteX9" fmla="*/ 0 w 1036"/>
              <a:gd name="connsiteY9" fmla="*/ 179 h 301"/>
              <a:gd name="connsiteX10" fmla="*/ 12 w 1036"/>
              <a:gd name="connsiteY10" fmla="*/ 176 h 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" h="301">
                <a:moveTo>
                  <a:pt x="12" y="176"/>
                </a:moveTo>
                <a:cubicBezTo>
                  <a:pt x="75" y="156"/>
                  <a:pt x="236" y="78"/>
                  <a:pt x="378" y="60"/>
                </a:cubicBezTo>
                <a:cubicBezTo>
                  <a:pt x="480" y="37"/>
                  <a:pt x="540" y="34"/>
                  <a:pt x="621" y="36"/>
                </a:cubicBezTo>
                <a:cubicBezTo>
                  <a:pt x="712" y="38"/>
                  <a:pt x="898" y="83"/>
                  <a:pt x="909" y="83"/>
                </a:cubicBezTo>
                <a:cubicBezTo>
                  <a:pt x="936" y="26"/>
                  <a:pt x="950" y="-4"/>
                  <a:pt x="957" y="0"/>
                </a:cubicBezTo>
                <a:cubicBezTo>
                  <a:pt x="970" y="41"/>
                  <a:pt x="1013" y="159"/>
                  <a:pt x="1036" y="236"/>
                </a:cubicBezTo>
                <a:lnTo>
                  <a:pt x="802" y="301"/>
                </a:lnTo>
                <a:lnTo>
                  <a:pt x="845" y="225"/>
                </a:lnTo>
                <a:cubicBezTo>
                  <a:pt x="794" y="205"/>
                  <a:pt x="632" y="170"/>
                  <a:pt x="491" y="162"/>
                </a:cubicBezTo>
                <a:cubicBezTo>
                  <a:pt x="350" y="154"/>
                  <a:pt x="81" y="180"/>
                  <a:pt x="0" y="179"/>
                </a:cubicBezTo>
                <a:lnTo>
                  <a:pt x="12" y="1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050" y="13963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charset="0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7050" y="41649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charset="0"/>
              </a:rPr>
              <a:t>作图：</a:t>
            </a:r>
          </a:p>
        </p:txBody>
      </p:sp>
      <p:pic>
        <p:nvPicPr>
          <p:cNvPr id="6" name="图片 5" descr="pin2024-07-20_18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882015"/>
            <a:ext cx="6184900" cy="2468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700145"/>
            <a:ext cx="633412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7050" y="2269490"/>
            <a:ext cx="7886700" cy="3462655"/>
          </a:xfrm>
        </p:spPr>
        <p:txBody>
          <a:bodyPr/>
          <a:lstStyle/>
          <a:p>
            <a:r>
              <a:rPr lang="zh-CN" altLang="en-US" b="1"/>
              <a:t>编辑顶点：</a:t>
            </a:r>
            <a:r>
              <a:rPr lang="zh-CN" altLang="en-US"/>
              <a:t>例如绘制弧形箭头、半曲线矩形。</a:t>
            </a:r>
          </a:p>
          <a:p>
            <a:endParaRPr lang="zh-CN" altLang="en-US"/>
          </a:p>
          <a:p>
            <a:r>
              <a:rPr lang="zh-CN" altLang="en-US" b="1"/>
              <a:t>多个图形拼接：</a:t>
            </a:r>
            <a:r>
              <a:rPr lang="zh-CN" altLang="en-US"/>
              <a:t>例如绘制</a:t>
            </a:r>
            <a:r>
              <a:rPr lang="zh-CN" altLang="en-US">
                <a:sym typeface="+mn-ea"/>
              </a:rPr>
              <a:t>半曲线矩形、用三角形代替弧形箭头的头部。</a:t>
            </a:r>
            <a:endParaRPr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>
                <a:ea typeface="宋体" charset="0"/>
              </a:rPr>
              <a:t>技巧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6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210" name="任意多边形 209"/>
          <p:cNvSpPr/>
          <p:nvPr/>
        </p:nvSpPr>
        <p:spPr>
          <a:xfrm rot="20640000">
            <a:off x="3670300" y="1626870"/>
            <a:ext cx="1140460" cy="494665"/>
          </a:xfrm>
          <a:custGeom>
            <a:avLst/>
            <a:gdLst>
              <a:gd name="connsiteX0" fmla="*/ 12 w 1036"/>
              <a:gd name="connsiteY0" fmla="*/ 176 h 301"/>
              <a:gd name="connsiteX1" fmla="*/ 378 w 1036"/>
              <a:gd name="connsiteY1" fmla="*/ 60 h 301"/>
              <a:gd name="connsiteX2" fmla="*/ 621 w 1036"/>
              <a:gd name="connsiteY2" fmla="*/ 36 h 301"/>
              <a:gd name="connsiteX3" fmla="*/ 909 w 1036"/>
              <a:gd name="connsiteY3" fmla="*/ 83 h 301"/>
              <a:gd name="connsiteX4" fmla="*/ 957 w 1036"/>
              <a:gd name="connsiteY4" fmla="*/ 0 h 301"/>
              <a:gd name="connsiteX5" fmla="*/ 1036 w 1036"/>
              <a:gd name="connsiteY5" fmla="*/ 236 h 301"/>
              <a:gd name="connsiteX6" fmla="*/ 802 w 1036"/>
              <a:gd name="connsiteY6" fmla="*/ 301 h 301"/>
              <a:gd name="connsiteX7" fmla="*/ 845 w 1036"/>
              <a:gd name="connsiteY7" fmla="*/ 225 h 301"/>
              <a:gd name="connsiteX8" fmla="*/ 491 w 1036"/>
              <a:gd name="connsiteY8" fmla="*/ 162 h 301"/>
              <a:gd name="connsiteX9" fmla="*/ 0 w 1036"/>
              <a:gd name="connsiteY9" fmla="*/ 179 h 301"/>
              <a:gd name="connsiteX10" fmla="*/ 12 w 1036"/>
              <a:gd name="connsiteY10" fmla="*/ 176 h 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" h="301">
                <a:moveTo>
                  <a:pt x="12" y="176"/>
                </a:moveTo>
                <a:cubicBezTo>
                  <a:pt x="75" y="156"/>
                  <a:pt x="236" y="78"/>
                  <a:pt x="378" y="60"/>
                </a:cubicBezTo>
                <a:cubicBezTo>
                  <a:pt x="480" y="37"/>
                  <a:pt x="540" y="34"/>
                  <a:pt x="621" y="36"/>
                </a:cubicBezTo>
                <a:cubicBezTo>
                  <a:pt x="712" y="38"/>
                  <a:pt x="898" y="83"/>
                  <a:pt x="909" y="83"/>
                </a:cubicBezTo>
                <a:cubicBezTo>
                  <a:pt x="936" y="26"/>
                  <a:pt x="950" y="-4"/>
                  <a:pt x="957" y="0"/>
                </a:cubicBezTo>
                <a:cubicBezTo>
                  <a:pt x="970" y="41"/>
                  <a:pt x="1013" y="159"/>
                  <a:pt x="1036" y="236"/>
                </a:cubicBezTo>
                <a:lnTo>
                  <a:pt x="802" y="301"/>
                </a:lnTo>
                <a:lnTo>
                  <a:pt x="845" y="225"/>
                </a:lnTo>
                <a:cubicBezTo>
                  <a:pt x="794" y="205"/>
                  <a:pt x="632" y="170"/>
                  <a:pt x="491" y="162"/>
                </a:cubicBezTo>
                <a:cubicBezTo>
                  <a:pt x="350" y="154"/>
                  <a:pt x="81" y="180"/>
                  <a:pt x="0" y="179"/>
                </a:cubicBezTo>
                <a:lnTo>
                  <a:pt x="12" y="1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组合 211"/>
          <p:cNvGrpSpPr/>
          <p:nvPr/>
        </p:nvGrpSpPr>
        <p:grpSpPr>
          <a:xfrm>
            <a:off x="6202220" y="1504950"/>
            <a:ext cx="1205851" cy="677596"/>
            <a:chOff x="830" y="3714"/>
            <a:chExt cx="1143" cy="518"/>
          </a:xfrm>
        </p:grpSpPr>
        <p:sp>
          <p:nvSpPr>
            <p:cNvPr id="5" name="波形 4"/>
            <p:cNvSpPr/>
            <p:nvPr/>
          </p:nvSpPr>
          <p:spPr>
            <a:xfrm flipH="1">
              <a:off x="830" y="3868"/>
              <a:ext cx="1142" cy="364"/>
            </a:xfrm>
            <a:prstGeom prst="wave">
              <a:avLst>
                <a:gd name="adj1" fmla="val 17373"/>
                <a:gd name="adj2" fmla="val 0"/>
              </a:avLst>
            </a:prstGeom>
            <a:solidFill>
              <a:srgbClr val="FDE6EE"/>
            </a:solidFill>
            <a:ln>
              <a:solidFill>
                <a:srgbClr val="FFDB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30" y="3714"/>
              <a:ext cx="1143" cy="328"/>
            </a:xfrm>
            <a:prstGeom prst="rect">
              <a:avLst/>
            </a:prstGeom>
            <a:solidFill>
              <a:srgbClr val="FDE6EE"/>
            </a:solidFill>
            <a:ln>
              <a:solidFill>
                <a:srgbClr val="FFDB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47" y="3759"/>
              <a:ext cx="1110" cy="328"/>
            </a:xfrm>
            <a:prstGeom prst="rect">
              <a:avLst/>
            </a:prstGeom>
            <a:solidFill>
              <a:srgbClr val="FDE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黄俊霖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437</Words>
  <Application>Microsoft Office PowerPoint</Application>
  <PresentationFormat>全屏显示(4:3)</PresentationFormat>
  <Paragraphs>106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DejaVu Math TeX Gyre</vt:lpstr>
      <vt:lpstr>等线</vt:lpstr>
      <vt:lpstr>华文新魏</vt:lpstr>
      <vt:lpstr>宋体</vt:lpstr>
      <vt:lpstr>微软雅黑</vt:lpstr>
      <vt:lpstr>Arial</vt:lpstr>
      <vt:lpstr>Cambria Math</vt:lpstr>
      <vt:lpstr>Palatino Linotype</vt:lpstr>
      <vt:lpstr>Segoe Print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Test-Time Low Rank Adaptation via Confidence Maximization for Zero-Shot Generalization of Vision-Language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339</cp:revision>
  <dcterms:created xsi:type="dcterms:W3CDTF">2024-07-26T02:22:42Z</dcterms:created>
  <dcterms:modified xsi:type="dcterms:W3CDTF">2024-07-26T14:07:06Z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2052-11.1.0.11720</vt:lpwstr>
  </property>
</Properties>
</file>