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14"/>
  </p:notesMasterIdLst>
  <p:handoutMasterIdLst>
    <p:handoutMasterId r:id="rId15"/>
  </p:handoutMasterIdLst>
  <p:sldIdLst>
    <p:sldId id="284" r:id="rId7"/>
    <p:sldId id="280" r:id="rId8"/>
    <p:sldId id="304" r:id="rId9"/>
    <p:sldId id="297" r:id="rId10"/>
    <p:sldId id="303" r:id="rId11"/>
    <p:sldId id="302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153"/>
    <a:srgbClr val="116EB9"/>
    <a:srgbClr val="000D1A"/>
    <a:srgbClr val="F9AD2B"/>
    <a:srgbClr val="005FC8"/>
    <a:srgbClr val="B0C1CB"/>
    <a:srgbClr val="BDBDCE"/>
    <a:srgbClr val="D2D2E4"/>
    <a:srgbClr val="7E8081"/>
    <a:srgbClr val="686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8E96E-B375-40AB-8AB9-CA097BB349C8}" v="1" dt="2024-03-21T16:37:10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7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106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2024/7/12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heme" Target="../theme/theme5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heme" Target="../theme/theme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981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Language-only Efficient Training of Zero-shot Composed Image Retrieval</a:t>
            </a:r>
            <a:br>
              <a:rPr lang="en-US" altLang="zh-CN" sz="3600" b="1" dirty="0"/>
            </a:br>
            <a:r>
              <a:rPr lang="zh-CN" altLang="en-US" sz="3600" b="1" dirty="0"/>
              <a:t>零样本学习合成图像检索的</a:t>
            </a:r>
            <a:br>
              <a:rPr lang="en-US" altLang="zh-CN" sz="3600" b="1" dirty="0"/>
            </a:br>
            <a:r>
              <a:rPr lang="zh-CN" altLang="en-US" sz="3600" b="1" dirty="0"/>
              <a:t>纯语言高效训练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3447143"/>
            <a:ext cx="680720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ym typeface="+mn-ea"/>
              </a:rPr>
              <a:t>杨力畅</a:t>
            </a:r>
            <a:endParaRPr lang="en-US" sz="7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4845" y="4748530"/>
            <a:ext cx="527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rgbClr val="255E92"/>
                </a:solidFill>
              </a:rPr>
              <a:t>Geonmo</a:t>
            </a:r>
            <a:r>
              <a:rPr lang="en-US" altLang="zh-CN" dirty="0">
                <a:solidFill>
                  <a:srgbClr val="255E92"/>
                </a:solidFill>
              </a:rPr>
              <a:t> Gu,  </a:t>
            </a:r>
            <a:r>
              <a:rPr lang="en-US" altLang="zh-CN" dirty="0" err="1">
                <a:solidFill>
                  <a:srgbClr val="255E92"/>
                </a:solidFill>
              </a:rPr>
              <a:t>Sanghyuk</a:t>
            </a:r>
            <a:r>
              <a:rPr lang="en-US" altLang="zh-CN" dirty="0">
                <a:solidFill>
                  <a:srgbClr val="255E92"/>
                </a:solidFill>
              </a:rPr>
              <a:t> Chun,  </a:t>
            </a:r>
            <a:r>
              <a:rPr lang="en-US" altLang="zh-CN" dirty="0" err="1">
                <a:solidFill>
                  <a:srgbClr val="255E92"/>
                </a:solidFill>
              </a:rPr>
              <a:t>Wonjae</a:t>
            </a:r>
            <a:r>
              <a:rPr lang="en-US" altLang="zh-CN" dirty="0">
                <a:solidFill>
                  <a:srgbClr val="255E92"/>
                </a:solidFill>
              </a:rPr>
              <a:t> Kim </a:t>
            </a:r>
            <a:r>
              <a:rPr lang="en-US" altLang="zh-CN" dirty="0" err="1">
                <a:solidFill>
                  <a:srgbClr val="255E92"/>
                </a:solidFill>
              </a:rPr>
              <a:t>Yoohoon</a:t>
            </a:r>
            <a:r>
              <a:rPr lang="en-US" altLang="zh-CN" dirty="0">
                <a:solidFill>
                  <a:srgbClr val="255E92"/>
                </a:solidFill>
              </a:rPr>
              <a:t> Kang,  </a:t>
            </a:r>
            <a:r>
              <a:rPr lang="en-US" altLang="zh-CN" dirty="0" err="1">
                <a:solidFill>
                  <a:srgbClr val="255E92"/>
                </a:solidFill>
              </a:rPr>
              <a:t>Sangdoo</a:t>
            </a:r>
            <a:r>
              <a:rPr lang="en-US" altLang="zh-CN" dirty="0">
                <a:solidFill>
                  <a:srgbClr val="255E92"/>
                </a:solidFill>
              </a:rPr>
              <a:t> Yun</a:t>
            </a:r>
            <a:endParaRPr lang="zh-CN" altLang="en-US" dirty="0">
              <a:solidFill>
                <a:srgbClr val="255E9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02945" y="1380490"/>
            <a:ext cx="7751445" cy="47459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b="1" dirty="0"/>
              <a:t>目的：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2060"/>
                </a:solidFill>
              </a:rPr>
              <a:t>提出了一种</a:t>
            </a:r>
            <a:r>
              <a:rPr lang="zh-CN" altLang="en-US" sz="2400" dirty="0">
                <a:solidFill>
                  <a:srgbClr val="FF0000"/>
                </a:solidFill>
              </a:rPr>
              <a:t>仅使用语言数据</a:t>
            </a:r>
            <a:r>
              <a:rPr lang="zh-CN" altLang="en-US" sz="2400" dirty="0">
                <a:solidFill>
                  <a:srgbClr val="002060"/>
                </a:solidFill>
              </a:rPr>
              <a:t>进行训练的高效方法，仅使用语言数据进行训练，通过</a:t>
            </a:r>
            <a:r>
              <a:rPr lang="zh-CN" altLang="en-US" sz="2400" dirty="0">
                <a:solidFill>
                  <a:srgbClr val="FF0000"/>
                </a:solidFill>
              </a:rPr>
              <a:t>自掩蔽投影（</a:t>
            </a:r>
            <a:r>
              <a:rPr lang="en-US" altLang="zh-CN" sz="2400" dirty="0">
                <a:solidFill>
                  <a:srgbClr val="FF0000"/>
                </a:solidFill>
              </a:rPr>
              <a:t>SMP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rgbClr val="002060"/>
                </a:solidFill>
              </a:rPr>
              <a:t>这一创新方法，实现高效且高效果的图像检索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/>
              <a:t>方法：</a:t>
            </a: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仅语言训练（</a:t>
            </a:r>
            <a:r>
              <a:rPr lang="en-US" altLang="zh-CN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Language-only Training</a:t>
            </a:r>
            <a:r>
              <a:rPr lang="zh-CN" alt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）：完全基于文本数据进行训练，不依赖于预先收集的图像</a:t>
            </a:r>
            <a:r>
              <a:rPr lang="en-US" altLang="zh-CN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</a:t>
            </a:r>
            <a:r>
              <a:rPr lang="zh-CN" alt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文本对或三元组数据集。</a:t>
            </a:r>
            <a:endParaRPr lang="en-US" altLang="zh-CN" sz="2400" b="0" i="0" dirty="0">
              <a:solidFill>
                <a:srgbClr val="00206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自掩蔽投影（</a:t>
            </a:r>
            <a:r>
              <a:rPr lang="en-US" altLang="zh-CN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Self-Masking Projection, SMP</a:t>
            </a:r>
            <a:r>
              <a:rPr lang="zh-CN" alt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）：一种新颖的自监督学习方法。将文本的潜在嵌入投影到令牌嵌入空间，并用这些投影替换原始文本中的关键词令牌，然后使得新文本和原始文本在潜在空间中具有相同的表示。</a:t>
            </a:r>
            <a:endParaRPr lang="en-US" altLang="zh-CN" sz="2400" b="0" i="0" dirty="0">
              <a:solidFill>
                <a:srgbClr val="00206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b="1" dirty="0"/>
              <a:t>特点：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降低数据收集成本，训练过程高效，泛化能力强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概述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9669BA5-D913-4E16-9E70-EDB81F67F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78" y="1907945"/>
            <a:ext cx="7830643" cy="329611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6228FC-603F-F53A-C5F3-98FE0A2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3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62628B-986F-91D0-5136-AC527B81C6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76588"/>
            <a:ext cx="6858000" cy="57785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（补充）</a:t>
            </a:r>
          </a:p>
        </p:txBody>
      </p:sp>
    </p:spTree>
    <p:extLst>
      <p:ext uri="{BB962C8B-B14F-4D97-AF65-F5344CB8AC3E}">
        <p14:creationId xmlns:p14="http://schemas.microsoft.com/office/powerpoint/2010/main" val="2809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charset="0"/>
              </a:rPr>
              <a:t>原图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BDBE36-85AA-21D3-EB5D-F7448FE21E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4415"/>
            <a:ext cx="9144000" cy="2434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A635FCD5-1993-9CD1-2793-2300BF732403}"/>
              </a:ext>
            </a:extLst>
          </p:cNvPr>
          <p:cNvGrpSpPr/>
          <p:nvPr/>
        </p:nvGrpSpPr>
        <p:grpSpPr>
          <a:xfrm>
            <a:off x="6661785" y="2782202"/>
            <a:ext cx="304800" cy="405765"/>
            <a:chOff x="6562725" y="2988945"/>
            <a:chExt cx="304800" cy="405765"/>
          </a:xfrm>
        </p:grpSpPr>
        <p:sp>
          <p:nvSpPr>
            <p:cNvPr id="193" name="圆柱体 192">
              <a:extLst>
                <a:ext uri="{FF2B5EF4-FFF2-40B4-BE49-F238E27FC236}">
                  <a16:creationId xmlns:a16="http://schemas.microsoft.com/office/drawing/2014/main" id="{709011A2-4656-AE40-F62B-CCA8006EF33B}"/>
                </a:ext>
              </a:extLst>
            </p:cNvPr>
            <p:cNvSpPr>
              <a:spLocks/>
            </p:cNvSpPr>
            <p:nvPr/>
          </p:nvSpPr>
          <p:spPr>
            <a:xfrm>
              <a:off x="6562726" y="3175635"/>
              <a:ext cx="304799" cy="219075"/>
            </a:xfrm>
            <a:prstGeom prst="can">
              <a:avLst>
                <a:gd name="adj" fmla="val 45625"/>
              </a:avLst>
            </a:prstGeom>
            <a:solidFill>
              <a:srgbClr val="BDBDCE"/>
            </a:solidFill>
            <a:ln>
              <a:solidFill>
                <a:srgbClr val="68696A">
                  <a:alpha val="92000"/>
                </a:srgb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4" name="圆柱体 193">
              <a:extLst>
                <a:ext uri="{FF2B5EF4-FFF2-40B4-BE49-F238E27FC236}">
                  <a16:creationId xmlns:a16="http://schemas.microsoft.com/office/drawing/2014/main" id="{4266D777-E125-A553-D4F4-7AB780234CAB}"/>
                </a:ext>
              </a:extLst>
            </p:cNvPr>
            <p:cNvSpPr>
              <a:spLocks/>
            </p:cNvSpPr>
            <p:nvPr/>
          </p:nvSpPr>
          <p:spPr>
            <a:xfrm>
              <a:off x="6562726" y="3086100"/>
              <a:ext cx="304799" cy="219075"/>
            </a:xfrm>
            <a:prstGeom prst="can">
              <a:avLst>
                <a:gd name="adj" fmla="val 45625"/>
              </a:avLst>
            </a:prstGeom>
            <a:solidFill>
              <a:srgbClr val="BDBDCE"/>
            </a:solidFill>
            <a:ln>
              <a:solidFill>
                <a:srgbClr val="68696A">
                  <a:alpha val="92000"/>
                </a:srgb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5" name="圆柱体 194">
              <a:extLst>
                <a:ext uri="{FF2B5EF4-FFF2-40B4-BE49-F238E27FC236}">
                  <a16:creationId xmlns:a16="http://schemas.microsoft.com/office/drawing/2014/main" id="{EDA22E53-8CCC-F074-1E05-BC340596C823}"/>
                </a:ext>
              </a:extLst>
            </p:cNvPr>
            <p:cNvSpPr>
              <a:spLocks/>
            </p:cNvSpPr>
            <p:nvPr/>
          </p:nvSpPr>
          <p:spPr>
            <a:xfrm>
              <a:off x="6562726" y="3002280"/>
              <a:ext cx="304799" cy="219075"/>
            </a:xfrm>
            <a:prstGeom prst="can">
              <a:avLst>
                <a:gd name="adj" fmla="val 50000"/>
              </a:avLst>
            </a:prstGeom>
            <a:solidFill>
              <a:srgbClr val="BDBDCE"/>
            </a:solidFill>
            <a:ln>
              <a:solidFill>
                <a:srgbClr val="68696A">
                  <a:alpha val="92000"/>
                </a:srgb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FDB0DF43-D555-AF31-71B9-E68ABF19CCA0}"/>
                </a:ext>
              </a:extLst>
            </p:cNvPr>
            <p:cNvSpPr>
              <a:spLocks/>
            </p:cNvSpPr>
            <p:nvPr/>
          </p:nvSpPr>
          <p:spPr>
            <a:xfrm>
              <a:off x="6562725" y="2988945"/>
              <a:ext cx="299085" cy="140017"/>
            </a:xfrm>
            <a:prstGeom prst="ellipse">
              <a:avLst/>
            </a:prstGeom>
            <a:solidFill>
              <a:srgbClr val="BDBDCE"/>
            </a:solidFill>
            <a:ln w="9525">
              <a:solidFill>
                <a:srgbClr val="7E80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1EC93C7-5551-C7AF-B579-1A080C9668EC}"/>
              </a:ext>
            </a:extLst>
          </p:cNvPr>
          <p:cNvSpPr txBox="1"/>
          <p:nvPr/>
        </p:nvSpPr>
        <p:spPr>
          <a:xfrm>
            <a:off x="1150620" y="3756660"/>
            <a:ext cx="250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D1A"/>
                </a:solidFill>
              </a:rPr>
              <a:t>A</a:t>
            </a:r>
            <a:r>
              <a:rPr lang="en-US" altLang="zh-CN" sz="1400" dirty="0">
                <a:solidFill>
                  <a:srgbClr val="000D1A"/>
                </a:solidFill>
              </a:rPr>
              <a:t>  </a:t>
            </a:r>
            <a:r>
              <a:rPr lang="en-US" altLang="zh-CN" sz="1200" dirty="0">
                <a:solidFill>
                  <a:srgbClr val="000D1A"/>
                </a:solidFill>
              </a:rPr>
              <a:t>photo</a:t>
            </a:r>
            <a:r>
              <a:rPr lang="en-US" altLang="zh-CN" sz="1400" dirty="0">
                <a:solidFill>
                  <a:srgbClr val="000D1A"/>
                </a:solidFill>
              </a:rPr>
              <a:t>  </a:t>
            </a:r>
            <a:r>
              <a:rPr lang="en-US" altLang="zh-CN" sz="1200" dirty="0">
                <a:solidFill>
                  <a:srgbClr val="000D1A"/>
                </a:solidFill>
              </a:rPr>
              <a:t>of    $   that  </a:t>
            </a:r>
            <a:r>
              <a:rPr lang="en-US" altLang="zh-CN" sz="1200" i="1" dirty="0">
                <a:solidFill>
                  <a:srgbClr val="116EB9"/>
                </a:solidFill>
              </a:rPr>
              <a:t>grow</a:t>
            </a:r>
            <a:r>
              <a:rPr lang="en-US" altLang="zh-CN" sz="1400" dirty="0">
                <a:solidFill>
                  <a:srgbClr val="116EB9"/>
                </a:solidFill>
              </a:rPr>
              <a:t>  …</a:t>
            </a:r>
            <a:endParaRPr lang="zh-CN" altLang="en-US" sz="1400" dirty="0">
              <a:solidFill>
                <a:srgbClr val="116EB9"/>
              </a:solidFill>
            </a:endParaRP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B041F4F-5A1F-914A-E1F4-5637B28DA12E}"/>
              </a:ext>
            </a:extLst>
          </p:cNvPr>
          <p:cNvGrpSpPr/>
          <p:nvPr/>
        </p:nvGrpSpPr>
        <p:grpSpPr>
          <a:xfrm>
            <a:off x="6353175" y="2845953"/>
            <a:ext cx="304800" cy="405765"/>
            <a:chOff x="6562725" y="2988945"/>
            <a:chExt cx="304800" cy="405765"/>
          </a:xfrm>
        </p:grpSpPr>
        <p:sp>
          <p:nvSpPr>
            <p:cNvPr id="118" name="圆柱体 117">
              <a:extLst>
                <a:ext uri="{FF2B5EF4-FFF2-40B4-BE49-F238E27FC236}">
                  <a16:creationId xmlns:a16="http://schemas.microsoft.com/office/drawing/2014/main" id="{0132A226-C926-6AE7-5858-8DF6D0AF166C}"/>
                </a:ext>
              </a:extLst>
            </p:cNvPr>
            <p:cNvSpPr>
              <a:spLocks/>
            </p:cNvSpPr>
            <p:nvPr/>
          </p:nvSpPr>
          <p:spPr>
            <a:xfrm>
              <a:off x="6562726" y="3175635"/>
              <a:ext cx="304799" cy="219075"/>
            </a:xfrm>
            <a:prstGeom prst="can">
              <a:avLst>
                <a:gd name="adj" fmla="val 45625"/>
              </a:avLst>
            </a:prstGeom>
            <a:solidFill>
              <a:srgbClr val="BDBDCE"/>
            </a:solidFill>
            <a:ln>
              <a:solidFill>
                <a:srgbClr val="68696A">
                  <a:alpha val="92000"/>
                </a:srgb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9" name="圆柱体 118">
              <a:extLst>
                <a:ext uri="{FF2B5EF4-FFF2-40B4-BE49-F238E27FC236}">
                  <a16:creationId xmlns:a16="http://schemas.microsoft.com/office/drawing/2014/main" id="{B54C3541-B097-BD78-8201-2B2AAA82ACBF}"/>
                </a:ext>
              </a:extLst>
            </p:cNvPr>
            <p:cNvSpPr>
              <a:spLocks/>
            </p:cNvSpPr>
            <p:nvPr/>
          </p:nvSpPr>
          <p:spPr>
            <a:xfrm>
              <a:off x="6562726" y="3086100"/>
              <a:ext cx="304799" cy="219075"/>
            </a:xfrm>
            <a:prstGeom prst="can">
              <a:avLst>
                <a:gd name="adj" fmla="val 45625"/>
              </a:avLst>
            </a:prstGeom>
            <a:solidFill>
              <a:srgbClr val="BDBDCE"/>
            </a:solidFill>
            <a:ln>
              <a:solidFill>
                <a:srgbClr val="68696A">
                  <a:alpha val="92000"/>
                </a:srgb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0" name="圆柱体 119">
              <a:extLst>
                <a:ext uri="{FF2B5EF4-FFF2-40B4-BE49-F238E27FC236}">
                  <a16:creationId xmlns:a16="http://schemas.microsoft.com/office/drawing/2014/main" id="{BA77A782-9299-FD4F-F389-286D5BAF9B1A}"/>
                </a:ext>
              </a:extLst>
            </p:cNvPr>
            <p:cNvSpPr>
              <a:spLocks/>
            </p:cNvSpPr>
            <p:nvPr/>
          </p:nvSpPr>
          <p:spPr>
            <a:xfrm>
              <a:off x="6562726" y="3002280"/>
              <a:ext cx="304799" cy="219075"/>
            </a:xfrm>
            <a:prstGeom prst="can">
              <a:avLst>
                <a:gd name="adj" fmla="val 50000"/>
              </a:avLst>
            </a:prstGeom>
            <a:solidFill>
              <a:srgbClr val="BDBDCE"/>
            </a:solidFill>
            <a:ln>
              <a:solidFill>
                <a:srgbClr val="68696A">
                  <a:alpha val="92000"/>
                </a:srgb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FDBCDDA2-05D0-8317-FA4B-45C6498521B0}"/>
                </a:ext>
              </a:extLst>
            </p:cNvPr>
            <p:cNvSpPr>
              <a:spLocks/>
            </p:cNvSpPr>
            <p:nvPr/>
          </p:nvSpPr>
          <p:spPr>
            <a:xfrm>
              <a:off x="6562725" y="2988945"/>
              <a:ext cx="299085" cy="140017"/>
            </a:xfrm>
            <a:prstGeom prst="ellipse">
              <a:avLst/>
            </a:prstGeom>
            <a:solidFill>
              <a:srgbClr val="BDBDCE"/>
            </a:solidFill>
            <a:ln w="9525">
              <a:solidFill>
                <a:srgbClr val="7E80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流程图: 手动操作 11">
            <a:extLst>
              <a:ext uri="{FF2B5EF4-FFF2-40B4-BE49-F238E27FC236}">
                <a16:creationId xmlns:a16="http://schemas.microsoft.com/office/drawing/2014/main" id="{402CCE86-D191-E472-4777-34E2E3613413}"/>
              </a:ext>
            </a:extLst>
          </p:cNvPr>
          <p:cNvSpPr/>
          <p:nvPr/>
        </p:nvSpPr>
        <p:spPr>
          <a:xfrm rot="16200000">
            <a:off x="1859280" y="2534920"/>
            <a:ext cx="678180" cy="947420"/>
          </a:xfrm>
          <a:prstGeom prst="flowChartManualOperation">
            <a:avLst/>
          </a:prstGeom>
          <a:solidFill>
            <a:srgbClr val="FEDF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1E5C4E-FE23-3672-3C3E-8799CDD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5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903CA-46A4-B58D-5BFD-A3559CF1C0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>
                <a:ea typeface="宋体" charset="0"/>
              </a:rPr>
              <a:t>绘图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9961C26-8ABA-F251-DE45-789A3835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79" y="2652319"/>
            <a:ext cx="751281" cy="741121"/>
          </a:xfrm>
          <a:prstGeom prst="rect">
            <a:avLst/>
          </a:prstGeom>
        </p:spPr>
      </p:pic>
      <p:sp>
        <p:nvSpPr>
          <p:cNvPr id="17" name="流程图: 手动操作 16">
            <a:extLst>
              <a:ext uri="{FF2B5EF4-FFF2-40B4-BE49-F238E27FC236}">
                <a16:creationId xmlns:a16="http://schemas.microsoft.com/office/drawing/2014/main" id="{A35E5FEC-D550-07A5-BF6C-BF797F7969EE}"/>
              </a:ext>
            </a:extLst>
          </p:cNvPr>
          <p:cNvSpPr/>
          <p:nvPr/>
        </p:nvSpPr>
        <p:spPr>
          <a:xfrm rot="16200000">
            <a:off x="5110480" y="2550160"/>
            <a:ext cx="678180" cy="947420"/>
          </a:xfrm>
          <a:prstGeom prst="flowChartManualOperation">
            <a:avLst/>
          </a:prstGeom>
          <a:solidFill>
            <a:srgbClr val="FEDF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23144AD-E065-4DEE-FEB2-DFD71C3A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961" y="3379470"/>
            <a:ext cx="734179" cy="739140"/>
          </a:xfrm>
          <a:prstGeom prst="rect">
            <a:avLst/>
          </a:prstGeom>
        </p:spPr>
      </p:pic>
      <p:sp>
        <p:nvSpPr>
          <p:cNvPr id="28" name="流程图: 手动操作 27">
            <a:extLst>
              <a:ext uri="{FF2B5EF4-FFF2-40B4-BE49-F238E27FC236}">
                <a16:creationId xmlns:a16="http://schemas.microsoft.com/office/drawing/2014/main" id="{28CBB123-14CA-4CAC-1277-545D3EA314FC}"/>
              </a:ext>
            </a:extLst>
          </p:cNvPr>
          <p:cNvSpPr/>
          <p:nvPr/>
        </p:nvSpPr>
        <p:spPr>
          <a:xfrm rot="16200000">
            <a:off x="4001770" y="3453130"/>
            <a:ext cx="678180" cy="947420"/>
          </a:xfrm>
          <a:prstGeom prst="flowChartManualOperation">
            <a:avLst/>
          </a:prstGeom>
          <a:solidFill>
            <a:srgbClr val="99C3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操作 29">
            <a:extLst>
              <a:ext uri="{FF2B5EF4-FFF2-40B4-BE49-F238E27FC236}">
                <a16:creationId xmlns:a16="http://schemas.microsoft.com/office/drawing/2014/main" id="{96C81294-F2CE-DA54-63C2-246297F0AA6F}"/>
              </a:ext>
            </a:extLst>
          </p:cNvPr>
          <p:cNvSpPr/>
          <p:nvPr/>
        </p:nvSpPr>
        <p:spPr>
          <a:xfrm rot="16200000">
            <a:off x="2980690" y="2885440"/>
            <a:ext cx="405130" cy="262890"/>
          </a:xfrm>
          <a:prstGeom prst="flowChartManualOperation">
            <a:avLst/>
          </a:prstGeom>
          <a:solidFill>
            <a:srgbClr val="F8A5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512796-AF62-AAEF-08D6-8C5FEB4F18E6}"/>
              </a:ext>
            </a:extLst>
          </p:cNvPr>
          <p:cNvSpPr/>
          <p:nvPr/>
        </p:nvSpPr>
        <p:spPr>
          <a:xfrm>
            <a:off x="1196340" y="3806190"/>
            <a:ext cx="1501140" cy="228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EE82EB3-BFF2-9969-98D3-F9B4387A3F68}"/>
              </a:ext>
            </a:extLst>
          </p:cNvPr>
          <p:cNvCxnSpPr/>
          <p:nvPr/>
        </p:nvCxnSpPr>
        <p:spPr>
          <a:xfrm>
            <a:off x="1398270" y="380619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4CE6440-30DE-5F7A-A9ED-F963E19B25E8}"/>
              </a:ext>
            </a:extLst>
          </p:cNvPr>
          <p:cNvCxnSpPr>
            <a:cxnSpLocks/>
          </p:cNvCxnSpPr>
          <p:nvPr/>
        </p:nvCxnSpPr>
        <p:spPr>
          <a:xfrm>
            <a:off x="1905000" y="380619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E546CD4-AE21-CC4F-5448-4933CFFA5B46}"/>
              </a:ext>
            </a:extLst>
          </p:cNvPr>
          <p:cNvSpPr/>
          <p:nvPr/>
        </p:nvSpPr>
        <p:spPr>
          <a:xfrm>
            <a:off x="2697480" y="3806190"/>
            <a:ext cx="727708" cy="228600"/>
          </a:xfrm>
          <a:prstGeom prst="rect">
            <a:avLst/>
          </a:prstGeom>
          <a:noFill/>
          <a:ln>
            <a:solidFill>
              <a:srgbClr val="1872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76BAE92-1522-B697-AB61-BAA28F5195E8}"/>
              </a:ext>
            </a:extLst>
          </p:cNvPr>
          <p:cNvCxnSpPr/>
          <p:nvPr/>
        </p:nvCxnSpPr>
        <p:spPr>
          <a:xfrm>
            <a:off x="3169920" y="3798570"/>
            <a:ext cx="0" cy="23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EE2001E-2F19-8C80-B237-B1757235052C}"/>
              </a:ext>
            </a:extLst>
          </p:cNvPr>
          <p:cNvSpPr/>
          <p:nvPr/>
        </p:nvSpPr>
        <p:spPr>
          <a:xfrm>
            <a:off x="2164080" y="3806135"/>
            <a:ext cx="201930" cy="228600"/>
          </a:xfrm>
          <a:prstGeom prst="rect">
            <a:avLst/>
          </a:prstGeom>
          <a:noFill/>
          <a:ln>
            <a:solidFill>
              <a:srgbClr val="EF2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9D64C45E-9837-0F49-1505-1CF600ADF858}"/>
              </a:ext>
            </a:extLst>
          </p:cNvPr>
          <p:cNvGrpSpPr/>
          <p:nvPr/>
        </p:nvGrpSpPr>
        <p:grpSpPr>
          <a:xfrm>
            <a:off x="6562725" y="2988945"/>
            <a:ext cx="304800" cy="405765"/>
            <a:chOff x="6562725" y="2988945"/>
            <a:chExt cx="304800" cy="405765"/>
          </a:xfrm>
        </p:grpSpPr>
        <p:sp>
          <p:nvSpPr>
            <p:cNvPr id="112" name="圆柱体 111">
              <a:extLst>
                <a:ext uri="{FF2B5EF4-FFF2-40B4-BE49-F238E27FC236}">
                  <a16:creationId xmlns:a16="http://schemas.microsoft.com/office/drawing/2014/main" id="{5EA3DCC4-EB39-254A-FDD0-F01D6D4195CC}"/>
                </a:ext>
              </a:extLst>
            </p:cNvPr>
            <p:cNvSpPr>
              <a:spLocks/>
            </p:cNvSpPr>
            <p:nvPr/>
          </p:nvSpPr>
          <p:spPr>
            <a:xfrm>
              <a:off x="6562726" y="3175635"/>
              <a:ext cx="304799" cy="219075"/>
            </a:xfrm>
            <a:prstGeom prst="can">
              <a:avLst>
                <a:gd name="adj" fmla="val 45625"/>
              </a:avLst>
            </a:prstGeom>
            <a:solidFill>
              <a:srgbClr val="BDBDCE"/>
            </a:solidFill>
            <a:ln>
              <a:solidFill>
                <a:srgbClr val="68696A">
                  <a:alpha val="92000"/>
                </a:srgb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3" name="圆柱体 112">
              <a:extLst>
                <a:ext uri="{FF2B5EF4-FFF2-40B4-BE49-F238E27FC236}">
                  <a16:creationId xmlns:a16="http://schemas.microsoft.com/office/drawing/2014/main" id="{928179F5-7819-5576-B010-400B92AFA796}"/>
                </a:ext>
              </a:extLst>
            </p:cNvPr>
            <p:cNvSpPr>
              <a:spLocks/>
            </p:cNvSpPr>
            <p:nvPr/>
          </p:nvSpPr>
          <p:spPr>
            <a:xfrm>
              <a:off x="6562726" y="3086100"/>
              <a:ext cx="304799" cy="219075"/>
            </a:xfrm>
            <a:prstGeom prst="can">
              <a:avLst>
                <a:gd name="adj" fmla="val 45625"/>
              </a:avLst>
            </a:prstGeom>
            <a:solidFill>
              <a:srgbClr val="BDBDCE"/>
            </a:solidFill>
            <a:ln>
              <a:solidFill>
                <a:srgbClr val="68696A">
                  <a:alpha val="92000"/>
                </a:srgb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4" name="圆柱体 113">
              <a:extLst>
                <a:ext uri="{FF2B5EF4-FFF2-40B4-BE49-F238E27FC236}">
                  <a16:creationId xmlns:a16="http://schemas.microsoft.com/office/drawing/2014/main" id="{A2029EA0-58CA-7FDC-4DAE-9A27C3D21132}"/>
                </a:ext>
              </a:extLst>
            </p:cNvPr>
            <p:cNvSpPr>
              <a:spLocks/>
            </p:cNvSpPr>
            <p:nvPr/>
          </p:nvSpPr>
          <p:spPr>
            <a:xfrm>
              <a:off x="6562726" y="3002280"/>
              <a:ext cx="304799" cy="219075"/>
            </a:xfrm>
            <a:prstGeom prst="can">
              <a:avLst>
                <a:gd name="adj" fmla="val 50000"/>
              </a:avLst>
            </a:prstGeom>
            <a:solidFill>
              <a:srgbClr val="BDBDCE"/>
            </a:solidFill>
            <a:ln>
              <a:solidFill>
                <a:srgbClr val="68696A">
                  <a:alpha val="92000"/>
                </a:srgbClr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CDA28A1A-3E41-542C-A870-D4E62E8D0581}"/>
                </a:ext>
              </a:extLst>
            </p:cNvPr>
            <p:cNvSpPr>
              <a:spLocks/>
            </p:cNvSpPr>
            <p:nvPr/>
          </p:nvSpPr>
          <p:spPr>
            <a:xfrm>
              <a:off x="6562725" y="2988945"/>
              <a:ext cx="299085" cy="140017"/>
            </a:xfrm>
            <a:prstGeom prst="ellipse">
              <a:avLst/>
            </a:prstGeom>
            <a:solidFill>
              <a:srgbClr val="BDBDCE"/>
            </a:solidFill>
            <a:ln w="9525">
              <a:solidFill>
                <a:srgbClr val="7E80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F4E1F0E6-C77C-D82B-5CA0-983F4FA35068}"/>
              </a:ext>
            </a:extLst>
          </p:cNvPr>
          <p:cNvGrpSpPr/>
          <p:nvPr/>
        </p:nvGrpSpPr>
        <p:grpSpPr>
          <a:xfrm>
            <a:off x="5848349" y="2703195"/>
            <a:ext cx="135255" cy="157162"/>
            <a:chOff x="5848349" y="2703195"/>
            <a:chExt cx="135255" cy="157162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20C44845-A69E-F7C8-29A8-12E1470F4E2D}"/>
                </a:ext>
              </a:extLst>
            </p:cNvPr>
            <p:cNvSpPr/>
            <p:nvPr/>
          </p:nvSpPr>
          <p:spPr>
            <a:xfrm>
              <a:off x="5871210" y="2703195"/>
              <a:ext cx="87630" cy="91440"/>
            </a:xfrm>
            <a:prstGeom prst="ellipse">
              <a:avLst/>
            </a:prstGeom>
            <a:noFill/>
            <a:ln w="19050">
              <a:solidFill>
                <a:srgbClr val="B0C1C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0C0F6C9E-19CB-6965-66C1-B2439B8E6148}"/>
                </a:ext>
              </a:extLst>
            </p:cNvPr>
            <p:cNvSpPr/>
            <p:nvPr/>
          </p:nvSpPr>
          <p:spPr>
            <a:xfrm>
              <a:off x="5848349" y="2759392"/>
              <a:ext cx="135255" cy="100965"/>
            </a:xfrm>
            <a:prstGeom prst="roundRect">
              <a:avLst/>
            </a:prstGeom>
            <a:solidFill>
              <a:srgbClr val="F9AD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A9A1BD05-B445-115F-E167-D957863CF34F}"/>
              </a:ext>
            </a:extLst>
          </p:cNvPr>
          <p:cNvGrpSpPr/>
          <p:nvPr/>
        </p:nvGrpSpPr>
        <p:grpSpPr>
          <a:xfrm>
            <a:off x="2598102" y="2693670"/>
            <a:ext cx="135255" cy="157162"/>
            <a:chOff x="5848349" y="2703195"/>
            <a:chExt cx="135255" cy="15716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62E11905-E504-9521-BAC0-B12C4024C01D}"/>
                </a:ext>
              </a:extLst>
            </p:cNvPr>
            <p:cNvSpPr/>
            <p:nvPr/>
          </p:nvSpPr>
          <p:spPr>
            <a:xfrm>
              <a:off x="5871210" y="2703195"/>
              <a:ext cx="87630" cy="91440"/>
            </a:xfrm>
            <a:prstGeom prst="ellipse">
              <a:avLst/>
            </a:prstGeom>
            <a:noFill/>
            <a:ln w="19050">
              <a:solidFill>
                <a:srgbClr val="B0C1C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CF99B3E3-7CA7-A023-649B-8617C38CEE50}"/>
                </a:ext>
              </a:extLst>
            </p:cNvPr>
            <p:cNvSpPr/>
            <p:nvPr/>
          </p:nvSpPr>
          <p:spPr>
            <a:xfrm>
              <a:off x="5848349" y="2759392"/>
              <a:ext cx="135255" cy="100965"/>
            </a:xfrm>
            <a:prstGeom prst="roundRect">
              <a:avLst/>
            </a:prstGeom>
            <a:solidFill>
              <a:srgbClr val="F9AD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45F968F8-1DE7-44F4-29D0-5EE9ABDA8583}"/>
              </a:ext>
            </a:extLst>
          </p:cNvPr>
          <p:cNvGrpSpPr/>
          <p:nvPr/>
        </p:nvGrpSpPr>
        <p:grpSpPr>
          <a:xfrm>
            <a:off x="4745037" y="3608705"/>
            <a:ext cx="135255" cy="157162"/>
            <a:chOff x="5848349" y="2703195"/>
            <a:chExt cx="135255" cy="157162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AACCAF7-1C59-8748-62B8-813E6855F7F6}"/>
                </a:ext>
              </a:extLst>
            </p:cNvPr>
            <p:cNvSpPr/>
            <p:nvPr/>
          </p:nvSpPr>
          <p:spPr>
            <a:xfrm>
              <a:off x="5871210" y="2703195"/>
              <a:ext cx="87630" cy="91440"/>
            </a:xfrm>
            <a:prstGeom prst="ellipse">
              <a:avLst/>
            </a:prstGeom>
            <a:noFill/>
            <a:ln w="19050">
              <a:solidFill>
                <a:srgbClr val="B0C1C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: 圆角 146">
              <a:extLst>
                <a:ext uri="{FF2B5EF4-FFF2-40B4-BE49-F238E27FC236}">
                  <a16:creationId xmlns:a16="http://schemas.microsoft.com/office/drawing/2014/main" id="{C6238279-1F8F-13A9-0A37-2FA6FC7079F7}"/>
                </a:ext>
              </a:extLst>
            </p:cNvPr>
            <p:cNvSpPr/>
            <p:nvPr/>
          </p:nvSpPr>
          <p:spPr>
            <a:xfrm>
              <a:off x="5848349" y="2759392"/>
              <a:ext cx="135255" cy="100965"/>
            </a:xfrm>
            <a:prstGeom prst="roundRect">
              <a:avLst/>
            </a:prstGeom>
            <a:solidFill>
              <a:srgbClr val="F9AD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7AA1F1E-8C2B-BF18-4234-D22463E756D3}"/>
              </a:ext>
            </a:extLst>
          </p:cNvPr>
          <p:cNvSpPr txBox="1"/>
          <p:nvPr/>
        </p:nvSpPr>
        <p:spPr>
          <a:xfrm>
            <a:off x="609600" y="3354705"/>
            <a:ext cx="1007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0D1A"/>
                </a:solidFill>
              </a:rPr>
              <a:t>Query Image</a:t>
            </a:r>
            <a:endParaRPr lang="zh-CN" altLang="en-US" sz="1000" dirty="0">
              <a:solidFill>
                <a:srgbClr val="000D1A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E644EA2-9C41-B349-75F6-941BE3439014}"/>
              </a:ext>
            </a:extLst>
          </p:cNvPr>
          <p:cNvSpPr txBox="1"/>
          <p:nvPr/>
        </p:nvSpPr>
        <p:spPr>
          <a:xfrm>
            <a:off x="1421130" y="2744333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0D1A"/>
                </a:solidFill>
              </a:rPr>
              <a:t>Visual</a:t>
            </a:r>
          </a:p>
          <a:p>
            <a:pPr algn="ctr"/>
            <a:r>
              <a:rPr lang="en-US" altLang="zh-CN" sz="1400" dirty="0">
                <a:solidFill>
                  <a:srgbClr val="000D1A"/>
                </a:solidFill>
              </a:rPr>
              <a:t>Encoder</a:t>
            </a:r>
            <a:endParaRPr lang="zh-CN" altLang="en-US" sz="1400" dirty="0">
              <a:solidFill>
                <a:srgbClr val="000D1A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364CEE9-B48D-884C-767B-6107FCD49A1D}"/>
              </a:ext>
            </a:extLst>
          </p:cNvPr>
          <p:cNvSpPr txBox="1"/>
          <p:nvPr/>
        </p:nvSpPr>
        <p:spPr>
          <a:xfrm>
            <a:off x="3027997" y="2854960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400" i="1" dirty="0">
                <a:solidFill>
                  <a:srgbClr val="000D1A"/>
                </a:solidFill>
              </a:rPr>
              <a:t>ϕ</a:t>
            </a:r>
            <a:endParaRPr lang="zh-CN" altLang="en-US" sz="1400" i="1" dirty="0">
              <a:solidFill>
                <a:srgbClr val="000D1A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265C432D-A3E9-F20D-7F6A-CB21D1E8E06B}"/>
              </a:ext>
            </a:extLst>
          </p:cNvPr>
          <p:cNvSpPr txBox="1"/>
          <p:nvPr/>
        </p:nvSpPr>
        <p:spPr>
          <a:xfrm>
            <a:off x="3581400" y="2805591"/>
            <a:ext cx="1376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D1A"/>
                </a:solidFill>
              </a:rPr>
              <a:t>Candidate</a:t>
            </a:r>
          </a:p>
          <a:p>
            <a:pPr algn="ctr"/>
            <a:r>
              <a:rPr lang="en-US" altLang="zh-CN" sz="1000" dirty="0">
                <a:solidFill>
                  <a:srgbClr val="000D1A"/>
                </a:solidFill>
              </a:rPr>
              <a:t>Images</a:t>
            </a:r>
            <a:endParaRPr lang="zh-CN" altLang="en-US" sz="1000" dirty="0">
              <a:solidFill>
                <a:srgbClr val="000D1A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491F273-67A8-3D88-08A0-4C0270B5E488}"/>
              </a:ext>
            </a:extLst>
          </p:cNvPr>
          <p:cNvSpPr txBox="1"/>
          <p:nvPr/>
        </p:nvSpPr>
        <p:spPr>
          <a:xfrm>
            <a:off x="4672965" y="2741833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0D1A"/>
                </a:solidFill>
              </a:rPr>
              <a:t>Visual</a:t>
            </a:r>
          </a:p>
          <a:p>
            <a:pPr algn="ctr"/>
            <a:r>
              <a:rPr lang="en-US" altLang="zh-CN" sz="1400" dirty="0">
                <a:solidFill>
                  <a:srgbClr val="000D1A"/>
                </a:solidFill>
              </a:rPr>
              <a:t>Encoder</a:t>
            </a:r>
            <a:endParaRPr lang="zh-CN" altLang="en-US" sz="1400" dirty="0">
              <a:solidFill>
                <a:srgbClr val="000D1A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B899996-E28A-B76E-1FDF-39DE04656542}"/>
              </a:ext>
            </a:extLst>
          </p:cNvPr>
          <p:cNvSpPr txBox="1"/>
          <p:nvPr/>
        </p:nvSpPr>
        <p:spPr>
          <a:xfrm>
            <a:off x="5968365" y="3368040"/>
            <a:ext cx="1402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rgbClr val="000D1A"/>
                </a:solidFill>
              </a:rPr>
              <a:t>Retrieval DB</a:t>
            </a:r>
            <a:endParaRPr lang="zh-CN" altLang="en-US" sz="1050" dirty="0">
              <a:solidFill>
                <a:srgbClr val="000D1A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0D09BB9-9F43-14A0-DDAC-FB2FA8648CE0}"/>
              </a:ext>
            </a:extLst>
          </p:cNvPr>
          <p:cNvSpPr txBox="1"/>
          <p:nvPr/>
        </p:nvSpPr>
        <p:spPr>
          <a:xfrm>
            <a:off x="6847205" y="4091940"/>
            <a:ext cx="140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rgbClr val="000D1A"/>
                </a:solidFill>
              </a:rPr>
              <a:t>Retrieval Image</a:t>
            </a:r>
            <a:endParaRPr lang="zh-CN" altLang="en-US" sz="900" dirty="0">
              <a:solidFill>
                <a:srgbClr val="000D1A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E915443-DAEC-F37B-A798-05EFEE1D09F6}"/>
              </a:ext>
            </a:extLst>
          </p:cNvPr>
          <p:cNvSpPr txBox="1"/>
          <p:nvPr/>
        </p:nvSpPr>
        <p:spPr>
          <a:xfrm>
            <a:off x="4652644" y="3911600"/>
            <a:ext cx="193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D1A"/>
                </a:solidFill>
              </a:rPr>
              <a:t>Text-to-image retrieval</a:t>
            </a:r>
            <a:endParaRPr lang="zh-CN" altLang="en-US" sz="1000" dirty="0">
              <a:solidFill>
                <a:srgbClr val="000D1A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CFBC076B-8F7C-70E2-ECB5-8763B7E338CD}"/>
              </a:ext>
            </a:extLst>
          </p:cNvPr>
          <p:cNvSpPr txBox="1"/>
          <p:nvPr/>
        </p:nvSpPr>
        <p:spPr>
          <a:xfrm>
            <a:off x="3570605" y="3647112"/>
            <a:ext cx="140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0D1A"/>
                </a:solidFill>
              </a:rPr>
              <a:t>Textual</a:t>
            </a:r>
          </a:p>
          <a:p>
            <a:pPr algn="ctr"/>
            <a:r>
              <a:rPr lang="en-US" altLang="zh-CN" sz="1400" dirty="0">
                <a:solidFill>
                  <a:srgbClr val="000D1A"/>
                </a:solidFill>
              </a:rPr>
              <a:t>Encoder</a:t>
            </a:r>
            <a:endParaRPr lang="zh-CN" altLang="en-US" sz="1400" dirty="0">
              <a:solidFill>
                <a:srgbClr val="000D1A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8340E72D-7B13-856F-224D-49C03F784D53}"/>
                  </a:ext>
                </a:extLst>
              </p:cNvPr>
              <p:cNvSpPr txBox="1"/>
              <p:nvPr/>
            </p:nvSpPr>
            <p:spPr>
              <a:xfrm>
                <a:off x="4015740" y="3741283"/>
                <a:ext cx="1402080" cy="31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1400" dirty="0" smtClean="0">
                              <a:solidFill>
                                <a:srgbClr val="000D1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1400" i="0" dirty="0">
                              <a:solidFill>
                                <a:srgbClr val="000D1A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1400" b="0" i="0" dirty="0" smtClean="0">
                              <a:solidFill>
                                <a:srgbClr val="000D1A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rgbClr val="000D1A"/>
                  </a:solidFill>
                  <a:latin typeface="HGPMinchoE" panose="020B0400000000000000" pitchFamily="18" charset="-128"/>
                  <a:ea typeface="HGPMinchoE" panose="020B0400000000000000" pitchFamily="18" charset="-128"/>
                  <a:cs typeface="Browallia New" panose="020B0502040204020203" pitchFamily="34" charset="-34"/>
                </a:endParaRPr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8340E72D-7B13-856F-224D-49C03F78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40" y="3741283"/>
                <a:ext cx="1402080" cy="318805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C9FB0366-2924-39DB-715A-F62380AB8105}"/>
              </a:ext>
            </a:extLst>
          </p:cNvPr>
          <p:cNvSpPr txBox="1"/>
          <p:nvPr/>
        </p:nvSpPr>
        <p:spPr>
          <a:xfrm>
            <a:off x="1104900" y="4146004"/>
            <a:ext cx="321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116EB9"/>
                </a:solidFill>
              </a:rPr>
              <a:t>grow purple flowers behind the dog</a:t>
            </a:r>
            <a:endParaRPr lang="zh-CN" altLang="en-US" sz="1400" i="1" dirty="0">
              <a:solidFill>
                <a:srgbClr val="116EB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0A5F8730-4603-0090-EE24-E20E1B9B12C8}"/>
                  </a:ext>
                </a:extLst>
              </p:cNvPr>
              <p:cNvSpPr txBox="1"/>
              <p:nvPr/>
            </p:nvSpPr>
            <p:spPr>
              <a:xfrm>
                <a:off x="1802130" y="2829423"/>
                <a:ext cx="140208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0" dirty="0" smtClean="0">
                        <a:solidFill>
                          <a:srgbClr val="000D1A"/>
                        </a:solidFill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zh-CN" sz="1200" baseline="-38000" dirty="0">
                    <a:solidFill>
                      <a:srgbClr val="000D1A"/>
                    </a:solidFill>
                    <a:latin typeface="Times New Roman" panose="02020603050405020304" pitchFamily="18" charset="0"/>
                    <a:ea typeface="HGPMinchoE" panose="020B0400000000000000" pitchFamily="18" charset="-128"/>
                    <a:cs typeface="Times New Roman" panose="02020603050405020304" pitchFamily="18" charset="0"/>
                  </a:rPr>
                  <a:t>Ⅰ</a:t>
                </a:r>
                <a:endParaRPr lang="zh-CN" altLang="en-US" sz="1400" baseline="-38000" dirty="0">
                  <a:solidFill>
                    <a:srgbClr val="000D1A"/>
                  </a:solidFill>
                  <a:latin typeface="HGPMinchoE" panose="020B0400000000000000" pitchFamily="18" charset="-128"/>
                  <a:ea typeface="HGPMinchoE" panose="020B0400000000000000" pitchFamily="18" charset="-128"/>
                  <a:cs typeface="Browallia New" panose="020B0502040204020203" pitchFamily="34" charset="-34"/>
                </a:endParaRPr>
              </a:p>
            </p:txBody>
          </p:sp>
        </mc:Choice>
        <mc:Fallback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0A5F8730-4603-0090-EE24-E20E1B9B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130" y="2829423"/>
                <a:ext cx="1402080" cy="302840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E1629C67-EBF6-C5DD-378E-ED3738B7D016}"/>
                  </a:ext>
                </a:extLst>
              </p:cNvPr>
              <p:cNvSpPr txBox="1"/>
              <p:nvPr/>
            </p:nvSpPr>
            <p:spPr>
              <a:xfrm>
                <a:off x="5056632" y="2833614"/>
                <a:ext cx="140208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0" dirty="0" smtClean="0">
                        <a:solidFill>
                          <a:srgbClr val="000D1A"/>
                        </a:solidFill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zh-CN" sz="1200" baseline="-38000" dirty="0">
                    <a:solidFill>
                      <a:srgbClr val="000D1A"/>
                    </a:solidFill>
                    <a:latin typeface="Times New Roman" panose="02020603050405020304" pitchFamily="18" charset="0"/>
                    <a:ea typeface="HGPMinchoE" panose="020B0400000000000000" pitchFamily="18" charset="-128"/>
                    <a:cs typeface="Times New Roman" panose="02020603050405020304" pitchFamily="18" charset="0"/>
                  </a:rPr>
                  <a:t>Ⅰ</a:t>
                </a:r>
                <a:endParaRPr lang="zh-CN" altLang="en-US" sz="1400" baseline="-38000" dirty="0">
                  <a:solidFill>
                    <a:srgbClr val="000D1A"/>
                  </a:solidFill>
                  <a:latin typeface="HGPMinchoE" panose="020B0400000000000000" pitchFamily="18" charset="-128"/>
                  <a:ea typeface="HGPMinchoE" panose="020B0400000000000000" pitchFamily="18" charset="-128"/>
                  <a:cs typeface="Browallia New" panose="020B0502040204020203" pitchFamily="34" charset="-34"/>
                </a:endParaRPr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E1629C67-EBF6-C5DD-378E-ED3738B7D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632" y="2833614"/>
                <a:ext cx="1402080" cy="302840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8B8388DA-3A73-5803-8F56-218116964E87}"/>
              </a:ext>
            </a:extLst>
          </p:cNvPr>
          <p:cNvCxnSpPr>
            <a:cxnSpLocks/>
          </p:cNvCxnSpPr>
          <p:nvPr/>
        </p:nvCxnSpPr>
        <p:spPr>
          <a:xfrm>
            <a:off x="1497330" y="3011805"/>
            <a:ext cx="182880" cy="0"/>
          </a:xfrm>
          <a:prstGeom prst="straightConnector1">
            <a:avLst/>
          </a:prstGeom>
          <a:ln>
            <a:solidFill>
              <a:srgbClr val="505153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9ADADF1E-A3D3-94B5-15EC-56D27E5E357D}"/>
              </a:ext>
            </a:extLst>
          </p:cNvPr>
          <p:cNvCxnSpPr>
            <a:cxnSpLocks/>
          </p:cNvCxnSpPr>
          <p:nvPr/>
        </p:nvCxnSpPr>
        <p:spPr>
          <a:xfrm>
            <a:off x="2703830" y="3011805"/>
            <a:ext cx="290830" cy="0"/>
          </a:xfrm>
          <a:prstGeom prst="straightConnector1">
            <a:avLst/>
          </a:prstGeom>
          <a:ln>
            <a:solidFill>
              <a:srgbClr val="505153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BD80E883-C5C7-47AE-FC0C-0AD9097904D8}"/>
              </a:ext>
            </a:extLst>
          </p:cNvPr>
          <p:cNvCxnSpPr>
            <a:cxnSpLocks/>
          </p:cNvCxnSpPr>
          <p:nvPr/>
        </p:nvCxnSpPr>
        <p:spPr>
          <a:xfrm>
            <a:off x="4535170" y="3021965"/>
            <a:ext cx="290830" cy="0"/>
          </a:xfrm>
          <a:prstGeom prst="straightConnector1">
            <a:avLst/>
          </a:prstGeom>
          <a:ln>
            <a:solidFill>
              <a:srgbClr val="505153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73A57B57-AD7A-60D1-F588-56520C4C8578}"/>
              </a:ext>
            </a:extLst>
          </p:cNvPr>
          <p:cNvCxnSpPr>
            <a:cxnSpLocks/>
          </p:cNvCxnSpPr>
          <p:nvPr/>
        </p:nvCxnSpPr>
        <p:spPr>
          <a:xfrm>
            <a:off x="5988050" y="3019425"/>
            <a:ext cx="255270" cy="0"/>
          </a:xfrm>
          <a:prstGeom prst="straightConnector1">
            <a:avLst/>
          </a:prstGeom>
          <a:ln>
            <a:solidFill>
              <a:srgbClr val="505153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01D77F7-6D1B-F91B-D8CE-3D049E05FF37}"/>
              </a:ext>
            </a:extLst>
          </p:cNvPr>
          <p:cNvCxnSpPr>
            <a:cxnSpLocks/>
          </p:cNvCxnSpPr>
          <p:nvPr/>
        </p:nvCxnSpPr>
        <p:spPr>
          <a:xfrm>
            <a:off x="3514090" y="3927729"/>
            <a:ext cx="293370" cy="0"/>
          </a:xfrm>
          <a:prstGeom prst="straightConnector1">
            <a:avLst/>
          </a:prstGeom>
          <a:ln>
            <a:solidFill>
              <a:srgbClr val="505153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76A17B75-D1EC-BB36-D00E-E466B564B47A}"/>
              </a:ext>
            </a:extLst>
          </p:cNvPr>
          <p:cNvCxnSpPr>
            <a:cxnSpLocks/>
          </p:cNvCxnSpPr>
          <p:nvPr/>
        </p:nvCxnSpPr>
        <p:spPr>
          <a:xfrm flipV="1">
            <a:off x="2973070" y="4069080"/>
            <a:ext cx="0" cy="132969"/>
          </a:xfrm>
          <a:prstGeom prst="straightConnector1">
            <a:avLst/>
          </a:prstGeom>
          <a:ln>
            <a:solidFill>
              <a:srgbClr val="505153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C9BF8E1C-043E-0BC3-210A-5DB7C8942C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65046" y="3549010"/>
            <a:ext cx="1278257" cy="192409"/>
          </a:xfrm>
          <a:prstGeom prst="bentConnector3">
            <a:avLst>
              <a:gd name="adj1" fmla="val 99776"/>
            </a:avLst>
          </a:prstGeom>
          <a:ln w="12700">
            <a:solidFill>
              <a:srgbClr val="505153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1D4F1B3E-7F93-2D93-D01C-CF60D9822A84}"/>
              </a:ext>
            </a:extLst>
          </p:cNvPr>
          <p:cNvCxnSpPr/>
          <p:nvPr/>
        </p:nvCxnSpPr>
        <p:spPr>
          <a:xfrm rot="16200000" flipH="1">
            <a:off x="3186112" y="3193732"/>
            <a:ext cx="529590" cy="173355"/>
          </a:xfrm>
          <a:prstGeom prst="bentConnector3">
            <a:avLst>
              <a:gd name="adj1" fmla="val 0"/>
            </a:avLst>
          </a:prstGeom>
          <a:ln w="12700">
            <a:solidFill>
              <a:srgbClr val="5051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53FC5D08-382A-0BBA-63EF-D0228ABF0CD0}"/>
              </a:ext>
            </a:extLst>
          </p:cNvPr>
          <p:cNvCxnSpPr>
            <a:cxnSpLocks/>
          </p:cNvCxnSpPr>
          <p:nvPr/>
        </p:nvCxnSpPr>
        <p:spPr>
          <a:xfrm>
            <a:off x="7050405" y="3021330"/>
            <a:ext cx="529590" cy="266700"/>
          </a:xfrm>
          <a:prstGeom prst="bentConnector3">
            <a:avLst>
              <a:gd name="adj1" fmla="val 99281"/>
            </a:avLst>
          </a:prstGeom>
          <a:ln>
            <a:solidFill>
              <a:srgbClr val="505153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9D08CD28-AB55-EFCD-F659-E60D8980788A}"/>
              </a:ext>
            </a:extLst>
          </p:cNvPr>
          <p:cNvCxnSpPr>
            <a:cxnSpLocks/>
          </p:cNvCxnSpPr>
          <p:nvPr/>
        </p:nvCxnSpPr>
        <p:spPr>
          <a:xfrm flipV="1">
            <a:off x="4853940" y="3648710"/>
            <a:ext cx="1806575" cy="278130"/>
          </a:xfrm>
          <a:prstGeom prst="bentConnector3">
            <a:avLst>
              <a:gd name="adj1" fmla="val 99772"/>
            </a:avLst>
          </a:prstGeom>
          <a:ln>
            <a:solidFill>
              <a:srgbClr val="505153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2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CE5786C-3117-8AD3-2002-7C194B24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3437720"/>
            <a:ext cx="8402223" cy="2629267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D78253-5DF1-37AB-E61B-DE7D1131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6</a:t>
            </a:fld>
            <a:r>
              <a:rPr lang="en-US" altLang="zh-CN"/>
              <a:t>/13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52266-4672-2148-2590-6FC72C6A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对比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76EE83-1130-36B6-B4F5-6A80DC27026C}"/>
              </a:ext>
            </a:extLst>
          </p:cNvPr>
          <p:cNvSpPr txBox="1"/>
          <p:nvPr/>
        </p:nvSpPr>
        <p:spPr>
          <a:xfrm>
            <a:off x="4211320" y="6163446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</a:rPr>
              <a:t>绘图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158356-4163-4A28-8C13-0305DE7F12EA}"/>
              </a:ext>
            </a:extLst>
          </p:cNvPr>
          <p:cNvSpPr txBox="1"/>
          <p:nvPr/>
        </p:nvSpPr>
        <p:spPr>
          <a:xfrm>
            <a:off x="4211320" y="3574816"/>
            <a:ext cx="1996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+mj-ea"/>
                <a:ea typeface="+mj-ea"/>
              </a:rPr>
              <a:t>原图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9D89EA-278F-6827-DAE9-09394D8F8C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06655"/>
            <a:ext cx="9144000" cy="24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6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敬请大家批评指正</a:t>
            </a:r>
            <a:br>
              <a:rPr lang="zh-CN" altLang="en-US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</a:br>
            <a:r>
              <a:rPr lang="zh-CN" altLang="en-US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谢谢！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汇报人    杨力畅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514105" y="443958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iOPEN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443958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1853</TotalTime>
  <Words>319</Words>
  <Application>Microsoft Office PowerPoint</Application>
  <PresentationFormat>全屏显示(4:3)</PresentationFormat>
  <Paragraphs>46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HGPMinchoE</vt:lpstr>
      <vt:lpstr>等线</vt:lpstr>
      <vt:lpstr>华文新魏</vt:lpstr>
      <vt:lpstr>宋体</vt:lpstr>
      <vt:lpstr>微软雅黑</vt:lpstr>
      <vt:lpstr>Arial</vt:lpstr>
      <vt:lpstr>Cambria Math</vt:lpstr>
      <vt:lpstr>Palatino Linotype</vt:lpstr>
      <vt:lpstr>Times New Roman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Language-only Efficient Training of Zero-shot Composed Image Retrieval 零样本学习合成图像检索的 纯语言高效训练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敬请大家批评指正 谢谢！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357</cp:revision>
  <dcterms:created xsi:type="dcterms:W3CDTF">2024-03-12T11:56:28Z</dcterms:created>
  <dcterms:modified xsi:type="dcterms:W3CDTF">2024-07-12T13:55:17Z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