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2"/>
    <p:sldMasterId id="2147483653" r:id="rId3"/>
    <p:sldMasterId id="2147483655" r:id="rId4"/>
    <p:sldMasterId id="2147483657" r:id="rId5"/>
    <p:sldMasterId id="2147483659" r:id="rId6"/>
  </p:sldMasterIdLst>
  <p:notesMasterIdLst>
    <p:notesMasterId r:id="rId13"/>
  </p:notesMasterIdLst>
  <p:handoutMasterIdLst>
    <p:handoutMasterId r:id="rId14"/>
  </p:handoutMasterIdLst>
  <p:sldIdLst>
    <p:sldId id="284" r:id="rId7"/>
    <p:sldId id="280" r:id="rId8"/>
    <p:sldId id="297" r:id="rId9"/>
    <p:sldId id="298" r:id="rId10"/>
    <p:sldId id="299" r:id="rId11"/>
    <p:sldId id="30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Chengze" initials="W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72C51"/>
    <a:srgbClr val="A0202C"/>
    <a:srgbClr val="D0838B"/>
    <a:srgbClr val="B8DBF7"/>
    <a:srgbClr val="BADBF7"/>
    <a:srgbClr val="A19F8F"/>
    <a:srgbClr val="FED966"/>
    <a:srgbClr val="FCBC9C"/>
    <a:srgbClr val="FCB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07" autoAdjust="0"/>
    <p:restoredTop sz="85999" autoAdjust="0"/>
  </p:normalViewPr>
  <p:slideViewPr>
    <p:cSldViewPr snapToGrid="0">
      <p:cViewPr varScale="1">
        <p:scale>
          <a:sx n="67" d="100"/>
          <a:sy n="67" d="100"/>
        </p:scale>
        <p:origin x="14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9330F-88E0-42CC-B6FC-67AC1AD97942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EE26D-DD3C-44C7-9FB1-B5213CE71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058A143-40B6-4BB3-B308-59B1959A0944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5D7D132-F2B0-47F2-9FCE-932F12DCD9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041400"/>
            <a:ext cx="7772400" cy="23876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8825" y="3429000"/>
            <a:ext cx="5086350" cy="635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544186"/>
            <a:ext cx="20574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E6640B-B578-4E4F-80FC-F65C087C806E}" type="datetime1">
              <a:rPr lang="zh-CN" altLang="en-US" smtClean="0"/>
              <a:t>2024/10/26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90" y="6470014"/>
            <a:ext cx="20574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8937E081-6A8A-4C12-AE8C-2E13CF4ECFCD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37558" y="5805442"/>
            <a:ext cx="6868883" cy="111215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300" dirty="0">
                <a:solidFill>
                  <a:srgbClr val="70A8DA"/>
                </a:solidFill>
                <a:effectLst>
                  <a:outerShdw blurRad="50800" dist="50800" dir="2700000" algn="tl" rotWithShape="0">
                    <a:schemeClr val="bg1">
                      <a:alpha val="44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为国为民 笃志笃行</a:t>
            </a:r>
            <a:endParaRPr lang="en-US" altLang="zh-CN" sz="2000" spc="300" dirty="0">
              <a:solidFill>
                <a:srgbClr val="70A8DA"/>
              </a:solidFill>
              <a:effectLst>
                <a:outerShdw blurRad="50800" dist="50800" dir="2700000" algn="tl" rotWithShape="0">
                  <a:schemeClr val="bg1">
                    <a:alpha val="44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1050" dirty="0">
                <a:solidFill>
                  <a:srgbClr val="70A8DA"/>
                </a:solidFill>
                <a:effectLst>
                  <a:outerShdw blurRad="50800" dist="50800" dir="2700000" algn="tl" rotWithShape="0">
                    <a:schemeClr val="bg1">
                      <a:alpha val="44000"/>
                    </a:schemeClr>
                  </a:outerShdw>
                </a:effectLst>
                <a:latin typeface="Palatino Linotype" panose="02040502050505030304" pitchFamily="18" charset="0"/>
              </a:rPr>
              <a:t>For the nation, for the people; keep ambition, keep action.</a:t>
            </a:r>
            <a:endParaRPr lang="zh-CN" altLang="en-US" sz="1050" dirty="0">
              <a:solidFill>
                <a:srgbClr val="70A8DA"/>
              </a:solidFill>
              <a:effectLst>
                <a:outerShdw blurRad="50800" dist="50800" dir="2700000" algn="tl" rotWithShape="0">
                  <a:schemeClr val="bg1">
                    <a:alpha val="44000"/>
                  </a:schemeClr>
                </a:outerShdw>
              </a:effectLst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90" y="6470014"/>
            <a:ext cx="20574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727D11B-724C-4CF7-ABF1-D394197BE872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FC43-F76C-413A-BDAC-27D5D5B786D2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rgbClr val="193F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7094859" y="6566518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+mn-ea"/>
                <a:ea typeface="+mn-ea"/>
              </a:rPr>
              <a:t>iOPEN.nwpu.edu.cn</a:t>
            </a:r>
            <a:endParaRPr lang="zh-CN" altLang="en-US" sz="140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alphaModFix amt="5000"/>
          </a:blip>
          <a:srcRect t="34559" r="41681"/>
          <a:stretch>
            <a:fillRect/>
          </a:stretch>
        </p:blipFill>
        <p:spPr>
          <a:xfrm>
            <a:off x="4544610" y="0"/>
            <a:ext cx="4599390" cy="60171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" y="3429000"/>
            <a:ext cx="9144000" cy="659754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8016746" y="407789"/>
            <a:ext cx="0" cy="25256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形 22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2939" y="185738"/>
            <a:ext cx="695001" cy="69500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137472" y="181947"/>
            <a:ext cx="700977" cy="6969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122220-D019-4E63-9BB7-F559D4920E12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9449" y="64700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2E7B5AE-3D3F-44C1-BC8C-4382542C9D4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136525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36525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-1" y="6812281"/>
            <a:ext cx="9143999" cy="45719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6972300" y="6545262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C5EAF8-B0E6-4733-AAEA-DA9F488BF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59815"/>
            <a:ext cx="7772400" cy="23876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Teaching CLIP to Count to Ten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68400" y="3447143"/>
            <a:ext cx="6807200" cy="635000"/>
          </a:xfrm>
        </p:spPr>
        <p:txBody>
          <a:bodyPr>
            <a:normAutofit fontScale="7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sym typeface="+mn-ea"/>
              </a:rPr>
              <a:t>2023 IEEE/CVF International Conference on Computer Vision (ICCV)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845" y="4748530"/>
            <a:ext cx="5274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>
                <a:solidFill>
                  <a:schemeClr val="bg1">
                    <a:lumMod val="50000"/>
                  </a:schemeClr>
                </a:solidFill>
              </a:rPr>
              <a:t>Roni Paiss,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>
                <a:solidFill>
                  <a:schemeClr val="bg1">
                    <a:lumMod val="50000"/>
                  </a:schemeClr>
                </a:solidFill>
              </a:rPr>
              <a:t>Ariel Ephrat,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>
                <a:solidFill>
                  <a:schemeClr val="bg1">
                    <a:lumMod val="50000"/>
                  </a:schemeClr>
                </a:solidFill>
              </a:rPr>
              <a:t>Omer Tov,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>
                <a:solidFill>
                  <a:schemeClr val="bg1">
                    <a:lumMod val="50000"/>
                  </a:schemeClr>
                </a:solidFill>
              </a:rPr>
              <a:t>Shiran Zada,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>
                <a:solidFill>
                  <a:schemeClr val="bg1">
                    <a:lumMod val="50000"/>
                  </a:schemeClr>
                </a:solidFill>
              </a:rPr>
              <a:t>Inbar Mosseri,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>
                <a:solidFill>
                  <a:schemeClr val="bg1">
                    <a:lumMod val="50000"/>
                  </a:schemeClr>
                </a:solidFill>
              </a:rPr>
              <a:t>Michal Irani,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>
                <a:solidFill>
                  <a:schemeClr val="bg1">
                    <a:lumMod val="50000"/>
                  </a:schemeClr>
                </a:solidFill>
              </a:rPr>
              <a:t>Tali Dekel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02945" y="1380490"/>
            <a:ext cx="7751445" cy="474599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/>
              <a:t>目的：增强</a:t>
            </a:r>
            <a:r>
              <a:rPr lang="en-US"/>
              <a:t>CLIP</a:t>
            </a:r>
            <a:r>
              <a:rPr lang="zh-CN" altLang="en-US">
                <a:ea typeface="宋体" charset="0"/>
              </a:rPr>
              <a:t>对计数的理解能力</a:t>
            </a:r>
            <a:endParaRPr lang="zh-CN" altLang="en-US"/>
          </a:p>
          <a:p>
            <a:pPr>
              <a:lnSpc>
                <a:spcPct val="100000"/>
              </a:lnSpc>
            </a:pP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方法：除</a:t>
            </a:r>
            <a:r>
              <a:rPr lang="en-US" altLang="zh-CN">
                <a:ea typeface="宋体" charset="0"/>
              </a:rPr>
              <a:t>CLIP</a:t>
            </a:r>
            <a:r>
              <a:rPr lang="zh-CN" altLang="en-US">
                <a:ea typeface="宋体" charset="0"/>
              </a:rPr>
              <a:t>原有的图文对比</a:t>
            </a:r>
            <a:r>
              <a:rPr lang="en-US" altLang="zh-CN">
                <a:ea typeface="宋体" charset="0"/>
              </a:rPr>
              <a:t>loss</a:t>
            </a:r>
            <a:r>
              <a:rPr lang="zh-CN" altLang="en-US">
                <a:ea typeface="宋体" charset="0"/>
              </a:rPr>
              <a:t>外，添加了计数相关的对比</a:t>
            </a:r>
            <a:r>
              <a:rPr lang="en-US" altLang="zh-CN">
                <a:ea typeface="宋体" charset="0"/>
              </a:rPr>
              <a:t>loss</a:t>
            </a:r>
            <a:r>
              <a:rPr lang="zh-CN" altLang="en-US">
                <a:ea typeface="宋体" charset="0"/>
              </a:rPr>
              <a:t>。</a:t>
            </a:r>
            <a:endParaRPr lang="zh-CN" altLang="en-US"/>
          </a:p>
          <a:p>
            <a:pPr>
              <a:lnSpc>
                <a:spcPct val="100000"/>
              </a:lnSpc>
            </a:pP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特点：既保持了</a:t>
            </a:r>
            <a:r>
              <a:rPr lang="en-US" altLang="zh-CN"/>
              <a:t>CLIP</a:t>
            </a:r>
            <a:r>
              <a:rPr lang="zh-CN" altLang="en-US">
                <a:ea typeface="宋体" charset="0"/>
              </a:rPr>
              <a:t>原有的图文对齐能力，又提高了其计数理解能力。</a:t>
            </a:r>
            <a:endParaRPr lang="zh-CN" altLang="en-US"/>
          </a:p>
          <a:p>
            <a:pPr>
              <a:lnSpc>
                <a:spcPct val="100000"/>
              </a:lnSpc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概述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/>
              <a:t>2 </a:t>
            </a:r>
            <a:r>
              <a:rPr lang="zh-CN" altLang="en-US">
                <a:ea typeface="宋体" charset="0"/>
              </a:rPr>
              <a:t>绘图</a:t>
            </a:r>
            <a:r>
              <a:rPr lang="en-US" altLang="zh-CN">
                <a:ea typeface="宋体" charset="0"/>
              </a:rPr>
              <a:t>/</a:t>
            </a:r>
            <a:r>
              <a:rPr lang="zh-CN" altLang="en-US">
                <a:ea typeface="宋体" charset="0"/>
              </a:rPr>
              <a:t>原图</a:t>
            </a:r>
          </a:p>
        </p:txBody>
      </p:sp>
      <p:pic>
        <p:nvPicPr>
          <p:cNvPr id="3" name="图片 2" descr="参考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" y="1015365"/>
            <a:ext cx="8536940" cy="48272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/>
              <a:t>2 </a:t>
            </a:r>
            <a:r>
              <a:rPr lang="zh-CN" altLang="en-US">
                <a:ea typeface="宋体" charset="0"/>
              </a:rPr>
              <a:t>绘图</a:t>
            </a:r>
            <a:r>
              <a:rPr lang="en-US" altLang="zh-CN">
                <a:ea typeface="宋体" charset="0"/>
              </a:rPr>
              <a:t>/</a:t>
            </a:r>
            <a:r>
              <a:rPr lang="zh-CN" altLang="en-US">
                <a:ea typeface="宋体" charset="0"/>
              </a:rPr>
              <a:t>作图</a:t>
            </a:r>
          </a:p>
        </p:txBody>
      </p:sp>
      <p:sp>
        <p:nvSpPr>
          <p:cNvPr id="510" name="文本框 509"/>
          <p:cNvSpPr txBox="1"/>
          <p:nvPr/>
        </p:nvSpPr>
        <p:spPr>
          <a:xfrm>
            <a:off x="474980" y="1031875"/>
            <a:ext cx="221996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300" b="1">
                <a:solidFill>
                  <a:srgbClr val="000000"/>
                </a:solidFill>
                <a:sym typeface="+mn-ea"/>
              </a:rPr>
              <a:t>(a) Obtaining Counting</a:t>
            </a:r>
            <a:endParaRPr lang="en-US" altLang="zh-CN" sz="1300" b="1">
              <a:solidFill>
                <a:srgbClr val="000000"/>
              </a:solidFill>
            </a:endParaRPr>
          </a:p>
          <a:p>
            <a:pPr algn="ctr"/>
            <a:r>
              <a:rPr lang="en-US" altLang="zh-CN" sz="1300" b="1">
                <a:solidFill>
                  <a:srgbClr val="000000"/>
                </a:solidFill>
                <a:sym typeface="+mn-ea"/>
              </a:rPr>
              <a:t>Training Set</a:t>
            </a:r>
          </a:p>
        </p:txBody>
      </p:sp>
      <p:sp>
        <p:nvSpPr>
          <p:cNvPr id="511" name="文本框 510"/>
          <p:cNvSpPr txBox="1"/>
          <p:nvPr/>
        </p:nvSpPr>
        <p:spPr>
          <a:xfrm>
            <a:off x="4598035" y="1031875"/>
            <a:ext cx="3208020" cy="291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300" b="1">
                <a:solidFill>
                  <a:srgbClr val="000000"/>
                </a:solidFill>
                <a:sym typeface="+mn-ea"/>
              </a:rPr>
              <a:t>(b) Teaching CLIP to count </a:t>
            </a:r>
          </a:p>
        </p:txBody>
      </p:sp>
      <p:cxnSp>
        <p:nvCxnSpPr>
          <p:cNvPr id="512" name="直接连接符 511"/>
          <p:cNvCxnSpPr/>
          <p:nvPr/>
        </p:nvCxnSpPr>
        <p:spPr>
          <a:xfrm flipH="1">
            <a:off x="3007360" y="1456055"/>
            <a:ext cx="5715" cy="403479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3" name="组合 512"/>
          <p:cNvGrpSpPr>
            <a:grpSpLocks noChangeAspect="1"/>
          </p:cNvGrpSpPr>
          <p:nvPr/>
        </p:nvGrpSpPr>
        <p:grpSpPr>
          <a:xfrm>
            <a:off x="574675" y="1689527"/>
            <a:ext cx="1746650" cy="537845"/>
            <a:chOff x="2418" y="2656"/>
            <a:chExt cx="4087" cy="1259"/>
          </a:xfrm>
        </p:grpSpPr>
        <p:pic>
          <p:nvPicPr>
            <p:cNvPr id="514" name="图片 513" descr="参考图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8" y="2656"/>
              <a:ext cx="1259" cy="1259"/>
            </a:xfrm>
            <a:prstGeom prst="rect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</p:pic>
        <p:sp>
          <p:nvSpPr>
            <p:cNvPr id="515" name="矩形 514"/>
            <p:cNvSpPr/>
            <p:nvPr/>
          </p:nvSpPr>
          <p:spPr>
            <a:xfrm>
              <a:off x="3677" y="2705"/>
              <a:ext cx="2828" cy="1180"/>
            </a:xfrm>
            <a:prstGeom prst="rect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100"/>
            </a:p>
          </p:txBody>
        </p:sp>
      </p:grpSp>
      <p:grpSp>
        <p:nvGrpSpPr>
          <p:cNvPr id="516" name="组合 515"/>
          <p:cNvGrpSpPr>
            <a:grpSpLocks noChangeAspect="1"/>
          </p:cNvGrpSpPr>
          <p:nvPr/>
        </p:nvGrpSpPr>
        <p:grpSpPr>
          <a:xfrm>
            <a:off x="701675" y="1816527"/>
            <a:ext cx="1746650" cy="537845"/>
            <a:chOff x="2418" y="2656"/>
            <a:chExt cx="4087" cy="1259"/>
          </a:xfrm>
        </p:grpSpPr>
        <p:pic>
          <p:nvPicPr>
            <p:cNvPr id="517" name="图片 516" descr="参考图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8" y="2656"/>
              <a:ext cx="1259" cy="1259"/>
            </a:xfrm>
            <a:prstGeom prst="rect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</p:pic>
        <p:sp>
          <p:nvSpPr>
            <p:cNvPr id="518" name="矩形 517"/>
            <p:cNvSpPr/>
            <p:nvPr/>
          </p:nvSpPr>
          <p:spPr>
            <a:xfrm>
              <a:off x="3677" y="2705"/>
              <a:ext cx="2828" cy="1180"/>
            </a:xfrm>
            <a:prstGeom prst="rect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100"/>
            </a:p>
          </p:txBody>
        </p:sp>
      </p:grpSp>
      <p:grpSp>
        <p:nvGrpSpPr>
          <p:cNvPr id="519" name="组合 518"/>
          <p:cNvGrpSpPr>
            <a:grpSpLocks noChangeAspect="1"/>
          </p:cNvGrpSpPr>
          <p:nvPr/>
        </p:nvGrpSpPr>
        <p:grpSpPr>
          <a:xfrm>
            <a:off x="828675" y="1943527"/>
            <a:ext cx="1746650" cy="537845"/>
            <a:chOff x="2418" y="2656"/>
            <a:chExt cx="4087" cy="1259"/>
          </a:xfrm>
        </p:grpSpPr>
        <p:pic>
          <p:nvPicPr>
            <p:cNvPr id="520" name="图片 519" descr="参考图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8" y="2656"/>
              <a:ext cx="1259" cy="1259"/>
            </a:xfrm>
            <a:prstGeom prst="rect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</p:pic>
        <p:sp>
          <p:nvSpPr>
            <p:cNvPr id="521" name="矩形 520"/>
            <p:cNvSpPr/>
            <p:nvPr/>
          </p:nvSpPr>
          <p:spPr>
            <a:xfrm>
              <a:off x="3677" y="2705"/>
              <a:ext cx="2828" cy="1180"/>
            </a:xfrm>
            <a:prstGeom prst="rect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rgbClr val="000000"/>
                  </a:solidFill>
                </a:rPr>
                <a:t>“</a:t>
              </a:r>
              <a:r>
                <a:rPr lang="en-US" altLang="zh-CN" sz="1000" b="1">
                  <a:solidFill>
                    <a:srgbClr val="000000"/>
                  </a:solidFill>
                </a:rPr>
                <a:t>Three</a:t>
              </a:r>
              <a:r>
                <a:rPr lang="en-US" altLang="zh-CN" sz="1000">
                  <a:solidFill>
                    <a:srgbClr val="000000"/>
                  </a:solidFill>
                </a:rPr>
                <a:t> running</a:t>
              </a:r>
            </a:p>
            <a:p>
              <a:pPr algn="ctr"/>
              <a:r>
                <a:rPr lang="en-US" altLang="zh-CN" sz="1000">
                  <a:solidFill>
                    <a:srgbClr val="000000"/>
                  </a:solidFill>
                </a:rPr>
                <a:t>horses...”</a:t>
              </a:r>
            </a:p>
          </p:txBody>
        </p:sp>
      </p:grpSp>
      <p:pic>
        <p:nvPicPr>
          <p:cNvPr id="522" name="图片 521" descr="参考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5" y="4010660"/>
            <a:ext cx="537845" cy="537845"/>
          </a:xfrm>
          <a:prstGeom prst="rect">
            <a:avLst/>
          </a:prstGeom>
        </p:spPr>
      </p:pic>
      <p:pic>
        <p:nvPicPr>
          <p:cNvPr id="523" name="图片 522" descr="参考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75" y="4137660"/>
            <a:ext cx="537845" cy="537845"/>
          </a:xfrm>
          <a:prstGeom prst="rect">
            <a:avLst/>
          </a:prstGeom>
        </p:spPr>
      </p:pic>
      <p:pic>
        <p:nvPicPr>
          <p:cNvPr id="524" name="图片 523" descr="参考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4264660"/>
            <a:ext cx="537845" cy="537845"/>
          </a:xfrm>
          <a:prstGeom prst="rect">
            <a:avLst/>
          </a:prstGeom>
        </p:spPr>
      </p:pic>
      <p:grpSp>
        <p:nvGrpSpPr>
          <p:cNvPr id="525" name="组合 524"/>
          <p:cNvGrpSpPr/>
          <p:nvPr/>
        </p:nvGrpSpPr>
        <p:grpSpPr>
          <a:xfrm>
            <a:off x="479425" y="3013075"/>
            <a:ext cx="1076960" cy="556260"/>
            <a:chOff x="2755" y="4593"/>
            <a:chExt cx="1696" cy="876"/>
          </a:xfrm>
        </p:grpSpPr>
        <p:sp>
          <p:nvSpPr>
            <p:cNvPr id="526" name="梯形 525"/>
            <p:cNvSpPr/>
            <p:nvPr/>
          </p:nvSpPr>
          <p:spPr>
            <a:xfrm flipV="1">
              <a:off x="2755" y="4593"/>
              <a:ext cx="1697" cy="876"/>
            </a:xfrm>
            <a:prstGeom prst="trapezoid">
              <a:avLst/>
            </a:prstGeom>
            <a:solidFill>
              <a:srgbClr val="FFD996"/>
            </a:solidFill>
            <a:ln>
              <a:solidFill>
                <a:srgbClr val="FFCC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527" name="文本框 526"/>
            <p:cNvSpPr txBox="1"/>
            <p:nvPr/>
          </p:nvSpPr>
          <p:spPr>
            <a:xfrm>
              <a:off x="2812" y="4603"/>
              <a:ext cx="158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</a:rPr>
                <a:t>Object</a:t>
              </a:r>
            </a:p>
            <a:p>
              <a:pPr algn="ctr"/>
              <a:r>
                <a:rPr lang="en-US" altLang="zh-CN" sz="1400">
                  <a:solidFill>
                    <a:srgbClr val="000000"/>
                  </a:solidFill>
                </a:rPr>
                <a:t>Detector</a:t>
              </a:r>
            </a:p>
          </p:txBody>
        </p:sp>
      </p:grpSp>
      <p:sp>
        <p:nvSpPr>
          <p:cNvPr id="528" name="文本框 527"/>
          <p:cNvSpPr txBox="1"/>
          <p:nvPr/>
        </p:nvSpPr>
        <p:spPr>
          <a:xfrm>
            <a:off x="422275" y="4915535"/>
            <a:ext cx="10966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solidFill>
                  <a:srgbClr val="000000"/>
                </a:solidFill>
              </a:rPr>
              <a:t>Detections of</a:t>
            </a:r>
          </a:p>
          <a:p>
            <a:pPr algn="ctr"/>
            <a:r>
              <a:rPr lang="en-US" altLang="zh-CN" sz="1200">
                <a:solidFill>
                  <a:srgbClr val="000000"/>
                </a:solidFill>
              </a:rPr>
              <a:t>max detected</a:t>
            </a:r>
          </a:p>
          <a:p>
            <a:pPr algn="ctr"/>
            <a:r>
              <a:rPr lang="en-US" altLang="zh-CN" sz="1200">
                <a:solidFill>
                  <a:srgbClr val="000000"/>
                </a:solidFill>
              </a:rPr>
              <a:t>objects: 3</a:t>
            </a:r>
          </a:p>
        </p:txBody>
      </p:sp>
      <p:sp>
        <p:nvSpPr>
          <p:cNvPr id="529" name="文本框 528"/>
          <p:cNvSpPr txBox="1"/>
          <p:nvPr/>
        </p:nvSpPr>
        <p:spPr>
          <a:xfrm>
            <a:off x="1697673" y="3569335"/>
            <a:ext cx="11391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√</a:t>
            </a:r>
            <a:r>
              <a:rPr lang="en-US" altLang="zh-CN" sz="1200"/>
              <a:t> </a:t>
            </a:r>
            <a:r>
              <a:rPr lang="en-US" altLang="zh-CN" sz="1200">
                <a:solidFill>
                  <a:srgbClr val="000000"/>
                </a:solidFill>
              </a:rPr>
              <a:t>Match</a:t>
            </a:r>
            <a:endParaRPr lang="en-US" altLang="zh-CN" sz="1200"/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X</a:t>
            </a:r>
            <a:r>
              <a:rPr lang="en-US" altLang="zh-CN" sz="1200"/>
              <a:t> </a:t>
            </a:r>
            <a:r>
              <a:rPr lang="en-US" altLang="zh-CN" sz="1200">
                <a:solidFill>
                  <a:srgbClr val="000000"/>
                </a:solidFill>
              </a:rPr>
              <a:t>Don’t match</a:t>
            </a:r>
          </a:p>
        </p:txBody>
      </p:sp>
      <p:grpSp>
        <p:nvGrpSpPr>
          <p:cNvPr id="530" name="组合 529"/>
          <p:cNvGrpSpPr>
            <a:grpSpLocks noChangeAspect="1"/>
          </p:cNvGrpSpPr>
          <p:nvPr/>
        </p:nvGrpSpPr>
        <p:grpSpPr>
          <a:xfrm>
            <a:off x="3200400" y="1864949"/>
            <a:ext cx="1550077" cy="489571"/>
            <a:chOff x="2418" y="2644"/>
            <a:chExt cx="3636" cy="1146"/>
          </a:xfrm>
        </p:grpSpPr>
        <p:pic>
          <p:nvPicPr>
            <p:cNvPr id="531" name="图片 530" descr="参考图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8" y="2656"/>
              <a:ext cx="1090" cy="1091"/>
            </a:xfrm>
            <a:prstGeom prst="rect">
              <a:avLst/>
            </a:prstGeom>
            <a:ln w="19050">
              <a:solidFill>
                <a:srgbClr val="B2B2B2"/>
              </a:solidFill>
            </a:ln>
          </p:spPr>
        </p:pic>
        <p:sp>
          <p:nvSpPr>
            <p:cNvPr id="532" name="矩形 531"/>
            <p:cNvSpPr/>
            <p:nvPr/>
          </p:nvSpPr>
          <p:spPr>
            <a:xfrm>
              <a:off x="3547" y="2644"/>
              <a:ext cx="2507" cy="1146"/>
            </a:xfrm>
            <a:prstGeom prst="rect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100"/>
            </a:p>
          </p:txBody>
        </p:sp>
      </p:grpSp>
      <p:sp>
        <p:nvSpPr>
          <p:cNvPr id="533" name="文本框 532"/>
          <p:cNvSpPr txBox="1"/>
          <p:nvPr/>
        </p:nvSpPr>
        <p:spPr>
          <a:xfrm>
            <a:off x="2939415" y="1379220"/>
            <a:ext cx="19558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b="1">
                <a:solidFill>
                  <a:srgbClr val="000000"/>
                </a:solidFill>
                <a:sym typeface="+mn-ea"/>
              </a:rPr>
              <a:t>Non-Counting</a:t>
            </a:r>
          </a:p>
          <a:p>
            <a:pPr algn="ctr"/>
            <a:r>
              <a:rPr lang="en-US" altLang="zh-CN" sz="1200" b="1">
                <a:solidFill>
                  <a:srgbClr val="000000"/>
                </a:solidFill>
              </a:rPr>
              <a:t>Subset</a:t>
            </a:r>
          </a:p>
        </p:txBody>
      </p:sp>
      <p:sp>
        <p:nvSpPr>
          <p:cNvPr id="534" name="文本框 533"/>
          <p:cNvSpPr txBox="1"/>
          <p:nvPr/>
        </p:nvSpPr>
        <p:spPr>
          <a:xfrm>
            <a:off x="4841875" y="1379220"/>
            <a:ext cx="19558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b="1">
                <a:solidFill>
                  <a:srgbClr val="85B15B"/>
                </a:solidFill>
                <a:sym typeface="+mn-ea"/>
              </a:rPr>
              <a:t>Counting</a:t>
            </a:r>
          </a:p>
          <a:p>
            <a:pPr algn="ctr"/>
            <a:r>
              <a:rPr lang="en-US" altLang="zh-CN" sz="1200" b="1">
                <a:solidFill>
                  <a:srgbClr val="85B15B"/>
                </a:solidFill>
              </a:rPr>
              <a:t>Subset</a:t>
            </a:r>
          </a:p>
        </p:txBody>
      </p:sp>
      <p:grpSp>
        <p:nvGrpSpPr>
          <p:cNvPr id="535" name="组合 534"/>
          <p:cNvGrpSpPr>
            <a:grpSpLocks noChangeAspect="1"/>
          </p:cNvGrpSpPr>
          <p:nvPr/>
        </p:nvGrpSpPr>
        <p:grpSpPr>
          <a:xfrm>
            <a:off x="3327400" y="1991949"/>
            <a:ext cx="1550077" cy="489571"/>
            <a:chOff x="2418" y="2644"/>
            <a:chExt cx="3636" cy="1146"/>
          </a:xfrm>
        </p:grpSpPr>
        <p:pic>
          <p:nvPicPr>
            <p:cNvPr id="536" name="图片 535" descr="参考图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8" y="2656"/>
              <a:ext cx="1090" cy="1091"/>
            </a:xfrm>
            <a:prstGeom prst="rect">
              <a:avLst/>
            </a:prstGeom>
            <a:ln w="19050">
              <a:solidFill>
                <a:srgbClr val="B2B2B2"/>
              </a:solidFill>
            </a:ln>
          </p:spPr>
        </p:pic>
        <p:sp>
          <p:nvSpPr>
            <p:cNvPr id="537" name="矩形 536"/>
            <p:cNvSpPr/>
            <p:nvPr/>
          </p:nvSpPr>
          <p:spPr>
            <a:xfrm>
              <a:off x="3547" y="2644"/>
              <a:ext cx="2507" cy="1146"/>
            </a:xfrm>
            <a:prstGeom prst="rect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100"/>
            </a:p>
          </p:txBody>
        </p:sp>
      </p:grpSp>
      <p:grpSp>
        <p:nvGrpSpPr>
          <p:cNvPr id="538" name="组合 537"/>
          <p:cNvGrpSpPr>
            <a:grpSpLocks noChangeAspect="1"/>
          </p:cNvGrpSpPr>
          <p:nvPr/>
        </p:nvGrpSpPr>
        <p:grpSpPr>
          <a:xfrm>
            <a:off x="3454400" y="2118949"/>
            <a:ext cx="1550077" cy="489571"/>
            <a:chOff x="2418" y="2644"/>
            <a:chExt cx="3636" cy="1146"/>
          </a:xfrm>
        </p:grpSpPr>
        <p:pic>
          <p:nvPicPr>
            <p:cNvPr id="539" name="图片 538" descr="参考图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8" y="2656"/>
              <a:ext cx="1090" cy="1091"/>
            </a:xfrm>
            <a:prstGeom prst="rect">
              <a:avLst/>
            </a:prstGeom>
            <a:ln w="19050">
              <a:solidFill>
                <a:srgbClr val="B2B2B2"/>
              </a:solidFill>
            </a:ln>
          </p:spPr>
        </p:pic>
        <p:sp>
          <p:nvSpPr>
            <p:cNvPr id="540" name="矩形 539"/>
            <p:cNvSpPr/>
            <p:nvPr/>
          </p:nvSpPr>
          <p:spPr>
            <a:xfrm>
              <a:off x="3547" y="2644"/>
              <a:ext cx="2507" cy="1146"/>
            </a:xfrm>
            <a:prstGeom prst="rect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rgbClr val="000000"/>
                  </a:solidFill>
                </a:rPr>
                <a:t>“Landscape in</a:t>
              </a:r>
            </a:p>
            <a:p>
              <a:pPr algn="ctr"/>
              <a:r>
                <a:rPr lang="en-US" altLang="zh-CN" sz="1000">
                  <a:solidFill>
                    <a:srgbClr val="000000"/>
                  </a:solidFill>
                </a:rPr>
                <a:t>autumn...”</a:t>
              </a:r>
            </a:p>
          </p:txBody>
        </p:sp>
      </p:grpSp>
      <p:grpSp>
        <p:nvGrpSpPr>
          <p:cNvPr id="541" name="组合 540"/>
          <p:cNvGrpSpPr>
            <a:grpSpLocks noChangeAspect="1"/>
          </p:cNvGrpSpPr>
          <p:nvPr/>
        </p:nvGrpSpPr>
        <p:grpSpPr>
          <a:xfrm>
            <a:off x="5108575" y="1871299"/>
            <a:ext cx="1258478" cy="489571"/>
            <a:chOff x="2418" y="2644"/>
            <a:chExt cx="2952" cy="1146"/>
          </a:xfrm>
        </p:grpSpPr>
        <p:pic>
          <p:nvPicPr>
            <p:cNvPr id="542" name="图片 541" descr="参考图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8" y="2656"/>
              <a:ext cx="1090" cy="1091"/>
            </a:xfrm>
            <a:prstGeom prst="rect">
              <a:avLst/>
            </a:prstGeom>
            <a:ln w="19050">
              <a:solidFill>
                <a:srgbClr val="85B15B"/>
              </a:solidFill>
            </a:ln>
          </p:spPr>
        </p:pic>
        <p:sp>
          <p:nvSpPr>
            <p:cNvPr id="543" name="矩形 542"/>
            <p:cNvSpPr/>
            <p:nvPr/>
          </p:nvSpPr>
          <p:spPr>
            <a:xfrm>
              <a:off x="3547" y="2644"/>
              <a:ext cx="1823" cy="1146"/>
            </a:xfrm>
            <a:prstGeom prst="rect">
              <a:avLst/>
            </a:prstGeom>
            <a:ln w="19050">
              <a:solidFill>
                <a:srgbClr val="85B15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100"/>
            </a:p>
          </p:txBody>
        </p:sp>
      </p:grpSp>
      <p:grpSp>
        <p:nvGrpSpPr>
          <p:cNvPr id="544" name="组合 543"/>
          <p:cNvGrpSpPr>
            <a:grpSpLocks noChangeAspect="1"/>
          </p:cNvGrpSpPr>
          <p:nvPr/>
        </p:nvGrpSpPr>
        <p:grpSpPr>
          <a:xfrm>
            <a:off x="5235575" y="1998299"/>
            <a:ext cx="1258478" cy="489571"/>
            <a:chOff x="2418" y="2644"/>
            <a:chExt cx="2952" cy="1146"/>
          </a:xfrm>
        </p:grpSpPr>
        <p:pic>
          <p:nvPicPr>
            <p:cNvPr id="545" name="图片 544" descr="参考图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8" y="2656"/>
              <a:ext cx="1090" cy="1091"/>
            </a:xfrm>
            <a:prstGeom prst="rect">
              <a:avLst/>
            </a:prstGeom>
            <a:ln w="19050">
              <a:solidFill>
                <a:srgbClr val="85B15B"/>
              </a:solidFill>
            </a:ln>
          </p:spPr>
        </p:pic>
        <p:sp>
          <p:nvSpPr>
            <p:cNvPr id="546" name="矩形 545"/>
            <p:cNvSpPr/>
            <p:nvPr/>
          </p:nvSpPr>
          <p:spPr>
            <a:xfrm>
              <a:off x="3547" y="2644"/>
              <a:ext cx="1823" cy="1146"/>
            </a:xfrm>
            <a:prstGeom prst="rect">
              <a:avLst/>
            </a:prstGeom>
            <a:ln w="19050">
              <a:solidFill>
                <a:srgbClr val="85B15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100"/>
            </a:p>
          </p:txBody>
        </p:sp>
      </p:grpSp>
      <p:grpSp>
        <p:nvGrpSpPr>
          <p:cNvPr id="547" name="组合 546"/>
          <p:cNvGrpSpPr>
            <a:grpSpLocks noChangeAspect="1"/>
          </p:cNvGrpSpPr>
          <p:nvPr/>
        </p:nvGrpSpPr>
        <p:grpSpPr>
          <a:xfrm>
            <a:off x="5362575" y="2125299"/>
            <a:ext cx="1258478" cy="489571"/>
            <a:chOff x="2418" y="2644"/>
            <a:chExt cx="2952" cy="1146"/>
          </a:xfrm>
        </p:grpSpPr>
        <p:pic>
          <p:nvPicPr>
            <p:cNvPr id="548" name="图片 547" descr="参考图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8" y="2656"/>
              <a:ext cx="1090" cy="1091"/>
            </a:xfrm>
            <a:prstGeom prst="rect">
              <a:avLst/>
            </a:prstGeom>
            <a:ln w="19050">
              <a:solidFill>
                <a:srgbClr val="85B15B"/>
              </a:solidFill>
            </a:ln>
          </p:spPr>
        </p:pic>
        <p:sp>
          <p:nvSpPr>
            <p:cNvPr id="549" name="矩形 548"/>
            <p:cNvSpPr/>
            <p:nvPr/>
          </p:nvSpPr>
          <p:spPr>
            <a:xfrm>
              <a:off x="3547" y="2644"/>
              <a:ext cx="1823" cy="1146"/>
            </a:xfrm>
            <a:prstGeom prst="rect">
              <a:avLst/>
            </a:prstGeom>
            <a:ln w="19050">
              <a:solidFill>
                <a:srgbClr val="85B15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rgbClr val="000000"/>
                  </a:solidFill>
                </a:rPr>
                <a:t>“</a:t>
              </a:r>
              <a:r>
                <a:rPr lang="en-US" altLang="zh-CN" sz="1000" b="1">
                  <a:solidFill>
                    <a:srgbClr val="000000"/>
                  </a:solidFill>
                </a:rPr>
                <a:t>Three</a:t>
              </a:r>
              <a:endParaRPr lang="en-US" altLang="zh-CN" sz="1000">
                <a:solidFill>
                  <a:srgbClr val="000000"/>
                </a:solidFill>
              </a:endParaRPr>
            </a:p>
            <a:p>
              <a:pPr algn="ctr"/>
              <a:r>
                <a:rPr lang="en-US" altLang="zh-CN" sz="1000">
                  <a:solidFill>
                    <a:srgbClr val="000000"/>
                  </a:solidFill>
                </a:rPr>
                <a:t>running</a:t>
              </a:r>
            </a:p>
            <a:p>
              <a:pPr algn="ctr"/>
              <a:r>
                <a:rPr lang="en-US" altLang="zh-CN" sz="1000">
                  <a:solidFill>
                    <a:srgbClr val="000000"/>
                  </a:solidFill>
                </a:rPr>
                <a:t>horses...”</a:t>
              </a:r>
            </a:p>
          </p:txBody>
        </p:sp>
      </p:grpSp>
      <p:sp>
        <p:nvSpPr>
          <p:cNvPr id="550" name="圆角矩形 549"/>
          <p:cNvSpPr/>
          <p:nvPr/>
        </p:nvSpPr>
        <p:spPr>
          <a:xfrm>
            <a:off x="6854825" y="1964690"/>
            <a:ext cx="520065" cy="598805"/>
          </a:xfrm>
          <a:prstGeom prst="roundRect">
            <a:avLst>
              <a:gd name="adj" fmla="val 338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51" name="文本框 550"/>
          <p:cNvSpPr txBox="1"/>
          <p:nvPr/>
        </p:nvSpPr>
        <p:spPr>
          <a:xfrm>
            <a:off x="6799580" y="2051685"/>
            <a:ext cx="6343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>
                <a:solidFill>
                  <a:srgbClr val="000000"/>
                </a:solidFill>
              </a:rPr>
              <a:t>Number</a:t>
            </a:r>
          </a:p>
          <a:p>
            <a:pPr algn="ctr"/>
            <a:r>
              <a:rPr lang="en-US" altLang="zh-CN" sz="1000">
                <a:solidFill>
                  <a:srgbClr val="000000"/>
                </a:solidFill>
              </a:rPr>
              <a:t>Swap</a:t>
            </a:r>
          </a:p>
        </p:txBody>
      </p:sp>
      <p:sp>
        <p:nvSpPr>
          <p:cNvPr id="552" name="文本框 551"/>
          <p:cNvSpPr txBox="1"/>
          <p:nvPr/>
        </p:nvSpPr>
        <p:spPr>
          <a:xfrm>
            <a:off x="7150100" y="1379220"/>
            <a:ext cx="19558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b="1">
                <a:solidFill>
                  <a:srgbClr val="DC3338"/>
                </a:solidFill>
                <a:sym typeface="+mn-ea"/>
              </a:rPr>
              <a:t>Counterfactual</a:t>
            </a:r>
          </a:p>
          <a:p>
            <a:pPr algn="ctr"/>
            <a:r>
              <a:rPr lang="en-US" altLang="zh-CN" sz="1200" b="1">
                <a:solidFill>
                  <a:srgbClr val="DC3338"/>
                </a:solidFill>
              </a:rPr>
              <a:t>Captions</a:t>
            </a:r>
          </a:p>
        </p:txBody>
      </p:sp>
      <p:sp>
        <p:nvSpPr>
          <p:cNvPr id="553" name="矩形 552"/>
          <p:cNvSpPr/>
          <p:nvPr/>
        </p:nvSpPr>
        <p:spPr>
          <a:xfrm>
            <a:off x="7700645" y="1871345"/>
            <a:ext cx="927100" cy="523875"/>
          </a:xfrm>
          <a:prstGeom prst="rect">
            <a:avLst/>
          </a:prstGeom>
          <a:solidFill>
            <a:schemeClr val="bg1"/>
          </a:solidFill>
          <a:ln>
            <a:solidFill>
              <a:srgbClr val="DC33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4" name="矩形 553"/>
          <p:cNvSpPr/>
          <p:nvPr/>
        </p:nvSpPr>
        <p:spPr>
          <a:xfrm>
            <a:off x="7827645" y="1998345"/>
            <a:ext cx="927100" cy="523875"/>
          </a:xfrm>
          <a:prstGeom prst="rect">
            <a:avLst/>
          </a:prstGeom>
          <a:solidFill>
            <a:schemeClr val="bg1"/>
          </a:solidFill>
          <a:ln>
            <a:solidFill>
              <a:srgbClr val="DC33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5" name="矩形 554"/>
          <p:cNvSpPr/>
          <p:nvPr/>
        </p:nvSpPr>
        <p:spPr>
          <a:xfrm>
            <a:off x="7954645" y="2125345"/>
            <a:ext cx="927100" cy="523875"/>
          </a:xfrm>
          <a:prstGeom prst="rect">
            <a:avLst/>
          </a:prstGeom>
          <a:solidFill>
            <a:schemeClr val="bg1"/>
          </a:solidFill>
          <a:ln>
            <a:solidFill>
              <a:srgbClr val="DC33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rgbClr val="000000"/>
                </a:solidFill>
              </a:rPr>
              <a:t>“</a:t>
            </a:r>
            <a:r>
              <a:rPr lang="en-US" altLang="zh-CN" sz="1000" b="1">
                <a:solidFill>
                  <a:srgbClr val="000000"/>
                </a:solidFill>
              </a:rPr>
              <a:t>Four</a:t>
            </a:r>
          </a:p>
          <a:p>
            <a:pPr algn="ctr"/>
            <a:r>
              <a:rPr lang="en-US" altLang="zh-CN" sz="1000" b="1">
                <a:solidFill>
                  <a:srgbClr val="000000"/>
                </a:solidFill>
              </a:rPr>
              <a:t>running</a:t>
            </a:r>
          </a:p>
          <a:p>
            <a:pPr algn="ctr"/>
            <a:r>
              <a:rPr lang="en-US" altLang="zh-CN" sz="1000">
                <a:solidFill>
                  <a:srgbClr val="000000"/>
                </a:solidFill>
              </a:rPr>
              <a:t>horses...”</a:t>
            </a:r>
          </a:p>
        </p:txBody>
      </p:sp>
      <p:grpSp>
        <p:nvGrpSpPr>
          <p:cNvPr id="556" name="组合 555"/>
          <p:cNvGrpSpPr/>
          <p:nvPr/>
        </p:nvGrpSpPr>
        <p:grpSpPr>
          <a:xfrm>
            <a:off x="3497580" y="3013075"/>
            <a:ext cx="2035175" cy="435610"/>
            <a:chOff x="2755" y="4593"/>
            <a:chExt cx="3205" cy="686"/>
          </a:xfrm>
        </p:grpSpPr>
        <p:sp>
          <p:nvSpPr>
            <p:cNvPr id="557" name="梯形 556"/>
            <p:cNvSpPr/>
            <p:nvPr/>
          </p:nvSpPr>
          <p:spPr>
            <a:xfrm flipV="1">
              <a:off x="2755" y="4593"/>
              <a:ext cx="3205" cy="686"/>
            </a:xfrm>
            <a:prstGeom prst="trapezoid">
              <a:avLst>
                <a:gd name="adj" fmla="val 65889"/>
              </a:avLst>
            </a:prstGeom>
            <a:solidFill>
              <a:srgbClr val="FFD996"/>
            </a:solidFill>
            <a:ln>
              <a:solidFill>
                <a:srgbClr val="FFCC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558" name="文本框 557"/>
            <p:cNvSpPr txBox="1"/>
            <p:nvPr/>
          </p:nvSpPr>
          <p:spPr>
            <a:xfrm>
              <a:off x="2762" y="4695"/>
              <a:ext cx="3150" cy="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">
                  <a:solidFill>
                    <a:srgbClr val="000000"/>
                  </a:solidFill>
                </a:rPr>
                <a:t>CLIP Image Encoder</a:t>
              </a:r>
            </a:p>
          </p:txBody>
        </p:sp>
      </p:grpSp>
      <p:grpSp>
        <p:nvGrpSpPr>
          <p:cNvPr id="559" name="组合 558"/>
          <p:cNvGrpSpPr/>
          <p:nvPr/>
        </p:nvGrpSpPr>
        <p:grpSpPr>
          <a:xfrm>
            <a:off x="6123305" y="3013075"/>
            <a:ext cx="2035175" cy="435610"/>
            <a:chOff x="2755" y="4593"/>
            <a:chExt cx="3205" cy="686"/>
          </a:xfrm>
        </p:grpSpPr>
        <p:sp>
          <p:nvSpPr>
            <p:cNvPr id="560" name="梯形 559"/>
            <p:cNvSpPr/>
            <p:nvPr/>
          </p:nvSpPr>
          <p:spPr>
            <a:xfrm flipV="1">
              <a:off x="2755" y="4593"/>
              <a:ext cx="3205" cy="686"/>
            </a:xfrm>
            <a:prstGeom prst="trapezoid">
              <a:avLst>
                <a:gd name="adj" fmla="val 65889"/>
              </a:avLst>
            </a:prstGeom>
            <a:solidFill>
              <a:srgbClr val="FFD996"/>
            </a:solidFill>
            <a:ln>
              <a:solidFill>
                <a:srgbClr val="FFCC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561" name="文本框 560"/>
            <p:cNvSpPr txBox="1"/>
            <p:nvPr/>
          </p:nvSpPr>
          <p:spPr>
            <a:xfrm>
              <a:off x="2762" y="4695"/>
              <a:ext cx="3150" cy="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">
                  <a:solidFill>
                    <a:srgbClr val="000000"/>
                  </a:solidFill>
                </a:rPr>
                <a:t>CLIP Text Encoder</a:t>
              </a:r>
            </a:p>
          </p:txBody>
        </p:sp>
      </p:grpSp>
      <p:grpSp>
        <p:nvGrpSpPr>
          <p:cNvPr id="562" name="组合 561"/>
          <p:cNvGrpSpPr/>
          <p:nvPr/>
        </p:nvGrpSpPr>
        <p:grpSpPr>
          <a:xfrm>
            <a:off x="4681855" y="4101465"/>
            <a:ext cx="375920" cy="374015"/>
            <a:chOff x="9245" y="6307"/>
            <a:chExt cx="592" cy="589"/>
          </a:xfrm>
        </p:grpSpPr>
        <p:sp>
          <p:nvSpPr>
            <p:cNvPr id="563" name="矩形 562"/>
            <p:cNvSpPr/>
            <p:nvPr/>
          </p:nvSpPr>
          <p:spPr>
            <a:xfrm>
              <a:off x="9245" y="6307"/>
              <a:ext cx="296" cy="2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4" name="矩形 563"/>
            <p:cNvSpPr/>
            <p:nvPr/>
          </p:nvSpPr>
          <p:spPr>
            <a:xfrm>
              <a:off x="9541" y="6307"/>
              <a:ext cx="296" cy="2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5" name="矩形 564"/>
            <p:cNvSpPr/>
            <p:nvPr/>
          </p:nvSpPr>
          <p:spPr>
            <a:xfrm>
              <a:off x="9245" y="6602"/>
              <a:ext cx="296" cy="2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6" name="矩形 565"/>
            <p:cNvSpPr/>
            <p:nvPr/>
          </p:nvSpPr>
          <p:spPr>
            <a:xfrm>
              <a:off x="9541" y="6602"/>
              <a:ext cx="296" cy="2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7" name="组合 566"/>
          <p:cNvGrpSpPr/>
          <p:nvPr/>
        </p:nvGrpSpPr>
        <p:grpSpPr>
          <a:xfrm>
            <a:off x="5060315" y="4101465"/>
            <a:ext cx="375920" cy="374015"/>
            <a:chOff x="9245" y="6307"/>
            <a:chExt cx="592" cy="589"/>
          </a:xfrm>
        </p:grpSpPr>
        <p:sp>
          <p:nvSpPr>
            <p:cNvPr id="568" name="矩形 567"/>
            <p:cNvSpPr/>
            <p:nvPr/>
          </p:nvSpPr>
          <p:spPr>
            <a:xfrm>
              <a:off x="9245" y="6307"/>
              <a:ext cx="296" cy="2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9" name="矩形 568"/>
            <p:cNvSpPr/>
            <p:nvPr/>
          </p:nvSpPr>
          <p:spPr>
            <a:xfrm>
              <a:off x="9541" y="6307"/>
              <a:ext cx="296" cy="2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0" name="矩形 569"/>
            <p:cNvSpPr/>
            <p:nvPr/>
          </p:nvSpPr>
          <p:spPr>
            <a:xfrm>
              <a:off x="9245" y="6602"/>
              <a:ext cx="296" cy="2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1" name="矩形 570"/>
            <p:cNvSpPr/>
            <p:nvPr/>
          </p:nvSpPr>
          <p:spPr>
            <a:xfrm>
              <a:off x="9541" y="6602"/>
              <a:ext cx="296" cy="2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2" name="组合 571"/>
          <p:cNvGrpSpPr/>
          <p:nvPr/>
        </p:nvGrpSpPr>
        <p:grpSpPr>
          <a:xfrm>
            <a:off x="4681855" y="4476115"/>
            <a:ext cx="375920" cy="374015"/>
            <a:chOff x="9245" y="6307"/>
            <a:chExt cx="592" cy="589"/>
          </a:xfrm>
        </p:grpSpPr>
        <p:sp>
          <p:nvSpPr>
            <p:cNvPr id="573" name="矩形 572"/>
            <p:cNvSpPr/>
            <p:nvPr/>
          </p:nvSpPr>
          <p:spPr>
            <a:xfrm>
              <a:off x="9245" y="6307"/>
              <a:ext cx="296" cy="2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4" name="矩形 573"/>
            <p:cNvSpPr/>
            <p:nvPr/>
          </p:nvSpPr>
          <p:spPr>
            <a:xfrm>
              <a:off x="9541" y="6307"/>
              <a:ext cx="296" cy="2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5" name="矩形 574"/>
            <p:cNvSpPr/>
            <p:nvPr/>
          </p:nvSpPr>
          <p:spPr>
            <a:xfrm>
              <a:off x="9245" y="6602"/>
              <a:ext cx="296" cy="2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6" name="矩形 575"/>
            <p:cNvSpPr/>
            <p:nvPr/>
          </p:nvSpPr>
          <p:spPr>
            <a:xfrm>
              <a:off x="9541" y="6602"/>
              <a:ext cx="296" cy="2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7" name="组合 576"/>
          <p:cNvGrpSpPr/>
          <p:nvPr/>
        </p:nvGrpSpPr>
        <p:grpSpPr>
          <a:xfrm>
            <a:off x="5060315" y="4476115"/>
            <a:ext cx="375920" cy="374015"/>
            <a:chOff x="9245" y="6307"/>
            <a:chExt cx="592" cy="589"/>
          </a:xfrm>
        </p:grpSpPr>
        <p:sp>
          <p:nvSpPr>
            <p:cNvPr id="578" name="矩形 577"/>
            <p:cNvSpPr/>
            <p:nvPr/>
          </p:nvSpPr>
          <p:spPr>
            <a:xfrm>
              <a:off x="9245" y="6307"/>
              <a:ext cx="296" cy="2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9" name="矩形 578"/>
            <p:cNvSpPr/>
            <p:nvPr/>
          </p:nvSpPr>
          <p:spPr>
            <a:xfrm>
              <a:off x="9541" y="6307"/>
              <a:ext cx="296" cy="2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0" name="矩形 579"/>
            <p:cNvSpPr/>
            <p:nvPr/>
          </p:nvSpPr>
          <p:spPr>
            <a:xfrm>
              <a:off x="9245" y="6602"/>
              <a:ext cx="296" cy="2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1" name="矩形 580"/>
            <p:cNvSpPr/>
            <p:nvPr/>
          </p:nvSpPr>
          <p:spPr>
            <a:xfrm>
              <a:off x="9541" y="6602"/>
              <a:ext cx="296" cy="2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2" name="组合 581"/>
          <p:cNvGrpSpPr/>
          <p:nvPr/>
        </p:nvGrpSpPr>
        <p:grpSpPr>
          <a:xfrm>
            <a:off x="5438775" y="4101465"/>
            <a:ext cx="375920" cy="374015"/>
            <a:chOff x="9245" y="6307"/>
            <a:chExt cx="592" cy="589"/>
          </a:xfrm>
        </p:grpSpPr>
        <p:sp>
          <p:nvSpPr>
            <p:cNvPr id="583" name="矩形 582"/>
            <p:cNvSpPr/>
            <p:nvPr/>
          </p:nvSpPr>
          <p:spPr>
            <a:xfrm>
              <a:off x="9245" y="6307"/>
              <a:ext cx="296" cy="2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4" name="矩形 583"/>
            <p:cNvSpPr/>
            <p:nvPr/>
          </p:nvSpPr>
          <p:spPr>
            <a:xfrm>
              <a:off x="9541" y="6307"/>
              <a:ext cx="296" cy="2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5" name="矩形 584"/>
            <p:cNvSpPr/>
            <p:nvPr/>
          </p:nvSpPr>
          <p:spPr>
            <a:xfrm>
              <a:off x="9245" y="6602"/>
              <a:ext cx="296" cy="2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6" name="矩形 585"/>
            <p:cNvSpPr/>
            <p:nvPr/>
          </p:nvSpPr>
          <p:spPr>
            <a:xfrm>
              <a:off x="9541" y="6602"/>
              <a:ext cx="296" cy="2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7" name="组合 586"/>
          <p:cNvGrpSpPr/>
          <p:nvPr/>
        </p:nvGrpSpPr>
        <p:grpSpPr>
          <a:xfrm>
            <a:off x="5438775" y="4476750"/>
            <a:ext cx="375920" cy="374015"/>
            <a:chOff x="9245" y="6307"/>
            <a:chExt cx="592" cy="589"/>
          </a:xfrm>
        </p:grpSpPr>
        <p:sp>
          <p:nvSpPr>
            <p:cNvPr id="588" name="矩形 587"/>
            <p:cNvSpPr/>
            <p:nvPr/>
          </p:nvSpPr>
          <p:spPr>
            <a:xfrm>
              <a:off x="9245" y="6307"/>
              <a:ext cx="296" cy="2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9" name="矩形 588"/>
            <p:cNvSpPr/>
            <p:nvPr/>
          </p:nvSpPr>
          <p:spPr>
            <a:xfrm>
              <a:off x="9541" y="6307"/>
              <a:ext cx="296" cy="2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0" name="矩形 589"/>
            <p:cNvSpPr/>
            <p:nvPr/>
          </p:nvSpPr>
          <p:spPr>
            <a:xfrm>
              <a:off x="9245" y="6602"/>
              <a:ext cx="296" cy="2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1" name="矩形 590"/>
            <p:cNvSpPr/>
            <p:nvPr/>
          </p:nvSpPr>
          <p:spPr>
            <a:xfrm>
              <a:off x="9541" y="6602"/>
              <a:ext cx="296" cy="2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2" name="组合 591"/>
          <p:cNvGrpSpPr/>
          <p:nvPr/>
        </p:nvGrpSpPr>
        <p:grpSpPr>
          <a:xfrm>
            <a:off x="4681855" y="4847590"/>
            <a:ext cx="375920" cy="374015"/>
            <a:chOff x="9245" y="6307"/>
            <a:chExt cx="592" cy="589"/>
          </a:xfrm>
        </p:grpSpPr>
        <p:sp>
          <p:nvSpPr>
            <p:cNvPr id="593" name="矩形 592"/>
            <p:cNvSpPr/>
            <p:nvPr/>
          </p:nvSpPr>
          <p:spPr>
            <a:xfrm>
              <a:off x="9245" y="6307"/>
              <a:ext cx="296" cy="2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4" name="矩形 593"/>
            <p:cNvSpPr/>
            <p:nvPr/>
          </p:nvSpPr>
          <p:spPr>
            <a:xfrm>
              <a:off x="9541" y="6307"/>
              <a:ext cx="296" cy="2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5" name="矩形 594"/>
            <p:cNvSpPr/>
            <p:nvPr/>
          </p:nvSpPr>
          <p:spPr>
            <a:xfrm>
              <a:off x="9245" y="6602"/>
              <a:ext cx="296" cy="2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6" name="矩形 595"/>
            <p:cNvSpPr/>
            <p:nvPr/>
          </p:nvSpPr>
          <p:spPr>
            <a:xfrm>
              <a:off x="9541" y="6602"/>
              <a:ext cx="296" cy="2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7" name="组合 596"/>
          <p:cNvGrpSpPr/>
          <p:nvPr/>
        </p:nvGrpSpPr>
        <p:grpSpPr>
          <a:xfrm>
            <a:off x="5061585" y="4847590"/>
            <a:ext cx="375920" cy="374015"/>
            <a:chOff x="9245" y="6307"/>
            <a:chExt cx="592" cy="589"/>
          </a:xfrm>
        </p:grpSpPr>
        <p:sp>
          <p:nvSpPr>
            <p:cNvPr id="598" name="矩形 597"/>
            <p:cNvSpPr/>
            <p:nvPr/>
          </p:nvSpPr>
          <p:spPr>
            <a:xfrm>
              <a:off x="9245" y="6307"/>
              <a:ext cx="296" cy="2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9" name="矩形 598"/>
            <p:cNvSpPr/>
            <p:nvPr/>
          </p:nvSpPr>
          <p:spPr>
            <a:xfrm>
              <a:off x="9541" y="6307"/>
              <a:ext cx="296" cy="2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0" name="矩形 599"/>
            <p:cNvSpPr/>
            <p:nvPr/>
          </p:nvSpPr>
          <p:spPr>
            <a:xfrm>
              <a:off x="9245" y="6602"/>
              <a:ext cx="296" cy="2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1" name="矩形 600"/>
            <p:cNvSpPr/>
            <p:nvPr/>
          </p:nvSpPr>
          <p:spPr>
            <a:xfrm>
              <a:off x="9541" y="6602"/>
              <a:ext cx="296" cy="2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2" name="组合 601"/>
          <p:cNvGrpSpPr/>
          <p:nvPr/>
        </p:nvGrpSpPr>
        <p:grpSpPr>
          <a:xfrm>
            <a:off x="5438775" y="4847590"/>
            <a:ext cx="375920" cy="374015"/>
            <a:chOff x="9245" y="6307"/>
            <a:chExt cx="592" cy="589"/>
          </a:xfrm>
        </p:grpSpPr>
        <p:sp>
          <p:nvSpPr>
            <p:cNvPr id="603" name="矩形 602"/>
            <p:cNvSpPr/>
            <p:nvPr/>
          </p:nvSpPr>
          <p:spPr>
            <a:xfrm>
              <a:off x="9245" y="6307"/>
              <a:ext cx="296" cy="2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4" name="矩形 603"/>
            <p:cNvSpPr/>
            <p:nvPr/>
          </p:nvSpPr>
          <p:spPr>
            <a:xfrm>
              <a:off x="9541" y="6307"/>
              <a:ext cx="296" cy="2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5" name="矩形 604"/>
            <p:cNvSpPr/>
            <p:nvPr/>
          </p:nvSpPr>
          <p:spPr>
            <a:xfrm>
              <a:off x="9245" y="6602"/>
              <a:ext cx="296" cy="2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6" name="矩形 605"/>
            <p:cNvSpPr/>
            <p:nvPr/>
          </p:nvSpPr>
          <p:spPr>
            <a:xfrm>
              <a:off x="9541" y="6602"/>
              <a:ext cx="296" cy="2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7" name="组合 606"/>
          <p:cNvGrpSpPr/>
          <p:nvPr/>
        </p:nvGrpSpPr>
        <p:grpSpPr>
          <a:xfrm>
            <a:off x="4681855" y="3867785"/>
            <a:ext cx="566420" cy="186690"/>
            <a:chOff x="9253" y="5927"/>
            <a:chExt cx="892" cy="294"/>
          </a:xfrm>
          <a:solidFill>
            <a:schemeClr val="bg2">
              <a:lumMod val="90000"/>
            </a:schemeClr>
          </a:solidFill>
        </p:grpSpPr>
        <p:sp>
          <p:nvSpPr>
            <p:cNvPr id="608" name="矩形 607"/>
            <p:cNvSpPr/>
            <p:nvPr/>
          </p:nvSpPr>
          <p:spPr>
            <a:xfrm>
              <a:off x="9253" y="5927"/>
              <a:ext cx="296" cy="295"/>
            </a:xfrm>
            <a:prstGeom prst="rect">
              <a:avLst/>
            </a:prstGeom>
            <a:grp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9" name="矩形 608"/>
            <p:cNvSpPr/>
            <p:nvPr/>
          </p:nvSpPr>
          <p:spPr>
            <a:xfrm>
              <a:off x="9553" y="5927"/>
              <a:ext cx="296" cy="295"/>
            </a:xfrm>
            <a:prstGeom prst="rect">
              <a:avLst/>
            </a:prstGeom>
            <a:grp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0" name="矩形 609"/>
            <p:cNvSpPr/>
            <p:nvPr/>
          </p:nvSpPr>
          <p:spPr>
            <a:xfrm>
              <a:off x="9849" y="5927"/>
              <a:ext cx="296" cy="295"/>
            </a:xfrm>
            <a:prstGeom prst="rect">
              <a:avLst/>
            </a:prstGeom>
            <a:grp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1" name="组合 610"/>
          <p:cNvGrpSpPr/>
          <p:nvPr/>
        </p:nvGrpSpPr>
        <p:grpSpPr>
          <a:xfrm>
            <a:off x="5248275" y="3867785"/>
            <a:ext cx="566420" cy="186690"/>
            <a:chOff x="9253" y="5927"/>
            <a:chExt cx="892" cy="29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12" name="矩形 611"/>
            <p:cNvSpPr/>
            <p:nvPr/>
          </p:nvSpPr>
          <p:spPr>
            <a:xfrm>
              <a:off x="9253" y="5927"/>
              <a:ext cx="296" cy="295"/>
            </a:xfrm>
            <a:prstGeom prst="rect">
              <a:avLst/>
            </a:prstGeom>
            <a:grp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3" name="矩形 612"/>
            <p:cNvSpPr/>
            <p:nvPr/>
          </p:nvSpPr>
          <p:spPr>
            <a:xfrm>
              <a:off x="9553" y="5927"/>
              <a:ext cx="296" cy="295"/>
            </a:xfrm>
            <a:prstGeom prst="rect">
              <a:avLst/>
            </a:prstGeom>
            <a:grp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4" name="矩形 613"/>
            <p:cNvSpPr/>
            <p:nvPr/>
          </p:nvSpPr>
          <p:spPr>
            <a:xfrm>
              <a:off x="9849" y="5927"/>
              <a:ext cx="296" cy="295"/>
            </a:xfrm>
            <a:prstGeom prst="rect">
              <a:avLst/>
            </a:prstGeom>
            <a:grp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5" name="组合 614"/>
          <p:cNvGrpSpPr/>
          <p:nvPr/>
        </p:nvGrpSpPr>
        <p:grpSpPr>
          <a:xfrm rot="5400000">
            <a:off x="4276090" y="4290060"/>
            <a:ext cx="566420" cy="186690"/>
            <a:chOff x="9253" y="5927"/>
            <a:chExt cx="892" cy="294"/>
          </a:xfrm>
          <a:solidFill>
            <a:schemeClr val="bg2">
              <a:lumMod val="90000"/>
            </a:schemeClr>
          </a:solidFill>
        </p:grpSpPr>
        <p:sp>
          <p:nvSpPr>
            <p:cNvPr id="616" name="矩形 615"/>
            <p:cNvSpPr/>
            <p:nvPr/>
          </p:nvSpPr>
          <p:spPr>
            <a:xfrm>
              <a:off x="9253" y="5927"/>
              <a:ext cx="296" cy="295"/>
            </a:xfrm>
            <a:prstGeom prst="rect">
              <a:avLst/>
            </a:prstGeom>
            <a:grp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7" name="矩形 616"/>
            <p:cNvSpPr/>
            <p:nvPr/>
          </p:nvSpPr>
          <p:spPr>
            <a:xfrm>
              <a:off x="9553" y="5927"/>
              <a:ext cx="296" cy="295"/>
            </a:xfrm>
            <a:prstGeom prst="rect">
              <a:avLst/>
            </a:prstGeom>
            <a:grp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8" name="矩形 617"/>
            <p:cNvSpPr/>
            <p:nvPr/>
          </p:nvSpPr>
          <p:spPr>
            <a:xfrm>
              <a:off x="9849" y="5927"/>
              <a:ext cx="296" cy="295"/>
            </a:xfrm>
            <a:prstGeom prst="rect">
              <a:avLst/>
            </a:prstGeom>
            <a:grp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9" name="组合 618"/>
          <p:cNvGrpSpPr/>
          <p:nvPr/>
        </p:nvGrpSpPr>
        <p:grpSpPr>
          <a:xfrm rot="5400000">
            <a:off x="4276090" y="4846955"/>
            <a:ext cx="566420" cy="186690"/>
            <a:chOff x="9253" y="5927"/>
            <a:chExt cx="892" cy="29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20" name="矩形 619"/>
            <p:cNvSpPr/>
            <p:nvPr/>
          </p:nvSpPr>
          <p:spPr>
            <a:xfrm>
              <a:off x="9253" y="5927"/>
              <a:ext cx="296" cy="295"/>
            </a:xfrm>
            <a:prstGeom prst="rect">
              <a:avLst/>
            </a:prstGeom>
            <a:grp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1" name="矩形 620"/>
            <p:cNvSpPr/>
            <p:nvPr/>
          </p:nvSpPr>
          <p:spPr>
            <a:xfrm>
              <a:off x="9553" y="5927"/>
              <a:ext cx="296" cy="295"/>
            </a:xfrm>
            <a:prstGeom prst="rect">
              <a:avLst/>
            </a:prstGeom>
            <a:grp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2" name="矩形 621"/>
            <p:cNvSpPr/>
            <p:nvPr/>
          </p:nvSpPr>
          <p:spPr>
            <a:xfrm>
              <a:off x="9849" y="5927"/>
              <a:ext cx="296" cy="295"/>
            </a:xfrm>
            <a:prstGeom prst="rect">
              <a:avLst/>
            </a:prstGeom>
            <a:grp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3" name="椭圆 622"/>
          <p:cNvSpPr/>
          <p:nvPr/>
        </p:nvSpPr>
        <p:spPr>
          <a:xfrm>
            <a:off x="6534785" y="3968115"/>
            <a:ext cx="1193800" cy="1166495"/>
          </a:xfrm>
          <a:prstGeom prst="ellipse">
            <a:avLst/>
          </a:prstGeom>
          <a:noFill/>
          <a:ln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4" name="椭圆 623"/>
          <p:cNvSpPr/>
          <p:nvPr/>
        </p:nvSpPr>
        <p:spPr>
          <a:xfrm>
            <a:off x="6799580" y="3976370"/>
            <a:ext cx="119380" cy="123825"/>
          </a:xfrm>
          <a:prstGeom prst="ellipse">
            <a:avLst/>
          </a:prstGeom>
          <a:solidFill>
            <a:srgbClr val="5A8837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5" name="椭圆 624"/>
          <p:cNvSpPr/>
          <p:nvPr/>
        </p:nvSpPr>
        <p:spPr>
          <a:xfrm>
            <a:off x="7322820" y="3955415"/>
            <a:ext cx="119380" cy="1238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6" name="椭圆 625"/>
          <p:cNvSpPr/>
          <p:nvPr/>
        </p:nvSpPr>
        <p:spPr>
          <a:xfrm>
            <a:off x="6970395" y="5066665"/>
            <a:ext cx="119380" cy="123825"/>
          </a:xfrm>
          <a:prstGeom prst="ellipse">
            <a:avLst/>
          </a:prstGeom>
          <a:solidFill>
            <a:srgbClr val="38579E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7" name="直接箭头连接符 626"/>
          <p:cNvCxnSpPr/>
          <p:nvPr/>
        </p:nvCxnSpPr>
        <p:spPr>
          <a:xfrm flipH="1" flipV="1">
            <a:off x="6893560" y="4121785"/>
            <a:ext cx="246380" cy="459740"/>
          </a:xfrm>
          <a:prstGeom prst="straightConnector1">
            <a:avLst/>
          </a:prstGeom>
          <a:ln w="9525">
            <a:solidFill>
              <a:srgbClr val="4E77B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箭头连接符 627"/>
          <p:cNvCxnSpPr/>
          <p:nvPr/>
        </p:nvCxnSpPr>
        <p:spPr>
          <a:xfrm flipH="1">
            <a:off x="7042150" y="4582160"/>
            <a:ext cx="96520" cy="444500"/>
          </a:xfrm>
          <a:prstGeom prst="straightConnector1">
            <a:avLst/>
          </a:prstGeom>
          <a:ln w="9525">
            <a:solidFill>
              <a:srgbClr val="4E77B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直接箭头连接符 628"/>
          <p:cNvCxnSpPr/>
          <p:nvPr/>
        </p:nvCxnSpPr>
        <p:spPr>
          <a:xfrm flipV="1">
            <a:off x="7136130" y="4098925"/>
            <a:ext cx="214630" cy="478790"/>
          </a:xfrm>
          <a:prstGeom prst="straightConnector1">
            <a:avLst/>
          </a:prstGeom>
          <a:ln w="9525">
            <a:solidFill>
              <a:srgbClr val="4E77B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任意多边形 629"/>
          <p:cNvSpPr/>
          <p:nvPr/>
        </p:nvSpPr>
        <p:spPr>
          <a:xfrm rot="900000">
            <a:off x="6884199" y="4303417"/>
            <a:ext cx="76200" cy="318770"/>
          </a:xfrm>
          <a:custGeom>
            <a:avLst/>
            <a:gdLst>
              <a:gd name="connsiteX0" fmla="*/ 0 w 120"/>
              <a:gd name="connsiteY0" fmla="*/ 398 h 502"/>
              <a:gd name="connsiteX1" fmla="*/ 36 w 120"/>
              <a:gd name="connsiteY1" fmla="*/ 398 h 502"/>
              <a:gd name="connsiteX2" fmla="*/ 30 w 120"/>
              <a:gd name="connsiteY2" fmla="*/ 289 h 502"/>
              <a:gd name="connsiteX3" fmla="*/ 59 w 120"/>
              <a:gd name="connsiteY3" fmla="*/ 0 h 502"/>
              <a:gd name="connsiteX4" fmla="*/ 84 w 120"/>
              <a:gd name="connsiteY4" fmla="*/ 2 h 502"/>
              <a:gd name="connsiteX5" fmla="*/ 69 w 120"/>
              <a:gd name="connsiteY5" fmla="*/ 263 h 502"/>
              <a:gd name="connsiteX6" fmla="*/ 84 w 120"/>
              <a:gd name="connsiteY6" fmla="*/ 398 h 502"/>
              <a:gd name="connsiteX7" fmla="*/ 120 w 120"/>
              <a:gd name="connsiteY7" fmla="*/ 398 h 502"/>
              <a:gd name="connsiteX8" fmla="*/ 60 w 120"/>
              <a:gd name="connsiteY8" fmla="*/ 502 h 502"/>
              <a:gd name="connsiteX9" fmla="*/ 0 w 120"/>
              <a:gd name="connsiteY9" fmla="*/ 398 h 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" h="502">
                <a:moveTo>
                  <a:pt x="0" y="398"/>
                </a:moveTo>
                <a:lnTo>
                  <a:pt x="36" y="398"/>
                </a:lnTo>
                <a:lnTo>
                  <a:pt x="30" y="289"/>
                </a:lnTo>
                <a:cubicBezTo>
                  <a:pt x="40" y="193"/>
                  <a:pt x="39" y="108"/>
                  <a:pt x="59" y="0"/>
                </a:cubicBezTo>
                <a:lnTo>
                  <a:pt x="84" y="2"/>
                </a:lnTo>
                <a:lnTo>
                  <a:pt x="69" y="263"/>
                </a:lnTo>
                <a:lnTo>
                  <a:pt x="84" y="398"/>
                </a:lnTo>
                <a:lnTo>
                  <a:pt x="120" y="398"/>
                </a:lnTo>
                <a:lnTo>
                  <a:pt x="60" y="502"/>
                </a:lnTo>
                <a:lnTo>
                  <a:pt x="0" y="3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1" name="任意多边形 630"/>
          <p:cNvSpPr/>
          <p:nvPr/>
        </p:nvSpPr>
        <p:spPr>
          <a:xfrm rot="10140000">
            <a:off x="7309014" y="4319292"/>
            <a:ext cx="76200" cy="318770"/>
          </a:xfrm>
          <a:custGeom>
            <a:avLst/>
            <a:gdLst>
              <a:gd name="connsiteX0" fmla="*/ 0 w 120"/>
              <a:gd name="connsiteY0" fmla="*/ 398 h 502"/>
              <a:gd name="connsiteX1" fmla="*/ 36 w 120"/>
              <a:gd name="connsiteY1" fmla="*/ 398 h 502"/>
              <a:gd name="connsiteX2" fmla="*/ 30 w 120"/>
              <a:gd name="connsiteY2" fmla="*/ 289 h 502"/>
              <a:gd name="connsiteX3" fmla="*/ 59 w 120"/>
              <a:gd name="connsiteY3" fmla="*/ 0 h 502"/>
              <a:gd name="connsiteX4" fmla="*/ 84 w 120"/>
              <a:gd name="connsiteY4" fmla="*/ 2 h 502"/>
              <a:gd name="connsiteX5" fmla="*/ 69 w 120"/>
              <a:gd name="connsiteY5" fmla="*/ 263 h 502"/>
              <a:gd name="connsiteX6" fmla="*/ 84 w 120"/>
              <a:gd name="connsiteY6" fmla="*/ 398 h 502"/>
              <a:gd name="connsiteX7" fmla="*/ 120 w 120"/>
              <a:gd name="connsiteY7" fmla="*/ 398 h 502"/>
              <a:gd name="connsiteX8" fmla="*/ 60 w 120"/>
              <a:gd name="connsiteY8" fmla="*/ 502 h 502"/>
              <a:gd name="connsiteX9" fmla="*/ 0 w 120"/>
              <a:gd name="connsiteY9" fmla="*/ 398 h 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" h="502">
                <a:moveTo>
                  <a:pt x="0" y="398"/>
                </a:moveTo>
                <a:lnTo>
                  <a:pt x="36" y="398"/>
                </a:lnTo>
                <a:lnTo>
                  <a:pt x="30" y="289"/>
                </a:lnTo>
                <a:cubicBezTo>
                  <a:pt x="40" y="193"/>
                  <a:pt x="39" y="108"/>
                  <a:pt x="59" y="0"/>
                </a:cubicBezTo>
                <a:lnTo>
                  <a:pt x="84" y="2"/>
                </a:lnTo>
                <a:lnTo>
                  <a:pt x="69" y="263"/>
                </a:lnTo>
                <a:lnTo>
                  <a:pt x="84" y="398"/>
                </a:lnTo>
                <a:lnTo>
                  <a:pt x="120" y="398"/>
                </a:lnTo>
                <a:lnTo>
                  <a:pt x="60" y="502"/>
                </a:lnTo>
                <a:lnTo>
                  <a:pt x="0" y="3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2" name="任意多边形 631"/>
          <p:cNvSpPr/>
          <p:nvPr/>
        </p:nvSpPr>
        <p:spPr>
          <a:xfrm rot="3180000" flipH="1">
            <a:off x="7205509" y="4624092"/>
            <a:ext cx="76200" cy="318770"/>
          </a:xfrm>
          <a:custGeom>
            <a:avLst/>
            <a:gdLst>
              <a:gd name="connsiteX0" fmla="*/ 0 w 120"/>
              <a:gd name="connsiteY0" fmla="*/ 398 h 502"/>
              <a:gd name="connsiteX1" fmla="*/ 36 w 120"/>
              <a:gd name="connsiteY1" fmla="*/ 398 h 502"/>
              <a:gd name="connsiteX2" fmla="*/ 30 w 120"/>
              <a:gd name="connsiteY2" fmla="*/ 289 h 502"/>
              <a:gd name="connsiteX3" fmla="*/ 59 w 120"/>
              <a:gd name="connsiteY3" fmla="*/ 0 h 502"/>
              <a:gd name="connsiteX4" fmla="*/ 84 w 120"/>
              <a:gd name="connsiteY4" fmla="*/ 2 h 502"/>
              <a:gd name="connsiteX5" fmla="*/ 69 w 120"/>
              <a:gd name="connsiteY5" fmla="*/ 263 h 502"/>
              <a:gd name="connsiteX6" fmla="*/ 84 w 120"/>
              <a:gd name="connsiteY6" fmla="*/ 398 h 502"/>
              <a:gd name="connsiteX7" fmla="*/ 120 w 120"/>
              <a:gd name="connsiteY7" fmla="*/ 398 h 502"/>
              <a:gd name="connsiteX8" fmla="*/ 60 w 120"/>
              <a:gd name="connsiteY8" fmla="*/ 502 h 502"/>
              <a:gd name="connsiteX9" fmla="*/ 0 w 120"/>
              <a:gd name="connsiteY9" fmla="*/ 398 h 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" h="502">
                <a:moveTo>
                  <a:pt x="0" y="398"/>
                </a:moveTo>
                <a:lnTo>
                  <a:pt x="36" y="398"/>
                </a:lnTo>
                <a:lnTo>
                  <a:pt x="30" y="289"/>
                </a:lnTo>
                <a:cubicBezTo>
                  <a:pt x="40" y="193"/>
                  <a:pt x="39" y="108"/>
                  <a:pt x="59" y="0"/>
                </a:cubicBezTo>
                <a:lnTo>
                  <a:pt x="84" y="2"/>
                </a:lnTo>
                <a:lnTo>
                  <a:pt x="69" y="263"/>
                </a:lnTo>
                <a:lnTo>
                  <a:pt x="84" y="398"/>
                </a:lnTo>
                <a:lnTo>
                  <a:pt x="120" y="398"/>
                </a:lnTo>
                <a:lnTo>
                  <a:pt x="60" y="502"/>
                </a:lnTo>
                <a:lnTo>
                  <a:pt x="0" y="3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3" name="任意多边形 632"/>
          <p:cNvSpPr/>
          <p:nvPr/>
        </p:nvSpPr>
        <p:spPr>
          <a:xfrm rot="9060000" flipH="1">
            <a:off x="6916584" y="4634252"/>
            <a:ext cx="76200" cy="318770"/>
          </a:xfrm>
          <a:custGeom>
            <a:avLst/>
            <a:gdLst>
              <a:gd name="connsiteX0" fmla="*/ 0 w 120"/>
              <a:gd name="connsiteY0" fmla="*/ 398 h 502"/>
              <a:gd name="connsiteX1" fmla="*/ 36 w 120"/>
              <a:gd name="connsiteY1" fmla="*/ 398 h 502"/>
              <a:gd name="connsiteX2" fmla="*/ 30 w 120"/>
              <a:gd name="connsiteY2" fmla="*/ 289 h 502"/>
              <a:gd name="connsiteX3" fmla="*/ 59 w 120"/>
              <a:gd name="connsiteY3" fmla="*/ 0 h 502"/>
              <a:gd name="connsiteX4" fmla="*/ 84 w 120"/>
              <a:gd name="connsiteY4" fmla="*/ 2 h 502"/>
              <a:gd name="connsiteX5" fmla="*/ 69 w 120"/>
              <a:gd name="connsiteY5" fmla="*/ 263 h 502"/>
              <a:gd name="connsiteX6" fmla="*/ 84 w 120"/>
              <a:gd name="connsiteY6" fmla="*/ 398 h 502"/>
              <a:gd name="connsiteX7" fmla="*/ 120 w 120"/>
              <a:gd name="connsiteY7" fmla="*/ 398 h 502"/>
              <a:gd name="connsiteX8" fmla="*/ 60 w 120"/>
              <a:gd name="connsiteY8" fmla="*/ 502 h 502"/>
              <a:gd name="connsiteX9" fmla="*/ 0 w 120"/>
              <a:gd name="connsiteY9" fmla="*/ 398 h 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" h="502">
                <a:moveTo>
                  <a:pt x="0" y="398"/>
                </a:moveTo>
                <a:lnTo>
                  <a:pt x="36" y="398"/>
                </a:lnTo>
                <a:lnTo>
                  <a:pt x="30" y="289"/>
                </a:lnTo>
                <a:cubicBezTo>
                  <a:pt x="40" y="193"/>
                  <a:pt x="39" y="108"/>
                  <a:pt x="59" y="0"/>
                </a:cubicBezTo>
                <a:lnTo>
                  <a:pt x="84" y="2"/>
                </a:lnTo>
                <a:lnTo>
                  <a:pt x="69" y="263"/>
                </a:lnTo>
                <a:lnTo>
                  <a:pt x="84" y="398"/>
                </a:lnTo>
                <a:lnTo>
                  <a:pt x="120" y="398"/>
                </a:lnTo>
                <a:lnTo>
                  <a:pt x="60" y="502"/>
                </a:lnTo>
                <a:lnTo>
                  <a:pt x="0" y="3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4" name="文本框 633"/>
          <p:cNvSpPr txBox="1"/>
          <p:nvPr/>
        </p:nvSpPr>
        <p:spPr>
          <a:xfrm>
            <a:off x="6725285" y="5127625"/>
            <a:ext cx="605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rgbClr val="38579E"/>
                </a:solidFill>
              </a:rPr>
              <a:t>Image</a:t>
            </a:r>
          </a:p>
        </p:txBody>
      </p:sp>
      <p:sp>
        <p:nvSpPr>
          <p:cNvPr id="635" name="文本框 634"/>
          <p:cNvSpPr txBox="1"/>
          <p:nvPr/>
        </p:nvSpPr>
        <p:spPr>
          <a:xfrm>
            <a:off x="6470650" y="3754120"/>
            <a:ext cx="7067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rgbClr val="5A8837"/>
                </a:solidFill>
              </a:rPr>
              <a:t>Caption</a:t>
            </a:r>
          </a:p>
        </p:txBody>
      </p:sp>
      <p:sp>
        <p:nvSpPr>
          <p:cNvPr id="636" name="文本框 635"/>
          <p:cNvSpPr txBox="1"/>
          <p:nvPr/>
        </p:nvSpPr>
        <p:spPr>
          <a:xfrm>
            <a:off x="7313930" y="3754120"/>
            <a:ext cx="9525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rgbClr val="DC3338"/>
                </a:solidFill>
              </a:rPr>
              <a:t>CF Caption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7" name="文本框 636"/>
              <p:cNvSpPr txBox="1"/>
              <p:nvPr/>
            </p:nvSpPr>
            <p:spPr>
              <a:xfrm>
                <a:off x="4690110" y="5428615"/>
                <a:ext cx="777875" cy="370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𝑐𝑙𝑖𝑝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solidFill>
                    <a:srgbClr val="00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 xmlns="">
          <p:sp>
            <p:nvSpPr>
              <p:cNvPr id="637" name="文本框 6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110" y="5428615"/>
                <a:ext cx="777875" cy="3702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8" name="文本框 637"/>
              <p:cNvSpPr txBox="1"/>
              <p:nvPr/>
            </p:nvSpPr>
            <p:spPr>
              <a:xfrm>
                <a:off x="6864985" y="5429885"/>
                <a:ext cx="963930" cy="368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𝑐𝑜𝑢𝑛𝑡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solidFill>
                    <a:srgbClr val="00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 xmlns="">
          <p:sp>
            <p:nvSpPr>
              <p:cNvPr id="638" name="文本框 6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985" y="5429885"/>
                <a:ext cx="963930" cy="36893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9" name="直接箭头连接符 638"/>
          <p:cNvCxnSpPr/>
          <p:nvPr/>
        </p:nvCxnSpPr>
        <p:spPr>
          <a:xfrm>
            <a:off x="1004570" y="2578735"/>
            <a:ext cx="3810" cy="350520"/>
          </a:xfrm>
          <a:prstGeom prst="straightConnector1">
            <a:avLst/>
          </a:prstGeom>
          <a:ln w="12700">
            <a:solidFill>
              <a:srgbClr val="000000"/>
            </a:solidFill>
            <a:prstDash val="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直接箭头连接符 639"/>
          <p:cNvCxnSpPr/>
          <p:nvPr/>
        </p:nvCxnSpPr>
        <p:spPr>
          <a:xfrm>
            <a:off x="1008380" y="3604895"/>
            <a:ext cx="3810" cy="350520"/>
          </a:xfrm>
          <a:prstGeom prst="straightConnector1">
            <a:avLst/>
          </a:prstGeom>
          <a:ln w="12700">
            <a:solidFill>
              <a:srgbClr val="000000"/>
            </a:solidFill>
            <a:prstDash val="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接箭头连接符 640"/>
          <p:cNvCxnSpPr/>
          <p:nvPr/>
        </p:nvCxnSpPr>
        <p:spPr>
          <a:xfrm flipH="1">
            <a:off x="2288540" y="2563495"/>
            <a:ext cx="1270" cy="971550"/>
          </a:xfrm>
          <a:prstGeom prst="straightConnector1">
            <a:avLst/>
          </a:prstGeom>
          <a:ln w="12700">
            <a:solidFill>
              <a:srgbClr val="000000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接箭头连接符 641"/>
          <p:cNvCxnSpPr/>
          <p:nvPr/>
        </p:nvCxnSpPr>
        <p:spPr>
          <a:xfrm>
            <a:off x="2288540" y="4029710"/>
            <a:ext cx="7620" cy="1235075"/>
          </a:xfrm>
          <a:prstGeom prst="straightConnector1">
            <a:avLst/>
          </a:prstGeom>
          <a:ln w="12700">
            <a:solidFill>
              <a:srgbClr val="000000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接箭头连接符 642"/>
          <p:cNvCxnSpPr/>
          <p:nvPr/>
        </p:nvCxnSpPr>
        <p:spPr>
          <a:xfrm flipH="1">
            <a:off x="1560830" y="5253355"/>
            <a:ext cx="731520" cy="3810"/>
          </a:xfrm>
          <a:prstGeom prst="straightConnector1">
            <a:avLst/>
          </a:prstGeom>
          <a:ln w="9525">
            <a:solidFill>
              <a:srgbClr val="000000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接箭头连接符 643"/>
          <p:cNvCxnSpPr/>
          <p:nvPr/>
        </p:nvCxnSpPr>
        <p:spPr>
          <a:xfrm flipV="1">
            <a:off x="6623050" y="2273935"/>
            <a:ext cx="232410" cy="7620"/>
          </a:xfrm>
          <a:prstGeom prst="straightConnector1">
            <a:avLst/>
          </a:prstGeom>
          <a:ln w="12700">
            <a:solidFill>
              <a:srgbClr val="85B15B"/>
            </a:solidFill>
            <a:prstDash val="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接箭头连接符 644"/>
          <p:cNvCxnSpPr/>
          <p:nvPr/>
        </p:nvCxnSpPr>
        <p:spPr>
          <a:xfrm flipV="1">
            <a:off x="7369175" y="2273935"/>
            <a:ext cx="328295" cy="1905"/>
          </a:xfrm>
          <a:prstGeom prst="straightConnector1">
            <a:avLst/>
          </a:prstGeom>
          <a:ln w="12700">
            <a:solidFill>
              <a:srgbClr val="DC3338"/>
            </a:solidFill>
            <a:prstDash val="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接箭头连接符 645"/>
          <p:cNvCxnSpPr/>
          <p:nvPr/>
        </p:nvCxnSpPr>
        <p:spPr>
          <a:xfrm flipH="1">
            <a:off x="7392670" y="3448685"/>
            <a:ext cx="1270" cy="322580"/>
          </a:xfrm>
          <a:prstGeom prst="straightConnector1">
            <a:avLst/>
          </a:prstGeom>
          <a:ln w="12700">
            <a:solidFill>
              <a:srgbClr val="DC3338"/>
            </a:solidFill>
            <a:prstDash val="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箭头连接符 646"/>
          <p:cNvCxnSpPr/>
          <p:nvPr/>
        </p:nvCxnSpPr>
        <p:spPr>
          <a:xfrm>
            <a:off x="7388860" y="2799715"/>
            <a:ext cx="5080" cy="213360"/>
          </a:xfrm>
          <a:prstGeom prst="straightConnector1">
            <a:avLst/>
          </a:prstGeom>
          <a:ln w="12700">
            <a:solidFill>
              <a:srgbClr val="DC3338"/>
            </a:solidFill>
            <a:prstDash val="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接箭头连接符 647"/>
          <p:cNvCxnSpPr/>
          <p:nvPr/>
        </p:nvCxnSpPr>
        <p:spPr>
          <a:xfrm>
            <a:off x="7400290" y="2799715"/>
            <a:ext cx="1013460" cy="3810"/>
          </a:xfrm>
          <a:prstGeom prst="straightConnector1">
            <a:avLst/>
          </a:prstGeom>
          <a:ln w="12700">
            <a:solidFill>
              <a:srgbClr val="DC3338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箭头连接符 648"/>
          <p:cNvCxnSpPr>
            <a:stCxn id="555" idx="2"/>
          </p:cNvCxnSpPr>
          <p:nvPr/>
        </p:nvCxnSpPr>
        <p:spPr>
          <a:xfrm>
            <a:off x="8418195" y="2649220"/>
            <a:ext cx="3810" cy="158750"/>
          </a:xfrm>
          <a:prstGeom prst="straightConnector1">
            <a:avLst/>
          </a:prstGeom>
          <a:ln w="12700">
            <a:solidFill>
              <a:srgbClr val="DC3338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接箭头连接符 649"/>
          <p:cNvCxnSpPr/>
          <p:nvPr/>
        </p:nvCxnSpPr>
        <p:spPr>
          <a:xfrm>
            <a:off x="4500245" y="2608580"/>
            <a:ext cx="1270" cy="212090"/>
          </a:xfrm>
          <a:prstGeom prst="straightConnector1">
            <a:avLst/>
          </a:prstGeom>
          <a:ln w="12700">
            <a:solidFill>
              <a:srgbClr val="000000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接箭头连接符 650"/>
          <p:cNvCxnSpPr/>
          <p:nvPr/>
        </p:nvCxnSpPr>
        <p:spPr>
          <a:xfrm>
            <a:off x="4247515" y="2820670"/>
            <a:ext cx="2494280" cy="11430"/>
          </a:xfrm>
          <a:prstGeom prst="straightConnector1">
            <a:avLst/>
          </a:prstGeom>
          <a:ln w="12700">
            <a:solidFill>
              <a:srgbClr val="000000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接箭头连接符 651"/>
          <p:cNvCxnSpPr/>
          <p:nvPr/>
        </p:nvCxnSpPr>
        <p:spPr>
          <a:xfrm flipH="1">
            <a:off x="4239260" y="2822575"/>
            <a:ext cx="6985" cy="188595"/>
          </a:xfrm>
          <a:prstGeom prst="straightConnector1">
            <a:avLst/>
          </a:prstGeom>
          <a:ln w="12700">
            <a:solidFill>
              <a:srgbClr val="000000"/>
            </a:solidFill>
            <a:prstDash val="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接箭头连接符 652"/>
          <p:cNvCxnSpPr/>
          <p:nvPr/>
        </p:nvCxnSpPr>
        <p:spPr>
          <a:xfrm flipH="1">
            <a:off x="6741795" y="2822575"/>
            <a:ext cx="6985" cy="188595"/>
          </a:xfrm>
          <a:prstGeom prst="straightConnector1">
            <a:avLst/>
          </a:prstGeom>
          <a:ln w="12700">
            <a:solidFill>
              <a:srgbClr val="000000"/>
            </a:solidFill>
            <a:prstDash val="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接箭头连接符 653"/>
          <p:cNvCxnSpPr/>
          <p:nvPr/>
        </p:nvCxnSpPr>
        <p:spPr>
          <a:xfrm flipH="1">
            <a:off x="4227195" y="3466465"/>
            <a:ext cx="12065" cy="1093470"/>
          </a:xfrm>
          <a:prstGeom prst="straightConnector1">
            <a:avLst/>
          </a:prstGeom>
          <a:ln w="12700">
            <a:solidFill>
              <a:srgbClr val="000000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接箭头连接符 654"/>
          <p:cNvCxnSpPr/>
          <p:nvPr/>
        </p:nvCxnSpPr>
        <p:spPr>
          <a:xfrm>
            <a:off x="4239260" y="4552950"/>
            <a:ext cx="219075" cy="3810"/>
          </a:xfrm>
          <a:prstGeom prst="straightConnector1">
            <a:avLst/>
          </a:prstGeom>
          <a:ln w="12700">
            <a:solidFill>
              <a:srgbClr val="000000"/>
            </a:solidFill>
            <a:prstDash val="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接箭头连接符 655"/>
          <p:cNvCxnSpPr/>
          <p:nvPr/>
        </p:nvCxnSpPr>
        <p:spPr>
          <a:xfrm>
            <a:off x="4241800" y="4384040"/>
            <a:ext cx="223520" cy="635"/>
          </a:xfrm>
          <a:prstGeom prst="straightConnector1">
            <a:avLst/>
          </a:prstGeom>
          <a:ln w="12700">
            <a:solidFill>
              <a:srgbClr val="000000"/>
            </a:solidFill>
            <a:prstDash val="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接箭头连接符 656"/>
          <p:cNvCxnSpPr/>
          <p:nvPr/>
        </p:nvCxnSpPr>
        <p:spPr>
          <a:xfrm flipV="1">
            <a:off x="4239260" y="4194175"/>
            <a:ext cx="226060" cy="1270"/>
          </a:xfrm>
          <a:prstGeom prst="straightConnector1">
            <a:avLst/>
          </a:prstGeom>
          <a:ln w="12700">
            <a:solidFill>
              <a:srgbClr val="000000"/>
            </a:solidFill>
            <a:prstDash val="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接箭头连接符 657"/>
          <p:cNvCxnSpPr/>
          <p:nvPr/>
        </p:nvCxnSpPr>
        <p:spPr>
          <a:xfrm>
            <a:off x="6683375" y="3459480"/>
            <a:ext cx="3810" cy="166370"/>
          </a:xfrm>
          <a:prstGeom prst="straightConnector1">
            <a:avLst/>
          </a:prstGeom>
          <a:ln w="12700">
            <a:solidFill>
              <a:srgbClr val="000000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接箭头连接符 658"/>
          <p:cNvCxnSpPr/>
          <p:nvPr/>
        </p:nvCxnSpPr>
        <p:spPr>
          <a:xfrm>
            <a:off x="4779645" y="3604260"/>
            <a:ext cx="1905000" cy="6985"/>
          </a:xfrm>
          <a:prstGeom prst="straightConnector1">
            <a:avLst/>
          </a:prstGeom>
          <a:ln w="12700">
            <a:solidFill>
              <a:srgbClr val="000000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箭头连接符 659"/>
          <p:cNvCxnSpPr/>
          <p:nvPr/>
        </p:nvCxnSpPr>
        <p:spPr>
          <a:xfrm flipH="1">
            <a:off x="4772660" y="3604260"/>
            <a:ext cx="6350" cy="209550"/>
          </a:xfrm>
          <a:prstGeom prst="straightConnector1">
            <a:avLst/>
          </a:prstGeom>
          <a:ln w="12700">
            <a:solidFill>
              <a:srgbClr val="000000"/>
            </a:solidFill>
            <a:prstDash val="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直接箭头连接符 660"/>
          <p:cNvCxnSpPr/>
          <p:nvPr/>
        </p:nvCxnSpPr>
        <p:spPr>
          <a:xfrm flipH="1">
            <a:off x="4963160" y="3604260"/>
            <a:ext cx="6350" cy="209550"/>
          </a:xfrm>
          <a:prstGeom prst="straightConnector1">
            <a:avLst/>
          </a:prstGeom>
          <a:ln w="12700">
            <a:solidFill>
              <a:srgbClr val="000000"/>
            </a:solidFill>
            <a:prstDash val="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接箭头连接符 661"/>
          <p:cNvCxnSpPr/>
          <p:nvPr/>
        </p:nvCxnSpPr>
        <p:spPr>
          <a:xfrm flipH="1">
            <a:off x="5152390" y="3604260"/>
            <a:ext cx="6350" cy="209550"/>
          </a:xfrm>
          <a:prstGeom prst="straightConnector1">
            <a:avLst/>
          </a:prstGeom>
          <a:ln w="12700">
            <a:solidFill>
              <a:srgbClr val="000000"/>
            </a:solidFill>
            <a:prstDash val="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直接箭头连接符 662"/>
          <p:cNvCxnSpPr/>
          <p:nvPr/>
        </p:nvCxnSpPr>
        <p:spPr>
          <a:xfrm>
            <a:off x="6001385" y="2622550"/>
            <a:ext cx="0" cy="141605"/>
          </a:xfrm>
          <a:prstGeom prst="straightConnector1">
            <a:avLst/>
          </a:prstGeom>
          <a:ln w="12700">
            <a:solidFill>
              <a:srgbClr val="85B15B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接箭头连接符 663"/>
          <p:cNvCxnSpPr/>
          <p:nvPr/>
        </p:nvCxnSpPr>
        <p:spPr>
          <a:xfrm>
            <a:off x="4096385" y="2748280"/>
            <a:ext cx="2800350" cy="8890"/>
          </a:xfrm>
          <a:prstGeom prst="straightConnector1">
            <a:avLst/>
          </a:prstGeom>
          <a:ln w="12700">
            <a:solidFill>
              <a:srgbClr val="85B15B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接箭头连接符 664"/>
          <p:cNvCxnSpPr/>
          <p:nvPr/>
        </p:nvCxnSpPr>
        <p:spPr>
          <a:xfrm flipH="1">
            <a:off x="4093845" y="2757170"/>
            <a:ext cx="9525" cy="247650"/>
          </a:xfrm>
          <a:prstGeom prst="straightConnector1">
            <a:avLst/>
          </a:prstGeom>
          <a:ln w="12700">
            <a:solidFill>
              <a:srgbClr val="85B15B"/>
            </a:solidFill>
            <a:prstDash val="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接箭头连接符 665"/>
          <p:cNvCxnSpPr/>
          <p:nvPr/>
        </p:nvCxnSpPr>
        <p:spPr>
          <a:xfrm flipH="1">
            <a:off x="6887210" y="2771775"/>
            <a:ext cx="9525" cy="247650"/>
          </a:xfrm>
          <a:prstGeom prst="straightConnector1">
            <a:avLst/>
          </a:prstGeom>
          <a:ln w="12700">
            <a:solidFill>
              <a:srgbClr val="85B15B"/>
            </a:solidFill>
            <a:prstDash val="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直接箭头连接符 666"/>
          <p:cNvCxnSpPr/>
          <p:nvPr/>
        </p:nvCxnSpPr>
        <p:spPr>
          <a:xfrm flipH="1">
            <a:off x="6891655" y="3448685"/>
            <a:ext cx="5080" cy="349250"/>
          </a:xfrm>
          <a:prstGeom prst="straightConnector1">
            <a:avLst/>
          </a:prstGeom>
          <a:ln w="12700">
            <a:solidFill>
              <a:srgbClr val="85B15B"/>
            </a:solidFill>
            <a:prstDash val="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接箭头连接符 667"/>
          <p:cNvCxnSpPr/>
          <p:nvPr/>
        </p:nvCxnSpPr>
        <p:spPr>
          <a:xfrm>
            <a:off x="5348605" y="3671570"/>
            <a:ext cx="1538605" cy="3175"/>
          </a:xfrm>
          <a:prstGeom prst="straightConnector1">
            <a:avLst/>
          </a:prstGeom>
          <a:ln w="12700">
            <a:solidFill>
              <a:srgbClr val="85B15B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接箭头连接符 668"/>
          <p:cNvCxnSpPr/>
          <p:nvPr/>
        </p:nvCxnSpPr>
        <p:spPr>
          <a:xfrm flipH="1">
            <a:off x="5353050" y="3670300"/>
            <a:ext cx="3810" cy="143510"/>
          </a:xfrm>
          <a:prstGeom prst="straightConnector1">
            <a:avLst/>
          </a:prstGeom>
          <a:ln w="12700">
            <a:solidFill>
              <a:srgbClr val="85B15B"/>
            </a:solidFill>
            <a:prstDash val="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接箭头连接符 669"/>
          <p:cNvCxnSpPr/>
          <p:nvPr/>
        </p:nvCxnSpPr>
        <p:spPr>
          <a:xfrm flipH="1">
            <a:off x="5528945" y="3674745"/>
            <a:ext cx="3810" cy="143510"/>
          </a:xfrm>
          <a:prstGeom prst="straightConnector1">
            <a:avLst/>
          </a:prstGeom>
          <a:ln w="12700">
            <a:solidFill>
              <a:srgbClr val="85B15B"/>
            </a:solidFill>
            <a:prstDash val="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接箭头连接符 670"/>
          <p:cNvCxnSpPr/>
          <p:nvPr/>
        </p:nvCxnSpPr>
        <p:spPr>
          <a:xfrm flipH="1">
            <a:off x="5730240" y="3670300"/>
            <a:ext cx="3810" cy="143510"/>
          </a:xfrm>
          <a:prstGeom prst="straightConnector1">
            <a:avLst/>
          </a:prstGeom>
          <a:ln w="12700">
            <a:solidFill>
              <a:srgbClr val="85B15B"/>
            </a:solidFill>
            <a:prstDash val="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接箭头连接符 671"/>
          <p:cNvCxnSpPr/>
          <p:nvPr/>
        </p:nvCxnSpPr>
        <p:spPr>
          <a:xfrm flipH="1">
            <a:off x="4077335" y="3464560"/>
            <a:ext cx="19050" cy="1851660"/>
          </a:xfrm>
          <a:prstGeom prst="straightConnector1">
            <a:avLst/>
          </a:prstGeom>
          <a:ln w="12700">
            <a:solidFill>
              <a:srgbClr val="85B15B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箭头连接符 672"/>
          <p:cNvCxnSpPr/>
          <p:nvPr/>
        </p:nvCxnSpPr>
        <p:spPr>
          <a:xfrm flipV="1">
            <a:off x="4084320" y="4751070"/>
            <a:ext cx="381000" cy="5080"/>
          </a:xfrm>
          <a:prstGeom prst="straightConnector1">
            <a:avLst/>
          </a:prstGeom>
          <a:ln w="12700">
            <a:solidFill>
              <a:srgbClr val="85B15B"/>
            </a:solidFill>
            <a:prstDash val="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接箭头连接符 673"/>
          <p:cNvCxnSpPr/>
          <p:nvPr/>
        </p:nvCxnSpPr>
        <p:spPr>
          <a:xfrm flipV="1">
            <a:off x="4084320" y="4938395"/>
            <a:ext cx="381000" cy="5080"/>
          </a:xfrm>
          <a:prstGeom prst="straightConnector1">
            <a:avLst/>
          </a:prstGeom>
          <a:ln w="12700">
            <a:solidFill>
              <a:srgbClr val="85B15B"/>
            </a:solidFill>
            <a:prstDash val="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接箭头连接符 674"/>
          <p:cNvCxnSpPr/>
          <p:nvPr/>
        </p:nvCxnSpPr>
        <p:spPr>
          <a:xfrm flipV="1">
            <a:off x="4084320" y="5122545"/>
            <a:ext cx="381000" cy="5080"/>
          </a:xfrm>
          <a:prstGeom prst="straightConnector1">
            <a:avLst/>
          </a:prstGeom>
          <a:ln w="12700">
            <a:solidFill>
              <a:srgbClr val="85B15B"/>
            </a:solidFill>
            <a:prstDash val="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箭头连接符 675"/>
          <p:cNvCxnSpPr/>
          <p:nvPr/>
        </p:nvCxnSpPr>
        <p:spPr>
          <a:xfrm>
            <a:off x="4077335" y="5290185"/>
            <a:ext cx="1981200" cy="1905"/>
          </a:xfrm>
          <a:prstGeom prst="straightConnector1">
            <a:avLst/>
          </a:prstGeom>
          <a:ln w="12700">
            <a:solidFill>
              <a:srgbClr val="85B15B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直接箭头连接符 676"/>
          <p:cNvCxnSpPr/>
          <p:nvPr/>
        </p:nvCxnSpPr>
        <p:spPr>
          <a:xfrm flipH="1">
            <a:off x="6038215" y="5146675"/>
            <a:ext cx="3810" cy="143510"/>
          </a:xfrm>
          <a:prstGeom prst="straightConnector1">
            <a:avLst/>
          </a:prstGeom>
          <a:ln w="12700">
            <a:solidFill>
              <a:srgbClr val="85B15B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接箭头连接符 677"/>
          <p:cNvCxnSpPr/>
          <p:nvPr/>
        </p:nvCxnSpPr>
        <p:spPr>
          <a:xfrm flipV="1">
            <a:off x="6042025" y="5149215"/>
            <a:ext cx="854710" cy="2540"/>
          </a:xfrm>
          <a:prstGeom prst="straightConnector1">
            <a:avLst/>
          </a:prstGeom>
          <a:ln w="12700">
            <a:solidFill>
              <a:srgbClr val="85B15B"/>
            </a:solidFill>
            <a:prstDash val="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/>
              <a:t>2 </a:t>
            </a:r>
            <a:r>
              <a:rPr lang="zh-CN" altLang="en-US">
                <a:ea typeface="宋体" charset="0"/>
              </a:rPr>
              <a:t>绘图</a:t>
            </a:r>
            <a:r>
              <a:rPr lang="en-US" altLang="zh-CN">
                <a:ea typeface="宋体" charset="0"/>
              </a:rPr>
              <a:t>/</a:t>
            </a:r>
            <a:r>
              <a:rPr lang="zh-CN" altLang="en-US">
                <a:ea typeface="宋体" charset="0"/>
              </a:rPr>
              <a:t>对比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7050" y="1739265"/>
            <a:ext cx="160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0000"/>
                </a:solidFill>
                <a:ea typeface="宋体" charset="0"/>
              </a:rPr>
              <a:t>原图：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61585" y="1739265"/>
            <a:ext cx="160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0000"/>
                </a:solidFill>
                <a:ea typeface="宋体" charset="0"/>
              </a:rPr>
              <a:t>作图：</a:t>
            </a:r>
          </a:p>
        </p:txBody>
      </p:sp>
      <p:pic>
        <p:nvPicPr>
          <p:cNvPr id="3" name="图片 2" descr="参考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20" y="2416175"/>
            <a:ext cx="4062095" cy="2297430"/>
          </a:xfrm>
          <a:prstGeom prst="rect">
            <a:avLst/>
          </a:prstGeom>
        </p:spPr>
      </p:pic>
      <p:pic>
        <p:nvPicPr>
          <p:cNvPr id="6" name="图片 5" descr="参考图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395" y="2376170"/>
            <a:ext cx="4117975" cy="23374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ea"/>
              </a:rPr>
              <a:t>敬请大家批评指正</a:t>
            </a:r>
            <a:br>
              <a:rPr lang="zh-CN" altLang="en-US" b="1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ea"/>
              </a:rPr>
            </a:br>
            <a:r>
              <a:rPr lang="zh-CN" altLang="en-US" b="1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ea"/>
              </a:rPr>
              <a:t>谢谢！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2" name="副标题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汇报人    黄俊霖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514105" y="4439589"/>
            <a:ext cx="5362636" cy="1255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840"/>
              </a:lnSpc>
            </a:pPr>
            <a:r>
              <a: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西北工业大学</a:t>
            </a:r>
            <a:endParaRPr lang="en-US" altLang="zh-CN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40"/>
              </a:lnSpc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光电与智能研究院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(iOPEN)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80" y="4439589"/>
            <a:ext cx="1445275" cy="15340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322</Words>
  <Application>Microsoft Office PowerPoint</Application>
  <PresentationFormat>全屏显示(4:3)</PresentationFormat>
  <Paragraphs>61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DejaVu Math TeX Gyre</vt:lpstr>
      <vt:lpstr>等线</vt:lpstr>
      <vt:lpstr>华文新魏</vt:lpstr>
      <vt:lpstr>宋体</vt:lpstr>
      <vt:lpstr>微软雅黑</vt:lpstr>
      <vt:lpstr>Arial</vt:lpstr>
      <vt:lpstr>Cambria</vt:lpstr>
      <vt:lpstr>Cambria Math</vt:lpstr>
      <vt:lpstr>Palatino Linotype</vt:lpstr>
      <vt:lpstr>Office 主题​​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Teaching CLIP to Count to Ten</vt:lpstr>
      <vt:lpstr>PowerPoint 演示文稿</vt:lpstr>
      <vt:lpstr>PowerPoint 演示文稿</vt:lpstr>
      <vt:lpstr>PowerPoint 演示文稿</vt:lpstr>
      <vt:lpstr>PowerPoint 演示文稿</vt:lpstr>
      <vt:lpstr>敬请大家批评指正 谢谢！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Chengze</dc:creator>
  <cp:lastModifiedBy>杨 力畅</cp:lastModifiedBy>
  <cp:revision>339</cp:revision>
  <dcterms:created xsi:type="dcterms:W3CDTF">2024-09-04T11:57:20Z</dcterms:created>
  <dcterms:modified xsi:type="dcterms:W3CDTF">2024-10-26T00:41:53Z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2052-11.1.0.11723</vt:lpwstr>
  </property>
</Properties>
</file>