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  <p:sldMasterId id="2147483653" r:id="rId3"/>
    <p:sldMasterId id="2147483655" r:id="rId4"/>
    <p:sldMasterId id="2147483657" r:id="rId5"/>
    <p:sldMasterId id="2147483659" r:id="rId6"/>
  </p:sldMasterIdLst>
  <p:notesMasterIdLst>
    <p:notesMasterId r:id="rId13"/>
  </p:notesMasterIdLst>
  <p:handoutMasterIdLst>
    <p:handoutMasterId r:id="rId14"/>
  </p:handoutMasterIdLst>
  <p:sldIdLst>
    <p:sldId id="284" r:id="rId7"/>
    <p:sldId id="280" r:id="rId8"/>
    <p:sldId id="297" r:id="rId9"/>
    <p:sldId id="298" r:id="rId10"/>
    <p:sldId id="299" r:id="rId11"/>
    <p:sldId id="30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Chengze" initials="W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0202C"/>
    <a:srgbClr val="D0838B"/>
    <a:srgbClr val="B8DBF7"/>
    <a:srgbClr val="BADBF7"/>
    <a:srgbClr val="A19F8F"/>
    <a:srgbClr val="FED966"/>
    <a:srgbClr val="FCBC9C"/>
    <a:srgbClr val="FCBCFF"/>
    <a:srgbClr val="172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7" autoAdjust="0"/>
    <p:restoredTop sz="85999" autoAdjust="0"/>
  </p:normalViewPr>
  <p:slideViewPr>
    <p:cSldViewPr snapToGrid="0">
      <p:cViewPr varScale="1">
        <p:scale>
          <a:sx n="82" d="100"/>
          <a:sy n="82" d="100"/>
        </p:scale>
        <p:origin x="18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9330F-88E0-42CC-B6FC-67AC1AD97942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EE26D-DD3C-44C7-9FB1-B5213CE718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58A143-40B6-4BB3-B308-59B1959A0944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5D7D132-F2B0-47F2-9FCE-932F12DCD9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出现在</a:t>
            </a:r>
            <a:r>
              <a:rPr lang="en-US" altLang="zh-CN" dirty="0"/>
              <a:t>[iOPEN]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序号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/>
              <a:t>[</a:t>
            </a:r>
            <a:r>
              <a:rPr lang="zh-CN" altLang="en-US" dirty="0"/>
              <a:t>中文文本间的英文、数字与符号</a:t>
            </a:r>
            <a:r>
              <a:rPr lang="en-US" altLang="zh-CN" dirty="0"/>
              <a:t>]</a:t>
            </a:r>
            <a:r>
              <a:rPr lang="zh-CN" altLang="en-US" dirty="0"/>
              <a:t>等的非中文字符可以采用微软雅黑。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041400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8825" y="3429000"/>
            <a:ext cx="5086350" cy="635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650" y="6544186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E6640B-B578-4E4F-80FC-F65C087C806E}" type="datetime1">
              <a:rPr lang="zh-CN" altLang="en-US" smtClean="0"/>
              <a:t>2024/3/15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8937E081-6A8A-4C12-AE8C-2E13CF4ECFCD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1137558" y="5805442"/>
            <a:ext cx="6868883" cy="111215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pc="30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为国为民 笃志笃行</a:t>
            </a:r>
            <a:endParaRPr lang="en-US" altLang="zh-CN" sz="2000" spc="30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en-US" altLang="zh-CN" sz="1050" dirty="0">
                <a:solidFill>
                  <a:srgbClr val="70A8DA"/>
                </a:solidFill>
                <a:effectLst>
                  <a:outerShdw blurRad="50800" dist="50800" dir="2700000" algn="tl" rotWithShape="0">
                    <a:schemeClr val="bg1">
                      <a:alpha val="44000"/>
                    </a:schemeClr>
                  </a:outerShdw>
                </a:effectLst>
                <a:latin typeface="Palatino Linotype" panose="02040502050505030304" pitchFamily="18" charset="0"/>
              </a:rPr>
              <a:t>For the nation, for the people; keep ambition, keep action.</a:t>
            </a:r>
            <a:endParaRPr lang="zh-CN" altLang="en-US" sz="1050" dirty="0">
              <a:solidFill>
                <a:srgbClr val="70A8DA"/>
              </a:solidFill>
              <a:effectLst>
                <a:outerShdw blurRad="50800" dist="50800" dir="2700000" algn="tl" rotWithShape="0">
                  <a:schemeClr val="bg1">
                    <a:alpha val="44000"/>
                  </a:schemeClr>
                </a:outerShdw>
              </a:effectLst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727D11B-724C-4CF7-ABF1-D394197BE872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AAB32B41-6C03-4B6B-B7FD-B6A1064778F4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0499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r>
              <a:rPr lang="en-US" altLang="zh-CN" dirty="0"/>
              <a:t>/13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68580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FC43-F76C-413A-BDAC-27D5D5B786D2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93F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7094859" y="6566518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+mn-ea"/>
                <a:ea typeface="+mn-ea"/>
              </a:rPr>
              <a:t>iOPEN.nwpu.edu.cn</a:t>
            </a:r>
            <a:endParaRPr lang="zh-CN" altLang="en-US" sz="140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alphaModFix amt="5000"/>
          </a:blip>
          <a:srcRect t="34559" r="41681"/>
          <a:stretch>
            <a:fillRect/>
          </a:stretch>
        </p:blipFill>
        <p:spPr>
          <a:xfrm>
            <a:off x="4544610" y="0"/>
            <a:ext cx="4599390" cy="60171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" y="3429000"/>
            <a:ext cx="9144000" cy="659754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8016746" y="407789"/>
            <a:ext cx="0" cy="25256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形 22"/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2939" y="185738"/>
            <a:ext cx="695001" cy="695001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137472" y="181947"/>
            <a:ext cx="700977" cy="6969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122220-D019-4E63-9BB7-F559D4920E12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49" y="64700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2E7B5AE-3D3F-44C1-BC8C-4382542C9D47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136525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36525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1" y="6812281"/>
            <a:ext cx="9143999" cy="45719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C5EAF8-B0E6-4733-AAEA-DA9F488BF4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FC851F1-0CDB-4B81-BFEA-F8D33E0A5C00}" type="datetime1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059815"/>
            <a:ext cx="7772400" cy="2387600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EVCap: Retrieval-Augmented Image Captioning with External Visual-Name Memory for Open-World Comprehension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68400" y="3447143"/>
            <a:ext cx="6807200" cy="63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>
                <a:sym typeface="+mn-ea"/>
              </a:rPr>
              <a:t>arXiv preprint arXiv:2311.15879</a:t>
            </a:r>
            <a:r>
              <a:rPr lang="en-US">
                <a:sym typeface="+mn-ea"/>
              </a:rPr>
              <a:t>, 2023</a:t>
            </a:r>
            <a:endParaRPr lang="en-US" sz="7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934845" y="4748530"/>
            <a:ext cx="5274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>
                <a:solidFill>
                  <a:schemeClr val="bg1">
                    <a:lumMod val="50000"/>
                  </a:schemeClr>
                </a:solidFill>
              </a:rPr>
              <a:t>Jiaxuan Li and Duc Minh Vo and Akihiro Sugimoto and Hideki Nakayama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702945" y="1380490"/>
            <a:ext cx="7751445" cy="474599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目的：增强</a:t>
            </a:r>
            <a:r>
              <a:rPr lang="en-US" altLang="zh-CN"/>
              <a:t>Image Caption</a:t>
            </a:r>
            <a:r>
              <a:rPr lang="zh-CN" altLang="en-US"/>
              <a:t>模型对新对象的理解力</a:t>
            </a:r>
          </a:p>
          <a:p>
            <a:pPr>
              <a:lnSpc>
                <a:spcPct val="10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方法：检索增强图像字幕方法，用</a:t>
            </a:r>
            <a:r>
              <a:rPr lang="zh-CN" altLang="en-US" b="1" i="1"/>
              <a:t>外部视觉</a:t>
            </a:r>
            <a:r>
              <a:rPr lang="en-US" altLang="zh-CN" b="1" i="1"/>
              <a:t>&amp;</a:t>
            </a:r>
            <a:r>
              <a:rPr lang="zh-CN" altLang="en-US" b="1" i="1"/>
              <a:t>名称存储器(EVCap)</a:t>
            </a:r>
            <a:r>
              <a:rPr lang="zh-CN" altLang="en-US"/>
              <a:t>检索到的对象名称提示llm，以生成准确的</a:t>
            </a:r>
            <a:r>
              <a:rPr lang="en-US" altLang="zh-CN"/>
              <a:t>caption</a:t>
            </a:r>
            <a:endParaRPr lang="zh-CN" altLang="en-US"/>
          </a:p>
          <a:p>
            <a:pPr>
              <a:lnSpc>
                <a:spcPct val="100000"/>
              </a:lnSpc>
            </a:pPr>
            <a:endParaRPr lang="zh-CN" altLang="en-US"/>
          </a:p>
          <a:p>
            <a:pPr>
              <a:lnSpc>
                <a:spcPct val="100000"/>
              </a:lnSpc>
            </a:pPr>
            <a:r>
              <a:rPr lang="zh-CN" altLang="en-US"/>
              <a:t>特点：轻量，适应域外数据，接近</a:t>
            </a:r>
            <a:r>
              <a:rPr lang="en-US" altLang="zh-CN"/>
              <a:t>SOTA</a:t>
            </a:r>
            <a:endParaRPr lang="zh-CN" altLang="en-US"/>
          </a:p>
          <a:p>
            <a:pPr>
              <a:lnSpc>
                <a:spcPct val="100000"/>
              </a:lnSpc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</a:pPr>
            <a:endParaRPr lang="en-US" altLang="zh-CN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/>
              <a:t>1 </a:t>
            </a:r>
            <a:r>
              <a:rPr lang="zh-CN" altLang="en-US"/>
              <a:t>概述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>
                <a:ea typeface="宋体" charset="0"/>
              </a:rPr>
              <a:t>绘图</a:t>
            </a:r>
            <a:r>
              <a:rPr lang="en-US" altLang="zh-CN">
                <a:ea typeface="宋体" charset="0"/>
              </a:rPr>
              <a:t>/</a:t>
            </a:r>
            <a:r>
              <a:rPr lang="zh-CN" altLang="en-US">
                <a:ea typeface="宋体" charset="0"/>
              </a:rPr>
              <a:t>原图</a:t>
            </a:r>
          </a:p>
        </p:txBody>
      </p:sp>
      <p:pic>
        <p:nvPicPr>
          <p:cNvPr id="2" name="图片 1" descr="pin2024-03-12_16-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" y="1315085"/>
            <a:ext cx="8156575" cy="4311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右箭头 7"/>
          <p:cNvSpPr/>
          <p:nvPr/>
        </p:nvSpPr>
        <p:spPr>
          <a:xfrm>
            <a:off x="3954780" y="1562735"/>
            <a:ext cx="1258570" cy="443230"/>
          </a:xfrm>
          <a:prstGeom prst="rightArrow">
            <a:avLst/>
          </a:prstGeom>
          <a:solidFill>
            <a:srgbClr val="DFDFD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>
                <a:ea typeface="宋体" charset="0"/>
              </a:rPr>
              <a:t>绘图</a:t>
            </a:r>
            <a:r>
              <a:rPr lang="en-US" altLang="zh-CN">
                <a:ea typeface="宋体" charset="0"/>
              </a:rPr>
              <a:t>/</a:t>
            </a:r>
            <a:r>
              <a:rPr lang="zh-CN" altLang="en-US">
                <a:ea typeface="宋体" charset="0"/>
              </a:rPr>
              <a:t>作图</a:t>
            </a:r>
          </a:p>
        </p:txBody>
      </p:sp>
      <p:pic>
        <p:nvPicPr>
          <p:cNvPr id="3" name="图片 2" descr="图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55" y="1483995"/>
            <a:ext cx="1920240" cy="5822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53995" y="1542415"/>
            <a:ext cx="50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...</a:t>
            </a:r>
          </a:p>
        </p:txBody>
      </p:sp>
      <p:pic>
        <p:nvPicPr>
          <p:cNvPr id="5" name="图片 4" descr="图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4850" y="1496695"/>
            <a:ext cx="605155" cy="5746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6430" y="1425575"/>
            <a:ext cx="3298190" cy="677545"/>
          </a:xfrm>
          <a:prstGeom prst="rect">
            <a:avLst/>
          </a:prstGeom>
          <a:noFill/>
          <a:ln w="28575">
            <a:solidFill>
              <a:srgbClr val="89D9F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175125" y="1430020"/>
            <a:ext cx="746125" cy="710565"/>
          </a:xfrm>
          <a:prstGeom prst="roundRect">
            <a:avLst/>
          </a:prstGeom>
          <a:solidFill>
            <a:srgbClr val="C6E9FB">
              <a:alpha val="75000"/>
            </a:srgbClr>
          </a:solidFill>
          <a:ln w="19050">
            <a:solidFill>
              <a:srgbClr val="79CD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>
              <a:solidFill>
                <a:srgbClr val="000000"/>
              </a:solidFill>
            </a:endParaRPr>
          </a:p>
        </p:txBody>
      </p:sp>
      <p:pic>
        <p:nvPicPr>
          <p:cNvPr id="11" name="图片 10" descr="冰块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8605" y="1312545"/>
            <a:ext cx="275590" cy="2755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71925" y="1508125"/>
            <a:ext cx="115316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0000"/>
                </a:solidFill>
                <a:latin typeface="+mn-ea"/>
              </a:rPr>
              <a:t>ViT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0000"/>
                </a:solidFill>
                <a:latin typeface="+mn-ea"/>
              </a:rPr>
              <a:t>+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0000"/>
                </a:solidFill>
                <a:latin typeface="+mn-ea"/>
              </a:rPr>
              <a:t>Q-Former</a:t>
            </a:r>
          </a:p>
        </p:txBody>
      </p:sp>
      <p:pic>
        <p:nvPicPr>
          <p:cNvPr id="13" name="图片 12" descr="图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430" y="3211830"/>
            <a:ext cx="1036320" cy="10261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矩形 13"/>
          <p:cNvSpPr/>
          <p:nvPr/>
        </p:nvSpPr>
        <p:spPr>
          <a:xfrm>
            <a:off x="646430" y="2216150"/>
            <a:ext cx="3298190" cy="261620"/>
          </a:xfrm>
          <a:prstGeom prst="rect">
            <a:avLst/>
          </a:prstGeom>
          <a:noFill/>
          <a:ln w="28575">
            <a:solidFill>
              <a:srgbClr val="89D9F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000">
                <a:solidFill>
                  <a:srgbClr val="000000"/>
                </a:solidFill>
                <a:latin typeface="+mn-ea"/>
              </a:rPr>
              <a:t>Pikachu      Moose         Moose          ·</a:t>
            </a:r>
            <a:r>
              <a:rPr lang="en-US" altLang="zh-CN" sz="1000">
                <a:solidFill>
                  <a:srgbClr val="000000"/>
                </a:solidFill>
                <a:latin typeface="+mn-ea"/>
                <a:sym typeface="+mn-ea"/>
              </a:rPr>
              <a:t>··          Helmet</a:t>
            </a:r>
            <a:endParaRPr lang="zh-CN" altLang="en-US" sz="1000">
              <a:solidFill>
                <a:srgbClr val="000000"/>
              </a:solidFill>
              <a:latin typeface="+mn-ea"/>
              <a:ea typeface="宋体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257165" y="1391920"/>
            <a:ext cx="3298825" cy="1638300"/>
          </a:xfrm>
          <a:prstGeom prst="roundRect">
            <a:avLst>
              <a:gd name="adj" fmla="val 7868"/>
            </a:avLst>
          </a:prstGeom>
          <a:noFill/>
          <a:ln w="38100">
            <a:solidFill>
              <a:schemeClr val="bg2">
                <a:lumMod val="9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5233670" y="1386840"/>
            <a:ext cx="3298825" cy="1638300"/>
          </a:xfrm>
          <a:prstGeom prst="roundRect">
            <a:avLst>
              <a:gd name="adj" fmla="val 7868"/>
            </a:avLst>
          </a:prstGeom>
          <a:noFill/>
          <a:ln w="19050">
            <a:solidFill>
              <a:srgbClr val="676767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 descr="图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9260" y="1402080"/>
            <a:ext cx="520700" cy="47688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960110" y="1508125"/>
            <a:ext cx="26993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>
                <a:solidFill>
                  <a:srgbClr val="000000"/>
                </a:solidFill>
                <a:latin typeface="+mn-ea"/>
              </a:rPr>
              <a:t>External Visual-Name Memory</a:t>
            </a:r>
          </a:p>
        </p:txBody>
      </p:sp>
      <p:sp>
        <p:nvSpPr>
          <p:cNvPr id="25" name="矩形 24"/>
          <p:cNvSpPr/>
          <p:nvPr/>
        </p:nvSpPr>
        <p:spPr>
          <a:xfrm>
            <a:off x="5400675" y="1879600"/>
            <a:ext cx="2998470" cy="597535"/>
          </a:xfrm>
          <a:prstGeom prst="rect">
            <a:avLst/>
          </a:prstGeom>
          <a:noFill/>
          <a:ln w="19050">
            <a:solidFill>
              <a:srgbClr val="89D9F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000" b="1">
                <a:solidFill>
                  <a:srgbClr val="000000"/>
                </a:solidFill>
                <a:latin typeface="+mn-ea"/>
                <a:ea typeface="宋体" charset="0"/>
              </a:rPr>
              <a:t>Key: </a:t>
            </a:r>
            <a:r>
              <a:rPr lang="en-US" altLang="zh-CN" sz="1000">
                <a:solidFill>
                  <a:srgbClr val="000000"/>
                </a:solidFill>
                <a:latin typeface="+mn-ea"/>
                <a:ea typeface="宋体" charset="0"/>
              </a:rPr>
              <a:t>Image Embeddings</a:t>
            </a:r>
          </a:p>
        </p:txBody>
      </p:sp>
      <p:sp>
        <p:nvSpPr>
          <p:cNvPr id="26" name="矩形 25"/>
          <p:cNvSpPr/>
          <p:nvPr/>
        </p:nvSpPr>
        <p:spPr>
          <a:xfrm>
            <a:off x="5400675" y="2531745"/>
            <a:ext cx="2998470" cy="379730"/>
          </a:xfrm>
          <a:prstGeom prst="rect">
            <a:avLst/>
          </a:prstGeom>
          <a:noFill/>
          <a:ln w="19050">
            <a:solidFill>
              <a:srgbClr val="89D9F7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sz="1000" b="1">
                <a:solidFill>
                  <a:srgbClr val="000000"/>
                </a:solidFill>
                <a:latin typeface="+mn-ea"/>
                <a:ea typeface="宋体" charset="0"/>
              </a:rPr>
              <a:t>Value: </a:t>
            </a:r>
            <a:r>
              <a:rPr lang="en-US" altLang="zh-CN" sz="1000">
                <a:solidFill>
                  <a:srgbClr val="000000"/>
                </a:solidFill>
                <a:latin typeface="+mn-ea"/>
                <a:ea typeface="宋体" charset="0"/>
              </a:rPr>
              <a:t>Object names   Pikachu  Moose ·</a:t>
            </a:r>
            <a:r>
              <a:rPr lang="en-US" altLang="zh-CN" sz="1000">
                <a:solidFill>
                  <a:srgbClr val="000000"/>
                </a:solidFill>
                <a:latin typeface="+mn-ea"/>
                <a:ea typeface="宋体" charset="0"/>
                <a:sym typeface="+mn-ea"/>
              </a:rPr>
              <a:t>··</a:t>
            </a:r>
            <a:r>
              <a:rPr lang="en-US" altLang="zh-CN" sz="1000">
                <a:solidFill>
                  <a:srgbClr val="000000"/>
                </a:solidFill>
                <a:latin typeface="+mn-ea"/>
                <a:ea typeface="宋体" charset="0"/>
              </a:rPr>
              <a:t> Helmet</a:t>
            </a:r>
          </a:p>
        </p:txBody>
      </p:sp>
      <p:pic>
        <p:nvPicPr>
          <p:cNvPr id="27" name="图片 26" descr="图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025" y="1953895"/>
            <a:ext cx="758190" cy="24701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7714615" y="1910715"/>
            <a:ext cx="480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···</a:t>
            </a:r>
          </a:p>
        </p:txBody>
      </p:sp>
      <p:pic>
        <p:nvPicPr>
          <p:cNvPr id="29" name="图片 28" descr="图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055" y="1958975"/>
            <a:ext cx="238760" cy="243840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917700" y="3212465"/>
            <a:ext cx="5593080" cy="1025525"/>
          </a:xfrm>
          <a:prstGeom prst="rect">
            <a:avLst/>
          </a:prstGeom>
          <a:solidFill>
            <a:srgbClr val="E7F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543935" y="3161030"/>
            <a:ext cx="147320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+mn-ea"/>
              </a:rPr>
              <a:t>Visual features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495925" y="3161030"/>
            <a:ext cx="192151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+mn-ea"/>
              </a:rPr>
              <a:t>Object name features</a:t>
            </a:r>
          </a:p>
        </p:txBody>
      </p:sp>
      <p:pic>
        <p:nvPicPr>
          <p:cNvPr id="34" name="图片 33" descr="冰块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5625" y="3094355"/>
            <a:ext cx="275590" cy="27559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1917700" y="4441825"/>
            <a:ext cx="5593080" cy="833755"/>
          </a:xfrm>
          <a:prstGeom prst="rect">
            <a:avLst/>
          </a:prstGeom>
          <a:solidFill>
            <a:srgbClr val="F8D5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2068830" y="3421380"/>
            <a:ext cx="1056005" cy="648335"/>
          </a:xfrm>
          <a:prstGeom prst="roundRect">
            <a:avLst/>
          </a:prstGeom>
          <a:solidFill>
            <a:srgbClr val="C6E9FB">
              <a:alpha val="75000"/>
            </a:srgbClr>
          </a:solidFill>
          <a:ln w="19050">
            <a:solidFill>
              <a:srgbClr val="79CD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020570" y="3479165"/>
            <a:ext cx="115316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0000"/>
                </a:solidFill>
                <a:latin typeface="+mn-ea"/>
              </a:rPr>
              <a:t>ViT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0000"/>
                </a:solidFill>
                <a:latin typeface="+mn-ea"/>
              </a:rPr>
              <a:t>+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0000"/>
                </a:solidFill>
                <a:latin typeface="+mn-ea"/>
              </a:rPr>
              <a:t>Q-Former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4044315" y="3422015"/>
            <a:ext cx="1056005" cy="648335"/>
          </a:xfrm>
          <a:prstGeom prst="roundRect">
            <a:avLst/>
          </a:prstGeom>
          <a:solidFill>
            <a:srgbClr val="C6E9FB">
              <a:alpha val="75000"/>
            </a:srgbClr>
          </a:solidFill>
          <a:ln w="19050">
            <a:solidFill>
              <a:srgbClr val="79CD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6103620" y="3420745"/>
            <a:ext cx="1313815" cy="648335"/>
          </a:xfrm>
          <a:prstGeom prst="roundRect">
            <a:avLst/>
          </a:prstGeom>
          <a:solidFill>
            <a:srgbClr val="C6E9FB">
              <a:alpha val="75000"/>
            </a:srgbClr>
          </a:solidFill>
          <a:ln w="19050">
            <a:solidFill>
              <a:srgbClr val="79CD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939280" y="2228850"/>
            <a:ext cx="219075" cy="202565"/>
          </a:xfrm>
          <a:prstGeom prst="rect">
            <a:avLst/>
          </a:prstGeom>
          <a:solidFill>
            <a:srgbClr val="698E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198360" y="2228850"/>
            <a:ext cx="219075" cy="202565"/>
          </a:xfrm>
          <a:prstGeom prst="rect">
            <a:avLst/>
          </a:prstGeom>
          <a:solidFill>
            <a:srgbClr val="F197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457440" y="2228850"/>
            <a:ext cx="219075" cy="202565"/>
          </a:xfrm>
          <a:prstGeom prst="rect">
            <a:avLst/>
          </a:prstGeom>
          <a:solidFill>
            <a:srgbClr val="B7B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069580" y="2228850"/>
            <a:ext cx="219075" cy="202565"/>
          </a:xfrm>
          <a:prstGeom prst="rect">
            <a:avLst/>
          </a:prstGeom>
          <a:solidFill>
            <a:srgbClr val="FFCD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712710" y="2159635"/>
            <a:ext cx="480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···</a:t>
            </a: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7047865" y="2431415"/>
            <a:ext cx="1905" cy="212725"/>
          </a:xfrm>
          <a:prstGeom prst="straightConnector1">
            <a:avLst/>
          </a:prstGeom>
          <a:ln w="12700">
            <a:solidFill>
              <a:srgbClr val="8C8C8C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7309485" y="2431415"/>
            <a:ext cx="274955" cy="212725"/>
          </a:xfrm>
          <a:prstGeom prst="straightConnector1">
            <a:avLst/>
          </a:prstGeom>
          <a:ln w="12700">
            <a:solidFill>
              <a:srgbClr val="8C8C8C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7566025" y="2439035"/>
            <a:ext cx="1905" cy="212725"/>
          </a:xfrm>
          <a:prstGeom prst="straightConnector1">
            <a:avLst/>
          </a:prstGeom>
          <a:ln w="12700">
            <a:solidFill>
              <a:srgbClr val="8C8C8C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8178165" y="2437765"/>
            <a:ext cx="1905" cy="212725"/>
          </a:xfrm>
          <a:prstGeom prst="straightConnector1">
            <a:avLst/>
          </a:prstGeom>
          <a:ln w="12700">
            <a:solidFill>
              <a:srgbClr val="8C8C8C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3996055" y="3533140"/>
            <a:ext cx="115316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0000"/>
                </a:solidFill>
                <a:latin typeface="+mn-ea"/>
              </a:rPr>
              <a:t>Costumized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0000"/>
                </a:solidFill>
                <a:latin typeface="+mn-ea"/>
              </a:rPr>
              <a:t>Q-Former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6050915" y="3533140"/>
            <a:ext cx="141986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1">
                <a:solidFill>
                  <a:srgbClr val="000000"/>
                </a:solidFill>
                <a:latin typeface="+mn-ea"/>
              </a:rPr>
              <a:t>Large Language Model</a:t>
            </a:r>
          </a:p>
        </p:txBody>
      </p:sp>
      <p:grpSp>
        <p:nvGrpSpPr>
          <p:cNvPr id="65" name="组合 64"/>
          <p:cNvGrpSpPr/>
          <p:nvPr/>
        </p:nvGrpSpPr>
        <p:grpSpPr>
          <a:xfrm>
            <a:off x="3376930" y="3284855"/>
            <a:ext cx="336550" cy="863600"/>
            <a:chOff x="5318" y="5173"/>
            <a:chExt cx="530" cy="1360"/>
          </a:xfrm>
        </p:grpSpPr>
        <p:sp>
          <p:nvSpPr>
            <p:cNvPr id="58" name="圆角矩形 57"/>
            <p:cNvSpPr/>
            <p:nvPr/>
          </p:nvSpPr>
          <p:spPr>
            <a:xfrm>
              <a:off x="5373" y="5173"/>
              <a:ext cx="315" cy="13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5434" y="5269"/>
              <a:ext cx="193" cy="196"/>
            </a:xfrm>
            <a:prstGeom prst="rect">
              <a:avLst/>
            </a:prstGeom>
            <a:solidFill>
              <a:srgbClr val="FC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5434" y="5527"/>
              <a:ext cx="193" cy="196"/>
            </a:xfrm>
            <a:prstGeom prst="rect">
              <a:avLst/>
            </a:prstGeom>
            <a:solidFill>
              <a:srgbClr val="FE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318" y="5712"/>
              <a:ext cx="530" cy="433"/>
            </a:xfrm>
            <a:prstGeom prst="rect">
              <a:avLst/>
            </a:prstGeom>
            <a:noFill/>
          </p:spPr>
          <p:txBody>
            <a:bodyPr vert="mongolianVert" wrap="square" rtlCol="0">
              <a:spAutoFit/>
            </a:bodyPr>
            <a:lstStyle/>
            <a:p>
              <a:r>
                <a:rPr lang="en-US" altLang="zh-CN" sz="1000">
                  <a:latin typeface="+mn-ea"/>
                </a:rPr>
                <a:t>...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5434" y="5980"/>
              <a:ext cx="193" cy="196"/>
            </a:xfrm>
            <a:prstGeom prst="rect">
              <a:avLst/>
            </a:prstGeom>
            <a:solidFill>
              <a:srgbClr val="A19F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5434" y="6231"/>
              <a:ext cx="193" cy="196"/>
            </a:xfrm>
            <a:prstGeom prst="rect">
              <a:avLst/>
            </a:prstGeom>
            <a:solidFill>
              <a:srgbClr val="B8D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310505" y="3284855"/>
            <a:ext cx="336550" cy="863600"/>
            <a:chOff x="5318" y="5173"/>
            <a:chExt cx="530" cy="1360"/>
          </a:xfrm>
        </p:grpSpPr>
        <p:sp>
          <p:nvSpPr>
            <p:cNvPr id="67" name="圆角矩形 66"/>
            <p:cNvSpPr/>
            <p:nvPr/>
          </p:nvSpPr>
          <p:spPr>
            <a:xfrm>
              <a:off x="5373" y="5173"/>
              <a:ext cx="315" cy="13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5434" y="5269"/>
              <a:ext cx="193" cy="196"/>
            </a:xfrm>
            <a:prstGeom prst="rect">
              <a:avLst/>
            </a:prstGeom>
            <a:solidFill>
              <a:srgbClr val="FC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5434" y="5527"/>
              <a:ext cx="193" cy="196"/>
            </a:xfrm>
            <a:prstGeom prst="rect">
              <a:avLst/>
            </a:prstGeom>
            <a:solidFill>
              <a:srgbClr val="FE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5318" y="5712"/>
              <a:ext cx="530" cy="433"/>
            </a:xfrm>
            <a:prstGeom prst="rect">
              <a:avLst/>
            </a:prstGeom>
            <a:noFill/>
          </p:spPr>
          <p:txBody>
            <a:bodyPr vert="mongolianVert" wrap="square" rtlCol="0">
              <a:spAutoFit/>
            </a:bodyPr>
            <a:lstStyle/>
            <a:p>
              <a:r>
                <a:rPr lang="en-US" altLang="zh-CN" sz="1000">
                  <a:latin typeface="+mn-ea"/>
                </a:rPr>
                <a:t>...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5434" y="5980"/>
              <a:ext cx="193" cy="196"/>
            </a:xfrm>
            <a:prstGeom prst="rect">
              <a:avLst/>
            </a:prstGeom>
            <a:solidFill>
              <a:srgbClr val="A19F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434" y="6231"/>
              <a:ext cx="193" cy="196"/>
            </a:xfrm>
            <a:prstGeom prst="rect">
              <a:avLst/>
            </a:prstGeom>
            <a:solidFill>
              <a:srgbClr val="B8D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3" name="直接箭头连接符 72"/>
          <p:cNvCxnSpPr/>
          <p:nvPr/>
        </p:nvCxnSpPr>
        <p:spPr>
          <a:xfrm>
            <a:off x="1683385" y="3730625"/>
            <a:ext cx="387350" cy="0"/>
          </a:xfrm>
          <a:prstGeom prst="straightConnector1">
            <a:avLst/>
          </a:prstGeom>
          <a:ln w="15875">
            <a:solidFill>
              <a:srgbClr val="00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3124835" y="3730625"/>
            <a:ext cx="283845" cy="0"/>
          </a:xfrm>
          <a:prstGeom prst="straightConnector1">
            <a:avLst/>
          </a:prstGeom>
          <a:ln w="15875">
            <a:solidFill>
              <a:srgbClr val="00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3616960" y="3723640"/>
            <a:ext cx="427355" cy="1905"/>
          </a:xfrm>
          <a:prstGeom prst="straightConnector1">
            <a:avLst/>
          </a:prstGeom>
          <a:ln w="15875">
            <a:solidFill>
              <a:srgbClr val="00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5102225" y="3730625"/>
            <a:ext cx="243205" cy="0"/>
          </a:xfrm>
          <a:prstGeom prst="straightConnector1">
            <a:avLst/>
          </a:prstGeom>
          <a:ln w="15875">
            <a:solidFill>
              <a:srgbClr val="00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 rot="16200000">
            <a:off x="2423160" y="4178300"/>
            <a:ext cx="336550" cy="900430"/>
            <a:chOff x="5318" y="5173"/>
            <a:chExt cx="530" cy="1418"/>
          </a:xfrm>
        </p:grpSpPr>
        <p:sp>
          <p:nvSpPr>
            <p:cNvPr id="78" name="圆角矩形 77"/>
            <p:cNvSpPr/>
            <p:nvPr/>
          </p:nvSpPr>
          <p:spPr>
            <a:xfrm>
              <a:off x="5373" y="5173"/>
              <a:ext cx="315" cy="1418"/>
            </a:xfrm>
            <a:prstGeom prst="roundRect">
              <a:avLst/>
            </a:prstGeom>
            <a:solidFill>
              <a:srgbClr val="D0838B"/>
            </a:solidFill>
            <a:ln>
              <a:solidFill>
                <a:srgbClr val="A020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79" name="矩形 78"/>
            <p:cNvSpPr/>
            <p:nvPr/>
          </p:nvSpPr>
          <p:spPr>
            <a:xfrm>
              <a:off x="5434" y="5269"/>
              <a:ext cx="193" cy="196"/>
            </a:xfrm>
            <a:prstGeom prst="rect">
              <a:avLst/>
            </a:prstGeom>
            <a:solidFill>
              <a:srgbClr val="FC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434" y="5527"/>
              <a:ext cx="193" cy="196"/>
            </a:xfrm>
            <a:prstGeom prst="rect">
              <a:avLst/>
            </a:prstGeom>
            <a:solidFill>
              <a:srgbClr val="FE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5318" y="5712"/>
              <a:ext cx="530" cy="433"/>
            </a:xfrm>
            <a:prstGeom prst="rect">
              <a:avLst/>
            </a:prstGeom>
            <a:noFill/>
          </p:spPr>
          <p:txBody>
            <a:bodyPr vert="mongolianVert" wrap="square" rtlCol="0">
              <a:spAutoFit/>
            </a:bodyPr>
            <a:lstStyle/>
            <a:p>
              <a:r>
                <a:rPr lang="en-US" altLang="zh-CN" sz="1000">
                  <a:latin typeface="+mn-ea"/>
                </a:rPr>
                <a:t>...</a:t>
              </a:r>
            </a:p>
          </p:txBody>
        </p:sp>
        <p:sp>
          <p:nvSpPr>
            <p:cNvPr id="82" name="矩形 81"/>
            <p:cNvSpPr/>
            <p:nvPr/>
          </p:nvSpPr>
          <p:spPr>
            <a:xfrm>
              <a:off x="5434" y="5980"/>
              <a:ext cx="193" cy="196"/>
            </a:xfrm>
            <a:prstGeom prst="rect">
              <a:avLst/>
            </a:prstGeom>
            <a:solidFill>
              <a:srgbClr val="A19F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5434" y="6231"/>
              <a:ext cx="193" cy="196"/>
            </a:xfrm>
            <a:prstGeom prst="rect">
              <a:avLst/>
            </a:prstGeom>
            <a:solidFill>
              <a:srgbClr val="B8D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4" name="图片 83" descr="火焰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3720" y="4290060"/>
            <a:ext cx="241300" cy="241300"/>
          </a:xfrm>
          <a:prstGeom prst="rect">
            <a:avLst/>
          </a:prstGeom>
        </p:spPr>
      </p:pic>
      <p:grpSp>
        <p:nvGrpSpPr>
          <p:cNvPr id="99" name="组合 98"/>
          <p:cNvGrpSpPr/>
          <p:nvPr/>
        </p:nvGrpSpPr>
        <p:grpSpPr>
          <a:xfrm rot="16200000">
            <a:off x="4405630" y="4178300"/>
            <a:ext cx="336550" cy="900430"/>
            <a:chOff x="5318" y="5173"/>
            <a:chExt cx="530" cy="1418"/>
          </a:xfrm>
        </p:grpSpPr>
        <p:sp>
          <p:nvSpPr>
            <p:cNvPr id="100" name="圆角矩形 99"/>
            <p:cNvSpPr/>
            <p:nvPr/>
          </p:nvSpPr>
          <p:spPr>
            <a:xfrm>
              <a:off x="5373" y="5173"/>
              <a:ext cx="315" cy="1418"/>
            </a:xfrm>
            <a:prstGeom prst="roundRect">
              <a:avLst/>
            </a:prstGeom>
            <a:solidFill>
              <a:srgbClr val="D0838B"/>
            </a:solidFill>
            <a:ln>
              <a:solidFill>
                <a:srgbClr val="A0202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434" y="5269"/>
              <a:ext cx="193" cy="196"/>
            </a:xfrm>
            <a:prstGeom prst="rect">
              <a:avLst/>
            </a:prstGeom>
            <a:solidFill>
              <a:srgbClr val="FCBC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5434" y="5527"/>
              <a:ext cx="193" cy="196"/>
            </a:xfrm>
            <a:prstGeom prst="rect">
              <a:avLst/>
            </a:prstGeom>
            <a:solidFill>
              <a:srgbClr val="FED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318" y="5712"/>
              <a:ext cx="530" cy="433"/>
            </a:xfrm>
            <a:prstGeom prst="rect">
              <a:avLst/>
            </a:prstGeom>
            <a:noFill/>
          </p:spPr>
          <p:txBody>
            <a:bodyPr vert="mongolianVert" wrap="square" rtlCol="0">
              <a:spAutoFit/>
            </a:bodyPr>
            <a:lstStyle/>
            <a:p>
              <a:r>
                <a:rPr lang="en-US" altLang="zh-CN" sz="1000">
                  <a:latin typeface="+mn-ea"/>
                </a:rPr>
                <a:t>...</a:t>
              </a: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434" y="5980"/>
              <a:ext cx="193" cy="196"/>
            </a:xfrm>
            <a:prstGeom prst="rect">
              <a:avLst/>
            </a:prstGeom>
            <a:solidFill>
              <a:srgbClr val="A19F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5434" y="6231"/>
              <a:ext cx="193" cy="196"/>
            </a:xfrm>
            <a:prstGeom prst="rect">
              <a:avLst/>
            </a:prstGeom>
            <a:solidFill>
              <a:srgbClr val="B8DBF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6" name="圆角矩形 105"/>
          <p:cNvSpPr/>
          <p:nvPr/>
        </p:nvSpPr>
        <p:spPr>
          <a:xfrm rot="16200000">
            <a:off x="6644640" y="3989705"/>
            <a:ext cx="230505" cy="1313180"/>
          </a:xfrm>
          <a:prstGeom prst="roundRect">
            <a:avLst/>
          </a:prstGeom>
          <a:solidFill>
            <a:srgbClr val="D0838B"/>
          </a:solidFill>
          <a:ln>
            <a:solidFill>
              <a:srgbClr val="A020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mongolianVert" rtlCol="0" anchor="ctr"/>
          <a:lstStyle/>
          <a:p>
            <a:pPr algn="ctr"/>
            <a:r>
              <a:rPr lang="en-US" altLang="zh-CN" sz="1200" b="1" i="1">
                <a:solidFill>
                  <a:srgbClr val="000000"/>
                </a:solidFill>
                <a:latin typeface="+mn-ea"/>
              </a:rPr>
              <a:t>Linear Layer</a:t>
            </a:r>
          </a:p>
        </p:txBody>
      </p:sp>
      <p:cxnSp>
        <p:nvCxnSpPr>
          <p:cNvPr id="107" name="直接箭头连接符 106"/>
          <p:cNvCxnSpPr>
            <a:endCxn id="36" idx="2"/>
          </p:cNvCxnSpPr>
          <p:nvPr/>
        </p:nvCxnSpPr>
        <p:spPr>
          <a:xfrm flipV="1">
            <a:off x="2597150" y="4069715"/>
            <a:ext cx="0" cy="444500"/>
          </a:xfrm>
          <a:prstGeom prst="straightConnector1">
            <a:avLst/>
          </a:prstGeom>
          <a:ln w="15875">
            <a:solidFill>
              <a:srgbClr val="00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flipV="1">
            <a:off x="4572000" y="4069080"/>
            <a:ext cx="0" cy="444500"/>
          </a:xfrm>
          <a:prstGeom prst="straightConnector1">
            <a:avLst/>
          </a:prstGeom>
          <a:ln w="15875">
            <a:solidFill>
              <a:srgbClr val="00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endCxn id="39" idx="2"/>
          </p:cNvCxnSpPr>
          <p:nvPr/>
        </p:nvCxnSpPr>
        <p:spPr>
          <a:xfrm flipV="1">
            <a:off x="6760210" y="4069080"/>
            <a:ext cx="635" cy="456565"/>
          </a:xfrm>
          <a:prstGeom prst="straightConnector1">
            <a:avLst/>
          </a:prstGeom>
          <a:ln w="15875">
            <a:solidFill>
              <a:srgbClr val="00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曲线连接符 109"/>
          <p:cNvCxnSpPr>
            <a:stCxn id="58" idx="0"/>
            <a:endCxn id="25" idx="1"/>
          </p:cNvCxnSpPr>
          <p:nvPr/>
        </p:nvCxnSpPr>
        <p:spPr>
          <a:xfrm rot="16200000">
            <a:off x="3903345" y="1787525"/>
            <a:ext cx="1106170" cy="1888490"/>
          </a:xfrm>
          <a:prstGeom prst="curvedConnector2">
            <a:avLst/>
          </a:prstGeom>
          <a:ln w="19050">
            <a:solidFill>
              <a:srgbClr val="A19F8F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曲线连接符 110"/>
          <p:cNvCxnSpPr>
            <a:stCxn id="112" idx="2"/>
            <a:endCxn id="38" idx="0"/>
          </p:cNvCxnSpPr>
          <p:nvPr/>
        </p:nvCxnSpPr>
        <p:spPr>
          <a:xfrm rot="5400000">
            <a:off x="5047298" y="2353628"/>
            <a:ext cx="593725" cy="1543050"/>
          </a:xfrm>
          <a:prstGeom prst="curvedConnector3">
            <a:avLst>
              <a:gd name="adj1" fmla="val 50000"/>
            </a:avLst>
          </a:prstGeom>
          <a:ln w="19050">
            <a:solidFill>
              <a:srgbClr val="A19F8F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图片 112" descr="放大镜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3674110" y="2693035"/>
            <a:ext cx="297815" cy="294640"/>
          </a:xfrm>
          <a:prstGeom prst="rect">
            <a:avLst/>
          </a:prstGeom>
        </p:spPr>
      </p:pic>
      <p:sp>
        <p:nvSpPr>
          <p:cNvPr id="114" name="文本框 113"/>
          <p:cNvSpPr txBox="1"/>
          <p:nvPr/>
        </p:nvSpPr>
        <p:spPr>
          <a:xfrm>
            <a:off x="7584440" y="3173730"/>
            <a:ext cx="102171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+mn-ea"/>
                <a:cs typeface="+mn-ea"/>
              </a:rPr>
              <a:t>“A </a:t>
            </a:r>
            <a:r>
              <a:rPr lang="en-US" altLang="zh-CN" sz="1100" u="sng">
                <a:solidFill>
                  <a:srgbClr val="000000"/>
                </a:solidFill>
                <a:latin typeface="+mn-ea"/>
                <a:cs typeface="+mn-ea"/>
              </a:rPr>
              <a:t>moose</a:t>
            </a:r>
            <a:r>
              <a:rPr lang="en-US" altLang="zh-CN" sz="1100">
                <a:solidFill>
                  <a:srgbClr val="000000"/>
                </a:solidFill>
                <a:latin typeface="+mn-ea"/>
                <a:cs typeface="+mn-ea"/>
              </a:rPr>
              <a:t> is standing in the </a:t>
            </a:r>
            <a:r>
              <a:rPr lang="en-US" altLang="zh-CN" sz="1100" u="sng">
                <a:solidFill>
                  <a:srgbClr val="000000"/>
                </a:solidFill>
                <a:latin typeface="+mn-ea"/>
                <a:cs typeface="+mn-ea"/>
              </a:rPr>
              <a:t>water</a:t>
            </a:r>
            <a:r>
              <a:rPr lang="en-US" altLang="zh-CN" sz="1100">
                <a:solidFill>
                  <a:srgbClr val="000000"/>
                </a:solidFill>
                <a:latin typeface="+mn-ea"/>
                <a:cs typeface="+mn-ea"/>
              </a:rPr>
              <a:t> with </a:t>
            </a:r>
            <a:r>
              <a:rPr lang="en-US" altLang="zh-CN" sz="1100" u="sng">
                <a:solidFill>
                  <a:srgbClr val="000000"/>
                </a:solidFill>
                <a:latin typeface="+mn-ea"/>
                <a:cs typeface="+mn-ea"/>
              </a:rPr>
              <a:t>palm</a:t>
            </a:r>
            <a:r>
              <a:rPr lang="en-US" altLang="zh-CN" sz="1100">
                <a:solidFill>
                  <a:srgbClr val="000000"/>
                </a:solidFill>
                <a:latin typeface="+mn-ea"/>
                <a:cs typeface="+mn-ea"/>
              </a:rPr>
              <a:t> </a:t>
            </a:r>
            <a:r>
              <a:rPr lang="en-US" altLang="zh-CN" sz="1100" u="sng">
                <a:solidFill>
                  <a:srgbClr val="000000"/>
                </a:solidFill>
                <a:latin typeface="+mn-ea"/>
                <a:cs typeface="+mn-ea"/>
              </a:rPr>
              <a:t>trees</a:t>
            </a:r>
            <a:r>
              <a:rPr lang="en-US" altLang="zh-CN" sz="1100">
                <a:solidFill>
                  <a:srgbClr val="000000"/>
                </a:solidFill>
                <a:latin typeface="+mn-ea"/>
                <a:cs typeface="+mn-ea"/>
              </a:rPr>
              <a:t> in the background. ”</a:t>
            </a:r>
          </a:p>
        </p:txBody>
      </p:sp>
      <p:cxnSp>
        <p:nvCxnSpPr>
          <p:cNvPr id="115" name="直接箭头连接符 114"/>
          <p:cNvCxnSpPr/>
          <p:nvPr/>
        </p:nvCxnSpPr>
        <p:spPr>
          <a:xfrm>
            <a:off x="7426960" y="3764280"/>
            <a:ext cx="243205" cy="0"/>
          </a:xfrm>
          <a:prstGeom prst="straightConnector1">
            <a:avLst/>
          </a:prstGeom>
          <a:ln w="15875">
            <a:solidFill>
              <a:srgbClr val="00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1864995" y="4761865"/>
            <a:ext cx="154686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>
                <a:solidFill>
                  <a:srgbClr val="000000"/>
                </a:solidFill>
                <a:latin typeface="+mn-ea"/>
                <a:cs typeface="+mn-ea"/>
              </a:rPr>
              <a:t>Image query tokens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3606800" y="4761865"/>
            <a:ext cx="214185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>
                <a:solidFill>
                  <a:srgbClr val="000000"/>
                </a:solidFill>
                <a:latin typeface="+mn-ea"/>
                <a:cs typeface="+mn-ea"/>
              </a:rPr>
              <a:t>Object name query tokens</a:t>
            </a:r>
          </a:p>
        </p:txBody>
      </p:sp>
      <p:sp>
        <p:nvSpPr>
          <p:cNvPr id="119" name="椭圆 118"/>
          <p:cNvSpPr/>
          <p:nvPr/>
        </p:nvSpPr>
        <p:spPr>
          <a:xfrm>
            <a:off x="5341620" y="5001895"/>
            <a:ext cx="215265" cy="212090"/>
          </a:xfrm>
          <a:prstGeom prst="ellipse">
            <a:avLst/>
          </a:prstGeom>
          <a:noFill/>
          <a:ln w="19050"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加号 119"/>
          <p:cNvSpPr/>
          <p:nvPr/>
        </p:nvSpPr>
        <p:spPr>
          <a:xfrm>
            <a:off x="5367020" y="5021580"/>
            <a:ext cx="165100" cy="172085"/>
          </a:xfrm>
          <a:prstGeom prst="mathPlus">
            <a:avLst>
              <a:gd name="adj1" fmla="val 13596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箭头连接符 120"/>
          <p:cNvCxnSpPr>
            <a:stCxn id="67" idx="2"/>
          </p:cNvCxnSpPr>
          <p:nvPr/>
        </p:nvCxnSpPr>
        <p:spPr>
          <a:xfrm>
            <a:off x="5445760" y="4148455"/>
            <a:ext cx="3175" cy="807085"/>
          </a:xfrm>
          <a:prstGeom prst="straightConnector1">
            <a:avLst/>
          </a:prstGeom>
          <a:ln w="15875">
            <a:solidFill>
              <a:srgbClr val="00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连接符 121"/>
          <p:cNvCxnSpPr>
            <a:stCxn id="58" idx="2"/>
          </p:cNvCxnSpPr>
          <p:nvPr/>
        </p:nvCxnSpPr>
        <p:spPr>
          <a:xfrm rot="5400000" flipV="1">
            <a:off x="3938905" y="3721100"/>
            <a:ext cx="956310" cy="1810385"/>
          </a:xfrm>
          <a:prstGeom prst="bentConnector2">
            <a:avLst/>
          </a:prstGeom>
          <a:ln w="15875">
            <a:solidFill>
              <a:srgbClr val="0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肘形连接符 122"/>
          <p:cNvCxnSpPr/>
          <p:nvPr/>
        </p:nvCxnSpPr>
        <p:spPr>
          <a:xfrm flipV="1">
            <a:off x="5595620" y="4761865"/>
            <a:ext cx="1164590" cy="346075"/>
          </a:xfrm>
          <a:prstGeom prst="bentConnector3">
            <a:avLst>
              <a:gd name="adj1" fmla="val 100272"/>
            </a:avLst>
          </a:prstGeom>
          <a:ln w="15875">
            <a:solidFill>
              <a:srgbClr val="0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1911350" y="5342255"/>
            <a:ext cx="1907540" cy="0"/>
          </a:xfrm>
          <a:prstGeom prst="straightConnector1">
            <a:avLst/>
          </a:prstGeom>
          <a:ln w="19050">
            <a:solidFill>
              <a:srgbClr val="00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V="1">
            <a:off x="3841115" y="5339715"/>
            <a:ext cx="1605280" cy="2540"/>
          </a:xfrm>
          <a:prstGeom prst="straightConnector1">
            <a:avLst/>
          </a:prstGeom>
          <a:ln w="19050">
            <a:solidFill>
              <a:srgbClr val="00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/>
          <p:nvPr/>
        </p:nvCxnSpPr>
        <p:spPr>
          <a:xfrm>
            <a:off x="5448935" y="5339715"/>
            <a:ext cx="2061210" cy="0"/>
          </a:xfrm>
          <a:prstGeom prst="straightConnector1">
            <a:avLst/>
          </a:prstGeom>
          <a:ln w="19050">
            <a:solidFill>
              <a:srgbClr val="000000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/>
          <p:cNvSpPr txBox="1"/>
          <p:nvPr/>
        </p:nvSpPr>
        <p:spPr>
          <a:xfrm>
            <a:off x="2070735" y="5368925"/>
            <a:ext cx="174815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latin typeface="+mn-ea"/>
                <a:cs typeface="+mn-ea"/>
              </a:rPr>
              <a:t>Object Name Retrieval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3990340" y="5368925"/>
            <a:ext cx="144653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latin typeface="+mn-ea"/>
                <a:cs typeface="+mn-ea"/>
              </a:rPr>
              <a:t>Attension Fusion</a:t>
            </a:r>
          </a:p>
        </p:txBody>
      </p:sp>
      <p:sp>
        <p:nvSpPr>
          <p:cNvPr id="129" name="文本框 128"/>
          <p:cNvSpPr txBox="1"/>
          <p:nvPr/>
        </p:nvSpPr>
        <p:spPr>
          <a:xfrm>
            <a:off x="5736590" y="5368925"/>
            <a:ext cx="174815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>
                <a:solidFill>
                  <a:srgbClr val="000000"/>
                </a:solidFill>
                <a:latin typeface="+mn-ea"/>
                <a:cs typeface="+mn-ea"/>
              </a:rPr>
              <a:t>Caption Generation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527050" y="95250"/>
            <a:ext cx="4961255" cy="577850"/>
          </a:xfrm>
        </p:spPr>
        <p:txBody>
          <a:bodyPr/>
          <a:lstStyle/>
          <a:p>
            <a:r>
              <a:rPr lang="en-US" altLang="zh-CN"/>
              <a:t>2 </a:t>
            </a:r>
            <a:r>
              <a:rPr lang="zh-CN" altLang="en-US">
                <a:ea typeface="宋体" charset="0"/>
              </a:rPr>
              <a:t>绘图</a:t>
            </a:r>
            <a:r>
              <a:rPr lang="en-US" altLang="zh-CN">
                <a:ea typeface="宋体" charset="0"/>
              </a:rPr>
              <a:t>/</a:t>
            </a:r>
            <a:r>
              <a:rPr lang="zh-CN" altLang="en-US">
                <a:ea typeface="宋体" charset="0"/>
              </a:rPr>
              <a:t>对比</a:t>
            </a:r>
          </a:p>
        </p:txBody>
      </p:sp>
      <p:pic>
        <p:nvPicPr>
          <p:cNvPr id="2" name="图片 1" descr="pin2024-03-12_16-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" y="2457450"/>
            <a:ext cx="4283075" cy="2263775"/>
          </a:xfrm>
          <a:prstGeom prst="rect">
            <a:avLst/>
          </a:prstGeom>
        </p:spPr>
      </p:pic>
      <p:pic>
        <p:nvPicPr>
          <p:cNvPr id="3" name="图片 2" descr="图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440" y="2457450"/>
            <a:ext cx="4208780" cy="22809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7050" y="1739265"/>
            <a:ext cx="160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ea typeface="宋体" charset="0"/>
              </a:rPr>
              <a:t>原图：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61585" y="1739265"/>
            <a:ext cx="1600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0000"/>
                </a:solidFill>
                <a:ea typeface="宋体" charset="0"/>
              </a:rPr>
              <a:t>作图：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ea"/>
              </a:rPr>
              <a:t>敬请大家批评指正</a:t>
            </a:r>
            <a:br>
              <a:rPr lang="zh-CN" altLang="en-US" b="1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ea"/>
              </a:rPr>
            </a:br>
            <a:r>
              <a:rPr lang="zh-CN" altLang="en-US" b="1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+mn-ea"/>
              </a:rPr>
              <a:t>谢谢！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2" name="副标题 1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汇报人    黄俊霖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514105" y="4439589"/>
            <a:ext cx="5362636" cy="125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840"/>
              </a:lnSpc>
            </a:pPr>
            <a:r>
              <a:rPr lang="zh-CN" altLang="en-US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西北工业大学</a:t>
            </a:r>
            <a:endParaRPr lang="en-US" altLang="zh-CN" sz="3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40"/>
              </a:lnSpc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光电与智能研究院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(iOPEN)</a:t>
            </a: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080" y="4439589"/>
            <a:ext cx="1445275" cy="15340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330</Words>
  <Application>Microsoft Office PowerPoint</Application>
  <PresentationFormat>全屏显示(4:3)</PresentationFormat>
  <Paragraphs>55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等线</vt:lpstr>
      <vt:lpstr>华文新魏</vt:lpstr>
      <vt:lpstr>宋体</vt:lpstr>
      <vt:lpstr>微软雅黑</vt:lpstr>
      <vt:lpstr>Arial</vt:lpstr>
      <vt:lpstr>Palatino Linotype</vt:lpstr>
      <vt:lpstr>Office 主题​​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EVCap: Retrieval-Augmented Image Captioning with External Visual-Name Memory for Open-World Comprehension</vt:lpstr>
      <vt:lpstr>PowerPoint 演示文稿</vt:lpstr>
      <vt:lpstr>PowerPoint 演示文稿</vt:lpstr>
      <vt:lpstr>PowerPoint 演示文稿</vt:lpstr>
      <vt:lpstr>PowerPoint 演示文稿</vt:lpstr>
      <vt:lpstr>敬请大家批评指正 谢谢！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Chengze</dc:creator>
  <cp:lastModifiedBy>杨 力畅</cp:lastModifiedBy>
  <cp:revision>332</cp:revision>
  <dcterms:created xsi:type="dcterms:W3CDTF">2024-03-12T11:56:28Z</dcterms:created>
  <dcterms:modified xsi:type="dcterms:W3CDTF">2024-03-15T11:33:41Z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2052-11.1.0.11719</vt:lpwstr>
  </property>
</Properties>
</file>