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  <p:sldMasterId id="2147483661" r:id="rId7"/>
  </p:sldMasterIdLst>
  <p:notesMasterIdLst>
    <p:notesMasterId r:id="rId15"/>
  </p:notesMasterIdLst>
  <p:handoutMasterIdLst>
    <p:handoutMasterId r:id="rId16"/>
  </p:handoutMasterIdLst>
  <p:sldIdLst>
    <p:sldId id="284" r:id="rId8"/>
    <p:sldId id="280" r:id="rId9"/>
    <p:sldId id="297" r:id="rId10"/>
    <p:sldId id="304" r:id="rId11"/>
    <p:sldId id="301" r:id="rId12"/>
    <p:sldId id="302" r:id="rId13"/>
    <p:sldId id="300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  <p:cmAuthor id="2" name="30715" initials="3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08E"/>
    <a:srgbClr val="000000"/>
    <a:srgbClr val="F9C29C"/>
    <a:srgbClr val="C4DDB3"/>
    <a:srgbClr val="435369"/>
    <a:srgbClr val="BADAA4"/>
    <a:srgbClr val="44546A"/>
    <a:srgbClr val="C2CAD5"/>
    <a:srgbClr val="FAE4D5"/>
    <a:srgbClr val="00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95026" autoAdjust="0"/>
  </p:normalViewPr>
  <p:slideViewPr>
    <p:cSldViewPr snapToGrid="0">
      <p:cViewPr varScale="1">
        <p:scale>
          <a:sx n="43" d="100"/>
          <a:sy n="43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2024/8/28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jingyan.baidu.com/article/647f01158cced43e2148a8ea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981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3600" b="1"/>
              <a:t>Single-Stream Extractor Network With Contrastive Pre-Training for Remote-Sensing Change Captioning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>
                <a:sym typeface="+mn-ea"/>
              </a:rPr>
              <a:t>10.1109/TGRS.2024.3400966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4845" y="4748530"/>
            <a:ext cx="5274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</a:rPr>
              <a:t>Qing Zhou</a:t>
            </a:r>
          </a:p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</a:rPr>
              <a:t>, Junyu Gao , Member, IEEE, Yuan Yuan , Senior Member, IEEE,</a:t>
            </a:r>
          </a:p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</a:rPr>
              <a:t>and Qi Wang , Senior Member, IEEE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2945" y="1380490"/>
            <a:ext cx="7751445" cy="47459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目的：减轻域间隙和高计算成本</a:t>
            </a:r>
            <a:r>
              <a:rPr lang="en-US" altLang="zh-CN" dirty="0"/>
              <a:t>,更好地捕获差分信息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方法：采用</a:t>
            </a:r>
            <a:r>
              <a:rPr lang="zh-CN" altLang="en-US" b="1" i="1" dirty="0"/>
              <a:t>对比学习预训练</a:t>
            </a:r>
            <a:r>
              <a:rPr lang="zh-CN" altLang="en-US" dirty="0"/>
              <a:t>单流视觉特征提取器，大大降低计算成本；引入</a:t>
            </a:r>
            <a:r>
              <a:rPr lang="zh-CN" altLang="en-US" b="1" i="1" dirty="0"/>
              <a:t>浅层特征嵌入</a:t>
            </a:r>
            <a:r>
              <a:rPr lang="zh-CN" altLang="en-US" b="1" i="1" dirty="0">
                <a:sym typeface="+mn-ea"/>
              </a:rPr>
              <a:t>模块</a:t>
            </a:r>
            <a:r>
              <a:rPr lang="zh-CN" altLang="en-US" b="1" i="1" dirty="0"/>
              <a:t>(SFE)</a:t>
            </a:r>
            <a:r>
              <a:rPr lang="zh-CN" altLang="en-US" dirty="0"/>
              <a:t>和</a:t>
            </a:r>
            <a:r>
              <a:rPr lang="zh-CN" altLang="en-US" b="1" i="1" dirty="0"/>
              <a:t>交叉注意引导差异</a:t>
            </a:r>
            <a:r>
              <a:rPr lang="zh-CN" altLang="en-US" b="1" i="1" dirty="0">
                <a:sym typeface="+mn-ea"/>
              </a:rPr>
              <a:t>模块</a:t>
            </a:r>
            <a:r>
              <a:rPr lang="zh-CN" altLang="en-US" b="1" i="1" dirty="0"/>
              <a:t>(CAGD)</a:t>
            </a:r>
            <a:r>
              <a:rPr lang="zh-CN" altLang="en-US" dirty="0"/>
              <a:t>，形成显式差异特征编码器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特点：低计算成本，低域间隙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>
                <a:ea typeface="宋体" panose="02010600030101010101" pitchFamily="2" charset="-122"/>
              </a:rPr>
              <a:t>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6225" y="6071235"/>
            <a:ext cx="7319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绘制原因：实践最近画图的方法</a:t>
            </a:r>
          </a:p>
        </p:txBody>
      </p:sp>
      <p:pic>
        <p:nvPicPr>
          <p:cNvPr id="4" name="图片 3" descr="屏幕截图 2024-08-08 205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972820"/>
            <a:ext cx="7776845" cy="502031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7168515" y="3975735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作图</a:t>
            </a:r>
          </a:p>
        </p:txBody>
      </p:sp>
      <p:sp>
        <p:nvSpPr>
          <p:cNvPr id="7" name="矩形 6"/>
          <p:cNvSpPr/>
          <p:nvPr/>
        </p:nvSpPr>
        <p:spPr>
          <a:xfrm>
            <a:off x="3388360" y="1111250"/>
            <a:ext cx="4728210" cy="292100"/>
          </a:xfrm>
          <a:prstGeom prst="rect">
            <a:avLst/>
          </a:prstGeom>
          <a:gradFill>
            <a:gsLst>
              <a:gs pos="100000">
                <a:srgbClr val="FFF2CC"/>
              </a:gs>
              <a:gs pos="0">
                <a:srgbClr val="E2F0D9"/>
              </a:gs>
              <a:gs pos="100000">
                <a:srgbClr val="EFF7EA"/>
              </a:gs>
            </a:gsLst>
            <a:lin ang="108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2" name="矩形 1"/>
          <p:cNvSpPr/>
          <p:nvPr/>
        </p:nvSpPr>
        <p:spPr>
          <a:xfrm>
            <a:off x="861695" y="1105535"/>
            <a:ext cx="2373630" cy="297180"/>
          </a:xfrm>
          <a:prstGeom prst="rect">
            <a:avLst/>
          </a:prstGeom>
          <a:solidFill>
            <a:srgbClr val="DEEBF7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rgbClr val="000000"/>
                </a:solidFill>
              </a:rPr>
              <a:t>(a)</a:t>
            </a:r>
          </a:p>
        </p:txBody>
      </p:sp>
      <p:sp>
        <p:nvSpPr>
          <p:cNvPr id="8" name="矩形 7"/>
          <p:cNvSpPr/>
          <p:nvPr/>
        </p:nvSpPr>
        <p:spPr>
          <a:xfrm>
            <a:off x="861695" y="1417320"/>
            <a:ext cx="2373630" cy="4329430"/>
          </a:xfrm>
          <a:prstGeom prst="rect">
            <a:avLst/>
          </a:prstGeom>
          <a:solidFill>
            <a:srgbClr val="DEEBF7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88995" y="1435735"/>
            <a:ext cx="2226945" cy="4286885"/>
          </a:xfrm>
          <a:prstGeom prst="rect">
            <a:avLst/>
          </a:prstGeom>
          <a:solidFill>
            <a:srgbClr val="FFF2C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27700" y="1435100"/>
            <a:ext cx="2378710" cy="4286885"/>
          </a:xfrm>
          <a:prstGeom prst="rect">
            <a:avLst/>
          </a:prstGeom>
          <a:solidFill>
            <a:srgbClr val="EFF7EA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63065" y="1540510"/>
            <a:ext cx="848360" cy="314960"/>
          </a:xfrm>
          <a:prstGeom prst="rect">
            <a:avLst/>
          </a:prstGeom>
          <a:solidFill>
            <a:srgbClr val="FBE5D6"/>
          </a:solidFill>
          <a:ln>
            <a:solidFill>
              <a:srgbClr val="FBE5D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rgbClr val="000000"/>
                </a:solidFill>
                <a:latin typeface="Baskerville Old Face" panose="02020602080505020303" charset="0"/>
                <a:cs typeface="Baskerville Old Face" panose="02020602080505020303" charset="0"/>
                <a:sym typeface="+mn-ea"/>
              </a:rPr>
              <a:t>Contrastive</a:t>
            </a:r>
          </a:p>
          <a:p>
            <a:pPr algn="ctr"/>
            <a:r>
              <a:rPr lang="en-US" altLang="zh-CN" sz="1000">
                <a:solidFill>
                  <a:srgbClr val="000000"/>
                </a:solidFill>
                <a:latin typeface="Baskerville Old Face" panose="02020602080505020303" charset="0"/>
                <a:cs typeface="Baskerville Old Face" panose="02020602080505020303" charset="0"/>
                <a:sym typeface="+mn-ea"/>
              </a:rPr>
              <a:t> Loss</a:t>
            </a:r>
            <a:endParaRPr lang="zh-CN" altLang="en-US" sz="100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863340" y="2029460"/>
            <a:ext cx="1316355" cy="426720"/>
          </a:xfrm>
          <a:prstGeom prst="roundRect">
            <a:avLst>
              <a:gd name="adj" fmla="val 5425"/>
            </a:avLst>
          </a:prstGeom>
          <a:solidFill>
            <a:srgbClr val="FFEBB0"/>
          </a:solidFill>
          <a:ln>
            <a:solidFill>
              <a:srgbClr val="21355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None/>
            </a:pPr>
            <a:r>
              <a:rPr lang="en-US" altLang="zh-CN" sz="1000">
                <a:solidFill>
                  <a:srgbClr val="00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C</a:t>
            </a:r>
            <a:r>
              <a:rPr lang="en-US" altLang="zh-CN" sz="1000">
                <a:solidFill>
                  <a:srgbClr val="000000"/>
                </a:solidFill>
                <a:cs typeface="+mn-lt"/>
              </a:rPr>
              <a:t>aption Decoder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863340" y="2708275"/>
            <a:ext cx="1316355" cy="520065"/>
          </a:xfrm>
          <a:prstGeom prst="roundRect">
            <a:avLst>
              <a:gd name="adj" fmla="val 5425"/>
            </a:avLst>
          </a:prstGeom>
          <a:solidFill>
            <a:srgbClr val="EFF1D3"/>
          </a:solidFill>
          <a:ln>
            <a:solidFill>
              <a:srgbClr val="21355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1000">
                <a:solidFill>
                  <a:srgbClr val="000000"/>
                </a:solidFill>
                <a:latin typeface="Baskerville Old Face" panose="02020602080505020303" charset="0"/>
                <a:cs typeface="Baskerville Old Face" panose="02020602080505020303" charset="0"/>
              </a:rPr>
              <a:t>D</a:t>
            </a:r>
            <a:r>
              <a:rPr lang="en-US" altLang="zh-CN" sz="1000">
                <a:solidFill>
                  <a:srgbClr val="000000"/>
                </a:solidFill>
                <a:cs typeface="+mn-lt"/>
              </a:rPr>
              <a:t>ifference Feature Encoder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724275" y="1515110"/>
            <a:ext cx="17608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i="1">
                <a:solidFill>
                  <a:srgbClr val="000000"/>
                </a:solidFill>
                <a:ea typeface="华文中宋" panose="02010600040101010101" charset="-122"/>
                <a:cs typeface="+mn-lt"/>
              </a:rPr>
              <a:t>“the scene is the same as before”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63340" y="3454400"/>
            <a:ext cx="1316355" cy="1333500"/>
          </a:xfrm>
          <a:prstGeom prst="roundRect">
            <a:avLst>
              <a:gd name="adj" fmla="val 4582"/>
            </a:avLst>
          </a:prstGeom>
          <a:solidFill>
            <a:srgbClr val="C2CAD5"/>
          </a:solidFill>
          <a:ln>
            <a:solidFill>
              <a:srgbClr val="21355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064250" y="4479925"/>
            <a:ext cx="701040" cy="257175"/>
          </a:xfrm>
          <a:prstGeom prst="roundRect">
            <a:avLst>
              <a:gd name="adj" fmla="val 16557"/>
            </a:avLst>
          </a:prstGeom>
          <a:solidFill>
            <a:srgbClr val="FBE5D6"/>
          </a:solidFill>
          <a:ln>
            <a:solidFill>
              <a:srgbClr val="21355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Channel Attention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887210" y="4479925"/>
            <a:ext cx="701040" cy="257175"/>
          </a:xfrm>
          <a:prstGeom prst="roundRect">
            <a:avLst>
              <a:gd name="adj" fmla="val 16557"/>
            </a:avLst>
          </a:prstGeom>
          <a:solidFill>
            <a:srgbClr val="FBE5D6"/>
          </a:solidFill>
          <a:ln>
            <a:solidFill>
              <a:srgbClr val="21355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rgbClr val="000000"/>
                </a:solidFill>
              </a:rPr>
              <a:t>Channel Attention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861050" y="3063875"/>
            <a:ext cx="824230" cy="257175"/>
          </a:xfrm>
          <a:prstGeom prst="roundRect">
            <a:avLst>
              <a:gd name="adj" fmla="val 16557"/>
            </a:avLst>
          </a:prstGeom>
          <a:gradFill>
            <a:gsLst>
              <a:gs pos="96000">
                <a:srgbClr val="F4B183"/>
              </a:gs>
              <a:gs pos="5000">
                <a:srgbClr val="ACD08E"/>
              </a:gs>
            </a:gsLst>
            <a:lin ang="10800000" scaled="0"/>
          </a:gradFill>
          <a:ln>
            <a:solidFill>
              <a:srgbClr val="21355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rgbClr val="000000"/>
                </a:solidFill>
              </a:rPr>
              <a:t>Cross</a:t>
            </a:r>
          </a:p>
          <a:p>
            <a:pPr algn="ctr"/>
            <a:r>
              <a:rPr lang="en-US" altLang="zh-CN" sz="900">
                <a:solidFill>
                  <a:srgbClr val="000000"/>
                </a:solidFill>
              </a:rPr>
              <a:t>Attention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410960" y="2315210"/>
            <a:ext cx="824230" cy="268605"/>
          </a:xfrm>
          <a:prstGeom prst="roundRect">
            <a:avLst>
              <a:gd name="adj" fmla="val 16557"/>
            </a:avLst>
          </a:prstGeom>
          <a:gradFill>
            <a:gsLst>
              <a:gs pos="13000">
                <a:srgbClr val="F4B183"/>
              </a:gs>
              <a:gs pos="56000">
                <a:srgbClr val="ACD08E"/>
              </a:gs>
              <a:gs pos="72000">
                <a:srgbClr val="FAE498"/>
              </a:gs>
              <a:gs pos="92000">
                <a:srgbClr val="ACD08E"/>
              </a:gs>
            </a:gsLst>
            <a:lin ang="2700000" scaled="0"/>
          </a:gradFill>
          <a:ln>
            <a:solidFill>
              <a:srgbClr val="21355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900">
                <a:solidFill>
                  <a:srgbClr val="000000"/>
                </a:solidFill>
              </a:rPr>
              <a:t>Self</a:t>
            </a:r>
          </a:p>
          <a:p>
            <a:pPr algn="ctr">
              <a:lnSpc>
                <a:spcPct val="90000"/>
              </a:lnSpc>
            </a:pPr>
            <a:r>
              <a:rPr lang="en-US" altLang="zh-CN" sz="900">
                <a:solidFill>
                  <a:srgbClr val="000000"/>
                </a:solidFill>
              </a:rPr>
              <a:t>Attention</a:t>
            </a:r>
          </a:p>
        </p:txBody>
      </p:sp>
      <p:pic>
        <p:nvPicPr>
          <p:cNvPr id="31" name="图片 30" descr="屏幕截图 2024-08-08 223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65" y="2590800"/>
            <a:ext cx="1769745" cy="29019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946140" y="1492885"/>
            <a:ext cx="1961515" cy="2451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en-US" altLang="zh-CN" sz="1000" i="1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F</a:t>
            </a:r>
            <a:r>
              <a:rPr lang="en-US" altLang="zh-CN" sz="1000" i="1" baseline="30000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l</a:t>
            </a:r>
            <a:r>
              <a:rPr lang="en-US" altLang="zh-CN" sz="1000" i="1" baseline="-25000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bef </a:t>
            </a:r>
            <a:r>
              <a:rPr lang="en-US" altLang="zh-CN" sz="1000" i="1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                    F</a:t>
            </a:r>
            <a:r>
              <a:rPr lang="en-US" altLang="zh-CN" sz="1000" i="1" baseline="30000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l</a:t>
            </a:r>
            <a:r>
              <a:rPr lang="en-US" altLang="zh-CN" sz="1000" i="1" baseline="-25000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diff </a:t>
            </a:r>
            <a:r>
              <a:rPr lang="en-US" altLang="zh-CN" sz="1000" i="1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         F</a:t>
            </a:r>
            <a:r>
              <a:rPr lang="en-US" altLang="zh-CN" sz="1000" i="1" baseline="30000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l</a:t>
            </a:r>
            <a:r>
              <a:rPr lang="en-US" altLang="zh-CN" sz="1000" i="1" baseline="-25000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 aft </a:t>
            </a:r>
            <a:r>
              <a:rPr lang="en-US" altLang="zh-CN" sz="1000" i="1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           </a:t>
            </a:r>
          </a:p>
        </p:txBody>
      </p:sp>
      <p:sp>
        <p:nvSpPr>
          <p:cNvPr id="35" name="立方体 34"/>
          <p:cNvSpPr/>
          <p:nvPr/>
        </p:nvSpPr>
        <p:spPr>
          <a:xfrm>
            <a:off x="6219190" y="3819525"/>
            <a:ext cx="344170" cy="199390"/>
          </a:xfrm>
          <a:prstGeom prst="cube">
            <a:avLst>
              <a:gd name="adj" fmla="val 78451"/>
            </a:avLst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313170" y="3819525"/>
            <a:ext cx="156210" cy="15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313170" y="3975735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6267450" y="3819525"/>
            <a:ext cx="156210" cy="15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6358890" y="3819525"/>
            <a:ext cx="156210" cy="15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360160" y="3982720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267450" y="3975735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立方体 42"/>
          <p:cNvSpPr/>
          <p:nvPr/>
        </p:nvSpPr>
        <p:spPr>
          <a:xfrm>
            <a:off x="6623050" y="3819525"/>
            <a:ext cx="344170" cy="199390"/>
          </a:xfrm>
          <a:prstGeom prst="cube">
            <a:avLst>
              <a:gd name="adj" fmla="val 78451"/>
            </a:avLst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6717030" y="3819525"/>
            <a:ext cx="156210" cy="15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717030" y="3975735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672580" y="3815080"/>
            <a:ext cx="156210" cy="15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65290" y="3816350"/>
            <a:ext cx="156210" cy="15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672580" y="3971290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765290" y="3972560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立方体 49"/>
          <p:cNvSpPr/>
          <p:nvPr/>
        </p:nvSpPr>
        <p:spPr>
          <a:xfrm>
            <a:off x="7074535" y="3813810"/>
            <a:ext cx="344170" cy="199390"/>
          </a:xfrm>
          <a:prstGeom prst="cube">
            <a:avLst>
              <a:gd name="adj" fmla="val 78451"/>
            </a:avLst>
          </a:prstGeom>
          <a:solidFill>
            <a:srgbClr val="FFDC6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7168515" y="3975735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215505" y="3971290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125335" y="3966845"/>
            <a:ext cx="0" cy="4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57085" y="3819525"/>
            <a:ext cx="156210" cy="15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7118350" y="3809365"/>
            <a:ext cx="156210" cy="15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7216775" y="3810635"/>
            <a:ext cx="156210" cy="15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立方体 59"/>
          <p:cNvSpPr/>
          <p:nvPr/>
        </p:nvSpPr>
        <p:spPr>
          <a:xfrm>
            <a:off x="6650355" y="5271135"/>
            <a:ext cx="193675" cy="381635"/>
          </a:xfrm>
          <a:prstGeom prst="cube">
            <a:avLst>
              <a:gd name="adj" fmla="val 83428"/>
            </a:avLst>
          </a:prstGeom>
          <a:solidFill>
            <a:srgbClr val="DFEDD7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6696075" y="5271135"/>
            <a:ext cx="193675" cy="381635"/>
          </a:xfrm>
          <a:prstGeom prst="cube">
            <a:avLst>
              <a:gd name="adj" fmla="val 83428"/>
            </a:avLst>
          </a:prstGeom>
          <a:solidFill>
            <a:srgbClr val="DFEDD7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6741795" y="5271135"/>
            <a:ext cx="193675" cy="381635"/>
          </a:xfrm>
          <a:prstGeom prst="cube">
            <a:avLst>
              <a:gd name="adj" fmla="val 83428"/>
            </a:avLst>
          </a:prstGeom>
          <a:solidFill>
            <a:srgbClr val="DFEDD7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6793230" y="5271135"/>
            <a:ext cx="193675" cy="381635"/>
          </a:xfrm>
          <a:prstGeom prst="cube">
            <a:avLst>
              <a:gd name="adj" fmla="val 83428"/>
            </a:avLst>
          </a:prstGeom>
          <a:solidFill>
            <a:srgbClr val="DFEDD7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793865" y="5521960"/>
            <a:ext cx="245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solidFill>
                  <a:srgbClr val="000000"/>
                </a:solidFill>
                <a:cs typeface="+mn-lt"/>
              </a:rPr>
              <a:t>F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957060" y="3063875"/>
            <a:ext cx="817880" cy="257175"/>
          </a:xfrm>
          <a:prstGeom prst="roundRect">
            <a:avLst>
              <a:gd name="adj" fmla="val 16557"/>
            </a:avLst>
          </a:prstGeom>
          <a:gradFill>
            <a:gsLst>
              <a:gs pos="96000">
                <a:srgbClr val="FFE084"/>
              </a:gs>
              <a:gs pos="5000">
                <a:srgbClr val="ACD08E"/>
              </a:gs>
            </a:gsLst>
            <a:lin ang="10800000" scaled="0"/>
          </a:gradFill>
          <a:ln>
            <a:solidFill>
              <a:srgbClr val="21355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rgbClr val="000000"/>
                </a:solidFill>
                <a:sym typeface="+mn-ea"/>
              </a:rPr>
              <a:t>Cross</a:t>
            </a:r>
            <a:endParaRPr lang="en-US" altLang="zh-CN" sz="900">
              <a:solidFill>
                <a:srgbClr val="000000"/>
              </a:solidFill>
            </a:endParaRPr>
          </a:p>
          <a:p>
            <a:pPr algn="ctr"/>
            <a:r>
              <a:rPr lang="en-US" altLang="zh-CN" sz="900">
                <a:solidFill>
                  <a:srgbClr val="000000"/>
                </a:solidFill>
                <a:sym typeface="+mn-ea"/>
              </a:rPr>
              <a:t>Attention</a:t>
            </a:r>
            <a:endParaRPr lang="zh-CN" altLang="en-US" sz="900"/>
          </a:p>
        </p:txBody>
      </p:sp>
      <p:sp>
        <p:nvSpPr>
          <p:cNvPr id="4" name="文本框 3"/>
          <p:cNvSpPr txBox="1"/>
          <p:nvPr/>
        </p:nvSpPr>
        <p:spPr>
          <a:xfrm>
            <a:off x="5961380" y="3771900"/>
            <a:ext cx="4622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solidFill>
                  <a:srgbClr val="000000"/>
                </a:solidFill>
              </a:rPr>
              <a:t>F</a:t>
            </a:r>
            <a:r>
              <a:rPr lang="en-US" altLang="zh-CN" sz="1000" i="1" baseline="-25000">
                <a:solidFill>
                  <a:srgbClr val="000000"/>
                </a:solidFill>
              </a:rPr>
              <a:t>bef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66635" y="3773805"/>
            <a:ext cx="461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solidFill>
                  <a:srgbClr val="000000"/>
                </a:solidFill>
              </a:rPr>
              <a:t>F</a:t>
            </a:r>
            <a:r>
              <a:rPr lang="en-US" altLang="zh-CN" sz="1000" i="1" baseline="-25000">
                <a:solidFill>
                  <a:srgbClr val="000000"/>
                </a:solidFill>
              </a:rPr>
              <a:t>aft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98945" y="3891280"/>
            <a:ext cx="461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solidFill>
                  <a:srgbClr val="000000"/>
                </a:solidFill>
              </a:rPr>
              <a:t>F</a:t>
            </a:r>
            <a:endParaRPr lang="en-US" altLang="zh-CN" sz="1000" i="1" baseline="-25000">
              <a:solidFill>
                <a:srgbClr val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59170" y="4841875"/>
            <a:ext cx="1527175" cy="193040"/>
          </a:xfrm>
          <a:prstGeom prst="roundRect">
            <a:avLst/>
          </a:prstGeom>
          <a:gradFill>
            <a:gsLst>
              <a:gs pos="50000">
                <a:srgbClr val="B4C7E7"/>
              </a:gs>
              <a:gs pos="100000">
                <a:srgbClr val="D6E0F2"/>
              </a:gs>
              <a:gs pos="0">
                <a:srgbClr val="D6E0F2"/>
              </a:gs>
            </a:gsLst>
            <a:lin ang="10800000" scaled="0"/>
          </a:gra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rgbClr val="000000"/>
                </a:solidFill>
              </a:rPr>
              <a:t>Conv</a:t>
            </a:r>
          </a:p>
        </p:txBody>
      </p:sp>
      <p:sp>
        <p:nvSpPr>
          <p:cNvPr id="25" name="矩形 24"/>
          <p:cNvSpPr/>
          <p:nvPr/>
        </p:nvSpPr>
        <p:spPr>
          <a:xfrm>
            <a:off x="1498600" y="2719705"/>
            <a:ext cx="1182370" cy="193040"/>
          </a:xfrm>
          <a:prstGeom prst="rect">
            <a:avLst/>
          </a:prstGeom>
          <a:gradFill>
            <a:gsLst>
              <a:gs pos="50000">
                <a:srgbClr val="D8D8D8"/>
              </a:gs>
              <a:gs pos="100000">
                <a:srgbClr val="DDDDDD"/>
              </a:gs>
              <a:gs pos="0">
                <a:srgbClr val="EDEDED"/>
              </a:gs>
            </a:gsLst>
            <a:lin ang="10800000" scaled="0"/>
          </a:gradFill>
          <a:ln>
            <a:solidFill>
              <a:srgbClr val="DEEB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>
                <a:solidFill>
                  <a:srgbClr val="000000"/>
                </a:solidFill>
              </a:rPr>
              <a:t>Augment Transform</a:t>
            </a:r>
          </a:p>
        </p:txBody>
      </p:sp>
      <p:sp>
        <p:nvSpPr>
          <p:cNvPr id="26" name="矩形 25"/>
          <p:cNvSpPr/>
          <p:nvPr/>
        </p:nvSpPr>
        <p:spPr>
          <a:xfrm>
            <a:off x="1177290" y="4321175"/>
            <a:ext cx="1814195" cy="210185"/>
          </a:xfrm>
          <a:prstGeom prst="rect">
            <a:avLst/>
          </a:prstGeom>
          <a:gradFill>
            <a:gsLst>
              <a:gs pos="50000">
                <a:srgbClr val="B4C7E7"/>
              </a:gs>
              <a:gs pos="100000">
                <a:srgbClr val="D1D9EA"/>
              </a:gs>
              <a:gs pos="0">
                <a:srgbClr val="DAE3F3"/>
              </a:gs>
            </a:gsLst>
            <a:lin ang="10800000" scaled="0"/>
          </a:gradFill>
          <a:ln>
            <a:solidFill>
              <a:srgbClr val="DEEBF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rgbClr val="000000"/>
                </a:solidFill>
              </a:rPr>
              <a:t>Random Combine</a:t>
            </a:r>
          </a:p>
        </p:txBody>
      </p:sp>
      <p:sp>
        <p:nvSpPr>
          <p:cNvPr id="27" name="梯形 26"/>
          <p:cNvSpPr/>
          <p:nvPr/>
        </p:nvSpPr>
        <p:spPr>
          <a:xfrm>
            <a:off x="1245235" y="2181860"/>
            <a:ext cx="589280" cy="287020"/>
          </a:xfrm>
          <a:prstGeom prst="trapezoid">
            <a:avLst>
              <a:gd name="adj" fmla="val 43362"/>
            </a:avLst>
          </a:prstGeom>
          <a:solidFill>
            <a:srgbClr val="DBDBDB"/>
          </a:solidFill>
          <a:ln>
            <a:solidFill>
              <a:srgbClr val="172B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>
                <a:solidFill>
                  <a:srgbClr val="000000"/>
                </a:solidFill>
              </a:rPr>
              <a:t>f</a:t>
            </a:r>
            <a:r>
              <a:rPr lang="en-US" altLang="zh-CN" sz="1400" b="1" i="1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29" name="梯形 28"/>
          <p:cNvSpPr/>
          <p:nvPr/>
        </p:nvSpPr>
        <p:spPr>
          <a:xfrm>
            <a:off x="4104005" y="3516630"/>
            <a:ext cx="828040" cy="170180"/>
          </a:xfrm>
          <a:prstGeom prst="trapezoid">
            <a:avLst>
              <a:gd name="adj" fmla="val 36567"/>
            </a:avLst>
          </a:prstGeom>
          <a:solidFill>
            <a:srgbClr val="FBE5D6"/>
          </a:solidFill>
          <a:ln>
            <a:solidFill>
              <a:srgbClr val="172B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/>
          <p:cNvSpPr/>
          <p:nvPr/>
        </p:nvSpPr>
        <p:spPr>
          <a:xfrm>
            <a:off x="4044950" y="3727450"/>
            <a:ext cx="950595" cy="175895"/>
          </a:xfrm>
          <a:prstGeom prst="trapezoid">
            <a:avLst>
              <a:gd name="adj" fmla="val 29477"/>
            </a:avLst>
          </a:prstGeom>
          <a:solidFill>
            <a:srgbClr val="FBE5D6"/>
          </a:solidFill>
          <a:ln>
            <a:solidFill>
              <a:srgbClr val="172B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梯形 36"/>
          <p:cNvSpPr/>
          <p:nvPr/>
        </p:nvSpPr>
        <p:spPr>
          <a:xfrm>
            <a:off x="3968750" y="3932555"/>
            <a:ext cx="1096645" cy="182245"/>
          </a:xfrm>
          <a:prstGeom prst="trapezoid">
            <a:avLst>
              <a:gd name="adj" fmla="val 30115"/>
            </a:avLst>
          </a:prstGeom>
          <a:solidFill>
            <a:srgbClr val="FBE5D6"/>
          </a:solidFill>
          <a:ln>
            <a:solidFill>
              <a:srgbClr val="172B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梯形 40"/>
          <p:cNvSpPr/>
          <p:nvPr/>
        </p:nvSpPr>
        <p:spPr>
          <a:xfrm>
            <a:off x="3898900" y="4160520"/>
            <a:ext cx="1231265" cy="170815"/>
          </a:xfrm>
          <a:prstGeom prst="trapezoid">
            <a:avLst>
              <a:gd name="adj" fmla="val 30115"/>
            </a:avLst>
          </a:prstGeom>
          <a:solidFill>
            <a:srgbClr val="DAE3F3"/>
          </a:solidFill>
          <a:ln>
            <a:solidFill>
              <a:srgbClr val="172B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985895" y="4387850"/>
            <a:ext cx="169545" cy="996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R</a:t>
            </a:r>
          </a:p>
        </p:txBody>
      </p:sp>
      <p:sp>
        <p:nvSpPr>
          <p:cNvPr id="63" name="矩形 62"/>
          <p:cNvSpPr/>
          <p:nvPr/>
        </p:nvSpPr>
        <p:spPr>
          <a:xfrm>
            <a:off x="4163060" y="4387850"/>
            <a:ext cx="169545" cy="9969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G</a:t>
            </a:r>
          </a:p>
        </p:txBody>
      </p:sp>
      <p:sp>
        <p:nvSpPr>
          <p:cNvPr id="64" name="矩形 63"/>
          <p:cNvSpPr/>
          <p:nvPr/>
        </p:nvSpPr>
        <p:spPr>
          <a:xfrm>
            <a:off x="4345940" y="4387850"/>
            <a:ext cx="169545" cy="99695"/>
          </a:xfrm>
          <a:prstGeom prst="rect">
            <a:avLst/>
          </a:prstGeom>
          <a:solidFill>
            <a:srgbClr val="0000FF"/>
          </a:solidFill>
          <a:ln>
            <a:solidFill>
              <a:srgbClr val="0000F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</a:t>
            </a:r>
          </a:p>
        </p:txBody>
      </p:sp>
      <p:sp>
        <p:nvSpPr>
          <p:cNvPr id="65" name="矩形 64"/>
          <p:cNvSpPr/>
          <p:nvPr/>
        </p:nvSpPr>
        <p:spPr>
          <a:xfrm>
            <a:off x="4524375" y="4389120"/>
            <a:ext cx="169545" cy="996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R</a:t>
            </a:r>
          </a:p>
        </p:txBody>
      </p:sp>
      <p:sp>
        <p:nvSpPr>
          <p:cNvPr id="66" name="矩形 65"/>
          <p:cNvSpPr/>
          <p:nvPr/>
        </p:nvSpPr>
        <p:spPr>
          <a:xfrm>
            <a:off x="4707255" y="4389120"/>
            <a:ext cx="169545" cy="9969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G</a:t>
            </a:r>
          </a:p>
        </p:txBody>
      </p:sp>
      <p:sp>
        <p:nvSpPr>
          <p:cNvPr id="67" name="矩形 66"/>
          <p:cNvSpPr/>
          <p:nvPr/>
        </p:nvSpPr>
        <p:spPr>
          <a:xfrm>
            <a:off x="4884420" y="4389120"/>
            <a:ext cx="169545" cy="99695"/>
          </a:xfrm>
          <a:prstGeom prst="rect">
            <a:avLst/>
          </a:prstGeom>
          <a:solidFill>
            <a:srgbClr val="0000FF"/>
          </a:solidFill>
          <a:ln>
            <a:solidFill>
              <a:srgbClr val="0000F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</a:t>
            </a:r>
          </a:p>
        </p:txBody>
      </p:sp>
      <p:sp>
        <p:nvSpPr>
          <p:cNvPr id="68" name="椭圆 67"/>
          <p:cNvSpPr/>
          <p:nvPr/>
        </p:nvSpPr>
        <p:spPr>
          <a:xfrm>
            <a:off x="1985010" y="3819525"/>
            <a:ext cx="205105" cy="19939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9" name="椭圆 68"/>
          <p:cNvSpPr/>
          <p:nvPr/>
        </p:nvSpPr>
        <p:spPr>
          <a:xfrm>
            <a:off x="4424680" y="5071745"/>
            <a:ext cx="205105" cy="19939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0" name="椭圆 69"/>
          <p:cNvSpPr/>
          <p:nvPr/>
        </p:nvSpPr>
        <p:spPr>
          <a:xfrm>
            <a:off x="3148965" y="5821045"/>
            <a:ext cx="145415" cy="149225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1" name="椭圆 70"/>
          <p:cNvSpPr/>
          <p:nvPr/>
        </p:nvSpPr>
        <p:spPr>
          <a:xfrm>
            <a:off x="4144010" y="5815330"/>
            <a:ext cx="145415" cy="149225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28" name="梯形 27"/>
          <p:cNvSpPr/>
          <p:nvPr/>
        </p:nvSpPr>
        <p:spPr>
          <a:xfrm>
            <a:off x="2342515" y="2181860"/>
            <a:ext cx="589280" cy="287020"/>
          </a:xfrm>
          <a:prstGeom prst="trapezoid">
            <a:avLst>
              <a:gd name="adj" fmla="val 43362"/>
            </a:avLst>
          </a:prstGeom>
          <a:solidFill>
            <a:srgbClr val="B3C7E8"/>
          </a:solidFill>
          <a:ln>
            <a:solidFill>
              <a:srgbClr val="172B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>
                <a:solidFill>
                  <a:srgbClr val="000000"/>
                </a:solidFill>
              </a:rPr>
              <a:t>f</a:t>
            </a:r>
            <a:r>
              <a:rPr lang="en-US" altLang="zh-CN" sz="1400" b="1" i="1" baseline="-25000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72" name="椭圆 71"/>
          <p:cNvSpPr/>
          <p:nvPr/>
        </p:nvSpPr>
        <p:spPr>
          <a:xfrm>
            <a:off x="6924040" y="5815330"/>
            <a:ext cx="150495" cy="149225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743065" y="2024380"/>
            <a:ext cx="153670" cy="15494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436745" y="3736975"/>
            <a:ext cx="153035" cy="153670"/>
          </a:xfrm>
          <a:prstGeom prst="ellipse">
            <a:avLst/>
          </a:prstGeom>
          <a:solidFill>
            <a:srgbClr val="FAE4D5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片 73" descr="火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10" y="3759835"/>
            <a:ext cx="76200" cy="103505"/>
          </a:xfrm>
          <a:prstGeom prst="rect">
            <a:avLst/>
          </a:prstGeom>
        </p:spPr>
      </p:pic>
      <p:sp>
        <p:nvSpPr>
          <p:cNvPr id="76" name="椭圆 75"/>
          <p:cNvSpPr/>
          <p:nvPr/>
        </p:nvSpPr>
        <p:spPr>
          <a:xfrm>
            <a:off x="1426845" y="5826760"/>
            <a:ext cx="153035" cy="153670"/>
          </a:xfrm>
          <a:prstGeom prst="ellipse">
            <a:avLst/>
          </a:prstGeom>
          <a:solidFill>
            <a:srgbClr val="FAE4D5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片 76" descr="火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595" y="5845810"/>
            <a:ext cx="76200" cy="103505"/>
          </a:xfrm>
          <a:prstGeom prst="rect">
            <a:avLst/>
          </a:prstGeom>
        </p:spPr>
      </p:pic>
      <p:pic>
        <p:nvPicPr>
          <p:cNvPr id="79" name="图片 78" descr="雪花-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438650" y="4165600"/>
            <a:ext cx="162560" cy="148590"/>
          </a:xfrm>
          <a:prstGeom prst="rect">
            <a:avLst/>
          </a:prstGeom>
        </p:spPr>
      </p:pic>
      <p:pic>
        <p:nvPicPr>
          <p:cNvPr id="80" name="图片 79" descr="雪花-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273300" y="5826125"/>
            <a:ext cx="162560" cy="148590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 rot="16200000">
            <a:off x="4815205" y="3557270"/>
            <a:ext cx="5848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800">
                <a:solidFill>
                  <a:srgbClr val="000000"/>
                </a:solidFill>
              </a:rPr>
              <a:t>ResNet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816350" y="4574540"/>
            <a:ext cx="1454150" cy="292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900" b="1">
                <a:solidFill>
                  <a:srgbClr val="000000"/>
                </a:solidFill>
              </a:rPr>
              <a:t>Single-stream Extractor</a:t>
            </a: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4273550" y="4610100"/>
            <a:ext cx="45085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任意多边形 84"/>
          <p:cNvSpPr/>
          <p:nvPr/>
        </p:nvSpPr>
        <p:spPr>
          <a:xfrm>
            <a:off x="4063365" y="4488815"/>
            <a:ext cx="366395" cy="67945"/>
          </a:xfrm>
          <a:custGeom>
            <a:avLst/>
            <a:gdLst>
              <a:gd name="connisteX0" fmla="*/ 0 w 366395"/>
              <a:gd name="connsiteY0" fmla="*/ 0 h 67945"/>
              <a:gd name="connisteX1" fmla="*/ 4445 w 366395"/>
              <a:gd name="connsiteY1" fmla="*/ 66675 h 67945"/>
              <a:gd name="connisteX2" fmla="*/ 360045 w 366395"/>
              <a:gd name="connsiteY2" fmla="*/ 67945 h 67945"/>
              <a:gd name="connisteX3" fmla="*/ 366395 w 366395"/>
              <a:gd name="connsiteY3" fmla="*/ 1270 h 679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6395" h="67945">
                <a:moveTo>
                  <a:pt x="0" y="0"/>
                </a:moveTo>
                <a:lnTo>
                  <a:pt x="4445" y="66675"/>
                </a:lnTo>
                <a:lnTo>
                  <a:pt x="360045" y="67945"/>
                </a:lnTo>
                <a:lnTo>
                  <a:pt x="366395" y="127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4598035" y="4488815"/>
            <a:ext cx="366395" cy="67945"/>
          </a:xfrm>
          <a:custGeom>
            <a:avLst/>
            <a:gdLst>
              <a:gd name="connisteX0" fmla="*/ 0 w 366395"/>
              <a:gd name="connsiteY0" fmla="*/ 0 h 67945"/>
              <a:gd name="connisteX1" fmla="*/ 4445 w 366395"/>
              <a:gd name="connsiteY1" fmla="*/ 66675 h 67945"/>
              <a:gd name="connisteX2" fmla="*/ 360045 w 366395"/>
              <a:gd name="connsiteY2" fmla="*/ 67945 h 67945"/>
              <a:gd name="connisteX3" fmla="*/ 366395 w 366395"/>
              <a:gd name="connsiteY3" fmla="*/ 1270 h 679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6395" h="67945">
                <a:moveTo>
                  <a:pt x="0" y="0"/>
                </a:moveTo>
                <a:lnTo>
                  <a:pt x="4445" y="66675"/>
                </a:lnTo>
                <a:lnTo>
                  <a:pt x="360045" y="67945"/>
                </a:lnTo>
                <a:lnTo>
                  <a:pt x="366395" y="1270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621790" y="5762625"/>
            <a:ext cx="733425" cy="21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-25000">
                <a:solidFill>
                  <a:srgbClr val="000000"/>
                </a:solidFill>
              </a:rPr>
              <a:t>Trainable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2493010" y="5756275"/>
            <a:ext cx="655320" cy="21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-25000">
                <a:solidFill>
                  <a:srgbClr val="000000"/>
                </a:solidFill>
              </a:rPr>
              <a:t>Frozen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346450" y="5756275"/>
            <a:ext cx="757555" cy="21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-25000">
                <a:solidFill>
                  <a:srgbClr val="000000"/>
                </a:solidFill>
              </a:rPr>
              <a:t>Concatenate</a:t>
            </a:r>
          </a:p>
        </p:txBody>
      </p:sp>
      <p:cxnSp>
        <p:nvCxnSpPr>
          <p:cNvPr id="91" name="直接连接符 90"/>
          <p:cNvCxnSpPr>
            <a:stCxn id="71" idx="2"/>
            <a:endCxn id="71" idx="6"/>
          </p:cNvCxnSpPr>
          <p:nvPr/>
        </p:nvCxnSpPr>
        <p:spPr>
          <a:xfrm>
            <a:off x="4144010" y="5890260"/>
            <a:ext cx="1454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72" idx="2"/>
            <a:endCxn id="72" idx="6"/>
          </p:cNvCxnSpPr>
          <p:nvPr/>
        </p:nvCxnSpPr>
        <p:spPr>
          <a:xfrm>
            <a:off x="6924040" y="5890260"/>
            <a:ext cx="1504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2" idx="4"/>
            <a:endCxn id="72" idx="0"/>
          </p:cNvCxnSpPr>
          <p:nvPr/>
        </p:nvCxnSpPr>
        <p:spPr>
          <a:xfrm flipV="1">
            <a:off x="6999605" y="5815330"/>
            <a:ext cx="0" cy="1492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5140325" y="5812790"/>
            <a:ext cx="153670" cy="15494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rgbClr val="000000"/>
              </a:solidFill>
            </a:endParaRPr>
          </a:p>
        </p:txBody>
      </p:sp>
      <p:cxnSp>
        <p:nvCxnSpPr>
          <p:cNvPr id="95" name="直接连接符 94"/>
          <p:cNvCxnSpPr>
            <a:stCxn id="94" idx="4"/>
            <a:endCxn id="94" idx="0"/>
          </p:cNvCxnSpPr>
          <p:nvPr/>
        </p:nvCxnSpPr>
        <p:spPr>
          <a:xfrm flipV="1">
            <a:off x="5217160" y="5812790"/>
            <a:ext cx="0" cy="1549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4" idx="6"/>
            <a:endCxn id="94" idx="2"/>
          </p:cNvCxnSpPr>
          <p:nvPr/>
        </p:nvCxnSpPr>
        <p:spPr>
          <a:xfrm flipH="1">
            <a:off x="5140325" y="5890260"/>
            <a:ext cx="15367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7" name="图片 96" descr="正弦波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165" y="5845810"/>
            <a:ext cx="177800" cy="88900"/>
          </a:xfrm>
          <a:prstGeom prst="rect">
            <a:avLst/>
          </a:prstGeom>
        </p:spPr>
      </p:pic>
      <p:sp>
        <p:nvSpPr>
          <p:cNvPr id="99" name="椭圆 98"/>
          <p:cNvSpPr/>
          <p:nvPr/>
        </p:nvSpPr>
        <p:spPr>
          <a:xfrm>
            <a:off x="6350000" y="4209415"/>
            <a:ext cx="119380" cy="120650"/>
          </a:xfrm>
          <a:prstGeom prst="ellipse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rgbClr val="000000"/>
              </a:solidFill>
            </a:endParaRPr>
          </a:p>
        </p:txBody>
      </p:sp>
      <p:pic>
        <p:nvPicPr>
          <p:cNvPr id="98" name="图片 97" descr="正弦波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490" y="4229100"/>
            <a:ext cx="162560" cy="76200"/>
          </a:xfrm>
          <a:prstGeom prst="rect">
            <a:avLst/>
          </a:prstGeom>
        </p:spPr>
      </p:pic>
      <p:cxnSp>
        <p:nvCxnSpPr>
          <p:cNvPr id="100" name="直接连接符 99"/>
          <p:cNvCxnSpPr>
            <a:stCxn id="99" idx="0"/>
            <a:endCxn id="99" idx="4"/>
          </p:cNvCxnSpPr>
          <p:nvPr/>
        </p:nvCxnSpPr>
        <p:spPr>
          <a:xfrm>
            <a:off x="6409690" y="4209415"/>
            <a:ext cx="0" cy="120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354445" y="4267835"/>
            <a:ext cx="109855" cy="127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763385" y="4210050"/>
            <a:ext cx="119380" cy="120650"/>
          </a:xfrm>
          <a:prstGeom prst="ellipse">
            <a:avLst/>
          </a:prstGeom>
          <a:solidFill>
            <a:schemeClr val="bg1"/>
          </a:solidFill>
          <a:ln>
            <a:solidFill>
              <a:srgbClr val="BADAA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174230" y="4210050"/>
            <a:ext cx="119380" cy="120650"/>
          </a:xfrm>
          <a:prstGeom prst="ellipse">
            <a:avLst/>
          </a:prstGeom>
          <a:solidFill>
            <a:schemeClr val="bg1"/>
          </a:solidFill>
          <a:ln>
            <a:solidFill>
              <a:srgbClr val="43536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>
              <a:solidFill>
                <a:srgbClr val="000000"/>
              </a:solidFill>
            </a:endParaRPr>
          </a:p>
        </p:txBody>
      </p:sp>
      <p:cxnSp>
        <p:nvCxnSpPr>
          <p:cNvPr id="104" name="直接连接符 103"/>
          <p:cNvCxnSpPr>
            <a:stCxn id="103" idx="2"/>
            <a:endCxn id="103" idx="6"/>
          </p:cNvCxnSpPr>
          <p:nvPr/>
        </p:nvCxnSpPr>
        <p:spPr>
          <a:xfrm>
            <a:off x="7174230" y="4270375"/>
            <a:ext cx="11938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3" idx="0"/>
            <a:endCxn id="103" idx="4"/>
          </p:cNvCxnSpPr>
          <p:nvPr/>
        </p:nvCxnSpPr>
        <p:spPr>
          <a:xfrm>
            <a:off x="7233920" y="4210050"/>
            <a:ext cx="0" cy="120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6" name="图片 105" descr="正弦波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370" y="4229100"/>
            <a:ext cx="162560" cy="76200"/>
          </a:xfrm>
          <a:prstGeom prst="rect">
            <a:avLst/>
          </a:prstGeom>
        </p:spPr>
      </p:pic>
      <p:cxnSp>
        <p:nvCxnSpPr>
          <p:cNvPr id="107" name="直接连接符 106"/>
          <p:cNvCxnSpPr/>
          <p:nvPr/>
        </p:nvCxnSpPr>
        <p:spPr>
          <a:xfrm>
            <a:off x="6823075" y="4210050"/>
            <a:ext cx="0" cy="120650"/>
          </a:xfrm>
          <a:prstGeom prst="line">
            <a:avLst/>
          </a:prstGeom>
          <a:ln>
            <a:solidFill>
              <a:srgbClr val="C4DDB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02" idx="2"/>
            <a:endCxn id="102" idx="6"/>
          </p:cNvCxnSpPr>
          <p:nvPr/>
        </p:nvCxnSpPr>
        <p:spPr>
          <a:xfrm>
            <a:off x="6763385" y="4270375"/>
            <a:ext cx="119380" cy="0"/>
          </a:xfrm>
          <a:prstGeom prst="line">
            <a:avLst/>
          </a:prstGeom>
          <a:ln w="12700" cmpd="sng">
            <a:solidFill>
              <a:srgbClr val="C4DDB3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0" name="图片 109" descr="正弦波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6749415" y="4229100"/>
            <a:ext cx="153670" cy="76200"/>
          </a:xfrm>
          <a:prstGeom prst="rect">
            <a:avLst/>
          </a:prstGeom>
        </p:spPr>
      </p:pic>
      <p:pic>
        <p:nvPicPr>
          <p:cNvPr id="111" name="图片 110" descr="屏幕截图 2024-08-09 1136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190" y="4781550"/>
            <a:ext cx="2200910" cy="803275"/>
          </a:xfrm>
          <a:prstGeom prst="rect">
            <a:avLst/>
          </a:prstGeom>
        </p:spPr>
      </p:pic>
      <p:pic>
        <p:nvPicPr>
          <p:cNvPr id="112" name="图片 111" descr="屏幕截图 2024-08-09 1136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0330" y="3101340"/>
            <a:ext cx="1503045" cy="397510"/>
          </a:xfrm>
          <a:prstGeom prst="rect">
            <a:avLst/>
          </a:prstGeom>
        </p:spPr>
      </p:pic>
      <p:pic>
        <p:nvPicPr>
          <p:cNvPr id="113" name="图片 112" descr="屏幕截图 2024-08-09 1137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8545" y="3523615"/>
            <a:ext cx="728345" cy="638810"/>
          </a:xfrm>
          <a:prstGeom prst="rect">
            <a:avLst/>
          </a:prstGeom>
        </p:spPr>
      </p:pic>
      <p:pic>
        <p:nvPicPr>
          <p:cNvPr id="114" name="图片 113" descr="屏幕截图 2024-08-09 1137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4585" y="3523615"/>
            <a:ext cx="683895" cy="639445"/>
          </a:xfrm>
          <a:prstGeom prst="rect">
            <a:avLst/>
          </a:prstGeom>
        </p:spPr>
      </p:pic>
      <p:cxnSp>
        <p:nvCxnSpPr>
          <p:cNvPr id="115" name="直接箭头连接符 114"/>
          <p:cNvCxnSpPr/>
          <p:nvPr/>
        </p:nvCxnSpPr>
        <p:spPr>
          <a:xfrm flipV="1">
            <a:off x="1312545" y="4525010"/>
            <a:ext cx="0" cy="25400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1851660" y="4527550"/>
            <a:ext cx="0" cy="25400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2381250" y="4531360"/>
            <a:ext cx="0" cy="25400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2911475" y="4533900"/>
            <a:ext cx="0" cy="25400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 flipV="1">
            <a:off x="2642235" y="4177665"/>
            <a:ext cx="2540" cy="14414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1539875" y="4163060"/>
            <a:ext cx="6350" cy="16383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2089150" y="3510915"/>
            <a:ext cx="1270" cy="30670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endCxn id="68" idx="2"/>
          </p:cNvCxnSpPr>
          <p:nvPr/>
        </p:nvCxnSpPr>
        <p:spPr>
          <a:xfrm>
            <a:off x="1804670" y="3917315"/>
            <a:ext cx="180340" cy="190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H="1">
            <a:off x="2192020" y="3912235"/>
            <a:ext cx="190500" cy="190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 flipV="1">
            <a:off x="1784350" y="2330450"/>
            <a:ext cx="617220" cy="381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543050" y="2466975"/>
            <a:ext cx="3175" cy="25717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2087245" y="2934970"/>
            <a:ext cx="2540" cy="188595"/>
          </a:xfrm>
          <a:prstGeom prst="straightConnector1">
            <a:avLst/>
          </a:prstGeom>
          <a:ln>
            <a:solidFill>
              <a:srgbClr val="000000"/>
            </a:solidFill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V="1">
            <a:off x="2646045" y="2466975"/>
            <a:ext cx="3175" cy="25717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546860" y="1692275"/>
            <a:ext cx="0" cy="49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2646045" y="1692275"/>
            <a:ext cx="0" cy="497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1546860" y="1692275"/>
            <a:ext cx="123825" cy="317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2" idx="3"/>
          </p:cNvCxnSpPr>
          <p:nvPr/>
        </p:nvCxnSpPr>
        <p:spPr>
          <a:xfrm flipH="1" flipV="1">
            <a:off x="2511425" y="1697990"/>
            <a:ext cx="138430" cy="63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794510" y="2143760"/>
            <a:ext cx="85471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rgbClr val="000000"/>
                </a:solidFill>
              </a:rPr>
              <a:t>momentum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4352925" y="5756910"/>
            <a:ext cx="840740" cy="21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-25000">
                <a:solidFill>
                  <a:srgbClr val="000000"/>
                </a:solidFill>
              </a:rPr>
              <a:t>Subtract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5339080" y="5763260"/>
            <a:ext cx="1639570" cy="21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-25000">
                <a:solidFill>
                  <a:srgbClr val="000000"/>
                </a:solidFill>
              </a:rPr>
              <a:t>Input + Position Embedding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7098030" y="5756910"/>
            <a:ext cx="706755" cy="21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-250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140" name="任意多边形 139"/>
          <p:cNvSpPr/>
          <p:nvPr/>
        </p:nvSpPr>
        <p:spPr>
          <a:xfrm>
            <a:off x="2844800" y="2253615"/>
            <a:ext cx="1035685" cy="1778635"/>
          </a:xfrm>
          <a:custGeom>
            <a:avLst/>
            <a:gdLst>
              <a:gd name="connisteX0" fmla="*/ 0 w 1035402"/>
              <a:gd name="connsiteY0" fmla="*/ 6594 h 1778456"/>
              <a:gd name="connisteX1" fmla="*/ 158750 w 1035402"/>
              <a:gd name="connsiteY1" fmla="*/ 31994 h 1778456"/>
              <a:gd name="connisteX2" fmla="*/ 412750 w 1035402"/>
              <a:gd name="connsiteY2" fmla="*/ 266944 h 1778456"/>
              <a:gd name="connisteX3" fmla="*/ 581025 w 1035402"/>
              <a:gd name="connsiteY3" fmla="*/ 632069 h 1778456"/>
              <a:gd name="connisteX4" fmla="*/ 619125 w 1035402"/>
              <a:gd name="connsiteY4" fmla="*/ 1063869 h 1778456"/>
              <a:gd name="connisteX5" fmla="*/ 727075 w 1035402"/>
              <a:gd name="connsiteY5" fmla="*/ 1495669 h 1778456"/>
              <a:gd name="connisteX6" fmla="*/ 914400 w 1035402"/>
              <a:gd name="connsiteY6" fmla="*/ 1736969 h 1778456"/>
              <a:gd name="connisteX7" fmla="*/ 1025525 w 1035402"/>
              <a:gd name="connsiteY7" fmla="*/ 1775069 h 1778456"/>
              <a:gd name="connisteX8" fmla="*/ 1025525 w 1035402"/>
              <a:gd name="connsiteY8" fmla="*/ 1775069 h 1778456"/>
              <a:gd name="connisteX9" fmla="*/ 1025525 w 1035402"/>
              <a:gd name="connsiteY9" fmla="*/ 1775069 h 1778456"/>
              <a:gd name="connisteX10" fmla="*/ 1012825 w 1035402"/>
              <a:gd name="connsiteY10" fmla="*/ 1771894 h 177845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1035403" h="1778456">
                <a:moveTo>
                  <a:pt x="0" y="6595"/>
                </a:moveTo>
                <a:cubicBezTo>
                  <a:pt x="26670" y="7230"/>
                  <a:pt x="76200" y="-20075"/>
                  <a:pt x="158750" y="31995"/>
                </a:cubicBezTo>
                <a:cubicBezTo>
                  <a:pt x="241300" y="84065"/>
                  <a:pt x="328295" y="146930"/>
                  <a:pt x="412750" y="266945"/>
                </a:cubicBezTo>
                <a:cubicBezTo>
                  <a:pt x="497205" y="386960"/>
                  <a:pt x="539750" y="472685"/>
                  <a:pt x="581025" y="632070"/>
                </a:cubicBezTo>
                <a:cubicBezTo>
                  <a:pt x="622300" y="791455"/>
                  <a:pt x="589915" y="891150"/>
                  <a:pt x="619125" y="1063870"/>
                </a:cubicBezTo>
                <a:cubicBezTo>
                  <a:pt x="648335" y="1236590"/>
                  <a:pt x="668020" y="1361050"/>
                  <a:pt x="727075" y="1495670"/>
                </a:cubicBezTo>
                <a:cubicBezTo>
                  <a:pt x="786130" y="1630290"/>
                  <a:pt x="854710" y="1681090"/>
                  <a:pt x="914400" y="1736970"/>
                </a:cubicBezTo>
                <a:cubicBezTo>
                  <a:pt x="974090" y="1792850"/>
                  <a:pt x="1003300" y="1767450"/>
                  <a:pt x="1025525" y="1775070"/>
                </a:cubicBezTo>
                <a:cubicBezTo>
                  <a:pt x="1047750" y="1782690"/>
                  <a:pt x="1025525" y="1775070"/>
                  <a:pt x="1025525" y="1775070"/>
                </a:cubicBezTo>
                <a:cubicBezTo>
                  <a:pt x="1025525" y="1775070"/>
                  <a:pt x="1028065" y="1775705"/>
                  <a:pt x="1025525" y="1775070"/>
                </a:cubicBezTo>
                <a:cubicBezTo>
                  <a:pt x="1022985" y="1774435"/>
                  <a:pt x="1015365" y="1772530"/>
                  <a:pt x="1012825" y="1771895"/>
                </a:cubicBezTo>
              </a:path>
            </a:pathLst>
          </a:custGeom>
          <a:noFill/>
          <a:ln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/>
        </p:nvSpPr>
        <p:spPr>
          <a:xfrm>
            <a:off x="2905125" y="2399665"/>
            <a:ext cx="958850" cy="1812925"/>
          </a:xfrm>
          <a:custGeom>
            <a:avLst/>
            <a:gdLst>
              <a:gd name="connisteX0" fmla="*/ 0 w 958850"/>
              <a:gd name="connsiteY0" fmla="*/ 0 h 1812957"/>
              <a:gd name="connisteX1" fmla="*/ 117475 w 958850"/>
              <a:gd name="connsiteY1" fmla="*/ 28575 h 1812957"/>
              <a:gd name="connisteX2" fmla="*/ 266700 w 958850"/>
              <a:gd name="connsiteY2" fmla="*/ 168275 h 1812957"/>
              <a:gd name="connisteX3" fmla="*/ 441325 w 958850"/>
              <a:gd name="connsiteY3" fmla="*/ 574675 h 1812957"/>
              <a:gd name="connisteX4" fmla="*/ 485775 w 958850"/>
              <a:gd name="connsiteY4" fmla="*/ 971550 h 1812957"/>
              <a:gd name="connisteX5" fmla="*/ 536575 w 958850"/>
              <a:gd name="connsiteY5" fmla="*/ 1311275 h 1812957"/>
              <a:gd name="connisteX6" fmla="*/ 708025 w 958850"/>
              <a:gd name="connsiteY6" fmla="*/ 1638300 h 1812957"/>
              <a:gd name="connisteX7" fmla="*/ 914400 w 958850"/>
              <a:gd name="connsiteY7" fmla="*/ 1797050 h 1812957"/>
              <a:gd name="connisteX8" fmla="*/ 958850 w 958850"/>
              <a:gd name="connsiteY8" fmla="*/ 1800225 h 181295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958850" h="1812957">
                <a:moveTo>
                  <a:pt x="0" y="0"/>
                </a:moveTo>
                <a:cubicBezTo>
                  <a:pt x="20320" y="3175"/>
                  <a:pt x="64135" y="-5080"/>
                  <a:pt x="117475" y="28575"/>
                </a:cubicBezTo>
                <a:cubicBezTo>
                  <a:pt x="170815" y="62230"/>
                  <a:pt x="201930" y="59055"/>
                  <a:pt x="266700" y="168275"/>
                </a:cubicBezTo>
                <a:cubicBezTo>
                  <a:pt x="331470" y="277495"/>
                  <a:pt x="397510" y="414020"/>
                  <a:pt x="441325" y="574675"/>
                </a:cubicBezTo>
                <a:cubicBezTo>
                  <a:pt x="485140" y="735330"/>
                  <a:pt x="466725" y="824230"/>
                  <a:pt x="485775" y="971550"/>
                </a:cubicBezTo>
                <a:cubicBezTo>
                  <a:pt x="504825" y="1118870"/>
                  <a:pt x="492125" y="1177925"/>
                  <a:pt x="536575" y="1311275"/>
                </a:cubicBezTo>
                <a:cubicBezTo>
                  <a:pt x="581025" y="1444625"/>
                  <a:pt x="632460" y="1541145"/>
                  <a:pt x="708025" y="1638300"/>
                </a:cubicBezTo>
                <a:cubicBezTo>
                  <a:pt x="783590" y="1735455"/>
                  <a:pt x="864235" y="1764665"/>
                  <a:pt x="914400" y="1797050"/>
                </a:cubicBezTo>
                <a:cubicBezTo>
                  <a:pt x="964565" y="1829435"/>
                  <a:pt x="953770" y="1802765"/>
                  <a:pt x="958850" y="1800225"/>
                </a:cubicBezTo>
              </a:path>
            </a:pathLst>
          </a:custGeom>
          <a:noFill/>
          <a:ln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" name="图片 142" descr="屏幕截图 2024-08-09 1212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655" y="4866640"/>
            <a:ext cx="600075" cy="727075"/>
          </a:xfrm>
          <a:prstGeom prst="rect">
            <a:avLst/>
          </a:prstGeom>
        </p:spPr>
      </p:pic>
      <p:pic>
        <p:nvPicPr>
          <p:cNvPr id="144" name="图片 143" descr="屏幕截图 2024-08-09 1212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3605" y="4864100"/>
            <a:ext cx="588645" cy="730250"/>
          </a:xfrm>
          <a:prstGeom prst="rect">
            <a:avLst/>
          </a:prstGeom>
        </p:spPr>
      </p:pic>
      <p:cxnSp>
        <p:nvCxnSpPr>
          <p:cNvPr id="145" name="直接连接符 144"/>
          <p:cNvCxnSpPr/>
          <p:nvPr/>
        </p:nvCxnSpPr>
        <p:spPr>
          <a:xfrm>
            <a:off x="3733800" y="2978150"/>
            <a:ext cx="4445" cy="18859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5299710" y="2965450"/>
            <a:ext cx="2540" cy="19011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3733800" y="2971800"/>
            <a:ext cx="129540" cy="3175"/>
          </a:xfrm>
          <a:prstGeom prst="straightConnector1">
            <a:avLst/>
          </a:prstGeom>
          <a:ln>
            <a:solidFill>
              <a:srgbClr val="000000"/>
            </a:solidFill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5" idx="3"/>
          </p:cNvCxnSpPr>
          <p:nvPr/>
        </p:nvCxnSpPr>
        <p:spPr>
          <a:xfrm flipH="1">
            <a:off x="5179695" y="2965450"/>
            <a:ext cx="122555" cy="3175"/>
          </a:xfrm>
          <a:prstGeom prst="straightConnector1">
            <a:avLst/>
          </a:prstGeom>
          <a:ln>
            <a:solidFill>
              <a:srgbClr val="000000"/>
            </a:solidFill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69" idx="0"/>
          </p:cNvCxnSpPr>
          <p:nvPr/>
        </p:nvCxnSpPr>
        <p:spPr>
          <a:xfrm flipV="1">
            <a:off x="4527550" y="4783455"/>
            <a:ext cx="1270" cy="28829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3987800" y="5162550"/>
            <a:ext cx="438150" cy="635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 flipH="1">
            <a:off x="4617085" y="5168900"/>
            <a:ext cx="450215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5207000" y="2457450"/>
            <a:ext cx="546100" cy="2730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219700" y="3225800"/>
            <a:ext cx="539750" cy="35560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V="1">
            <a:off x="4538345" y="3213100"/>
            <a:ext cx="0" cy="23495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4522470" y="2464435"/>
            <a:ext cx="0" cy="23495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521200" y="1746250"/>
            <a:ext cx="1270" cy="28130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6225540" y="1951355"/>
            <a:ext cx="460375" cy="2451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en-US" altLang="zh-CN" sz="1000" i="1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 </a:t>
            </a:r>
            <a:r>
              <a:rPr lang="en-US" altLang="zh-CN" sz="800" i="1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 F</a:t>
            </a:r>
            <a:r>
              <a:rPr lang="en-US" altLang="zh-CN" sz="800" i="1" baseline="30000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l-1</a:t>
            </a:r>
            <a:r>
              <a:rPr lang="en-US" altLang="zh-CN" sz="800" i="1" baseline="-25000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diff </a:t>
            </a:r>
            <a:r>
              <a:rPr lang="en-US" altLang="zh-CN" sz="800" i="1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       </a:t>
            </a:r>
            <a:r>
              <a:rPr lang="en-US" altLang="zh-CN" sz="1000" i="1">
                <a:solidFill>
                  <a:srgbClr val="000000"/>
                </a:solidFill>
                <a:ea typeface="微软雅黑" panose="020B0503020204020204" pitchFamily="34" charset="-122"/>
                <a:cs typeface="+mn-lt"/>
              </a:rPr>
              <a:t>     </a:t>
            </a:r>
          </a:p>
        </p:txBody>
      </p:sp>
      <p:pic>
        <p:nvPicPr>
          <p:cNvPr id="159" name="图片 158" descr="屏幕截图 2024-08-09 1255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1390" y="5158740"/>
            <a:ext cx="532765" cy="280670"/>
          </a:xfrm>
          <a:prstGeom prst="rect">
            <a:avLst/>
          </a:prstGeom>
        </p:spPr>
      </p:pic>
      <p:pic>
        <p:nvPicPr>
          <p:cNvPr id="160" name="图片 159" descr="屏幕截图 2024-08-09 1255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5800" y="5139690"/>
            <a:ext cx="579755" cy="299720"/>
          </a:xfrm>
          <a:prstGeom prst="rect">
            <a:avLst/>
          </a:prstGeom>
        </p:spPr>
      </p:pic>
      <p:cxnSp>
        <p:nvCxnSpPr>
          <p:cNvPr id="161" name="肘形连接符 160"/>
          <p:cNvCxnSpPr/>
          <p:nvPr/>
        </p:nvCxnSpPr>
        <p:spPr>
          <a:xfrm rot="16200000">
            <a:off x="6922770" y="4685030"/>
            <a:ext cx="876300" cy="701675"/>
          </a:xfrm>
          <a:prstGeom prst="bentConnector3">
            <a:avLst>
              <a:gd name="adj1" fmla="val -760"/>
            </a:avLst>
          </a:prstGeom>
          <a:ln w="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2" name="肘形连接符 161"/>
          <p:cNvCxnSpPr/>
          <p:nvPr/>
        </p:nvCxnSpPr>
        <p:spPr>
          <a:xfrm rot="16200000" flipV="1">
            <a:off x="5852795" y="4694555"/>
            <a:ext cx="876300" cy="682625"/>
          </a:xfrm>
          <a:prstGeom prst="bentConnector3">
            <a:avLst>
              <a:gd name="adj1" fmla="val -760"/>
            </a:avLst>
          </a:prstGeom>
          <a:noFill/>
          <a:ln w="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5946775" y="4600575"/>
            <a:ext cx="117475" cy="0"/>
          </a:xfrm>
          <a:prstGeom prst="straightConnector1">
            <a:avLst/>
          </a:prstGeom>
          <a:ln w="3175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588250" y="4600575"/>
            <a:ext cx="120650" cy="1905"/>
          </a:xfrm>
          <a:prstGeom prst="straightConnector1">
            <a:avLst/>
          </a:prstGeom>
          <a:ln w="3175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6426200" y="5035550"/>
            <a:ext cx="0" cy="120650"/>
          </a:xfrm>
          <a:prstGeom prst="straightConnector1">
            <a:avLst/>
          </a:prstGeom>
          <a:ln w="3175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V="1">
            <a:off x="7241540" y="5041900"/>
            <a:ext cx="0" cy="120650"/>
          </a:xfrm>
          <a:prstGeom prst="straightConnector1">
            <a:avLst/>
          </a:prstGeom>
          <a:ln w="3175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H="1" flipV="1">
            <a:off x="6409690" y="4737100"/>
            <a:ext cx="635" cy="98425"/>
          </a:xfrm>
          <a:prstGeom prst="straightConnector1">
            <a:avLst/>
          </a:prstGeom>
          <a:ln w="3175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7235190" y="4737100"/>
            <a:ext cx="635" cy="98425"/>
          </a:xfrm>
          <a:prstGeom prst="straightConnector1">
            <a:avLst/>
          </a:prstGeom>
          <a:ln w="3175"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6391275" y="4674870"/>
            <a:ext cx="3149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>
                <a:solidFill>
                  <a:srgbClr val="000000"/>
                </a:solidFill>
              </a:rPr>
              <a:t>I</a:t>
            </a:r>
            <a:r>
              <a:rPr lang="en-US" altLang="zh-CN" sz="700" i="1" baseline="-25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70" name="文本框 169"/>
          <p:cNvSpPr txBox="1"/>
          <p:nvPr/>
        </p:nvSpPr>
        <p:spPr>
          <a:xfrm>
            <a:off x="7213600" y="4674870"/>
            <a:ext cx="3149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>
                <a:solidFill>
                  <a:srgbClr val="000000"/>
                </a:solidFill>
              </a:rPr>
              <a:t>I’</a:t>
            </a:r>
            <a:r>
              <a:rPr lang="en-US" altLang="zh-CN" sz="700" i="1" baseline="-25000">
                <a:solidFill>
                  <a:srgbClr val="000000"/>
                </a:solidFill>
              </a:rPr>
              <a:t>c</a:t>
            </a:r>
            <a:endParaRPr lang="en-US" altLang="zh-CN" sz="700" i="1" baseline="30000">
              <a:solidFill>
                <a:srgbClr val="000000"/>
              </a:solidFill>
            </a:endParaRPr>
          </a:p>
        </p:txBody>
      </p:sp>
      <p:cxnSp>
        <p:nvCxnSpPr>
          <p:cNvPr id="171" name="直接箭头连接符 170"/>
          <p:cNvCxnSpPr>
            <a:endCxn id="102" idx="4"/>
          </p:cNvCxnSpPr>
          <p:nvPr/>
        </p:nvCxnSpPr>
        <p:spPr>
          <a:xfrm flipH="1" flipV="1">
            <a:off x="6823075" y="4330700"/>
            <a:ext cx="3175" cy="92392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8" idx="0"/>
            <a:endCxn id="99" idx="4"/>
          </p:cNvCxnSpPr>
          <p:nvPr/>
        </p:nvCxnSpPr>
        <p:spPr>
          <a:xfrm flipH="1" flipV="1">
            <a:off x="6409690" y="4330065"/>
            <a:ext cx="5080" cy="14986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9" idx="0"/>
            <a:endCxn id="103" idx="4"/>
          </p:cNvCxnSpPr>
          <p:nvPr/>
        </p:nvCxnSpPr>
        <p:spPr>
          <a:xfrm flipH="1" flipV="1">
            <a:off x="7233920" y="4330700"/>
            <a:ext cx="3810" cy="14922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6410325" y="4086225"/>
            <a:ext cx="0" cy="12382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6823075" y="4089400"/>
            <a:ext cx="0" cy="12382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7" name="肘形连接符 176"/>
          <p:cNvCxnSpPr/>
          <p:nvPr/>
        </p:nvCxnSpPr>
        <p:spPr>
          <a:xfrm rot="16200000" flipV="1">
            <a:off x="6017895" y="3350895"/>
            <a:ext cx="479425" cy="393700"/>
          </a:xfrm>
          <a:prstGeom prst="bentConnector3">
            <a:avLst>
              <a:gd name="adj1" fmla="val 61920"/>
            </a:avLst>
          </a:prstGeom>
          <a:ln w="12700" cmpd="sng">
            <a:solidFill>
              <a:srgbClr val="0000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 flipV="1">
            <a:off x="7233920" y="4089400"/>
            <a:ext cx="0" cy="12382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9" name="肘形连接符 178"/>
          <p:cNvCxnSpPr/>
          <p:nvPr/>
        </p:nvCxnSpPr>
        <p:spPr>
          <a:xfrm rot="16200000">
            <a:off x="7193915" y="3444240"/>
            <a:ext cx="492125" cy="257175"/>
          </a:xfrm>
          <a:prstGeom prst="bentConnector3">
            <a:avLst>
              <a:gd name="adj1" fmla="val 65419"/>
            </a:avLst>
          </a:prstGeom>
          <a:ln w="12700" cmpd="sng">
            <a:solidFill>
              <a:srgbClr val="0000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6861175" y="3450590"/>
            <a:ext cx="3175" cy="3587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6256655" y="3447415"/>
            <a:ext cx="1106170" cy="31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6261100" y="3314065"/>
            <a:ext cx="0" cy="130175"/>
          </a:xfrm>
          <a:prstGeom prst="straightConnector1">
            <a:avLst/>
          </a:prstGeom>
          <a:ln>
            <a:solidFill>
              <a:srgbClr val="000000"/>
            </a:solidFill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6477000" y="3323590"/>
            <a:ext cx="0" cy="130175"/>
          </a:xfrm>
          <a:prstGeom prst="straightConnector1">
            <a:avLst/>
          </a:prstGeom>
          <a:ln>
            <a:solidFill>
              <a:srgbClr val="000000"/>
            </a:solidFill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V="1">
            <a:off x="7143750" y="3326765"/>
            <a:ext cx="0" cy="130175"/>
          </a:xfrm>
          <a:prstGeom prst="straightConnector1">
            <a:avLst/>
          </a:prstGeom>
          <a:ln>
            <a:solidFill>
              <a:srgbClr val="000000"/>
            </a:solidFill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7366000" y="3320415"/>
            <a:ext cx="0" cy="130175"/>
          </a:xfrm>
          <a:prstGeom prst="straightConnector1">
            <a:avLst/>
          </a:prstGeom>
          <a:ln>
            <a:solidFill>
              <a:srgbClr val="000000"/>
            </a:solidFill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5829300" y="3576955"/>
            <a:ext cx="1972310" cy="193040"/>
          </a:xfrm>
          <a:prstGeom prst="roundRect">
            <a:avLst/>
          </a:prstGeom>
          <a:solidFill>
            <a:srgbClr val="DBDBDB"/>
          </a:solidFill>
          <a:ln>
            <a:solidFill>
              <a:srgbClr val="95959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zh-CN" sz="900" i="1">
                <a:solidFill>
                  <a:srgbClr val="000000"/>
                </a:solidFill>
              </a:rPr>
              <a:t>The input of 0-th layer</a:t>
            </a:r>
          </a:p>
        </p:txBody>
      </p:sp>
      <p:cxnSp>
        <p:nvCxnSpPr>
          <p:cNvPr id="187" name="直接箭头连接符 186"/>
          <p:cNvCxnSpPr/>
          <p:nvPr/>
        </p:nvCxnSpPr>
        <p:spPr>
          <a:xfrm flipV="1">
            <a:off x="6264275" y="2874645"/>
            <a:ext cx="0" cy="177800"/>
          </a:xfrm>
          <a:prstGeom prst="straightConnector1">
            <a:avLst/>
          </a:prstGeom>
          <a:ln>
            <a:solidFill>
              <a:srgbClr val="000000"/>
            </a:solidFill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7369175" y="2865120"/>
            <a:ext cx="0" cy="190500"/>
          </a:xfrm>
          <a:prstGeom prst="straightConnector1">
            <a:avLst/>
          </a:prstGeom>
          <a:ln>
            <a:solidFill>
              <a:srgbClr val="000000"/>
            </a:solidFill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H="1" flipV="1">
            <a:off x="6254750" y="1499870"/>
            <a:ext cx="3175" cy="116205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7366000" y="1499870"/>
            <a:ext cx="3175" cy="116205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V="1">
            <a:off x="6819900" y="1499870"/>
            <a:ext cx="1905" cy="66992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6819900" y="2160270"/>
            <a:ext cx="1905" cy="15494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6613525" y="2103120"/>
            <a:ext cx="120650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endCxn id="73" idx="6"/>
          </p:cNvCxnSpPr>
          <p:nvPr/>
        </p:nvCxnSpPr>
        <p:spPr>
          <a:xfrm flipV="1">
            <a:off x="6734175" y="2101850"/>
            <a:ext cx="162560" cy="12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6" name="圆角矩形 195"/>
          <p:cNvSpPr/>
          <p:nvPr/>
        </p:nvSpPr>
        <p:spPr>
          <a:xfrm>
            <a:off x="5829300" y="1736090"/>
            <a:ext cx="1972310" cy="193040"/>
          </a:xfrm>
          <a:prstGeom prst="roundRect">
            <a:avLst/>
          </a:prstGeom>
          <a:solidFill>
            <a:srgbClr val="DBDBDB"/>
          </a:solidFill>
          <a:ln>
            <a:solidFill>
              <a:srgbClr val="95959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>
                <a:solidFill>
                  <a:srgbClr val="000000"/>
                </a:solidFill>
              </a:rPr>
              <a:t>The input of l-th layer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7586345" y="2004695"/>
            <a:ext cx="371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solidFill>
                  <a:srgbClr val="000000"/>
                </a:solidFill>
              </a:rPr>
              <a:t>xN</a:t>
            </a:r>
          </a:p>
        </p:txBody>
      </p:sp>
      <p:sp>
        <p:nvSpPr>
          <p:cNvPr id="198" name="左中括号 197"/>
          <p:cNvSpPr/>
          <p:nvPr/>
        </p:nvSpPr>
        <p:spPr>
          <a:xfrm flipH="1">
            <a:off x="7724140" y="1607820"/>
            <a:ext cx="136525" cy="21850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左中括号 198"/>
          <p:cNvSpPr/>
          <p:nvPr/>
        </p:nvSpPr>
        <p:spPr>
          <a:xfrm flipH="1">
            <a:off x="7724140" y="3841750"/>
            <a:ext cx="136525" cy="184213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 rot="5400000">
            <a:off x="6854825" y="2607945"/>
            <a:ext cx="22707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>
                <a:solidFill>
                  <a:srgbClr val="000000"/>
                </a:solidFill>
              </a:rPr>
              <a:t>Cross Attention Guide Difference(CAGD)</a:t>
            </a:r>
          </a:p>
        </p:txBody>
      </p:sp>
      <p:sp>
        <p:nvSpPr>
          <p:cNvPr id="201" name="文本框 200"/>
          <p:cNvSpPr txBox="1"/>
          <p:nvPr/>
        </p:nvSpPr>
        <p:spPr>
          <a:xfrm rot="5400000">
            <a:off x="7026275" y="4733925"/>
            <a:ext cx="19284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>
                <a:solidFill>
                  <a:srgbClr val="000000"/>
                </a:solidFill>
              </a:rPr>
              <a:t>Shallow Feature Embedding(SFE)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7050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原图：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61585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作图：</a:t>
            </a:r>
          </a:p>
        </p:txBody>
      </p:sp>
      <p:pic>
        <p:nvPicPr>
          <p:cNvPr id="6" name="图片 5" descr="屏幕截图 2024-08-08 205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932180"/>
            <a:ext cx="5205730" cy="3360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040" y="2914650"/>
            <a:ext cx="5602605" cy="3721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panose="02010600030101010101" pitchFamily="2" charset="-122"/>
              </a:rPr>
              <a:t>绘图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技巧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2036025"/>
            <a:ext cx="1362265" cy="7430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3690" y="1175217"/>
            <a:ext cx="87287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Key elements: </a:t>
            </a:r>
            <a:r>
              <a:rPr lang="zh-CN" altLang="en-US" sz="2800" dirty="0">
                <a:hlinkClick r:id="rId4"/>
              </a:rPr>
              <a:t>矢量图标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dirty="0"/>
              <a:t>自定义曲线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8547" y="3428416"/>
            <a:ext cx="412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+mn-ea"/>
              </a:rPr>
              <a:t>绘制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使用教程：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154432" y="4296621"/>
            <a:ext cx="7164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下载矢量图标插入</a:t>
            </a:r>
            <a:r>
              <a:rPr lang="en-US" altLang="zh-CN" sz="2800" dirty="0"/>
              <a:t>ppt</a:t>
            </a:r>
            <a:r>
              <a:rPr lang="zh-CN" altLang="en-US" sz="2800" dirty="0"/>
              <a:t>中（阿里巴巴矢量图标库、</a:t>
            </a:r>
            <a:r>
              <a:rPr lang="en-US" altLang="zh-CN" sz="2800" dirty="0" err="1"/>
              <a:t>Dryicons</a:t>
            </a:r>
            <a:r>
              <a:rPr lang="zh-CN" altLang="en-US" sz="2800" dirty="0"/>
              <a:t>等网站）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3530" y="5241116"/>
            <a:ext cx="716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 借助</a:t>
            </a:r>
            <a:r>
              <a:rPr lang="en-US" altLang="zh-CN" sz="2800" dirty="0"/>
              <a:t>ppt</a:t>
            </a:r>
            <a:r>
              <a:rPr lang="zh-CN" altLang="en-US" sz="2800" dirty="0"/>
              <a:t>插件添加图标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1205" y="5816600"/>
            <a:ext cx="5092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800" dirty="0"/>
              <a:t>画自由曲线再改变末端形状</a:t>
            </a:r>
          </a:p>
        </p:txBody>
      </p:sp>
      <p:pic>
        <p:nvPicPr>
          <p:cNvPr id="2" name="图片 1" descr="火苗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131185" y="2101850"/>
            <a:ext cx="711835" cy="677545"/>
          </a:xfrm>
          <a:prstGeom prst="rect">
            <a:avLst/>
          </a:prstGeom>
        </p:spPr>
      </p:pic>
      <p:pic>
        <p:nvPicPr>
          <p:cNvPr id="80" name="图片 79" descr="雪花-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612640" y="2172335"/>
            <a:ext cx="586740" cy="536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敬请大家批评指正</a:t>
            </a:r>
            <a:b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谢谢！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汇报人    周世豪</a:t>
            </a:r>
          </a:p>
        </p:txBody>
      </p:sp>
      <p:sp>
        <p:nvSpPr>
          <p:cNvPr id="14" name="矩形 13"/>
          <p:cNvSpPr/>
          <p:nvPr/>
        </p:nvSpPr>
        <p:spPr>
          <a:xfrm>
            <a:off x="3514105" y="443958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443958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ZhYmMxYzI2YzA5OWExZTJlNjBmZTc5ODFmMGMzMzkifQ=="/>
</p:tagLst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</Words>
  <Application>Microsoft Office PowerPoint</Application>
  <PresentationFormat>全屏显示(4:3)</PresentationFormat>
  <Paragraphs>92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等线</vt:lpstr>
      <vt:lpstr>华文新魏</vt:lpstr>
      <vt:lpstr>华文中宋</vt:lpstr>
      <vt:lpstr>宋体</vt:lpstr>
      <vt:lpstr>微软雅黑</vt:lpstr>
      <vt:lpstr>Arial</vt:lpstr>
      <vt:lpstr>Baskerville Old Face</vt:lpstr>
      <vt:lpstr>Palatino Linotype</vt:lpstr>
      <vt:lpstr>Wingdings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Single-Stream Extractor Network With Contrastive Pre-Training for Remote-Sensing Change Captioning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敬请大家批评指正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345</cp:revision>
  <dcterms:created xsi:type="dcterms:W3CDTF">2024-03-12T11:56:00Z</dcterms:created>
  <dcterms:modified xsi:type="dcterms:W3CDTF">2024-08-28T13:52:05Z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2052-12.1.0.17140</vt:lpwstr>
  </property>
</Properties>
</file>