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5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3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2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3"/>
    <p:sldMasterId id="2147483654" r:id="rId4"/>
    <p:sldMasterId id="2147483656" r:id="rId5"/>
    <p:sldMasterId id="2147483658" r:id="rId6"/>
  </p:sldMasterIdLst>
  <p:notesMasterIdLst>
    <p:notesMasterId r:id="rId11"/>
  </p:notesMasterIdLst>
  <p:handoutMasterIdLst>
    <p:handoutMasterId r:id="rId12"/>
  </p:handoutMasterIdLst>
  <p:sldIdLst>
    <p:sldId id="282" r:id="rId7"/>
    <p:sldId id="301" r:id="rId8"/>
    <p:sldId id="307" r:id="rId9"/>
    <p:sldId id="304" r:id="rId10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Chengze" initials="W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3B72"/>
    <a:srgbClr val="002060"/>
    <a:srgbClr val="70A8DA"/>
    <a:srgbClr val="3483CA"/>
    <a:srgbClr val="193F60"/>
    <a:srgbClr val="005FC8"/>
    <a:srgbClr val="4F93D1"/>
    <a:srgbClr val="1186FB"/>
    <a:srgbClr val="0850A2"/>
    <a:srgbClr val="B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07" autoAdjust="0"/>
    <p:restoredTop sz="85999" autoAdjust="0"/>
  </p:normalViewPr>
  <p:slideViewPr>
    <p:cSldViewPr snapToGrid="0">
      <p:cViewPr varScale="1">
        <p:scale>
          <a:sx n="95" d="100"/>
          <a:sy n="95" d="100"/>
        </p:scale>
        <p:origin x="192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76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gs" Target="tags/tag152.xml"/><Relationship Id="rId18" Type="http://schemas.openxmlformats.org/officeDocument/2006/relationships/customXml" Target="../customXml/item1.xml"/><Relationship Id="rId17" Type="http://schemas.openxmlformats.org/officeDocument/2006/relationships/customXmlProps" Target="../customXml/itemProps15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9330F-88E0-42CC-B6FC-67AC1AD979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EE26D-DD3C-44C7-9FB1-B5213CE7180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058A143-40B6-4BB3-B308-59B1959A09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5D7D132-F2B0-47F2-9FCE-932F12DCD9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041400"/>
            <a:ext cx="7772400" cy="2387600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8825" y="3429000"/>
            <a:ext cx="5086350" cy="6350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0650" y="6544186"/>
            <a:ext cx="20574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FE6640B-B578-4E4F-80FC-F65C087C806E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0490" y="6470014"/>
            <a:ext cx="20574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8937E081-6A8A-4C12-AE8C-2E13CF4ECFC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59C5EAF8-B0E6-4733-AAEA-DA9F488BF4AD}" type="slidenum">
              <a:rPr lang="zh-CN" altLang="en-US" smtClean="0"/>
            </a:fld>
            <a:r>
              <a:rPr lang="en-US" altLang="zh-CN" dirty="0"/>
              <a:t>/13</a:t>
            </a:r>
            <a:endParaRPr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137558" y="5805442"/>
            <a:ext cx="6868883" cy="111215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300" dirty="0">
                <a:solidFill>
                  <a:srgbClr val="70A8DA"/>
                </a:solidFill>
                <a:effectLst>
                  <a:outerShdw blurRad="50800" dist="50800" dir="2700000" algn="tl" rotWithShape="0">
                    <a:schemeClr val="bg1">
                      <a:alpha val="44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为国为民 笃志笃行</a:t>
            </a:r>
            <a:endParaRPr lang="en-US" altLang="zh-CN" sz="2000" spc="300" dirty="0">
              <a:solidFill>
                <a:srgbClr val="70A8DA"/>
              </a:solidFill>
              <a:effectLst>
                <a:outerShdw blurRad="50800" dist="50800" dir="2700000" algn="tl" rotWithShape="0">
                  <a:schemeClr val="bg1">
                    <a:alpha val="44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en-US" altLang="zh-CN" sz="1050" dirty="0">
                <a:solidFill>
                  <a:srgbClr val="70A8DA"/>
                </a:solidFill>
                <a:effectLst>
                  <a:outerShdw blurRad="50800" dist="50800" dir="2700000" algn="tl" rotWithShape="0">
                    <a:schemeClr val="bg1">
                      <a:alpha val="44000"/>
                    </a:schemeClr>
                  </a:outerShdw>
                </a:effectLst>
                <a:latin typeface="Palatino Linotype" panose="02040502050505030304" pitchFamily="18" charset="0"/>
              </a:rPr>
              <a:t>For the nation, for the people; keep ambition, keep action.</a:t>
            </a:r>
            <a:endParaRPr lang="zh-CN" altLang="en-US" sz="1050" dirty="0">
              <a:solidFill>
                <a:srgbClr val="70A8DA"/>
              </a:solidFill>
              <a:effectLst>
                <a:outerShdw blurRad="50800" dist="50800" dir="2700000" algn="tl" rotWithShape="0">
                  <a:schemeClr val="bg1">
                    <a:alpha val="44000"/>
                  </a:schemeClr>
                </a:outerShdw>
              </a:effectLst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0490" y="6470014"/>
            <a:ext cx="20574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D727D11B-724C-4CF7-ABF1-D394197BE87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59C5EAF8-B0E6-4733-AAEA-DA9F488BF4AD}" type="slidenum">
              <a:rPr lang="zh-CN" altLang="en-US" smtClean="0"/>
            </a:fld>
            <a:r>
              <a:rPr lang="en-US" altLang="zh-CN" dirty="0"/>
              <a:t>/13</a:t>
            </a:r>
            <a:endParaRPr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380331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654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AAB32B41-6C03-4B6B-B7FD-B6A1064778F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3891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54049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</a:fld>
            <a:r>
              <a:rPr lang="en-US" altLang="zh-CN" dirty="0"/>
              <a:t>/13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0" y="95250"/>
            <a:ext cx="6858000" cy="577850"/>
          </a:xfrm>
        </p:spPr>
        <p:txBody>
          <a:bodyPr>
            <a:noAutofit/>
          </a:bodyPr>
          <a:lstStyle>
            <a:lvl1pPr marL="0" indent="0">
              <a:buNone/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380331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654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AAB32B41-6C03-4B6B-B7FD-B6A1064778F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3891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54049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</a:fld>
            <a:r>
              <a:rPr lang="en-US" altLang="zh-CN" dirty="0"/>
              <a:t>/13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0" y="95250"/>
            <a:ext cx="6858000" cy="577850"/>
          </a:xfrm>
        </p:spPr>
        <p:txBody>
          <a:bodyPr>
            <a:noAutofit/>
          </a:bodyPr>
          <a:lstStyle>
            <a:lvl1pPr marL="0" indent="0">
              <a:buNone/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380331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654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AAB32B41-6C03-4B6B-B7FD-B6A1064778F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3891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54049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</a:fld>
            <a:r>
              <a:rPr lang="en-US" altLang="zh-CN" dirty="0"/>
              <a:t>/13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0" y="95250"/>
            <a:ext cx="6858000" cy="577850"/>
          </a:xfrm>
        </p:spPr>
        <p:txBody>
          <a:bodyPr>
            <a:noAutofit/>
          </a:bodyPr>
          <a:lstStyle>
            <a:lvl1pPr marL="0" indent="0">
              <a:buNone/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380331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654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AAB32B41-6C03-4B6B-B7FD-B6A1064778F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3891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54049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</a:fld>
            <a:r>
              <a:rPr lang="en-US" altLang="zh-CN" dirty="0"/>
              <a:t>/13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0" y="95250"/>
            <a:ext cx="6858000" cy="577850"/>
          </a:xfrm>
        </p:spPr>
        <p:txBody>
          <a:bodyPr>
            <a:noAutofit/>
          </a:bodyPr>
          <a:lstStyle>
            <a:lvl1pPr marL="0" indent="0">
              <a:buNone/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5" Type="http://schemas.openxmlformats.org/officeDocument/2006/relationships/theme" Target="../theme/theme3.xml"/><Relationship Id="rId4" Type="http://schemas.openxmlformats.org/officeDocument/2006/relationships/image" Target="../media/image4.png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5" Type="http://schemas.openxmlformats.org/officeDocument/2006/relationships/theme" Target="../theme/theme4.xml"/><Relationship Id="rId4" Type="http://schemas.openxmlformats.org/officeDocument/2006/relationships/image" Target="../media/image4.png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Masters/_rels/slideMaster5.xml.rels><?xml version="1.0" encoding="UTF-8" standalone="yes"?>
<Relationships xmlns="http://schemas.openxmlformats.org/package/2006/relationships"><Relationship Id="rId6" Type="http://schemas.openxmlformats.org/officeDocument/2006/relationships/theme" Target="../theme/theme5.xml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6FC43-F76C-413A-BDAC-27D5D5B786D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rgbClr val="193F6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7094859" y="6566518"/>
            <a:ext cx="1871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+mn-ea"/>
                <a:ea typeface="+mn-ea"/>
              </a:rPr>
              <a:t>iOPEN.nwpu.edu.cn</a:t>
            </a:r>
            <a:endParaRPr lang="zh-CN" altLang="en-US" sz="140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>
            <a:alphaModFix amt="5000"/>
          </a:blip>
          <a:srcRect t="34559" r="41681"/>
          <a:stretch>
            <a:fillRect/>
          </a:stretch>
        </p:blipFill>
        <p:spPr>
          <a:xfrm>
            <a:off x="4544610" y="0"/>
            <a:ext cx="4599390" cy="60171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" y="3429000"/>
            <a:ext cx="9144000" cy="659754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8016746" y="407789"/>
            <a:ext cx="0" cy="252568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形 22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02939" y="185738"/>
            <a:ext cx="695001" cy="695001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137472" y="181947"/>
            <a:ext cx="700977" cy="6969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2122220-D019-4E63-9BB7-F559D4920E1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29449" y="647001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2E7B5AE-3D3F-44C1-BC8C-4382542C9D4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136525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136525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-1" y="6812281"/>
            <a:ext cx="9143999" cy="45719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Slide Number Placeholder 5"/>
          <p:cNvSpPr txBox="1"/>
          <p:nvPr userDrawn="1"/>
        </p:nvSpPr>
        <p:spPr>
          <a:xfrm>
            <a:off x="6972300" y="6545262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C5EAF8-B0E6-4733-AAEA-DA9F488BF4A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FC851F1-0CDB-4B81-BFEA-F8D33E0A5C0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2436" y="101759"/>
            <a:ext cx="568002" cy="56800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3058" y="107075"/>
            <a:ext cx="568002" cy="564702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8317709" y="244249"/>
            <a:ext cx="0" cy="31534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FC851F1-0CDB-4B81-BFEA-F8D33E0A5C0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2436" y="101759"/>
            <a:ext cx="568002" cy="56800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3058" y="107075"/>
            <a:ext cx="568002" cy="564702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8317709" y="244249"/>
            <a:ext cx="0" cy="31534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FC851F1-0CDB-4B81-BFEA-F8D33E0A5C0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6" y="101759"/>
            <a:ext cx="568002" cy="56800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413058" y="107075"/>
            <a:ext cx="568002" cy="564702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8317709" y="244249"/>
            <a:ext cx="0" cy="31534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1" Type="http://schemas.openxmlformats.org/officeDocument/2006/relationships/slideLayout" Target="../slideLayouts/slideLayout8.xml"/><Relationship Id="rId40" Type="http://schemas.openxmlformats.org/officeDocument/2006/relationships/tags" Target="../tags/tag42.xml"/><Relationship Id="rId4" Type="http://schemas.openxmlformats.org/officeDocument/2006/relationships/tags" Target="../tags/tag7.xml"/><Relationship Id="rId39" Type="http://schemas.openxmlformats.org/officeDocument/2006/relationships/tags" Target="../tags/tag41.xml"/><Relationship Id="rId38" Type="http://schemas.openxmlformats.org/officeDocument/2006/relationships/tags" Target="../tags/tag40.xml"/><Relationship Id="rId37" Type="http://schemas.openxmlformats.org/officeDocument/2006/relationships/image" Target="../media/image5.png"/><Relationship Id="rId36" Type="http://schemas.openxmlformats.org/officeDocument/2006/relationships/tags" Target="../tags/tag39.xml"/><Relationship Id="rId35" Type="http://schemas.openxmlformats.org/officeDocument/2006/relationships/tags" Target="../tags/tag38.xml"/><Relationship Id="rId34" Type="http://schemas.openxmlformats.org/officeDocument/2006/relationships/tags" Target="../tags/tag37.xml"/><Relationship Id="rId33" Type="http://schemas.openxmlformats.org/officeDocument/2006/relationships/tags" Target="../tags/tag36.xml"/><Relationship Id="rId32" Type="http://schemas.openxmlformats.org/officeDocument/2006/relationships/tags" Target="../tags/tag35.xml"/><Relationship Id="rId31" Type="http://schemas.openxmlformats.org/officeDocument/2006/relationships/tags" Target="../tags/tag34.xml"/><Relationship Id="rId30" Type="http://schemas.openxmlformats.org/officeDocument/2006/relationships/tags" Target="../tags/tag33.xml"/><Relationship Id="rId3" Type="http://schemas.openxmlformats.org/officeDocument/2006/relationships/tags" Target="../tags/tag6.xml"/><Relationship Id="rId29" Type="http://schemas.openxmlformats.org/officeDocument/2006/relationships/tags" Target="../tags/tag32.xml"/><Relationship Id="rId28" Type="http://schemas.openxmlformats.org/officeDocument/2006/relationships/tags" Target="../tags/tag31.xml"/><Relationship Id="rId27" Type="http://schemas.openxmlformats.org/officeDocument/2006/relationships/tags" Target="../tags/tag30.xml"/><Relationship Id="rId26" Type="http://schemas.openxmlformats.org/officeDocument/2006/relationships/tags" Target="../tags/tag29.xml"/><Relationship Id="rId25" Type="http://schemas.openxmlformats.org/officeDocument/2006/relationships/tags" Target="../tags/tag28.xml"/><Relationship Id="rId24" Type="http://schemas.openxmlformats.org/officeDocument/2006/relationships/tags" Target="../tags/tag27.xml"/><Relationship Id="rId23" Type="http://schemas.openxmlformats.org/officeDocument/2006/relationships/tags" Target="../tags/tag26.xml"/><Relationship Id="rId22" Type="http://schemas.openxmlformats.org/officeDocument/2006/relationships/tags" Target="../tags/tag25.xml"/><Relationship Id="rId21" Type="http://schemas.openxmlformats.org/officeDocument/2006/relationships/tags" Target="../tags/tag24.xml"/><Relationship Id="rId20" Type="http://schemas.openxmlformats.org/officeDocument/2006/relationships/tags" Target="../tags/tag23.xml"/><Relationship Id="rId2" Type="http://schemas.openxmlformats.org/officeDocument/2006/relationships/tags" Target="../tags/tag5.xml"/><Relationship Id="rId19" Type="http://schemas.openxmlformats.org/officeDocument/2006/relationships/tags" Target="../tags/tag22.xml"/><Relationship Id="rId18" Type="http://schemas.openxmlformats.org/officeDocument/2006/relationships/tags" Target="../tags/tag21.xml"/><Relationship Id="rId17" Type="http://schemas.openxmlformats.org/officeDocument/2006/relationships/tags" Target="../tags/tag20.xml"/><Relationship Id="rId16" Type="http://schemas.openxmlformats.org/officeDocument/2006/relationships/tags" Target="../tags/tag19.xml"/><Relationship Id="rId15" Type="http://schemas.openxmlformats.org/officeDocument/2006/relationships/tags" Target="../tags/tag18.xml"/><Relationship Id="rId14" Type="http://schemas.openxmlformats.org/officeDocument/2006/relationships/tags" Target="../tags/tag17.xml"/><Relationship Id="rId13" Type="http://schemas.openxmlformats.org/officeDocument/2006/relationships/tags" Target="../tags/tag16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99" Type="http://schemas.openxmlformats.org/officeDocument/2006/relationships/tags" Target="../tags/tag138.xml"/><Relationship Id="rId98" Type="http://schemas.openxmlformats.org/officeDocument/2006/relationships/tags" Target="../tags/tag137.xml"/><Relationship Id="rId97" Type="http://schemas.openxmlformats.org/officeDocument/2006/relationships/tags" Target="../tags/tag136.xml"/><Relationship Id="rId96" Type="http://schemas.openxmlformats.org/officeDocument/2006/relationships/tags" Target="../tags/tag135.xml"/><Relationship Id="rId95" Type="http://schemas.openxmlformats.org/officeDocument/2006/relationships/tags" Target="../tags/tag134.xml"/><Relationship Id="rId94" Type="http://schemas.openxmlformats.org/officeDocument/2006/relationships/tags" Target="../tags/tag133.xml"/><Relationship Id="rId93" Type="http://schemas.openxmlformats.org/officeDocument/2006/relationships/tags" Target="../tags/tag132.xml"/><Relationship Id="rId92" Type="http://schemas.openxmlformats.org/officeDocument/2006/relationships/tags" Target="../tags/tag131.xml"/><Relationship Id="rId91" Type="http://schemas.openxmlformats.org/officeDocument/2006/relationships/tags" Target="../tags/tag130.xml"/><Relationship Id="rId90" Type="http://schemas.openxmlformats.org/officeDocument/2006/relationships/tags" Target="../tags/tag129.xml"/><Relationship Id="rId9" Type="http://schemas.openxmlformats.org/officeDocument/2006/relationships/tags" Target="../tags/tag49.xml"/><Relationship Id="rId89" Type="http://schemas.openxmlformats.org/officeDocument/2006/relationships/tags" Target="../tags/tag128.xml"/><Relationship Id="rId88" Type="http://schemas.openxmlformats.org/officeDocument/2006/relationships/tags" Target="../tags/tag127.xml"/><Relationship Id="rId87" Type="http://schemas.openxmlformats.org/officeDocument/2006/relationships/tags" Target="../tags/tag126.xml"/><Relationship Id="rId86" Type="http://schemas.openxmlformats.org/officeDocument/2006/relationships/tags" Target="../tags/tag125.xml"/><Relationship Id="rId85" Type="http://schemas.openxmlformats.org/officeDocument/2006/relationships/tags" Target="../tags/tag124.xml"/><Relationship Id="rId84" Type="http://schemas.openxmlformats.org/officeDocument/2006/relationships/tags" Target="../tags/tag123.xml"/><Relationship Id="rId83" Type="http://schemas.openxmlformats.org/officeDocument/2006/relationships/tags" Target="../tags/tag122.xml"/><Relationship Id="rId82" Type="http://schemas.openxmlformats.org/officeDocument/2006/relationships/tags" Target="../tags/tag121.xml"/><Relationship Id="rId81" Type="http://schemas.openxmlformats.org/officeDocument/2006/relationships/tags" Target="../tags/tag120.xml"/><Relationship Id="rId80" Type="http://schemas.openxmlformats.org/officeDocument/2006/relationships/tags" Target="../tags/tag119.xml"/><Relationship Id="rId8" Type="http://schemas.openxmlformats.org/officeDocument/2006/relationships/tags" Target="../tags/tag48.xml"/><Relationship Id="rId79" Type="http://schemas.openxmlformats.org/officeDocument/2006/relationships/tags" Target="../tags/tag118.xml"/><Relationship Id="rId78" Type="http://schemas.openxmlformats.org/officeDocument/2006/relationships/tags" Target="../tags/tag117.xml"/><Relationship Id="rId77" Type="http://schemas.openxmlformats.org/officeDocument/2006/relationships/tags" Target="../tags/tag116.xml"/><Relationship Id="rId76" Type="http://schemas.openxmlformats.org/officeDocument/2006/relationships/tags" Target="../tags/tag115.xml"/><Relationship Id="rId75" Type="http://schemas.openxmlformats.org/officeDocument/2006/relationships/tags" Target="../tags/tag114.xml"/><Relationship Id="rId74" Type="http://schemas.openxmlformats.org/officeDocument/2006/relationships/tags" Target="../tags/tag113.xml"/><Relationship Id="rId73" Type="http://schemas.openxmlformats.org/officeDocument/2006/relationships/tags" Target="../tags/tag112.xml"/><Relationship Id="rId72" Type="http://schemas.openxmlformats.org/officeDocument/2006/relationships/tags" Target="../tags/tag111.xml"/><Relationship Id="rId71" Type="http://schemas.openxmlformats.org/officeDocument/2006/relationships/tags" Target="../tags/tag110.xml"/><Relationship Id="rId70" Type="http://schemas.openxmlformats.org/officeDocument/2006/relationships/tags" Target="../tags/tag109.xml"/><Relationship Id="rId7" Type="http://schemas.openxmlformats.org/officeDocument/2006/relationships/tags" Target="../tags/tag47.xml"/><Relationship Id="rId69" Type="http://schemas.openxmlformats.org/officeDocument/2006/relationships/tags" Target="../tags/tag108.xml"/><Relationship Id="rId68" Type="http://schemas.openxmlformats.org/officeDocument/2006/relationships/tags" Target="../tags/tag107.xml"/><Relationship Id="rId67" Type="http://schemas.openxmlformats.org/officeDocument/2006/relationships/tags" Target="../tags/tag106.xml"/><Relationship Id="rId66" Type="http://schemas.openxmlformats.org/officeDocument/2006/relationships/tags" Target="../tags/tag105.xml"/><Relationship Id="rId65" Type="http://schemas.openxmlformats.org/officeDocument/2006/relationships/tags" Target="../tags/tag104.xml"/><Relationship Id="rId64" Type="http://schemas.openxmlformats.org/officeDocument/2006/relationships/tags" Target="../tags/tag103.xml"/><Relationship Id="rId63" Type="http://schemas.openxmlformats.org/officeDocument/2006/relationships/tags" Target="../tags/tag102.xml"/><Relationship Id="rId62" Type="http://schemas.openxmlformats.org/officeDocument/2006/relationships/tags" Target="../tags/tag101.xml"/><Relationship Id="rId61" Type="http://schemas.openxmlformats.org/officeDocument/2006/relationships/tags" Target="../tags/tag100.xml"/><Relationship Id="rId60" Type="http://schemas.openxmlformats.org/officeDocument/2006/relationships/tags" Target="../tags/tag99.xml"/><Relationship Id="rId6" Type="http://schemas.openxmlformats.org/officeDocument/2006/relationships/tags" Target="../tags/tag46.xml"/><Relationship Id="rId59" Type="http://schemas.openxmlformats.org/officeDocument/2006/relationships/tags" Target="../tags/tag98.xml"/><Relationship Id="rId58" Type="http://schemas.openxmlformats.org/officeDocument/2006/relationships/tags" Target="../tags/tag97.xml"/><Relationship Id="rId57" Type="http://schemas.openxmlformats.org/officeDocument/2006/relationships/tags" Target="../tags/tag96.xml"/><Relationship Id="rId56" Type="http://schemas.openxmlformats.org/officeDocument/2006/relationships/tags" Target="../tags/tag95.xml"/><Relationship Id="rId55" Type="http://schemas.openxmlformats.org/officeDocument/2006/relationships/tags" Target="../tags/tag94.xml"/><Relationship Id="rId54" Type="http://schemas.openxmlformats.org/officeDocument/2006/relationships/tags" Target="../tags/tag93.xml"/><Relationship Id="rId53" Type="http://schemas.openxmlformats.org/officeDocument/2006/relationships/tags" Target="../tags/tag92.xml"/><Relationship Id="rId52" Type="http://schemas.openxmlformats.org/officeDocument/2006/relationships/tags" Target="../tags/tag91.xml"/><Relationship Id="rId51" Type="http://schemas.openxmlformats.org/officeDocument/2006/relationships/tags" Target="../tags/tag90.xml"/><Relationship Id="rId50" Type="http://schemas.openxmlformats.org/officeDocument/2006/relationships/tags" Target="../tags/tag89.xml"/><Relationship Id="rId5" Type="http://schemas.openxmlformats.org/officeDocument/2006/relationships/tags" Target="../tags/tag45.xml"/><Relationship Id="rId49" Type="http://schemas.openxmlformats.org/officeDocument/2006/relationships/tags" Target="../tags/tag88.xml"/><Relationship Id="rId48" Type="http://schemas.openxmlformats.org/officeDocument/2006/relationships/tags" Target="../tags/tag87.xml"/><Relationship Id="rId47" Type="http://schemas.openxmlformats.org/officeDocument/2006/relationships/tags" Target="../tags/tag86.xml"/><Relationship Id="rId46" Type="http://schemas.openxmlformats.org/officeDocument/2006/relationships/tags" Target="../tags/tag85.xml"/><Relationship Id="rId45" Type="http://schemas.openxmlformats.org/officeDocument/2006/relationships/tags" Target="../tags/tag84.xml"/><Relationship Id="rId44" Type="http://schemas.openxmlformats.org/officeDocument/2006/relationships/tags" Target="../tags/tag83.xml"/><Relationship Id="rId43" Type="http://schemas.openxmlformats.org/officeDocument/2006/relationships/tags" Target="../tags/tag82.xml"/><Relationship Id="rId42" Type="http://schemas.openxmlformats.org/officeDocument/2006/relationships/tags" Target="../tags/tag81.xml"/><Relationship Id="rId41" Type="http://schemas.openxmlformats.org/officeDocument/2006/relationships/tags" Target="../tags/tag80.xml"/><Relationship Id="rId40" Type="http://schemas.openxmlformats.org/officeDocument/2006/relationships/tags" Target="../tags/tag79.xml"/><Relationship Id="rId4" Type="http://schemas.openxmlformats.org/officeDocument/2006/relationships/image" Target="../media/image7.png"/><Relationship Id="rId39" Type="http://schemas.openxmlformats.org/officeDocument/2006/relationships/tags" Target="../tags/tag78.xml"/><Relationship Id="rId38" Type="http://schemas.openxmlformats.org/officeDocument/2006/relationships/tags" Target="../tags/tag77.xml"/><Relationship Id="rId37" Type="http://schemas.openxmlformats.org/officeDocument/2006/relationships/tags" Target="../tags/tag76.xml"/><Relationship Id="rId36" Type="http://schemas.openxmlformats.org/officeDocument/2006/relationships/tags" Target="../tags/tag75.xml"/><Relationship Id="rId35" Type="http://schemas.openxmlformats.org/officeDocument/2006/relationships/image" Target="../media/image8.jpeg"/><Relationship Id="rId34" Type="http://schemas.openxmlformats.org/officeDocument/2006/relationships/tags" Target="../tags/tag74.xml"/><Relationship Id="rId33" Type="http://schemas.openxmlformats.org/officeDocument/2006/relationships/tags" Target="../tags/tag73.xml"/><Relationship Id="rId32" Type="http://schemas.openxmlformats.org/officeDocument/2006/relationships/tags" Target="../tags/tag72.xml"/><Relationship Id="rId31" Type="http://schemas.openxmlformats.org/officeDocument/2006/relationships/tags" Target="../tags/tag71.xml"/><Relationship Id="rId30" Type="http://schemas.openxmlformats.org/officeDocument/2006/relationships/tags" Target="../tags/tag70.xml"/><Relationship Id="rId3" Type="http://schemas.openxmlformats.org/officeDocument/2006/relationships/tags" Target="../tags/tag44.xml"/><Relationship Id="rId29" Type="http://schemas.openxmlformats.org/officeDocument/2006/relationships/tags" Target="../tags/tag69.xml"/><Relationship Id="rId28" Type="http://schemas.openxmlformats.org/officeDocument/2006/relationships/tags" Target="../tags/tag68.xml"/><Relationship Id="rId27" Type="http://schemas.openxmlformats.org/officeDocument/2006/relationships/tags" Target="../tags/tag67.xml"/><Relationship Id="rId26" Type="http://schemas.openxmlformats.org/officeDocument/2006/relationships/tags" Target="../tags/tag66.xml"/><Relationship Id="rId25" Type="http://schemas.openxmlformats.org/officeDocument/2006/relationships/tags" Target="../tags/tag65.xml"/><Relationship Id="rId24" Type="http://schemas.openxmlformats.org/officeDocument/2006/relationships/tags" Target="../tags/tag64.xml"/><Relationship Id="rId23" Type="http://schemas.openxmlformats.org/officeDocument/2006/relationships/tags" Target="../tags/tag63.xml"/><Relationship Id="rId22" Type="http://schemas.openxmlformats.org/officeDocument/2006/relationships/tags" Target="../tags/tag62.xml"/><Relationship Id="rId21" Type="http://schemas.openxmlformats.org/officeDocument/2006/relationships/tags" Target="../tags/tag61.xml"/><Relationship Id="rId20" Type="http://schemas.openxmlformats.org/officeDocument/2006/relationships/tags" Target="../tags/tag60.xml"/><Relationship Id="rId2" Type="http://schemas.openxmlformats.org/officeDocument/2006/relationships/image" Target="../media/image6.png"/><Relationship Id="rId19" Type="http://schemas.openxmlformats.org/officeDocument/2006/relationships/tags" Target="../tags/tag59.xml"/><Relationship Id="rId18" Type="http://schemas.openxmlformats.org/officeDocument/2006/relationships/tags" Target="../tags/tag58.xml"/><Relationship Id="rId17" Type="http://schemas.openxmlformats.org/officeDocument/2006/relationships/tags" Target="../tags/tag57.xml"/><Relationship Id="rId16" Type="http://schemas.openxmlformats.org/officeDocument/2006/relationships/tags" Target="../tags/tag56.xml"/><Relationship Id="rId15" Type="http://schemas.openxmlformats.org/officeDocument/2006/relationships/tags" Target="../tags/tag55.xml"/><Relationship Id="rId14" Type="http://schemas.openxmlformats.org/officeDocument/2006/relationships/tags" Target="../tags/tag54.xml"/><Relationship Id="rId13" Type="http://schemas.openxmlformats.org/officeDocument/2006/relationships/tags" Target="../tags/tag53.xml"/><Relationship Id="rId12" Type="http://schemas.openxmlformats.org/officeDocument/2006/relationships/tags" Target="../tags/tag52.xml"/><Relationship Id="rId11" Type="http://schemas.openxmlformats.org/officeDocument/2006/relationships/tags" Target="../tags/tag51.xml"/><Relationship Id="rId105" Type="http://schemas.openxmlformats.org/officeDocument/2006/relationships/slideLayout" Target="../slideLayouts/slideLayout8.xml"/><Relationship Id="rId104" Type="http://schemas.openxmlformats.org/officeDocument/2006/relationships/tags" Target="../tags/tag143.xml"/><Relationship Id="rId103" Type="http://schemas.openxmlformats.org/officeDocument/2006/relationships/tags" Target="../tags/tag142.xml"/><Relationship Id="rId102" Type="http://schemas.openxmlformats.org/officeDocument/2006/relationships/tags" Target="../tags/tag141.xml"/><Relationship Id="rId101" Type="http://schemas.openxmlformats.org/officeDocument/2006/relationships/tags" Target="../tags/tag140.xml"/><Relationship Id="rId100" Type="http://schemas.openxmlformats.org/officeDocument/2006/relationships/tags" Target="../tags/tag139.xml"/><Relationship Id="rId10" Type="http://schemas.openxmlformats.org/officeDocument/2006/relationships/tags" Target="../tags/tag50.xml"/><Relationship Id="rId1" Type="http://schemas.openxmlformats.org/officeDocument/2006/relationships/tags" Target="../tags/tag4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50.xml"/><Relationship Id="rId8" Type="http://schemas.openxmlformats.org/officeDocument/2006/relationships/tags" Target="../tags/tag149.xml"/><Relationship Id="rId7" Type="http://schemas.openxmlformats.org/officeDocument/2006/relationships/image" Target="../media/image10.png"/><Relationship Id="rId6" Type="http://schemas.openxmlformats.org/officeDocument/2006/relationships/tags" Target="../tags/tag148.xml"/><Relationship Id="rId5" Type="http://schemas.openxmlformats.org/officeDocument/2006/relationships/image" Target="../media/image9.png"/><Relationship Id="rId4" Type="http://schemas.openxmlformats.org/officeDocument/2006/relationships/tags" Target="../tags/tag147.xml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0" Type="http://schemas.openxmlformats.org/officeDocument/2006/relationships/slideLayout" Target="../slideLayouts/slideLayout8.xml"/><Relationship Id="rId1" Type="http://schemas.openxmlformats.org/officeDocument/2006/relationships/tags" Target="../tags/tag1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/>
              <a:t>Image Captioning with Deep Bidirectional LSTMs</a:t>
            </a:r>
            <a:endParaRPr lang="zh-CN" altLang="en-US" b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95325" y="3447143"/>
            <a:ext cx="5086350" cy="635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/>
              <a:t>汇报人：罗铃</a:t>
            </a:r>
            <a:r>
              <a:rPr lang="zh-CN" altLang="en-US"/>
              <a:t>皓</a:t>
            </a:r>
            <a:endParaRPr lang="zh-CN" altLang="en-US"/>
          </a:p>
        </p:txBody>
      </p:sp>
      <p:sp>
        <p:nvSpPr>
          <p:cNvPr id="8" name="副标题 2"/>
          <p:cNvSpPr txBox="1"/>
          <p:nvPr/>
        </p:nvSpPr>
        <p:spPr>
          <a:xfrm>
            <a:off x="3508375" y="3447143"/>
            <a:ext cx="5086350" cy="63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 defTabSz="9144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US" altLang="zh-CN"/>
              <a:t>2023.11.3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95325" y="4082415"/>
            <a:ext cx="8201025" cy="25514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/>
              <a:t>Cheng Wang, Haojin Yang, Christian Bartz, Christoph Meinel</a:t>
            </a:r>
            <a:endParaRPr lang="zh-CN" altLang="en-US"/>
          </a:p>
          <a:p>
            <a:pPr algn="ctr"/>
            <a:r>
              <a:rPr lang="zh-CN" altLang="en-US"/>
              <a:t>Hasso Plattner Institute, University of Potsdam </a:t>
            </a:r>
            <a:endParaRPr lang="zh-CN" altLang="en-US"/>
          </a:p>
          <a:p>
            <a:pPr algn="ctr"/>
            <a:r>
              <a:rPr lang="zh-CN" altLang="en-US"/>
              <a:t>Prof.-Dr.-Helmert-Str. 2-3, 14482 Potsdam, Germany</a:t>
            </a:r>
            <a:endParaRPr lang="zh-CN" altLang="en-US"/>
          </a:p>
          <a:p>
            <a:pPr algn="ctr"/>
            <a:r>
              <a:rPr lang="zh-CN" altLang="en-US"/>
              <a:t>{cheng.wang, haojin.yang,christoph.meinel}@hpi.de christian.bartz@student.hpi.uni-potsdam.de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ACM International Conference on Multimedia (MM)（2016）CCF A</a:t>
            </a:r>
            <a:endParaRPr lang="zh-CN" altLang="en-US"/>
          </a:p>
          <a:p>
            <a:pPr algn="ctr"/>
            <a:r>
              <a:rPr lang="zh-CN" altLang="en-US"/>
              <a:t>引用</a:t>
            </a:r>
            <a:r>
              <a:rPr lang="en-US" altLang="zh-CN"/>
              <a:t>307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320040" y="1287780"/>
            <a:ext cx="3500120" cy="4037965"/>
            <a:chOff x="3855" y="2093"/>
            <a:chExt cx="5512" cy="6359"/>
          </a:xfrm>
        </p:grpSpPr>
        <p:sp>
          <p:nvSpPr>
            <p:cNvPr id="5" name="任意多边形 4"/>
            <p:cNvSpPr/>
            <p:nvPr/>
          </p:nvSpPr>
          <p:spPr>
            <a:xfrm rot="2700000">
              <a:off x="5289" y="3181"/>
              <a:ext cx="3806" cy="3802"/>
            </a:xfrm>
            <a:custGeom>
              <a:avLst/>
              <a:gdLst>
                <a:gd name="connsiteX0" fmla="*/ 0 w 5094"/>
                <a:gd name="connsiteY0" fmla="*/ 470 h 5089"/>
                <a:gd name="connsiteX1" fmla="*/ 510 w 5094"/>
                <a:gd name="connsiteY1" fmla="*/ 9 h 5089"/>
                <a:gd name="connsiteX2" fmla="*/ 4610 w 5094"/>
                <a:gd name="connsiteY2" fmla="*/ 0 h 5089"/>
                <a:gd name="connsiteX3" fmla="*/ 5070 w 5094"/>
                <a:gd name="connsiteY3" fmla="*/ 530 h 5089"/>
                <a:gd name="connsiteX4" fmla="*/ 5090 w 5094"/>
                <a:gd name="connsiteY4" fmla="*/ 4509 h 5089"/>
                <a:gd name="connsiteX5" fmla="*/ 4700 w 5094"/>
                <a:gd name="connsiteY5" fmla="*/ 5079 h 5089"/>
                <a:gd name="connsiteX6" fmla="*/ 530 w 5094"/>
                <a:gd name="connsiteY6" fmla="*/ 5089 h 5089"/>
                <a:gd name="connsiteX7" fmla="*/ 30 w 5094"/>
                <a:gd name="connsiteY7" fmla="*/ 4619 h 5089"/>
                <a:gd name="connsiteX8" fmla="*/ 0 w 5094"/>
                <a:gd name="connsiteY8" fmla="*/ 470 h 5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95" h="5089">
                  <a:moveTo>
                    <a:pt x="0" y="470"/>
                  </a:moveTo>
                  <a:cubicBezTo>
                    <a:pt x="0" y="2"/>
                    <a:pt x="42" y="9"/>
                    <a:pt x="510" y="9"/>
                  </a:cubicBezTo>
                  <a:lnTo>
                    <a:pt x="4610" y="0"/>
                  </a:lnTo>
                  <a:cubicBezTo>
                    <a:pt x="5078" y="0"/>
                    <a:pt x="5070" y="62"/>
                    <a:pt x="5070" y="530"/>
                  </a:cubicBezTo>
                  <a:lnTo>
                    <a:pt x="5090" y="4509"/>
                  </a:lnTo>
                  <a:cubicBezTo>
                    <a:pt x="5090" y="4977"/>
                    <a:pt x="5168" y="5079"/>
                    <a:pt x="4700" y="5079"/>
                  </a:cubicBezTo>
                  <a:lnTo>
                    <a:pt x="530" y="5089"/>
                  </a:lnTo>
                  <a:cubicBezTo>
                    <a:pt x="62" y="5089"/>
                    <a:pt x="30" y="5087"/>
                    <a:pt x="30" y="4619"/>
                  </a:cubicBezTo>
                  <a:lnTo>
                    <a:pt x="0" y="470"/>
                  </a:lnTo>
                  <a:close/>
                </a:path>
              </a:pathLst>
            </a:custGeom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855" y="4751"/>
              <a:ext cx="503" cy="63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p>
              <a:r>
                <a:rPr lang="en-US" altLang="zh-CN" sz="2100" i="1">
                  <a:solidFill>
                    <a:schemeClr val="bg2">
                      <a:lumMod val="10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rPr>
                <a:t>x</a:t>
              </a:r>
              <a:endParaRPr lang="en-US" altLang="zh-CN" sz="2100" i="1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6108" y="4931"/>
              <a:ext cx="323" cy="338"/>
              <a:chOff x="4630" y="8000"/>
              <a:chExt cx="430" cy="450"/>
            </a:xfrm>
          </p:grpSpPr>
          <p:sp>
            <p:nvSpPr>
              <p:cNvPr id="13" name="椭圆 12"/>
              <p:cNvSpPr/>
              <p:nvPr>
                <p:custDataLst>
                  <p:tags r:id="rId1"/>
                </p:custDataLst>
              </p:nvPr>
            </p:nvSpPr>
            <p:spPr>
              <a:xfrm>
                <a:off x="4630" y="8000"/>
                <a:ext cx="431" cy="450"/>
              </a:xfrm>
              <a:prstGeom prst="ellipse">
                <a:avLst/>
              </a:prstGeom>
              <a:solidFill>
                <a:srgbClr val="58FF5B"/>
              </a:solidFill>
              <a:ln w="3175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/>
              </a:p>
            </p:txBody>
          </p:sp>
          <p:cxnSp>
            <p:nvCxnSpPr>
              <p:cNvPr id="16" name="直接连接符 15"/>
              <p:cNvCxnSpPr/>
              <p:nvPr/>
            </p:nvCxnSpPr>
            <p:spPr>
              <a:xfrm>
                <a:off x="4721" y="8100"/>
                <a:ext cx="250" cy="250"/>
              </a:xfrm>
              <a:prstGeom prst="line">
                <a:avLst/>
              </a:prstGeom>
              <a:ln w="31750" cmpd="sng">
                <a:solidFill>
                  <a:schemeClr val="bg2">
                    <a:lumMod val="10000"/>
                  </a:schemeClr>
                </a:solidFill>
                <a:prstDash val="soli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>
                <p:custDataLst>
                  <p:tags r:id="rId2"/>
                </p:custDataLst>
              </p:nvPr>
            </p:nvCxnSpPr>
            <p:spPr>
              <a:xfrm flipV="1">
                <a:off x="4721" y="8110"/>
                <a:ext cx="249" cy="240"/>
              </a:xfrm>
              <a:prstGeom prst="line">
                <a:avLst/>
              </a:prstGeom>
              <a:ln w="31750" cmpd="sng">
                <a:solidFill>
                  <a:schemeClr val="bg2">
                    <a:lumMod val="10000"/>
                  </a:schemeClr>
                </a:solidFill>
                <a:prstDash val="soli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/>
            <p:cNvGrpSpPr/>
            <p:nvPr/>
          </p:nvGrpSpPr>
          <p:grpSpPr>
            <a:xfrm>
              <a:off x="7040" y="6083"/>
              <a:ext cx="323" cy="338"/>
              <a:chOff x="4630" y="8000"/>
              <a:chExt cx="430" cy="450"/>
            </a:xfrm>
          </p:grpSpPr>
          <p:sp>
            <p:nvSpPr>
              <p:cNvPr id="20" name="椭圆 19"/>
              <p:cNvSpPr/>
              <p:nvPr>
                <p:custDataLst>
                  <p:tags r:id="rId3"/>
                </p:custDataLst>
              </p:nvPr>
            </p:nvSpPr>
            <p:spPr>
              <a:xfrm>
                <a:off x="4630" y="8000"/>
                <a:ext cx="431" cy="450"/>
              </a:xfrm>
              <a:prstGeom prst="ellipse">
                <a:avLst/>
              </a:prstGeom>
              <a:solidFill>
                <a:srgbClr val="58FF5B"/>
              </a:solidFill>
              <a:ln w="3175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/>
              </a:p>
            </p:txBody>
          </p:sp>
          <p:cxnSp>
            <p:nvCxnSpPr>
              <p:cNvPr id="21" name="直接连接符 20"/>
              <p:cNvCxnSpPr/>
              <p:nvPr>
                <p:custDataLst>
                  <p:tags r:id="rId4"/>
                </p:custDataLst>
              </p:nvPr>
            </p:nvCxnSpPr>
            <p:spPr>
              <a:xfrm>
                <a:off x="4721" y="8100"/>
                <a:ext cx="250" cy="250"/>
              </a:xfrm>
              <a:prstGeom prst="line">
                <a:avLst/>
              </a:prstGeom>
              <a:ln w="31750" cmpd="sng">
                <a:solidFill>
                  <a:schemeClr val="bg2">
                    <a:lumMod val="10000"/>
                  </a:schemeClr>
                </a:solidFill>
                <a:prstDash val="soli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>
                <p:custDataLst>
                  <p:tags r:id="rId5"/>
                </p:custDataLst>
              </p:nvPr>
            </p:nvCxnSpPr>
            <p:spPr>
              <a:xfrm flipV="1">
                <a:off x="4721" y="8110"/>
                <a:ext cx="249" cy="240"/>
              </a:xfrm>
              <a:prstGeom prst="line">
                <a:avLst/>
              </a:prstGeom>
              <a:ln w="31750" cmpd="sng">
                <a:solidFill>
                  <a:schemeClr val="bg2">
                    <a:lumMod val="10000"/>
                  </a:schemeClr>
                </a:solidFill>
                <a:prstDash val="soli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/>
            <p:cNvGrpSpPr/>
            <p:nvPr/>
          </p:nvGrpSpPr>
          <p:grpSpPr>
            <a:xfrm>
              <a:off x="7039" y="3800"/>
              <a:ext cx="323" cy="338"/>
              <a:chOff x="4630" y="8000"/>
              <a:chExt cx="430" cy="450"/>
            </a:xfrm>
          </p:grpSpPr>
          <p:sp>
            <p:nvSpPr>
              <p:cNvPr id="24" name="椭圆 23"/>
              <p:cNvSpPr/>
              <p:nvPr>
                <p:custDataLst>
                  <p:tags r:id="rId6"/>
                </p:custDataLst>
              </p:nvPr>
            </p:nvSpPr>
            <p:spPr>
              <a:xfrm>
                <a:off x="4630" y="8000"/>
                <a:ext cx="431" cy="450"/>
              </a:xfrm>
              <a:prstGeom prst="ellipse">
                <a:avLst/>
              </a:prstGeom>
              <a:solidFill>
                <a:srgbClr val="58FF5B"/>
              </a:solidFill>
              <a:ln w="3175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/>
              </a:p>
            </p:txBody>
          </p:sp>
          <p:cxnSp>
            <p:nvCxnSpPr>
              <p:cNvPr id="25" name="直接连接符 24"/>
              <p:cNvCxnSpPr/>
              <p:nvPr>
                <p:custDataLst>
                  <p:tags r:id="rId7"/>
                </p:custDataLst>
              </p:nvPr>
            </p:nvCxnSpPr>
            <p:spPr>
              <a:xfrm>
                <a:off x="4721" y="8100"/>
                <a:ext cx="250" cy="250"/>
              </a:xfrm>
              <a:prstGeom prst="line">
                <a:avLst/>
              </a:prstGeom>
              <a:ln w="31750" cmpd="sng">
                <a:solidFill>
                  <a:schemeClr val="bg2">
                    <a:lumMod val="10000"/>
                  </a:schemeClr>
                </a:solidFill>
                <a:prstDash val="soli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>
                <p:custDataLst>
                  <p:tags r:id="rId8"/>
                </p:custDataLst>
              </p:nvPr>
            </p:nvCxnSpPr>
            <p:spPr>
              <a:xfrm flipV="1">
                <a:off x="4721" y="8110"/>
                <a:ext cx="249" cy="240"/>
              </a:xfrm>
              <a:prstGeom prst="line">
                <a:avLst/>
              </a:prstGeom>
              <a:ln w="31750" cmpd="sng">
                <a:solidFill>
                  <a:schemeClr val="bg2">
                    <a:lumMod val="10000"/>
                  </a:schemeClr>
                </a:solidFill>
                <a:prstDash val="soli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28" name="文本框 27"/>
            <p:cNvSpPr txBox="1"/>
            <p:nvPr/>
          </p:nvSpPr>
          <p:spPr>
            <a:xfrm>
              <a:off x="8790" y="2794"/>
              <a:ext cx="405" cy="6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2100" i="1">
                  <a:solidFill>
                    <a:schemeClr val="bg2">
                      <a:lumMod val="10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x</a:t>
              </a:r>
              <a:endParaRPr lang="en-US" altLang="zh-CN" sz="2100" i="1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8783" y="6487"/>
              <a:ext cx="585" cy="6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p>
              <a:r>
                <a:rPr lang="en-US" altLang="zh-CN" sz="2100" i="1">
                  <a:solidFill>
                    <a:schemeClr val="bg2">
                      <a:lumMod val="10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rPr>
                <a:t>x</a:t>
              </a:r>
              <a:endParaRPr lang="en-US" altLang="zh-CN" sz="2100" i="1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7013" y="7838"/>
              <a:ext cx="419" cy="6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p>
              <a:r>
                <a:rPr lang="en-US" altLang="zh-CN" sz="2100" i="1">
                  <a:solidFill>
                    <a:schemeClr val="bg2">
                      <a:lumMod val="10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rPr>
                <a:t>x</a:t>
              </a:r>
              <a:endParaRPr lang="en-US" altLang="zh-CN" sz="2100" i="1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7965" y="3614"/>
              <a:ext cx="728" cy="641"/>
              <a:chOff x="1860" y="1946"/>
              <a:chExt cx="970" cy="854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1860" y="1990"/>
                <a:ext cx="810" cy="810"/>
              </a:xfrm>
              <a:prstGeom prst="ellipse">
                <a:avLst/>
              </a:prstGeom>
              <a:solidFill>
                <a:srgbClr val="7FFFD4"/>
              </a:solidFill>
              <a:ln w="3175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/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1970" y="1946"/>
                <a:ext cx="860" cy="5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p>
                <a:r>
                  <a:rPr lang="en-US" altLang="zh-CN" sz="2100" i="1">
                    <a:solidFill>
                      <a:schemeClr val="bg2">
                        <a:lumMod val="10000"/>
                      </a:schemeClr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o</a:t>
                </a:r>
                <a:endParaRPr lang="en-US" altLang="zh-CN" sz="2100" i="1">
                  <a:solidFill>
                    <a:schemeClr val="bg2">
                      <a:lumMod val="10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7935" y="5931"/>
              <a:ext cx="908" cy="608"/>
              <a:chOff x="2570" y="4290"/>
              <a:chExt cx="1210" cy="810"/>
            </a:xfrm>
          </p:grpSpPr>
          <p:sp>
            <p:nvSpPr>
              <p:cNvPr id="8" name="椭圆 7"/>
              <p:cNvSpPr/>
              <p:nvPr>
                <p:custDataLst>
                  <p:tags r:id="rId9"/>
                </p:custDataLst>
              </p:nvPr>
            </p:nvSpPr>
            <p:spPr>
              <a:xfrm>
                <a:off x="2570" y="4290"/>
                <a:ext cx="810" cy="810"/>
              </a:xfrm>
              <a:prstGeom prst="ellipse">
                <a:avLst/>
              </a:prstGeom>
              <a:solidFill>
                <a:srgbClr val="7FFFD4"/>
              </a:solidFill>
              <a:ln w="3175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/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20" y="4297"/>
                <a:ext cx="1061" cy="6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p>
                <a:r>
                  <a:rPr lang="en-US" altLang="zh-CN" sz="2100" i="1">
                    <a:solidFill>
                      <a:schemeClr val="bg2">
                        <a:lumMod val="10000"/>
                      </a:schemeClr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i</a:t>
                </a:r>
                <a:endParaRPr lang="en-US" altLang="zh-CN" sz="2100" i="1">
                  <a:solidFill>
                    <a:schemeClr val="bg2">
                      <a:lumMod val="10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6896" y="6966"/>
              <a:ext cx="833" cy="652"/>
              <a:chOff x="2570" y="5870"/>
              <a:chExt cx="1110" cy="869"/>
            </a:xfrm>
          </p:grpSpPr>
          <p:sp>
            <p:nvSpPr>
              <p:cNvPr id="12" name="椭圆 11"/>
              <p:cNvSpPr/>
              <p:nvPr>
                <p:custDataLst>
                  <p:tags r:id="rId10"/>
                </p:custDataLst>
              </p:nvPr>
            </p:nvSpPr>
            <p:spPr>
              <a:xfrm>
                <a:off x="2570" y="5870"/>
                <a:ext cx="810" cy="810"/>
              </a:xfrm>
              <a:prstGeom prst="ellipse">
                <a:avLst/>
              </a:prstGeom>
              <a:solidFill>
                <a:srgbClr val="6599C4"/>
              </a:solidFill>
              <a:ln w="3175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2670" y="5870"/>
                <a:ext cx="1010" cy="8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p>
                <a:r>
                  <a:rPr lang="en-US" altLang="zh-CN" sz="2100" i="1">
                    <a:solidFill>
                      <a:schemeClr val="bg2">
                        <a:lumMod val="10000"/>
                      </a:schemeClr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h</a:t>
                </a:r>
                <a:endParaRPr lang="en-US" altLang="zh-CN" sz="2100" i="1">
                  <a:solidFill>
                    <a:schemeClr val="bg2">
                      <a:lumMod val="10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4718" y="4751"/>
              <a:ext cx="758" cy="653"/>
              <a:chOff x="1510" y="3420"/>
              <a:chExt cx="1010" cy="870"/>
            </a:xfrm>
          </p:grpSpPr>
          <p:sp>
            <p:nvSpPr>
              <p:cNvPr id="7" name="椭圆 6"/>
              <p:cNvSpPr/>
              <p:nvPr>
                <p:custDataLst>
                  <p:tags r:id="rId11"/>
                </p:custDataLst>
              </p:nvPr>
            </p:nvSpPr>
            <p:spPr>
              <a:xfrm>
                <a:off x="1510" y="3480"/>
                <a:ext cx="810" cy="810"/>
              </a:xfrm>
              <a:prstGeom prst="ellipse">
                <a:avLst/>
              </a:prstGeom>
              <a:solidFill>
                <a:srgbClr val="7FFFD4"/>
              </a:solidFill>
              <a:ln w="3175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/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1670" y="3420"/>
                <a:ext cx="850" cy="8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p>
                <a:r>
                  <a:rPr lang="en-US" altLang="zh-CN" sz="2100" i="1">
                    <a:solidFill>
                      <a:schemeClr val="bg2">
                        <a:lumMod val="10000"/>
                      </a:schemeClr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f</a:t>
                </a:r>
                <a:endParaRPr lang="en-US" altLang="zh-CN" sz="2100" i="1">
                  <a:solidFill>
                    <a:schemeClr val="bg2">
                      <a:lumMod val="10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6896" y="4796"/>
              <a:ext cx="874" cy="652"/>
              <a:chOff x="3580" y="3070"/>
              <a:chExt cx="1165" cy="869"/>
            </a:xfrm>
          </p:grpSpPr>
          <p:sp>
            <p:nvSpPr>
              <p:cNvPr id="11" name="椭圆 10"/>
              <p:cNvSpPr/>
              <p:nvPr>
                <p:custDataLst>
                  <p:tags r:id="rId12"/>
                </p:custDataLst>
              </p:nvPr>
            </p:nvSpPr>
            <p:spPr>
              <a:xfrm>
                <a:off x="3580" y="3110"/>
                <a:ext cx="810" cy="810"/>
              </a:xfrm>
              <a:prstGeom prst="ellipse">
                <a:avLst/>
              </a:prstGeom>
              <a:solidFill>
                <a:srgbClr val="F70B0F"/>
              </a:solidFill>
              <a:ln w="3175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3705" y="3070"/>
                <a:ext cx="1040" cy="8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p>
                <a:r>
                  <a:rPr lang="en-US" altLang="zh-CN" sz="2100" i="1">
                    <a:solidFill>
                      <a:schemeClr val="bg2">
                        <a:lumMod val="10000"/>
                      </a:schemeClr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c</a:t>
                </a:r>
                <a:endParaRPr lang="en-US" altLang="zh-CN" sz="2100" i="1">
                  <a:solidFill>
                    <a:schemeClr val="bg2">
                      <a:lumMod val="10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cxnSp>
          <p:nvCxnSpPr>
            <p:cNvPr id="40" name="直接箭头连接符 39"/>
            <p:cNvCxnSpPr/>
            <p:nvPr/>
          </p:nvCxnSpPr>
          <p:spPr>
            <a:xfrm flipV="1">
              <a:off x="7202" y="5423"/>
              <a:ext cx="6" cy="649"/>
            </a:xfrm>
            <a:prstGeom prst="straightConnector1">
              <a:avLst/>
            </a:prstGeom>
            <a:ln w="12700" cmpd="sng">
              <a:solidFill>
                <a:schemeClr val="bg2">
                  <a:lumMod val="10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>
              <p:custDataLst>
                <p:tags r:id="rId13"/>
              </p:custDataLst>
            </p:nvPr>
          </p:nvCxnSpPr>
          <p:spPr>
            <a:xfrm flipH="1" flipV="1">
              <a:off x="7391" y="3969"/>
              <a:ext cx="541" cy="6"/>
            </a:xfrm>
            <a:prstGeom prst="straightConnector1">
              <a:avLst/>
            </a:prstGeom>
            <a:ln w="12700" cmpd="sng">
              <a:solidFill>
                <a:schemeClr val="bg2">
                  <a:lumMod val="10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>
              <p:custDataLst>
                <p:tags r:id="rId14"/>
              </p:custDataLst>
            </p:nvPr>
          </p:nvCxnSpPr>
          <p:spPr>
            <a:xfrm flipV="1">
              <a:off x="7409" y="4208"/>
              <a:ext cx="623" cy="642"/>
            </a:xfrm>
            <a:prstGeom prst="straightConnector1">
              <a:avLst/>
            </a:prstGeom>
            <a:ln w="12700" cmpd="sng">
              <a:solidFill>
                <a:schemeClr val="bg2">
                  <a:lumMod val="10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>
              <p:custDataLst>
                <p:tags r:id="rId15"/>
              </p:custDataLst>
            </p:nvPr>
          </p:nvCxnSpPr>
          <p:spPr>
            <a:xfrm>
              <a:off x="7463" y="5368"/>
              <a:ext cx="578" cy="610"/>
            </a:xfrm>
            <a:prstGeom prst="straightConnector1">
              <a:avLst/>
            </a:prstGeom>
            <a:ln w="12700" cmpd="sng">
              <a:solidFill>
                <a:schemeClr val="bg2">
                  <a:lumMod val="10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endCxn id="7" idx="2"/>
            </p:cNvCxnSpPr>
            <p:nvPr>
              <p:custDataLst>
                <p:tags r:id="rId16"/>
              </p:custDataLst>
            </p:nvPr>
          </p:nvCxnSpPr>
          <p:spPr>
            <a:xfrm>
              <a:off x="4189" y="5100"/>
              <a:ext cx="529" cy="0"/>
            </a:xfrm>
            <a:prstGeom prst="straightConnector1">
              <a:avLst/>
            </a:prstGeom>
            <a:ln w="12700" cmpd="sng">
              <a:solidFill>
                <a:schemeClr val="bg2">
                  <a:lumMod val="10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endCxn id="20" idx="4"/>
            </p:cNvCxnSpPr>
            <p:nvPr>
              <p:custDataLst>
                <p:tags r:id="rId17"/>
              </p:custDataLst>
            </p:nvPr>
          </p:nvCxnSpPr>
          <p:spPr>
            <a:xfrm flipH="1" flipV="1">
              <a:off x="7202" y="6420"/>
              <a:ext cx="2" cy="546"/>
            </a:xfrm>
            <a:prstGeom prst="straightConnector1">
              <a:avLst/>
            </a:prstGeom>
            <a:ln w="12700" cmpd="sng">
              <a:solidFill>
                <a:schemeClr val="bg2">
                  <a:lumMod val="10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endCxn id="24" idx="4"/>
            </p:cNvCxnSpPr>
            <p:nvPr>
              <p:custDataLst>
                <p:tags r:id="rId18"/>
              </p:custDataLst>
            </p:nvPr>
          </p:nvCxnSpPr>
          <p:spPr>
            <a:xfrm flipH="1" flipV="1">
              <a:off x="7201" y="4138"/>
              <a:ext cx="1" cy="659"/>
            </a:xfrm>
            <a:prstGeom prst="straightConnector1">
              <a:avLst/>
            </a:prstGeom>
            <a:ln w="12700" cmpd="sng">
              <a:solidFill>
                <a:schemeClr val="bg2">
                  <a:lumMod val="10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>
              <p:custDataLst>
                <p:tags r:id="rId19"/>
              </p:custDataLst>
            </p:nvPr>
          </p:nvCxnSpPr>
          <p:spPr>
            <a:xfrm flipH="1" flipV="1">
              <a:off x="7208" y="7590"/>
              <a:ext cx="9" cy="482"/>
            </a:xfrm>
            <a:prstGeom prst="straightConnector1">
              <a:avLst/>
            </a:prstGeom>
            <a:ln w="12700" cmpd="sng">
              <a:solidFill>
                <a:schemeClr val="bg2">
                  <a:lumMod val="10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endCxn id="20" idx="6"/>
            </p:cNvCxnSpPr>
            <p:nvPr>
              <p:custDataLst>
                <p:tags r:id="rId20"/>
              </p:custDataLst>
            </p:nvPr>
          </p:nvCxnSpPr>
          <p:spPr>
            <a:xfrm flipH="1">
              <a:off x="7363" y="6248"/>
              <a:ext cx="557" cy="4"/>
            </a:xfrm>
            <a:prstGeom prst="straightConnector1">
              <a:avLst/>
            </a:prstGeom>
            <a:ln w="12700" cmpd="sng">
              <a:solidFill>
                <a:schemeClr val="bg2">
                  <a:lumMod val="10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>
              <p:custDataLst>
                <p:tags r:id="rId21"/>
              </p:custDataLst>
            </p:nvPr>
          </p:nvCxnSpPr>
          <p:spPr>
            <a:xfrm flipH="1" flipV="1">
              <a:off x="7395" y="7485"/>
              <a:ext cx="409" cy="458"/>
            </a:xfrm>
            <a:prstGeom prst="straightConnector1">
              <a:avLst/>
            </a:prstGeom>
            <a:ln w="12700" cmpd="sng">
              <a:solidFill>
                <a:schemeClr val="bg2">
                  <a:lumMod val="10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>
              <p:custDataLst>
                <p:tags r:id="rId22"/>
              </p:custDataLst>
            </p:nvPr>
          </p:nvCxnSpPr>
          <p:spPr>
            <a:xfrm flipV="1">
              <a:off x="6656" y="7515"/>
              <a:ext cx="364" cy="405"/>
            </a:xfrm>
            <a:prstGeom prst="straightConnector1">
              <a:avLst/>
            </a:prstGeom>
            <a:ln w="12700" cmpd="sng">
              <a:solidFill>
                <a:schemeClr val="bg2">
                  <a:lumMod val="10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>
              <p:custDataLst>
                <p:tags r:id="rId23"/>
              </p:custDataLst>
            </p:nvPr>
          </p:nvCxnSpPr>
          <p:spPr>
            <a:xfrm flipH="1" flipV="1">
              <a:off x="8569" y="6248"/>
              <a:ext cx="546" cy="4"/>
            </a:xfrm>
            <a:prstGeom prst="straightConnector1">
              <a:avLst/>
            </a:prstGeom>
            <a:ln w="12700" cmpd="sng">
              <a:solidFill>
                <a:schemeClr val="bg2">
                  <a:lumMod val="10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>
              <p:custDataLst>
                <p:tags r:id="rId24"/>
              </p:custDataLst>
            </p:nvPr>
          </p:nvCxnSpPr>
          <p:spPr>
            <a:xfrm flipV="1">
              <a:off x="8284" y="6518"/>
              <a:ext cx="8" cy="525"/>
            </a:xfrm>
            <a:prstGeom prst="straightConnector1">
              <a:avLst/>
            </a:prstGeom>
            <a:ln w="12700" cmpd="sng">
              <a:solidFill>
                <a:schemeClr val="bg2">
                  <a:lumMod val="10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endCxn id="8" idx="5"/>
            </p:cNvCxnSpPr>
            <p:nvPr>
              <p:custDataLst>
                <p:tags r:id="rId25"/>
              </p:custDataLst>
            </p:nvPr>
          </p:nvCxnSpPr>
          <p:spPr>
            <a:xfrm flipH="1" flipV="1">
              <a:off x="8453" y="6449"/>
              <a:ext cx="423" cy="353"/>
            </a:xfrm>
            <a:prstGeom prst="straightConnector1">
              <a:avLst/>
            </a:prstGeom>
            <a:ln w="12700" cmpd="sng">
              <a:solidFill>
                <a:schemeClr val="bg2">
                  <a:lumMod val="10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>
              <p:custDataLst>
                <p:tags r:id="rId26"/>
              </p:custDataLst>
            </p:nvPr>
          </p:nvCxnSpPr>
          <p:spPr>
            <a:xfrm flipH="1" flipV="1">
              <a:off x="7181" y="2093"/>
              <a:ext cx="20" cy="1708"/>
            </a:xfrm>
            <a:prstGeom prst="straightConnector1">
              <a:avLst/>
            </a:prstGeom>
            <a:ln w="12700" cmpd="sng">
              <a:solidFill>
                <a:schemeClr val="bg2">
                  <a:lumMod val="10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>
              <p:custDataLst>
                <p:tags r:id="rId27"/>
              </p:custDataLst>
            </p:nvPr>
          </p:nvCxnSpPr>
          <p:spPr>
            <a:xfrm>
              <a:off x="8269" y="2960"/>
              <a:ext cx="8" cy="668"/>
            </a:xfrm>
            <a:prstGeom prst="straightConnector1">
              <a:avLst/>
            </a:prstGeom>
            <a:ln w="12700" cmpd="sng">
              <a:solidFill>
                <a:schemeClr val="bg2">
                  <a:lumMod val="10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>
              <p:custDataLst>
                <p:tags r:id="rId28"/>
              </p:custDataLst>
            </p:nvPr>
          </p:nvCxnSpPr>
          <p:spPr>
            <a:xfrm flipH="1">
              <a:off x="8474" y="3275"/>
              <a:ext cx="383" cy="428"/>
            </a:xfrm>
            <a:prstGeom prst="straightConnector1">
              <a:avLst/>
            </a:prstGeom>
            <a:ln w="12700" cmpd="sng">
              <a:solidFill>
                <a:schemeClr val="bg2">
                  <a:lumMod val="10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>
              <p:custDataLst>
                <p:tags r:id="rId29"/>
              </p:custDataLst>
            </p:nvPr>
          </p:nvCxnSpPr>
          <p:spPr>
            <a:xfrm>
              <a:off x="4346" y="4395"/>
              <a:ext cx="469" cy="485"/>
            </a:xfrm>
            <a:prstGeom prst="straightConnector1">
              <a:avLst/>
            </a:prstGeom>
            <a:ln w="12700" cmpd="sng">
              <a:solidFill>
                <a:schemeClr val="bg2">
                  <a:lumMod val="10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>
              <p:custDataLst>
                <p:tags r:id="rId30"/>
              </p:custDataLst>
            </p:nvPr>
          </p:nvCxnSpPr>
          <p:spPr>
            <a:xfrm flipH="1">
              <a:off x="8599" y="3885"/>
              <a:ext cx="638" cy="8"/>
            </a:xfrm>
            <a:prstGeom prst="straightConnector1">
              <a:avLst/>
            </a:prstGeom>
            <a:ln w="12700" cmpd="sng">
              <a:solidFill>
                <a:schemeClr val="bg2">
                  <a:lumMod val="10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>
              <p:custDataLst>
                <p:tags r:id="rId31"/>
              </p:custDataLst>
            </p:nvPr>
          </p:nvCxnSpPr>
          <p:spPr>
            <a:xfrm flipV="1">
              <a:off x="4384" y="5288"/>
              <a:ext cx="398" cy="390"/>
            </a:xfrm>
            <a:prstGeom prst="straightConnector1">
              <a:avLst/>
            </a:prstGeom>
            <a:ln w="12700" cmpd="sng">
              <a:solidFill>
                <a:schemeClr val="bg2">
                  <a:lumMod val="10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69" name="任意多边形 68"/>
            <p:cNvSpPr/>
            <p:nvPr/>
          </p:nvSpPr>
          <p:spPr>
            <a:xfrm>
              <a:off x="5089" y="4305"/>
              <a:ext cx="2120" cy="522"/>
            </a:xfrm>
            <a:custGeom>
              <a:avLst/>
              <a:gdLst>
                <a:gd name="connsiteX0" fmla="*/ 2827 w 2827"/>
                <a:gd name="connsiteY0" fmla="*/ 696 h 695"/>
                <a:gd name="connsiteX1" fmla="*/ 1520 w 2827"/>
                <a:gd name="connsiteY1" fmla="*/ 1 h 695"/>
                <a:gd name="connsiteX2" fmla="*/ 0 w 2827"/>
                <a:gd name="connsiteY2" fmla="*/ 643 h 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27" h="696">
                  <a:moveTo>
                    <a:pt x="2827" y="696"/>
                  </a:moveTo>
                  <a:cubicBezTo>
                    <a:pt x="2500" y="162"/>
                    <a:pt x="2080" y="20"/>
                    <a:pt x="1520" y="1"/>
                  </a:cubicBezTo>
                  <a:cubicBezTo>
                    <a:pt x="960" y="-18"/>
                    <a:pt x="120" y="412"/>
                    <a:pt x="0" y="643"/>
                  </a:cubicBezTo>
                </a:path>
              </a:pathLst>
            </a:custGeom>
            <a:noFill/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350"/>
                <a:t>e</a:t>
              </a:r>
              <a:endParaRPr lang="en-US" altLang="zh-CN" sz="1350"/>
            </a:p>
          </p:txBody>
        </p:sp>
        <p:cxnSp>
          <p:nvCxnSpPr>
            <p:cNvPr id="70" name="直接箭头连接符 69"/>
            <p:cNvCxnSpPr>
              <a:endCxn id="13" idx="2"/>
            </p:cNvCxnSpPr>
            <p:nvPr>
              <p:custDataLst>
                <p:tags r:id="rId32"/>
              </p:custDataLst>
            </p:nvPr>
          </p:nvCxnSpPr>
          <p:spPr>
            <a:xfrm flipV="1">
              <a:off x="5344" y="5100"/>
              <a:ext cx="764" cy="8"/>
            </a:xfrm>
            <a:prstGeom prst="straightConnector1">
              <a:avLst/>
            </a:prstGeom>
            <a:ln w="12700" cmpd="sng">
              <a:solidFill>
                <a:schemeClr val="bg2">
                  <a:lumMod val="10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77" name="任意多边形 76"/>
            <p:cNvSpPr/>
            <p:nvPr>
              <p:custDataLst>
                <p:tags r:id="rId33"/>
              </p:custDataLst>
            </p:nvPr>
          </p:nvSpPr>
          <p:spPr>
            <a:xfrm>
              <a:off x="6273" y="4522"/>
              <a:ext cx="709" cy="406"/>
            </a:xfrm>
            <a:custGeom>
              <a:avLst/>
              <a:gdLst>
                <a:gd name="connsiteX0" fmla="*/ 945 w 944"/>
                <a:gd name="connsiteY0" fmla="*/ 535 h 541"/>
                <a:gd name="connsiteX1" fmla="*/ 480 w 944"/>
                <a:gd name="connsiteY1" fmla="*/ 0 h 541"/>
                <a:gd name="connsiteX2" fmla="*/ 1 w 944"/>
                <a:gd name="connsiteY2" fmla="*/ 541 h 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5" h="541">
                  <a:moveTo>
                    <a:pt x="945" y="535"/>
                  </a:moveTo>
                  <a:cubicBezTo>
                    <a:pt x="903" y="113"/>
                    <a:pt x="727" y="3"/>
                    <a:pt x="480" y="0"/>
                  </a:cubicBezTo>
                  <a:cubicBezTo>
                    <a:pt x="233" y="-3"/>
                    <a:pt x="-15" y="95"/>
                    <a:pt x="1" y="541"/>
                  </a:cubicBezTo>
                </a:path>
              </a:pathLst>
            </a:custGeom>
            <a:noFill/>
            <a:ln w="9525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  <p:sp>
          <p:nvSpPr>
            <p:cNvPr id="78" name="任意多边形 77"/>
            <p:cNvSpPr/>
            <p:nvPr>
              <p:custDataLst>
                <p:tags r:id="rId34"/>
              </p:custDataLst>
            </p:nvPr>
          </p:nvSpPr>
          <p:spPr>
            <a:xfrm rot="10800000">
              <a:off x="6267" y="5263"/>
              <a:ext cx="716" cy="418"/>
            </a:xfrm>
            <a:custGeom>
              <a:avLst/>
              <a:gdLst>
                <a:gd name="connsiteX0" fmla="*/ 954 w 954"/>
                <a:gd name="connsiteY0" fmla="*/ 557 h 557"/>
                <a:gd name="connsiteX1" fmla="*/ 491 w 954"/>
                <a:gd name="connsiteY1" fmla="*/ 0 h 557"/>
                <a:gd name="connsiteX2" fmla="*/ 0 w 954"/>
                <a:gd name="connsiteY2" fmla="*/ 456 h 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4" h="557">
                  <a:moveTo>
                    <a:pt x="954" y="557"/>
                  </a:moveTo>
                  <a:cubicBezTo>
                    <a:pt x="912" y="135"/>
                    <a:pt x="738" y="3"/>
                    <a:pt x="491" y="0"/>
                  </a:cubicBezTo>
                  <a:cubicBezTo>
                    <a:pt x="244" y="-3"/>
                    <a:pt x="8" y="59"/>
                    <a:pt x="0" y="456"/>
                  </a:cubicBezTo>
                </a:path>
              </a:pathLst>
            </a:custGeom>
            <a:noFill/>
            <a:ln w="9525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</p:grpSp>
      <p:sp>
        <p:nvSpPr>
          <p:cNvPr id="3" name="文本框 2"/>
          <p:cNvSpPr txBox="1"/>
          <p:nvPr>
            <p:custDataLst>
              <p:tags r:id="rId35"/>
            </p:custDataLst>
          </p:nvPr>
        </p:nvSpPr>
        <p:spPr>
          <a:xfrm>
            <a:off x="1932305" y="5487035"/>
            <a:ext cx="5271770" cy="6375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/>
              <a:t>Long Short Term Memory (LSTM) cell.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6"/>
            </p:custDataLst>
          </p:nvPr>
        </p:nvPicPr>
        <p:blipFill>
          <a:blip r:embed="rId37"/>
          <a:srcRect l="14094" t="4580" r="12686"/>
          <a:stretch>
            <a:fillRect/>
          </a:stretch>
        </p:blipFill>
        <p:spPr>
          <a:xfrm>
            <a:off x="4583430" y="1108075"/>
            <a:ext cx="4493260" cy="4378960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38"/>
            </p:custDataLst>
          </p:nvPr>
        </p:nvSpPr>
        <p:spPr>
          <a:xfrm>
            <a:off x="288290" y="1351280"/>
            <a:ext cx="965200" cy="487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原图</a:t>
            </a:r>
            <a:endParaRPr lang="zh-CN" altLang="en-US"/>
          </a:p>
        </p:txBody>
      </p:sp>
      <p:sp>
        <p:nvSpPr>
          <p:cNvPr id="14" name="文本框 13"/>
          <p:cNvSpPr txBox="1"/>
          <p:nvPr>
            <p:custDataLst>
              <p:tags r:id="rId39"/>
            </p:custDataLst>
          </p:nvPr>
        </p:nvSpPr>
        <p:spPr>
          <a:xfrm>
            <a:off x="4601845" y="1477645"/>
            <a:ext cx="965200" cy="487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复现</a:t>
            </a:r>
            <a:endParaRPr lang="zh-CN" altLang="en-US"/>
          </a:p>
        </p:txBody>
      </p:sp>
    </p:spTree>
    <p:custDataLst>
      <p:tags r:id="rId40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图片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872615"/>
            <a:ext cx="4378960" cy="280924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2660885" y="1872048"/>
            <a:ext cx="6465970" cy="3791397"/>
            <a:chOff x="-4122" y="1308"/>
            <a:chExt cx="18522" cy="10744"/>
          </a:xfrm>
        </p:grpSpPr>
        <p:sp>
          <p:nvSpPr>
            <p:cNvPr id="361" name="文本框 360"/>
            <p:cNvSpPr txBox="1"/>
            <p:nvPr>
              <p:custDataLst>
                <p:tags r:id="rId3"/>
              </p:custDataLst>
            </p:nvPr>
          </p:nvSpPr>
          <p:spPr>
            <a:xfrm>
              <a:off x="-4122" y="10353"/>
              <a:ext cx="11560" cy="16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zh-CN" altLang="en-US"/>
                <a:t>Deep Multimodal Bidirectional LSTM</a:t>
              </a:r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518" y="1308"/>
              <a:ext cx="13882" cy="8020"/>
              <a:chOff x="518" y="1308"/>
              <a:chExt cx="13882" cy="8020"/>
            </a:xfrm>
          </p:grpSpPr>
          <p:pic>
            <p:nvPicPr>
              <p:cNvPr id="3" name="ECB019B1-382A-4266-B25C-5B523AA43C14-4" descr="C:/Users/Lenovo/AppData/Local/Temp/wpp.fNFCxRwpp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2" y="1308"/>
                <a:ext cx="12935" cy="8020"/>
              </a:xfrm>
              <a:prstGeom prst="rect">
                <a:avLst/>
              </a:prstGeom>
            </p:spPr>
          </p:pic>
          <p:grpSp>
            <p:nvGrpSpPr>
              <p:cNvPr id="13" name="组合 12"/>
              <p:cNvGrpSpPr/>
              <p:nvPr/>
            </p:nvGrpSpPr>
            <p:grpSpPr>
              <a:xfrm rot="0">
                <a:off x="12247" y="4937"/>
                <a:ext cx="1275" cy="865"/>
                <a:chOff x="2533" y="744"/>
                <a:chExt cx="1867" cy="1257"/>
              </a:xfrm>
            </p:grpSpPr>
            <p:sp>
              <p:nvSpPr>
                <p:cNvPr id="4" name="任意多边形 3"/>
                <p:cNvSpPr/>
                <p:nvPr/>
              </p:nvSpPr>
              <p:spPr>
                <a:xfrm>
                  <a:off x="2533" y="744"/>
                  <a:ext cx="488" cy="1177"/>
                </a:xfrm>
                <a:custGeom>
                  <a:avLst/>
                  <a:gdLst>
                    <a:gd name="connsiteX0" fmla="*/ 0 w 488"/>
                    <a:gd name="connsiteY0" fmla="*/ 799 h 1177"/>
                    <a:gd name="connsiteX1" fmla="*/ 144 w 488"/>
                    <a:gd name="connsiteY1" fmla="*/ 0 h 1177"/>
                    <a:gd name="connsiteX2" fmla="*/ 488 w 488"/>
                    <a:gd name="connsiteY2" fmla="*/ 1177 h 1177"/>
                    <a:gd name="connsiteX3" fmla="*/ 0 w 488"/>
                    <a:gd name="connsiteY3" fmla="*/ 799 h 11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8" h="1177">
                      <a:moveTo>
                        <a:pt x="0" y="799"/>
                      </a:moveTo>
                      <a:lnTo>
                        <a:pt x="144" y="0"/>
                      </a:lnTo>
                      <a:lnTo>
                        <a:pt x="488" y="1177"/>
                      </a:lnTo>
                      <a:lnTo>
                        <a:pt x="0" y="799"/>
                      </a:lnTo>
                      <a:close/>
                    </a:path>
                  </a:pathLst>
                </a:custGeom>
                <a:noFill/>
                <a:ln w="22225">
                  <a:solidFill>
                    <a:schemeClr val="bg2">
                      <a:lumMod val="10000"/>
                    </a:schemeClr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" name="任意多边形 4"/>
                <p:cNvSpPr/>
                <p:nvPr/>
              </p:nvSpPr>
              <p:spPr>
                <a:xfrm>
                  <a:off x="2535" y="744"/>
                  <a:ext cx="1397" cy="797"/>
                </a:xfrm>
                <a:custGeom>
                  <a:avLst/>
                  <a:gdLst>
                    <a:gd name="connsiteX0" fmla="*/ 153 w 1397"/>
                    <a:gd name="connsiteY0" fmla="*/ 0 h 797"/>
                    <a:gd name="connsiteX1" fmla="*/ 1397 w 1397"/>
                    <a:gd name="connsiteY1" fmla="*/ 0 h 797"/>
                    <a:gd name="connsiteX2" fmla="*/ 1325 w 1397"/>
                    <a:gd name="connsiteY2" fmla="*/ 785 h 797"/>
                    <a:gd name="connsiteX3" fmla="*/ 0 w 1397"/>
                    <a:gd name="connsiteY3" fmla="*/ 797 h 797"/>
                    <a:gd name="connsiteX4" fmla="*/ 153 w 1397"/>
                    <a:gd name="connsiteY4" fmla="*/ 0 h 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97" h="797">
                      <a:moveTo>
                        <a:pt x="153" y="0"/>
                      </a:moveTo>
                      <a:lnTo>
                        <a:pt x="1397" y="0"/>
                      </a:lnTo>
                      <a:lnTo>
                        <a:pt x="1325" y="785"/>
                      </a:lnTo>
                      <a:lnTo>
                        <a:pt x="0" y="797"/>
                      </a:lnTo>
                      <a:lnTo>
                        <a:pt x="153" y="0"/>
                      </a:lnTo>
                      <a:close/>
                    </a:path>
                  </a:pathLst>
                </a:custGeom>
                <a:noFill/>
                <a:ln w="22225">
                  <a:solidFill>
                    <a:schemeClr val="bg2">
                      <a:lumMod val="10000"/>
                    </a:schemeClr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" name="任意多边形 5"/>
                <p:cNvSpPr/>
                <p:nvPr/>
              </p:nvSpPr>
              <p:spPr>
                <a:xfrm>
                  <a:off x="3852" y="744"/>
                  <a:ext cx="546" cy="1164"/>
                </a:xfrm>
                <a:custGeom>
                  <a:avLst/>
                  <a:gdLst>
                    <a:gd name="connsiteX0" fmla="*/ 0 w 546"/>
                    <a:gd name="connsiteY0" fmla="*/ 776 h 1164"/>
                    <a:gd name="connsiteX1" fmla="*/ 80 w 546"/>
                    <a:gd name="connsiteY1" fmla="*/ 0 h 1164"/>
                    <a:gd name="connsiteX2" fmla="*/ 546 w 546"/>
                    <a:gd name="connsiteY2" fmla="*/ 1164 h 1164"/>
                    <a:gd name="connsiteX3" fmla="*/ 0 w 546"/>
                    <a:gd name="connsiteY3" fmla="*/ 776 h 11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6" h="1164">
                      <a:moveTo>
                        <a:pt x="0" y="776"/>
                      </a:moveTo>
                      <a:lnTo>
                        <a:pt x="80" y="0"/>
                      </a:lnTo>
                      <a:lnTo>
                        <a:pt x="546" y="1164"/>
                      </a:lnTo>
                      <a:lnTo>
                        <a:pt x="0" y="776"/>
                      </a:lnTo>
                      <a:close/>
                    </a:path>
                  </a:pathLst>
                </a:custGeom>
                <a:noFill/>
                <a:ln w="22225">
                  <a:solidFill>
                    <a:schemeClr val="bg2">
                      <a:lumMod val="10000"/>
                    </a:schemeClr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7" name="直接连接符 6"/>
                <p:cNvCxnSpPr>
                  <a:stCxn id="4" idx="2"/>
                </p:cNvCxnSpPr>
                <p:nvPr/>
              </p:nvCxnSpPr>
              <p:spPr>
                <a:xfrm flipV="1">
                  <a:off x="3021" y="1912"/>
                  <a:ext cx="1377" cy="9"/>
                </a:xfrm>
                <a:prstGeom prst="line">
                  <a:avLst/>
                </a:prstGeom>
                <a:ln w="22225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8" name="任意多边形 7"/>
                <p:cNvSpPr/>
                <p:nvPr/>
              </p:nvSpPr>
              <p:spPr>
                <a:xfrm>
                  <a:off x="2535" y="1535"/>
                  <a:ext cx="475" cy="466"/>
                </a:xfrm>
                <a:custGeom>
                  <a:avLst/>
                  <a:gdLst>
                    <a:gd name="connsiteX0" fmla="*/ 4 w 475"/>
                    <a:gd name="connsiteY0" fmla="*/ 95 h 466"/>
                    <a:gd name="connsiteX1" fmla="*/ 0 w 475"/>
                    <a:gd name="connsiteY1" fmla="*/ 0 h 466"/>
                    <a:gd name="connsiteX2" fmla="*/ 471 w 475"/>
                    <a:gd name="connsiteY2" fmla="*/ 375 h 466"/>
                    <a:gd name="connsiteX3" fmla="*/ 475 w 475"/>
                    <a:gd name="connsiteY3" fmla="*/ 466 h 466"/>
                    <a:gd name="connsiteX4" fmla="*/ 4 w 475"/>
                    <a:gd name="connsiteY4" fmla="*/ 95 h 4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" h="466">
                      <a:moveTo>
                        <a:pt x="4" y="95"/>
                      </a:moveTo>
                      <a:lnTo>
                        <a:pt x="0" y="0"/>
                      </a:lnTo>
                      <a:lnTo>
                        <a:pt x="471" y="375"/>
                      </a:lnTo>
                      <a:lnTo>
                        <a:pt x="475" y="466"/>
                      </a:lnTo>
                      <a:lnTo>
                        <a:pt x="4" y="95"/>
                      </a:ln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22225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11" name="直接连接符 10"/>
                <p:cNvCxnSpPr>
                  <a:stCxn id="8" idx="4"/>
                </p:cNvCxnSpPr>
                <p:nvPr/>
              </p:nvCxnSpPr>
              <p:spPr>
                <a:xfrm flipV="1">
                  <a:off x="3010" y="1992"/>
                  <a:ext cx="1390" cy="9"/>
                </a:xfrm>
                <a:prstGeom prst="line">
                  <a:avLst/>
                </a:prstGeom>
                <a:ln w="22225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连接符 11"/>
                <p:cNvCxnSpPr/>
                <p:nvPr/>
              </p:nvCxnSpPr>
              <p:spPr>
                <a:xfrm>
                  <a:off x="4398" y="1907"/>
                  <a:ext cx="0" cy="94"/>
                </a:xfrm>
                <a:prstGeom prst="line">
                  <a:avLst/>
                </a:prstGeom>
                <a:ln w="22225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组合 63"/>
              <p:cNvGrpSpPr/>
              <p:nvPr/>
            </p:nvGrpSpPr>
            <p:grpSpPr>
              <a:xfrm rot="0">
                <a:off x="12247" y="5893"/>
                <a:ext cx="1259" cy="431"/>
                <a:chOff x="2376" y="1522"/>
                <a:chExt cx="1617" cy="470"/>
              </a:xfrm>
            </p:grpSpPr>
            <p:sp>
              <p:nvSpPr>
                <p:cNvPr id="42" name="任意多边形 41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2376" y="1522"/>
                  <a:ext cx="1616" cy="334"/>
                </a:xfrm>
                <a:custGeom>
                  <a:avLst/>
                  <a:gdLst>
                    <a:gd name="connsiteX0" fmla="*/ 0 w 1741"/>
                    <a:gd name="connsiteY0" fmla="*/ 0 h 798"/>
                    <a:gd name="connsiteX1" fmla="*/ 1273 w 1741"/>
                    <a:gd name="connsiteY1" fmla="*/ 0 h 798"/>
                    <a:gd name="connsiteX2" fmla="*/ 1741 w 1741"/>
                    <a:gd name="connsiteY2" fmla="*/ 787 h 798"/>
                    <a:gd name="connsiteX3" fmla="*/ 483 w 1741"/>
                    <a:gd name="connsiteY3" fmla="*/ 798 h 798"/>
                    <a:gd name="connsiteX4" fmla="*/ 0 w 1741"/>
                    <a:gd name="connsiteY4" fmla="*/ 0 h 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1" h="798">
                      <a:moveTo>
                        <a:pt x="0" y="0"/>
                      </a:moveTo>
                      <a:lnTo>
                        <a:pt x="1273" y="0"/>
                      </a:lnTo>
                      <a:lnTo>
                        <a:pt x="1741" y="787"/>
                      </a:lnTo>
                      <a:lnTo>
                        <a:pt x="483" y="79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22225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43" name="直接连接符 42"/>
                <p:cNvCxnSpPr>
                  <a:endCxn id="42" idx="0"/>
                </p:cNvCxnSpPr>
                <p:nvPr>
                  <p:custDataLst>
                    <p:tags r:id="rId6"/>
                  </p:custDataLst>
                </p:nvPr>
              </p:nvCxnSpPr>
              <p:spPr>
                <a:xfrm flipH="1">
                  <a:off x="2376" y="1522"/>
                  <a:ext cx="2" cy="0"/>
                </a:xfrm>
                <a:prstGeom prst="line">
                  <a:avLst/>
                </a:prstGeom>
                <a:ln w="22225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 58"/>
                <p:cNvCxnSpPr>
                  <a:endCxn id="42" idx="0"/>
                </p:cNvCxnSpPr>
                <p:nvPr/>
              </p:nvCxnSpPr>
              <p:spPr>
                <a:xfrm flipH="1" flipV="1">
                  <a:off x="2376" y="1522"/>
                  <a:ext cx="1" cy="137"/>
                </a:xfrm>
                <a:prstGeom prst="line">
                  <a:avLst/>
                </a:prstGeom>
                <a:ln w="22225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接连接符 59"/>
                <p:cNvCxnSpPr/>
                <p:nvPr>
                  <p:custDataLst>
                    <p:tags r:id="rId7"/>
                  </p:custDataLst>
                </p:nvPr>
              </p:nvCxnSpPr>
              <p:spPr>
                <a:xfrm flipH="1" flipV="1">
                  <a:off x="3992" y="1856"/>
                  <a:ext cx="1" cy="137"/>
                </a:xfrm>
                <a:prstGeom prst="line">
                  <a:avLst/>
                </a:prstGeom>
                <a:ln w="22225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连接符 60"/>
                <p:cNvCxnSpPr/>
                <p:nvPr>
                  <p:custDataLst>
                    <p:tags r:id="rId8"/>
                  </p:custDataLst>
                </p:nvPr>
              </p:nvCxnSpPr>
              <p:spPr>
                <a:xfrm flipH="1" flipV="1">
                  <a:off x="2822" y="1856"/>
                  <a:ext cx="1" cy="137"/>
                </a:xfrm>
                <a:prstGeom prst="line">
                  <a:avLst/>
                </a:prstGeom>
                <a:ln w="22225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接连接符 61"/>
                <p:cNvCxnSpPr/>
                <p:nvPr/>
              </p:nvCxnSpPr>
              <p:spPr>
                <a:xfrm>
                  <a:off x="2377" y="1650"/>
                  <a:ext cx="447" cy="340"/>
                </a:xfrm>
                <a:prstGeom prst="line">
                  <a:avLst/>
                </a:prstGeom>
                <a:ln w="22225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连接符 62"/>
                <p:cNvCxnSpPr/>
                <p:nvPr/>
              </p:nvCxnSpPr>
              <p:spPr>
                <a:xfrm>
                  <a:off x="2827" y="1981"/>
                  <a:ext cx="1167" cy="0"/>
                </a:xfrm>
                <a:prstGeom prst="line">
                  <a:avLst/>
                </a:prstGeom>
                <a:ln w="22225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组合 78"/>
              <p:cNvGrpSpPr/>
              <p:nvPr/>
            </p:nvGrpSpPr>
            <p:grpSpPr>
              <a:xfrm rot="0">
                <a:off x="12552" y="5511"/>
                <a:ext cx="514" cy="662"/>
                <a:chOff x="1096" y="1653"/>
                <a:chExt cx="664" cy="764"/>
              </a:xfrm>
            </p:grpSpPr>
            <p:grpSp>
              <p:nvGrpSpPr>
                <p:cNvPr id="66" name="组合 65"/>
                <p:cNvGrpSpPr/>
                <p:nvPr/>
              </p:nvGrpSpPr>
              <p:grpSpPr>
                <a:xfrm>
                  <a:off x="1096" y="2241"/>
                  <a:ext cx="664" cy="177"/>
                  <a:chOff x="2376" y="1522"/>
                  <a:chExt cx="1617" cy="470"/>
                </a:xfrm>
              </p:grpSpPr>
              <p:sp>
                <p:nvSpPr>
                  <p:cNvPr id="67" name="任意多边形 66"/>
                  <p:cNvSpPr/>
                  <p:nvPr>
                    <p:custDataLst>
                      <p:tags r:id="rId9"/>
                    </p:custDataLst>
                  </p:nvPr>
                </p:nvSpPr>
                <p:spPr>
                  <a:xfrm>
                    <a:off x="2376" y="1522"/>
                    <a:ext cx="1616" cy="334"/>
                  </a:xfrm>
                  <a:custGeom>
                    <a:avLst/>
                    <a:gdLst>
                      <a:gd name="connsiteX0" fmla="*/ 0 w 1741"/>
                      <a:gd name="connsiteY0" fmla="*/ 0 h 798"/>
                      <a:gd name="connsiteX1" fmla="*/ 1273 w 1741"/>
                      <a:gd name="connsiteY1" fmla="*/ 0 h 798"/>
                      <a:gd name="connsiteX2" fmla="*/ 1741 w 1741"/>
                      <a:gd name="connsiteY2" fmla="*/ 787 h 798"/>
                      <a:gd name="connsiteX3" fmla="*/ 483 w 1741"/>
                      <a:gd name="connsiteY3" fmla="*/ 798 h 798"/>
                      <a:gd name="connsiteX4" fmla="*/ 0 w 1741"/>
                      <a:gd name="connsiteY4" fmla="*/ 0 h 7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1" h="798">
                        <a:moveTo>
                          <a:pt x="0" y="0"/>
                        </a:moveTo>
                        <a:lnTo>
                          <a:pt x="1273" y="0"/>
                        </a:lnTo>
                        <a:lnTo>
                          <a:pt x="1741" y="787"/>
                        </a:lnTo>
                        <a:lnTo>
                          <a:pt x="483" y="79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0"/>
                    </a:srgbClr>
                  </a:solidFill>
                  <a:ln w="22225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68" name="直接连接符 67"/>
                  <p:cNvCxnSpPr>
                    <a:endCxn id="67" idx="0"/>
                  </p:cNvCxnSpPr>
                  <p:nvPr>
                    <p:custDataLst>
                      <p:tags r:id="rId10"/>
                    </p:custDataLst>
                  </p:nvPr>
                </p:nvCxnSpPr>
                <p:spPr>
                  <a:xfrm flipH="1">
                    <a:off x="2376" y="1522"/>
                    <a:ext cx="2" cy="0"/>
                  </a:xfrm>
                  <a:prstGeom prst="line">
                    <a:avLst/>
                  </a:prstGeom>
                  <a:ln w="22225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直接连接符 68"/>
                  <p:cNvCxnSpPr>
                    <a:endCxn id="67" idx="0"/>
                  </p:cNvCxnSpPr>
                  <p:nvPr>
                    <p:custDataLst>
                      <p:tags r:id="rId11"/>
                    </p:custDataLst>
                  </p:nvPr>
                </p:nvCxnSpPr>
                <p:spPr>
                  <a:xfrm flipH="1" flipV="1">
                    <a:off x="2376" y="1522"/>
                    <a:ext cx="1" cy="137"/>
                  </a:xfrm>
                  <a:prstGeom prst="line">
                    <a:avLst/>
                  </a:prstGeom>
                  <a:ln w="22225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直接连接符 69"/>
                  <p:cNvCxnSpPr/>
                  <p:nvPr>
                    <p:custDataLst>
                      <p:tags r:id="rId12"/>
                    </p:custDataLst>
                  </p:nvPr>
                </p:nvCxnSpPr>
                <p:spPr>
                  <a:xfrm flipH="1" flipV="1">
                    <a:off x="3992" y="1856"/>
                    <a:ext cx="1" cy="137"/>
                  </a:xfrm>
                  <a:prstGeom prst="line">
                    <a:avLst/>
                  </a:prstGeom>
                  <a:ln w="22225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直接连接符 70"/>
                  <p:cNvCxnSpPr/>
                  <p:nvPr>
                    <p:custDataLst>
                      <p:tags r:id="rId13"/>
                    </p:custDataLst>
                  </p:nvPr>
                </p:nvCxnSpPr>
                <p:spPr>
                  <a:xfrm flipH="1" flipV="1">
                    <a:off x="2822" y="1856"/>
                    <a:ext cx="1" cy="137"/>
                  </a:xfrm>
                  <a:prstGeom prst="line">
                    <a:avLst/>
                  </a:prstGeom>
                  <a:ln w="22225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直接连接符 71"/>
                  <p:cNvCxnSpPr/>
                  <p:nvPr>
                    <p:custDataLst>
                      <p:tags r:id="rId14"/>
                    </p:custDataLst>
                  </p:nvPr>
                </p:nvCxnSpPr>
                <p:spPr>
                  <a:xfrm>
                    <a:off x="2377" y="1650"/>
                    <a:ext cx="447" cy="340"/>
                  </a:xfrm>
                  <a:prstGeom prst="line">
                    <a:avLst/>
                  </a:prstGeom>
                  <a:ln w="22225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直接连接符 72"/>
                  <p:cNvCxnSpPr/>
                  <p:nvPr>
                    <p:custDataLst>
                      <p:tags r:id="rId15"/>
                    </p:custDataLst>
                  </p:nvPr>
                </p:nvCxnSpPr>
                <p:spPr>
                  <a:xfrm>
                    <a:off x="2827" y="1981"/>
                    <a:ext cx="1167" cy="0"/>
                  </a:xfrm>
                  <a:prstGeom prst="line">
                    <a:avLst/>
                  </a:prstGeom>
                  <a:ln w="22225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4" name="直接连接符 73"/>
                <p:cNvCxnSpPr>
                  <a:stCxn id="67" idx="0"/>
                </p:cNvCxnSpPr>
                <p:nvPr/>
              </p:nvCxnSpPr>
              <p:spPr>
                <a:xfrm flipV="1">
                  <a:off x="1096" y="1660"/>
                  <a:ext cx="170" cy="581"/>
                </a:xfrm>
                <a:prstGeom prst="line">
                  <a:avLst/>
                </a:prstGeom>
                <a:ln w="22225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接连接符 75"/>
                <p:cNvCxnSpPr>
                  <a:stCxn id="67" idx="3"/>
                </p:cNvCxnSpPr>
                <p:nvPr/>
              </p:nvCxnSpPr>
              <p:spPr>
                <a:xfrm flipV="1">
                  <a:off x="1280" y="1653"/>
                  <a:ext cx="6" cy="714"/>
                </a:xfrm>
                <a:prstGeom prst="line">
                  <a:avLst/>
                </a:prstGeom>
                <a:ln w="22225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接连接符 76"/>
                <p:cNvCxnSpPr>
                  <a:stCxn id="67" idx="2"/>
                </p:cNvCxnSpPr>
                <p:nvPr/>
              </p:nvCxnSpPr>
              <p:spPr>
                <a:xfrm flipH="1" flipV="1">
                  <a:off x="1280" y="1653"/>
                  <a:ext cx="480" cy="712"/>
                </a:xfrm>
                <a:prstGeom prst="line">
                  <a:avLst/>
                </a:prstGeom>
                <a:ln w="22225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接连接符 77"/>
                <p:cNvCxnSpPr>
                  <a:stCxn id="67" idx="1"/>
                </p:cNvCxnSpPr>
                <p:nvPr/>
              </p:nvCxnSpPr>
              <p:spPr>
                <a:xfrm flipH="1" flipV="1">
                  <a:off x="1286" y="1680"/>
                  <a:ext cx="296" cy="561"/>
                </a:xfrm>
                <a:prstGeom prst="line">
                  <a:avLst/>
                </a:prstGeom>
                <a:ln w="22225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组合 81"/>
              <p:cNvGrpSpPr/>
              <p:nvPr/>
            </p:nvGrpSpPr>
            <p:grpSpPr>
              <a:xfrm rot="0">
                <a:off x="12181" y="6596"/>
                <a:ext cx="1752" cy="505"/>
                <a:chOff x="2376" y="1522"/>
                <a:chExt cx="1617" cy="470"/>
              </a:xfrm>
            </p:grpSpPr>
            <p:sp>
              <p:nvSpPr>
                <p:cNvPr id="83" name="任意多边形 82"/>
                <p:cNvSpPr/>
                <p:nvPr>
                  <p:custDataLst>
                    <p:tags r:id="rId16"/>
                  </p:custDataLst>
                </p:nvPr>
              </p:nvSpPr>
              <p:spPr>
                <a:xfrm>
                  <a:off x="2376" y="1522"/>
                  <a:ext cx="1616" cy="334"/>
                </a:xfrm>
                <a:custGeom>
                  <a:avLst/>
                  <a:gdLst>
                    <a:gd name="connsiteX0" fmla="*/ 0 w 1741"/>
                    <a:gd name="connsiteY0" fmla="*/ 0 h 798"/>
                    <a:gd name="connsiteX1" fmla="*/ 1273 w 1741"/>
                    <a:gd name="connsiteY1" fmla="*/ 0 h 798"/>
                    <a:gd name="connsiteX2" fmla="*/ 1741 w 1741"/>
                    <a:gd name="connsiteY2" fmla="*/ 787 h 798"/>
                    <a:gd name="connsiteX3" fmla="*/ 483 w 1741"/>
                    <a:gd name="connsiteY3" fmla="*/ 798 h 798"/>
                    <a:gd name="connsiteX4" fmla="*/ 0 w 1741"/>
                    <a:gd name="connsiteY4" fmla="*/ 0 h 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1" h="798">
                      <a:moveTo>
                        <a:pt x="0" y="0"/>
                      </a:moveTo>
                      <a:lnTo>
                        <a:pt x="1273" y="0"/>
                      </a:lnTo>
                      <a:lnTo>
                        <a:pt x="1741" y="787"/>
                      </a:lnTo>
                      <a:lnTo>
                        <a:pt x="483" y="79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22225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84" name="直接连接符 83"/>
                <p:cNvCxnSpPr>
                  <a:endCxn id="83" idx="0"/>
                </p:cNvCxnSpPr>
                <p:nvPr>
                  <p:custDataLst>
                    <p:tags r:id="rId17"/>
                  </p:custDataLst>
                </p:nvPr>
              </p:nvCxnSpPr>
              <p:spPr>
                <a:xfrm flipH="1">
                  <a:off x="2376" y="1522"/>
                  <a:ext cx="2" cy="0"/>
                </a:xfrm>
                <a:prstGeom prst="line">
                  <a:avLst/>
                </a:prstGeom>
                <a:ln w="22225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接连接符 84"/>
                <p:cNvCxnSpPr>
                  <a:endCxn id="83" idx="0"/>
                </p:cNvCxnSpPr>
                <p:nvPr>
                  <p:custDataLst>
                    <p:tags r:id="rId18"/>
                  </p:custDataLst>
                </p:nvPr>
              </p:nvCxnSpPr>
              <p:spPr>
                <a:xfrm flipH="1" flipV="1">
                  <a:off x="2376" y="1522"/>
                  <a:ext cx="1" cy="137"/>
                </a:xfrm>
                <a:prstGeom prst="line">
                  <a:avLst/>
                </a:prstGeom>
                <a:ln w="22225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连接符 85"/>
                <p:cNvCxnSpPr/>
                <p:nvPr>
                  <p:custDataLst>
                    <p:tags r:id="rId19"/>
                  </p:custDataLst>
                </p:nvPr>
              </p:nvCxnSpPr>
              <p:spPr>
                <a:xfrm flipH="1" flipV="1">
                  <a:off x="3992" y="1856"/>
                  <a:ext cx="1" cy="137"/>
                </a:xfrm>
                <a:prstGeom prst="line">
                  <a:avLst/>
                </a:prstGeom>
                <a:ln w="22225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接连接符 86"/>
                <p:cNvCxnSpPr/>
                <p:nvPr>
                  <p:custDataLst>
                    <p:tags r:id="rId20"/>
                  </p:custDataLst>
                </p:nvPr>
              </p:nvCxnSpPr>
              <p:spPr>
                <a:xfrm flipH="1" flipV="1">
                  <a:off x="2822" y="1856"/>
                  <a:ext cx="1" cy="137"/>
                </a:xfrm>
                <a:prstGeom prst="line">
                  <a:avLst/>
                </a:prstGeom>
                <a:ln w="22225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接连接符 87"/>
                <p:cNvCxnSpPr/>
                <p:nvPr>
                  <p:custDataLst>
                    <p:tags r:id="rId21"/>
                  </p:custDataLst>
                </p:nvPr>
              </p:nvCxnSpPr>
              <p:spPr>
                <a:xfrm>
                  <a:off x="2377" y="1650"/>
                  <a:ext cx="447" cy="340"/>
                </a:xfrm>
                <a:prstGeom prst="line">
                  <a:avLst/>
                </a:prstGeom>
                <a:ln w="22225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接连接符 88"/>
                <p:cNvCxnSpPr/>
                <p:nvPr>
                  <p:custDataLst>
                    <p:tags r:id="rId22"/>
                  </p:custDataLst>
                </p:nvPr>
              </p:nvCxnSpPr>
              <p:spPr>
                <a:xfrm>
                  <a:off x="2827" y="1981"/>
                  <a:ext cx="1167" cy="0"/>
                </a:xfrm>
                <a:prstGeom prst="line">
                  <a:avLst/>
                </a:prstGeom>
                <a:ln w="22225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组合 89"/>
              <p:cNvGrpSpPr/>
              <p:nvPr/>
            </p:nvGrpSpPr>
            <p:grpSpPr>
              <a:xfrm rot="0">
                <a:off x="12571" y="6109"/>
                <a:ext cx="561" cy="776"/>
                <a:chOff x="1096" y="1653"/>
                <a:chExt cx="664" cy="764"/>
              </a:xfrm>
            </p:grpSpPr>
            <p:grpSp>
              <p:nvGrpSpPr>
                <p:cNvPr id="91" name="组合 90"/>
                <p:cNvGrpSpPr/>
                <p:nvPr/>
              </p:nvGrpSpPr>
              <p:grpSpPr>
                <a:xfrm>
                  <a:off x="1096" y="2241"/>
                  <a:ext cx="664" cy="177"/>
                  <a:chOff x="2376" y="1522"/>
                  <a:chExt cx="1617" cy="470"/>
                </a:xfrm>
              </p:grpSpPr>
              <p:sp>
                <p:nvSpPr>
                  <p:cNvPr id="92" name="任意多边形 91"/>
                  <p:cNvSpPr/>
                  <p:nvPr>
                    <p:custDataLst>
                      <p:tags r:id="rId23"/>
                    </p:custDataLst>
                  </p:nvPr>
                </p:nvSpPr>
                <p:spPr>
                  <a:xfrm>
                    <a:off x="2376" y="1522"/>
                    <a:ext cx="1616" cy="334"/>
                  </a:xfrm>
                  <a:custGeom>
                    <a:avLst/>
                    <a:gdLst>
                      <a:gd name="connsiteX0" fmla="*/ 0 w 1741"/>
                      <a:gd name="connsiteY0" fmla="*/ 0 h 798"/>
                      <a:gd name="connsiteX1" fmla="*/ 1273 w 1741"/>
                      <a:gd name="connsiteY1" fmla="*/ 0 h 798"/>
                      <a:gd name="connsiteX2" fmla="*/ 1741 w 1741"/>
                      <a:gd name="connsiteY2" fmla="*/ 787 h 798"/>
                      <a:gd name="connsiteX3" fmla="*/ 483 w 1741"/>
                      <a:gd name="connsiteY3" fmla="*/ 798 h 798"/>
                      <a:gd name="connsiteX4" fmla="*/ 0 w 1741"/>
                      <a:gd name="connsiteY4" fmla="*/ 0 h 7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1" h="798">
                        <a:moveTo>
                          <a:pt x="0" y="0"/>
                        </a:moveTo>
                        <a:lnTo>
                          <a:pt x="1273" y="0"/>
                        </a:lnTo>
                        <a:lnTo>
                          <a:pt x="1741" y="787"/>
                        </a:lnTo>
                        <a:lnTo>
                          <a:pt x="483" y="79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0"/>
                    </a:srgbClr>
                  </a:solidFill>
                  <a:ln w="22225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93" name="直接连接符 92"/>
                  <p:cNvCxnSpPr>
                    <a:endCxn id="92" idx="0"/>
                  </p:cNvCxnSpPr>
                  <p:nvPr>
                    <p:custDataLst>
                      <p:tags r:id="rId24"/>
                    </p:custDataLst>
                  </p:nvPr>
                </p:nvCxnSpPr>
                <p:spPr>
                  <a:xfrm flipH="1">
                    <a:off x="2376" y="1522"/>
                    <a:ext cx="2" cy="0"/>
                  </a:xfrm>
                  <a:prstGeom prst="line">
                    <a:avLst/>
                  </a:prstGeom>
                  <a:ln w="22225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直接连接符 93"/>
                  <p:cNvCxnSpPr>
                    <a:endCxn id="92" idx="0"/>
                  </p:cNvCxnSpPr>
                  <p:nvPr>
                    <p:custDataLst>
                      <p:tags r:id="rId25"/>
                    </p:custDataLst>
                  </p:nvPr>
                </p:nvCxnSpPr>
                <p:spPr>
                  <a:xfrm flipH="1" flipV="1">
                    <a:off x="2376" y="1522"/>
                    <a:ext cx="1" cy="137"/>
                  </a:xfrm>
                  <a:prstGeom prst="line">
                    <a:avLst/>
                  </a:prstGeom>
                  <a:ln w="22225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直接连接符 94"/>
                  <p:cNvCxnSpPr/>
                  <p:nvPr>
                    <p:custDataLst>
                      <p:tags r:id="rId26"/>
                    </p:custDataLst>
                  </p:nvPr>
                </p:nvCxnSpPr>
                <p:spPr>
                  <a:xfrm flipH="1" flipV="1">
                    <a:off x="3992" y="1856"/>
                    <a:ext cx="1" cy="137"/>
                  </a:xfrm>
                  <a:prstGeom prst="line">
                    <a:avLst/>
                  </a:prstGeom>
                  <a:ln w="22225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直接连接符 95"/>
                  <p:cNvCxnSpPr/>
                  <p:nvPr>
                    <p:custDataLst>
                      <p:tags r:id="rId27"/>
                    </p:custDataLst>
                  </p:nvPr>
                </p:nvCxnSpPr>
                <p:spPr>
                  <a:xfrm flipH="1" flipV="1">
                    <a:off x="2822" y="1856"/>
                    <a:ext cx="1" cy="137"/>
                  </a:xfrm>
                  <a:prstGeom prst="line">
                    <a:avLst/>
                  </a:prstGeom>
                  <a:ln w="22225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直接连接符 96"/>
                  <p:cNvCxnSpPr/>
                  <p:nvPr>
                    <p:custDataLst>
                      <p:tags r:id="rId28"/>
                    </p:custDataLst>
                  </p:nvPr>
                </p:nvCxnSpPr>
                <p:spPr>
                  <a:xfrm>
                    <a:off x="2377" y="1650"/>
                    <a:ext cx="447" cy="340"/>
                  </a:xfrm>
                  <a:prstGeom prst="line">
                    <a:avLst/>
                  </a:prstGeom>
                  <a:ln w="22225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直接连接符 97"/>
                  <p:cNvCxnSpPr/>
                  <p:nvPr>
                    <p:custDataLst>
                      <p:tags r:id="rId29"/>
                    </p:custDataLst>
                  </p:nvPr>
                </p:nvCxnSpPr>
                <p:spPr>
                  <a:xfrm>
                    <a:off x="2827" y="1981"/>
                    <a:ext cx="1167" cy="0"/>
                  </a:xfrm>
                  <a:prstGeom prst="line">
                    <a:avLst/>
                  </a:prstGeom>
                  <a:ln w="22225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9" name="直接连接符 98"/>
                <p:cNvCxnSpPr>
                  <a:stCxn id="92" idx="0"/>
                </p:cNvCxnSpPr>
                <p:nvPr>
                  <p:custDataLst>
                    <p:tags r:id="rId30"/>
                  </p:custDataLst>
                </p:nvPr>
              </p:nvCxnSpPr>
              <p:spPr>
                <a:xfrm flipV="1">
                  <a:off x="1096" y="1660"/>
                  <a:ext cx="170" cy="581"/>
                </a:xfrm>
                <a:prstGeom prst="line">
                  <a:avLst/>
                </a:prstGeom>
                <a:ln w="22225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接连接符 99"/>
                <p:cNvCxnSpPr>
                  <a:stCxn id="92" idx="3"/>
                </p:cNvCxnSpPr>
                <p:nvPr>
                  <p:custDataLst>
                    <p:tags r:id="rId31"/>
                  </p:custDataLst>
                </p:nvPr>
              </p:nvCxnSpPr>
              <p:spPr>
                <a:xfrm flipV="1">
                  <a:off x="1280" y="1653"/>
                  <a:ext cx="6" cy="714"/>
                </a:xfrm>
                <a:prstGeom prst="line">
                  <a:avLst/>
                </a:prstGeom>
                <a:ln w="22225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接连接符 100"/>
                <p:cNvCxnSpPr>
                  <a:stCxn id="92" idx="2"/>
                </p:cNvCxnSpPr>
                <p:nvPr>
                  <p:custDataLst>
                    <p:tags r:id="rId32"/>
                  </p:custDataLst>
                </p:nvPr>
              </p:nvCxnSpPr>
              <p:spPr>
                <a:xfrm flipH="1" flipV="1">
                  <a:off x="1280" y="1653"/>
                  <a:ext cx="480" cy="712"/>
                </a:xfrm>
                <a:prstGeom prst="line">
                  <a:avLst/>
                </a:prstGeom>
                <a:ln w="22225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接连接符 101"/>
                <p:cNvCxnSpPr>
                  <a:stCxn id="92" idx="1"/>
                </p:cNvCxnSpPr>
                <p:nvPr>
                  <p:custDataLst>
                    <p:tags r:id="rId33"/>
                  </p:custDataLst>
                </p:nvPr>
              </p:nvCxnSpPr>
              <p:spPr>
                <a:xfrm flipH="1" flipV="1">
                  <a:off x="1286" y="1680"/>
                  <a:ext cx="296" cy="561"/>
                </a:xfrm>
                <a:prstGeom prst="line">
                  <a:avLst/>
                </a:prstGeom>
                <a:ln w="22225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7" name="组合 126"/>
              <p:cNvGrpSpPr/>
              <p:nvPr/>
            </p:nvGrpSpPr>
            <p:grpSpPr>
              <a:xfrm rot="0">
                <a:off x="12049" y="7197"/>
                <a:ext cx="2351" cy="1049"/>
                <a:chOff x="2376" y="1522"/>
                <a:chExt cx="1617" cy="470"/>
              </a:xfrm>
            </p:grpSpPr>
            <p:sp>
              <p:nvSpPr>
                <p:cNvPr id="128" name="任意多边形 127"/>
                <p:cNvSpPr/>
                <p:nvPr>
                  <p:custDataLst>
                    <p:tags r:id="rId34"/>
                  </p:custDataLst>
                </p:nvPr>
              </p:nvSpPr>
              <p:spPr>
                <a:xfrm>
                  <a:off x="2376" y="1522"/>
                  <a:ext cx="1616" cy="334"/>
                </a:xfrm>
                <a:custGeom>
                  <a:avLst/>
                  <a:gdLst>
                    <a:gd name="connsiteX0" fmla="*/ 0 w 1741"/>
                    <a:gd name="connsiteY0" fmla="*/ 0 h 798"/>
                    <a:gd name="connsiteX1" fmla="*/ 1273 w 1741"/>
                    <a:gd name="connsiteY1" fmla="*/ 0 h 798"/>
                    <a:gd name="connsiteX2" fmla="*/ 1741 w 1741"/>
                    <a:gd name="connsiteY2" fmla="*/ 787 h 798"/>
                    <a:gd name="connsiteX3" fmla="*/ 483 w 1741"/>
                    <a:gd name="connsiteY3" fmla="*/ 798 h 798"/>
                    <a:gd name="connsiteX4" fmla="*/ 0 w 1741"/>
                    <a:gd name="connsiteY4" fmla="*/ 0 h 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1" h="798">
                      <a:moveTo>
                        <a:pt x="0" y="0"/>
                      </a:moveTo>
                      <a:lnTo>
                        <a:pt x="1273" y="0"/>
                      </a:lnTo>
                      <a:lnTo>
                        <a:pt x="1741" y="787"/>
                      </a:lnTo>
                      <a:lnTo>
                        <a:pt x="483" y="79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rotWithShape="1">
                  <a:blip r:embed="rId35"/>
                  <a:stretch>
                    <a:fillRect/>
                  </a:stretch>
                </a:blipFill>
                <a:ln w="22225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129" name="直接连接符 128"/>
                <p:cNvCxnSpPr>
                  <a:endCxn id="128" idx="0"/>
                </p:cNvCxnSpPr>
                <p:nvPr>
                  <p:custDataLst>
                    <p:tags r:id="rId36"/>
                  </p:custDataLst>
                </p:nvPr>
              </p:nvCxnSpPr>
              <p:spPr>
                <a:xfrm flipH="1">
                  <a:off x="2376" y="1522"/>
                  <a:ext cx="2" cy="0"/>
                </a:xfrm>
                <a:prstGeom prst="line">
                  <a:avLst/>
                </a:prstGeom>
                <a:ln w="22225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>
                  <a:endCxn id="128" idx="0"/>
                </p:cNvCxnSpPr>
                <p:nvPr>
                  <p:custDataLst>
                    <p:tags r:id="rId37"/>
                  </p:custDataLst>
                </p:nvPr>
              </p:nvCxnSpPr>
              <p:spPr>
                <a:xfrm flipH="1" flipV="1">
                  <a:off x="2376" y="1522"/>
                  <a:ext cx="1" cy="137"/>
                </a:xfrm>
                <a:prstGeom prst="line">
                  <a:avLst/>
                </a:prstGeom>
                <a:ln w="22225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直接连接符 130"/>
                <p:cNvCxnSpPr/>
                <p:nvPr>
                  <p:custDataLst>
                    <p:tags r:id="rId38"/>
                  </p:custDataLst>
                </p:nvPr>
              </p:nvCxnSpPr>
              <p:spPr>
                <a:xfrm flipH="1" flipV="1">
                  <a:off x="3992" y="1856"/>
                  <a:ext cx="1" cy="137"/>
                </a:xfrm>
                <a:prstGeom prst="line">
                  <a:avLst/>
                </a:prstGeom>
                <a:ln w="22225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直接连接符 131"/>
                <p:cNvCxnSpPr/>
                <p:nvPr>
                  <p:custDataLst>
                    <p:tags r:id="rId39"/>
                  </p:custDataLst>
                </p:nvPr>
              </p:nvCxnSpPr>
              <p:spPr>
                <a:xfrm flipH="1" flipV="1">
                  <a:off x="2822" y="1856"/>
                  <a:ext cx="1" cy="137"/>
                </a:xfrm>
                <a:prstGeom prst="line">
                  <a:avLst/>
                </a:prstGeom>
                <a:ln w="22225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直接连接符 132"/>
                <p:cNvCxnSpPr/>
                <p:nvPr>
                  <p:custDataLst>
                    <p:tags r:id="rId40"/>
                  </p:custDataLst>
                </p:nvPr>
              </p:nvCxnSpPr>
              <p:spPr>
                <a:xfrm>
                  <a:off x="2377" y="1650"/>
                  <a:ext cx="447" cy="340"/>
                </a:xfrm>
                <a:prstGeom prst="line">
                  <a:avLst/>
                </a:prstGeom>
                <a:ln w="22225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直接连接符 133"/>
                <p:cNvCxnSpPr/>
                <p:nvPr>
                  <p:custDataLst>
                    <p:tags r:id="rId41"/>
                  </p:custDataLst>
                </p:nvPr>
              </p:nvCxnSpPr>
              <p:spPr>
                <a:xfrm>
                  <a:off x="2827" y="1981"/>
                  <a:ext cx="1167" cy="0"/>
                </a:xfrm>
                <a:prstGeom prst="line">
                  <a:avLst/>
                </a:prstGeom>
                <a:ln w="22225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组合 202"/>
              <p:cNvGrpSpPr/>
              <p:nvPr/>
            </p:nvGrpSpPr>
            <p:grpSpPr>
              <a:xfrm rot="0">
                <a:off x="12454" y="6818"/>
                <a:ext cx="1069" cy="1017"/>
                <a:chOff x="11402" y="7791"/>
                <a:chExt cx="580" cy="1156"/>
              </a:xfrm>
            </p:grpSpPr>
            <p:grpSp>
              <p:nvGrpSpPr>
                <p:cNvPr id="136" name="组合 135"/>
                <p:cNvGrpSpPr/>
                <p:nvPr/>
              </p:nvGrpSpPr>
              <p:grpSpPr>
                <a:xfrm rot="0">
                  <a:off x="11402" y="8371"/>
                  <a:ext cx="580" cy="575"/>
                  <a:chOff x="2351" y="115"/>
                  <a:chExt cx="1428" cy="1502"/>
                </a:xfrm>
              </p:grpSpPr>
              <p:sp>
                <p:nvSpPr>
                  <p:cNvPr id="137" name="任意多边形 136"/>
                  <p:cNvSpPr/>
                  <p:nvPr>
                    <p:custDataLst>
                      <p:tags r:id="rId42"/>
                    </p:custDataLst>
                  </p:nvPr>
                </p:nvSpPr>
                <p:spPr>
                  <a:xfrm>
                    <a:off x="2351" y="115"/>
                    <a:ext cx="1428" cy="1502"/>
                  </a:xfrm>
                  <a:custGeom>
                    <a:avLst/>
                    <a:gdLst>
                      <a:gd name="connsiteX0" fmla="*/ 0 w 1741"/>
                      <a:gd name="connsiteY0" fmla="*/ 0 h 798"/>
                      <a:gd name="connsiteX1" fmla="*/ 1273 w 1741"/>
                      <a:gd name="connsiteY1" fmla="*/ 0 h 798"/>
                      <a:gd name="connsiteX2" fmla="*/ 1741 w 1741"/>
                      <a:gd name="connsiteY2" fmla="*/ 787 h 798"/>
                      <a:gd name="connsiteX3" fmla="*/ 483 w 1741"/>
                      <a:gd name="connsiteY3" fmla="*/ 798 h 798"/>
                      <a:gd name="connsiteX4" fmla="*/ 0 w 1741"/>
                      <a:gd name="connsiteY4" fmla="*/ 0 h 7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1" h="798">
                        <a:moveTo>
                          <a:pt x="0" y="0"/>
                        </a:moveTo>
                        <a:lnTo>
                          <a:pt x="1273" y="0"/>
                        </a:lnTo>
                        <a:lnTo>
                          <a:pt x="1741" y="787"/>
                        </a:lnTo>
                        <a:lnTo>
                          <a:pt x="483" y="79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0"/>
                    </a:srgbClr>
                  </a:solidFill>
                  <a:ln w="22225">
                    <a:solidFill>
                      <a:srgbClr val="FF0000"/>
                    </a:solidFill>
                    <a:prstDash val="dash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38" name="直接连接符 137"/>
                  <p:cNvCxnSpPr>
                    <a:endCxn id="137" idx="0"/>
                  </p:cNvCxnSpPr>
                  <p:nvPr>
                    <p:custDataLst>
                      <p:tags r:id="rId43"/>
                    </p:custDataLst>
                  </p:nvPr>
                </p:nvCxnSpPr>
                <p:spPr>
                  <a:xfrm flipH="1">
                    <a:off x="2351" y="115"/>
                    <a:ext cx="2" cy="0"/>
                  </a:xfrm>
                  <a:prstGeom prst="line">
                    <a:avLst/>
                  </a:prstGeom>
                  <a:ln w="22225">
                    <a:solidFill>
                      <a:srgbClr val="FF0000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4" name="直接连接符 143"/>
                <p:cNvCxnSpPr/>
                <p:nvPr>
                  <p:custDataLst>
                    <p:tags r:id="rId44"/>
                  </p:custDataLst>
                </p:nvPr>
              </p:nvCxnSpPr>
              <p:spPr>
                <a:xfrm flipV="1">
                  <a:off x="11408" y="7833"/>
                  <a:ext cx="136" cy="545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>
                  <p:custDataLst>
                    <p:tags r:id="rId45"/>
                  </p:custDataLst>
                </p:nvPr>
              </p:nvCxnSpPr>
              <p:spPr>
                <a:xfrm flipH="1" flipV="1">
                  <a:off x="11548" y="7791"/>
                  <a:ext cx="45" cy="1141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>
                  <a:stCxn id="137" idx="2"/>
                </p:cNvCxnSpPr>
                <p:nvPr>
                  <p:custDataLst>
                    <p:tags r:id="rId46"/>
                  </p:custDataLst>
                </p:nvPr>
              </p:nvCxnSpPr>
              <p:spPr>
                <a:xfrm flipH="1" flipV="1">
                  <a:off x="11563" y="7844"/>
                  <a:ext cx="419" cy="1096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接连接符 146"/>
                <p:cNvCxnSpPr>
                  <a:stCxn id="137" idx="1"/>
                </p:cNvCxnSpPr>
                <p:nvPr>
                  <p:custDataLst>
                    <p:tags r:id="rId47"/>
                  </p:custDataLst>
                </p:nvPr>
              </p:nvCxnSpPr>
              <p:spPr>
                <a:xfrm flipH="1" flipV="1">
                  <a:off x="11558" y="7833"/>
                  <a:ext cx="268" cy="539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4" name="组合 363"/>
              <p:cNvGrpSpPr/>
              <p:nvPr/>
            </p:nvGrpSpPr>
            <p:grpSpPr>
              <a:xfrm>
                <a:off x="518" y="4925"/>
                <a:ext cx="2570" cy="3324"/>
                <a:chOff x="509" y="4592"/>
                <a:chExt cx="2570" cy="3324"/>
              </a:xfrm>
            </p:grpSpPr>
            <p:grpSp>
              <p:nvGrpSpPr>
                <p:cNvPr id="227" name="组合 226"/>
                <p:cNvGrpSpPr/>
                <p:nvPr/>
              </p:nvGrpSpPr>
              <p:grpSpPr>
                <a:xfrm rot="0">
                  <a:off x="1057" y="4592"/>
                  <a:ext cx="1275" cy="865"/>
                  <a:chOff x="2533" y="744"/>
                  <a:chExt cx="1867" cy="1257"/>
                </a:xfrm>
              </p:grpSpPr>
              <p:sp>
                <p:nvSpPr>
                  <p:cNvPr id="228" name="任意多边形 227"/>
                  <p:cNvSpPr/>
                  <p:nvPr>
                    <p:custDataLst>
                      <p:tags r:id="rId48"/>
                    </p:custDataLst>
                  </p:nvPr>
                </p:nvSpPr>
                <p:spPr>
                  <a:xfrm>
                    <a:off x="2533" y="744"/>
                    <a:ext cx="488" cy="1177"/>
                  </a:xfrm>
                  <a:custGeom>
                    <a:avLst/>
                    <a:gdLst>
                      <a:gd name="connsiteX0" fmla="*/ 0 w 488"/>
                      <a:gd name="connsiteY0" fmla="*/ 799 h 1177"/>
                      <a:gd name="connsiteX1" fmla="*/ 144 w 488"/>
                      <a:gd name="connsiteY1" fmla="*/ 0 h 1177"/>
                      <a:gd name="connsiteX2" fmla="*/ 488 w 488"/>
                      <a:gd name="connsiteY2" fmla="*/ 1177 h 1177"/>
                      <a:gd name="connsiteX3" fmla="*/ 0 w 488"/>
                      <a:gd name="connsiteY3" fmla="*/ 799 h 11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88" h="1177">
                        <a:moveTo>
                          <a:pt x="0" y="799"/>
                        </a:moveTo>
                        <a:lnTo>
                          <a:pt x="144" y="0"/>
                        </a:lnTo>
                        <a:lnTo>
                          <a:pt x="488" y="1177"/>
                        </a:lnTo>
                        <a:lnTo>
                          <a:pt x="0" y="799"/>
                        </a:lnTo>
                        <a:close/>
                      </a:path>
                    </a:pathLst>
                  </a:custGeom>
                  <a:noFill/>
                  <a:ln w="22225">
                    <a:solidFill>
                      <a:schemeClr val="bg2">
                        <a:lumMod val="10000"/>
                      </a:schemeClr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9" name="任意多边形 228"/>
                  <p:cNvSpPr/>
                  <p:nvPr>
                    <p:custDataLst>
                      <p:tags r:id="rId49"/>
                    </p:custDataLst>
                  </p:nvPr>
                </p:nvSpPr>
                <p:spPr>
                  <a:xfrm>
                    <a:off x="2535" y="744"/>
                    <a:ext cx="1397" cy="797"/>
                  </a:xfrm>
                  <a:custGeom>
                    <a:avLst/>
                    <a:gdLst>
                      <a:gd name="connsiteX0" fmla="*/ 153 w 1397"/>
                      <a:gd name="connsiteY0" fmla="*/ 0 h 797"/>
                      <a:gd name="connsiteX1" fmla="*/ 1397 w 1397"/>
                      <a:gd name="connsiteY1" fmla="*/ 0 h 797"/>
                      <a:gd name="connsiteX2" fmla="*/ 1325 w 1397"/>
                      <a:gd name="connsiteY2" fmla="*/ 785 h 797"/>
                      <a:gd name="connsiteX3" fmla="*/ 0 w 1397"/>
                      <a:gd name="connsiteY3" fmla="*/ 797 h 797"/>
                      <a:gd name="connsiteX4" fmla="*/ 153 w 1397"/>
                      <a:gd name="connsiteY4" fmla="*/ 0 h 7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7" h="797">
                        <a:moveTo>
                          <a:pt x="153" y="0"/>
                        </a:moveTo>
                        <a:lnTo>
                          <a:pt x="1397" y="0"/>
                        </a:lnTo>
                        <a:lnTo>
                          <a:pt x="1325" y="785"/>
                        </a:lnTo>
                        <a:lnTo>
                          <a:pt x="0" y="797"/>
                        </a:lnTo>
                        <a:lnTo>
                          <a:pt x="153" y="0"/>
                        </a:lnTo>
                        <a:close/>
                      </a:path>
                    </a:pathLst>
                  </a:custGeom>
                  <a:noFill/>
                  <a:ln w="22225">
                    <a:solidFill>
                      <a:schemeClr val="bg2">
                        <a:lumMod val="10000"/>
                      </a:schemeClr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0" name="任意多边形 229"/>
                  <p:cNvSpPr/>
                  <p:nvPr>
                    <p:custDataLst>
                      <p:tags r:id="rId50"/>
                    </p:custDataLst>
                  </p:nvPr>
                </p:nvSpPr>
                <p:spPr>
                  <a:xfrm>
                    <a:off x="3852" y="744"/>
                    <a:ext cx="546" cy="1164"/>
                  </a:xfrm>
                  <a:custGeom>
                    <a:avLst/>
                    <a:gdLst>
                      <a:gd name="connsiteX0" fmla="*/ 0 w 546"/>
                      <a:gd name="connsiteY0" fmla="*/ 776 h 1164"/>
                      <a:gd name="connsiteX1" fmla="*/ 80 w 546"/>
                      <a:gd name="connsiteY1" fmla="*/ 0 h 1164"/>
                      <a:gd name="connsiteX2" fmla="*/ 546 w 546"/>
                      <a:gd name="connsiteY2" fmla="*/ 1164 h 1164"/>
                      <a:gd name="connsiteX3" fmla="*/ 0 w 546"/>
                      <a:gd name="connsiteY3" fmla="*/ 776 h 11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46" h="1164">
                        <a:moveTo>
                          <a:pt x="0" y="776"/>
                        </a:moveTo>
                        <a:lnTo>
                          <a:pt x="80" y="0"/>
                        </a:lnTo>
                        <a:lnTo>
                          <a:pt x="546" y="1164"/>
                        </a:lnTo>
                        <a:lnTo>
                          <a:pt x="0" y="776"/>
                        </a:lnTo>
                        <a:close/>
                      </a:path>
                    </a:pathLst>
                  </a:custGeom>
                  <a:noFill/>
                  <a:ln w="22225">
                    <a:solidFill>
                      <a:schemeClr val="bg2">
                        <a:lumMod val="10000"/>
                      </a:schemeClr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31" name="直接连接符 230"/>
                  <p:cNvCxnSpPr>
                    <a:stCxn id="228" idx="2"/>
                  </p:cNvCxnSpPr>
                  <p:nvPr>
                    <p:custDataLst>
                      <p:tags r:id="rId51"/>
                    </p:custDataLst>
                  </p:nvPr>
                </p:nvCxnSpPr>
                <p:spPr>
                  <a:xfrm flipV="1">
                    <a:off x="3021" y="1912"/>
                    <a:ext cx="1377" cy="9"/>
                  </a:xfrm>
                  <a:prstGeom prst="line">
                    <a:avLst/>
                  </a:prstGeom>
                  <a:ln w="22225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2" name="任意多边形 231"/>
                  <p:cNvSpPr/>
                  <p:nvPr>
                    <p:custDataLst>
                      <p:tags r:id="rId52"/>
                    </p:custDataLst>
                  </p:nvPr>
                </p:nvSpPr>
                <p:spPr>
                  <a:xfrm>
                    <a:off x="2535" y="1535"/>
                    <a:ext cx="475" cy="466"/>
                  </a:xfrm>
                  <a:custGeom>
                    <a:avLst/>
                    <a:gdLst>
                      <a:gd name="connsiteX0" fmla="*/ 4 w 475"/>
                      <a:gd name="connsiteY0" fmla="*/ 95 h 466"/>
                      <a:gd name="connsiteX1" fmla="*/ 0 w 475"/>
                      <a:gd name="connsiteY1" fmla="*/ 0 h 466"/>
                      <a:gd name="connsiteX2" fmla="*/ 471 w 475"/>
                      <a:gd name="connsiteY2" fmla="*/ 375 h 466"/>
                      <a:gd name="connsiteX3" fmla="*/ 475 w 475"/>
                      <a:gd name="connsiteY3" fmla="*/ 466 h 466"/>
                      <a:gd name="connsiteX4" fmla="*/ 4 w 475"/>
                      <a:gd name="connsiteY4" fmla="*/ 95 h 4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75" h="466">
                        <a:moveTo>
                          <a:pt x="4" y="95"/>
                        </a:moveTo>
                        <a:lnTo>
                          <a:pt x="0" y="0"/>
                        </a:lnTo>
                        <a:lnTo>
                          <a:pt x="471" y="375"/>
                        </a:lnTo>
                        <a:lnTo>
                          <a:pt x="475" y="466"/>
                        </a:lnTo>
                        <a:lnTo>
                          <a:pt x="4" y="95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0"/>
                    </a:srgbClr>
                  </a:solidFill>
                  <a:ln w="22225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33" name="直接连接符 232"/>
                  <p:cNvCxnSpPr>
                    <a:stCxn id="232" idx="4"/>
                  </p:cNvCxnSpPr>
                  <p:nvPr>
                    <p:custDataLst>
                      <p:tags r:id="rId53"/>
                    </p:custDataLst>
                  </p:nvPr>
                </p:nvCxnSpPr>
                <p:spPr>
                  <a:xfrm flipV="1">
                    <a:off x="3010" y="1992"/>
                    <a:ext cx="1390" cy="9"/>
                  </a:xfrm>
                  <a:prstGeom prst="line">
                    <a:avLst/>
                  </a:prstGeom>
                  <a:ln w="22225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直接连接符 233"/>
                  <p:cNvCxnSpPr/>
                  <p:nvPr>
                    <p:custDataLst>
                      <p:tags r:id="rId54"/>
                    </p:custDataLst>
                  </p:nvPr>
                </p:nvCxnSpPr>
                <p:spPr>
                  <a:xfrm>
                    <a:off x="4398" y="1907"/>
                    <a:ext cx="0" cy="94"/>
                  </a:xfrm>
                  <a:prstGeom prst="line">
                    <a:avLst/>
                  </a:prstGeom>
                  <a:ln w="22225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5" name="组合 234"/>
                <p:cNvGrpSpPr/>
                <p:nvPr/>
              </p:nvGrpSpPr>
              <p:grpSpPr>
                <a:xfrm rot="0">
                  <a:off x="1072" y="5527"/>
                  <a:ext cx="1259" cy="431"/>
                  <a:chOff x="2376" y="1522"/>
                  <a:chExt cx="1617" cy="470"/>
                </a:xfrm>
              </p:grpSpPr>
              <p:sp>
                <p:nvSpPr>
                  <p:cNvPr id="236" name="任意多边形 235"/>
                  <p:cNvSpPr/>
                  <p:nvPr>
                    <p:custDataLst>
                      <p:tags r:id="rId55"/>
                    </p:custDataLst>
                  </p:nvPr>
                </p:nvSpPr>
                <p:spPr>
                  <a:xfrm>
                    <a:off x="2376" y="1522"/>
                    <a:ext cx="1616" cy="334"/>
                  </a:xfrm>
                  <a:custGeom>
                    <a:avLst/>
                    <a:gdLst>
                      <a:gd name="connsiteX0" fmla="*/ 0 w 1741"/>
                      <a:gd name="connsiteY0" fmla="*/ 0 h 798"/>
                      <a:gd name="connsiteX1" fmla="*/ 1273 w 1741"/>
                      <a:gd name="connsiteY1" fmla="*/ 0 h 798"/>
                      <a:gd name="connsiteX2" fmla="*/ 1741 w 1741"/>
                      <a:gd name="connsiteY2" fmla="*/ 787 h 798"/>
                      <a:gd name="connsiteX3" fmla="*/ 483 w 1741"/>
                      <a:gd name="connsiteY3" fmla="*/ 798 h 798"/>
                      <a:gd name="connsiteX4" fmla="*/ 0 w 1741"/>
                      <a:gd name="connsiteY4" fmla="*/ 0 h 7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1" h="798">
                        <a:moveTo>
                          <a:pt x="0" y="0"/>
                        </a:moveTo>
                        <a:lnTo>
                          <a:pt x="1273" y="0"/>
                        </a:lnTo>
                        <a:lnTo>
                          <a:pt x="1741" y="787"/>
                        </a:lnTo>
                        <a:lnTo>
                          <a:pt x="483" y="79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0"/>
                    </a:srgbClr>
                  </a:solidFill>
                  <a:ln w="22225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37" name="直接连接符 236"/>
                  <p:cNvCxnSpPr>
                    <a:endCxn id="236" idx="0"/>
                  </p:cNvCxnSpPr>
                  <p:nvPr>
                    <p:custDataLst>
                      <p:tags r:id="rId56"/>
                    </p:custDataLst>
                  </p:nvPr>
                </p:nvCxnSpPr>
                <p:spPr>
                  <a:xfrm flipH="1">
                    <a:off x="2376" y="1522"/>
                    <a:ext cx="2" cy="0"/>
                  </a:xfrm>
                  <a:prstGeom prst="line">
                    <a:avLst/>
                  </a:prstGeom>
                  <a:ln w="22225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直接连接符 237"/>
                  <p:cNvCxnSpPr>
                    <a:endCxn id="236" idx="0"/>
                  </p:cNvCxnSpPr>
                  <p:nvPr>
                    <p:custDataLst>
                      <p:tags r:id="rId57"/>
                    </p:custDataLst>
                  </p:nvPr>
                </p:nvCxnSpPr>
                <p:spPr>
                  <a:xfrm flipH="1" flipV="1">
                    <a:off x="2376" y="1522"/>
                    <a:ext cx="1" cy="137"/>
                  </a:xfrm>
                  <a:prstGeom prst="line">
                    <a:avLst/>
                  </a:prstGeom>
                  <a:ln w="22225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9" name="直接连接符 238"/>
                  <p:cNvCxnSpPr/>
                  <p:nvPr>
                    <p:custDataLst>
                      <p:tags r:id="rId58"/>
                    </p:custDataLst>
                  </p:nvPr>
                </p:nvCxnSpPr>
                <p:spPr>
                  <a:xfrm flipH="1" flipV="1">
                    <a:off x="3992" y="1856"/>
                    <a:ext cx="1" cy="137"/>
                  </a:xfrm>
                  <a:prstGeom prst="line">
                    <a:avLst/>
                  </a:prstGeom>
                  <a:ln w="22225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0" name="直接连接符 239"/>
                  <p:cNvCxnSpPr/>
                  <p:nvPr>
                    <p:custDataLst>
                      <p:tags r:id="rId59"/>
                    </p:custDataLst>
                  </p:nvPr>
                </p:nvCxnSpPr>
                <p:spPr>
                  <a:xfrm flipH="1" flipV="1">
                    <a:off x="2822" y="1856"/>
                    <a:ext cx="1" cy="137"/>
                  </a:xfrm>
                  <a:prstGeom prst="line">
                    <a:avLst/>
                  </a:prstGeom>
                  <a:ln w="22225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1" name="直接连接符 240"/>
                  <p:cNvCxnSpPr/>
                  <p:nvPr>
                    <p:custDataLst>
                      <p:tags r:id="rId60"/>
                    </p:custDataLst>
                  </p:nvPr>
                </p:nvCxnSpPr>
                <p:spPr>
                  <a:xfrm>
                    <a:off x="2377" y="1650"/>
                    <a:ext cx="447" cy="340"/>
                  </a:xfrm>
                  <a:prstGeom prst="line">
                    <a:avLst/>
                  </a:prstGeom>
                  <a:ln w="22225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2" name="直接连接符 241"/>
                  <p:cNvCxnSpPr/>
                  <p:nvPr>
                    <p:custDataLst>
                      <p:tags r:id="rId61"/>
                    </p:custDataLst>
                  </p:nvPr>
                </p:nvCxnSpPr>
                <p:spPr>
                  <a:xfrm>
                    <a:off x="2827" y="1981"/>
                    <a:ext cx="1167" cy="0"/>
                  </a:xfrm>
                  <a:prstGeom prst="line">
                    <a:avLst/>
                  </a:prstGeom>
                  <a:ln w="22225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3" name="组合 242"/>
                <p:cNvGrpSpPr/>
                <p:nvPr/>
              </p:nvGrpSpPr>
              <p:grpSpPr>
                <a:xfrm rot="0">
                  <a:off x="1508" y="5124"/>
                  <a:ext cx="514" cy="662"/>
                  <a:chOff x="1096" y="1653"/>
                  <a:chExt cx="664" cy="764"/>
                </a:xfrm>
              </p:grpSpPr>
              <p:grpSp>
                <p:nvGrpSpPr>
                  <p:cNvPr id="244" name="组合 243"/>
                  <p:cNvGrpSpPr/>
                  <p:nvPr/>
                </p:nvGrpSpPr>
                <p:grpSpPr>
                  <a:xfrm>
                    <a:off x="1096" y="2241"/>
                    <a:ext cx="664" cy="177"/>
                    <a:chOff x="2376" y="1522"/>
                    <a:chExt cx="1617" cy="470"/>
                  </a:xfrm>
                </p:grpSpPr>
                <p:sp>
                  <p:nvSpPr>
                    <p:cNvPr id="245" name="任意多边形 244"/>
                    <p:cNvSpPr/>
                    <p:nvPr>
                      <p:custDataLst>
                        <p:tags r:id="rId62"/>
                      </p:custDataLst>
                    </p:nvPr>
                  </p:nvSpPr>
                  <p:spPr>
                    <a:xfrm>
                      <a:off x="2376" y="1522"/>
                      <a:ext cx="1616" cy="334"/>
                    </a:xfrm>
                    <a:custGeom>
                      <a:avLst/>
                      <a:gdLst>
                        <a:gd name="connsiteX0" fmla="*/ 0 w 1741"/>
                        <a:gd name="connsiteY0" fmla="*/ 0 h 798"/>
                        <a:gd name="connsiteX1" fmla="*/ 1273 w 1741"/>
                        <a:gd name="connsiteY1" fmla="*/ 0 h 798"/>
                        <a:gd name="connsiteX2" fmla="*/ 1741 w 1741"/>
                        <a:gd name="connsiteY2" fmla="*/ 787 h 798"/>
                        <a:gd name="connsiteX3" fmla="*/ 483 w 1741"/>
                        <a:gd name="connsiteY3" fmla="*/ 798 h 798"/>
                        <a:gd name="connsiteX4" fmla="*/ 0 w 1741"/>
                        <a:gd name="connsiteY4" fmla="*/ 0 h 79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741" h="798">
                          <a:moveTo>
                            <a:pt x="0" y="0"/>
                          </a:moveTo>
                          <a:lnTo>
                            <a:pt x="1273" y="0"/>
                          </a:lnTo>
                          <a:lnTo>
                            <a:pt x="1741" y="787"/>
                          </a:lnTo>
                          <a:lnTo>
                            <a:pt x="483" y="79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>
                        <a:alpha val="0"/>
                      </a:srgbClr>
                    </a:solidFill>
                    <a:ln w="22225">
                      <a:solidFill>
                        <a:schemeClr val="bg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246" name="直接连接符 245"/>
                    <p:cNvCxnSpPr>
                      <a:endCxn id="245" idx="0"/>
                    </p:cNvCxnSpPr>
                    <p:nvPr>
                      <p:custDataLst>
                        <p:tags r:id="rId63"/>
                      </p:custDataLst>
                    </p:nvPr>
                  </p:nvCxnSpPr>
                  <p:spPr>
                    <a:xfrm flipH="1">
                      <a:off x="2376" y="1522"/>
                      <a:ext cx="2" cy="0"/>
                    </a:xfrm>
                    <a:prstGeom prst="line">
                      <a:avLst/>
                    </a:prstGeom>
                    <a:ln w="22225">
                      <a:solidFill>
                        <a:schemeClr val="bg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7" name="直接连接符 246"/>
                    <p:cNvCxnSpPr>
                      <a:endCxn id="245" idx="0"/>
                    </p:cNvCxnSpPr>
                    <p:nvPr>
                      <p:custDataLst>
                        <p:tags r:id="rId64"/>
                      </p:custDataLst>
                    </p:nvPr>
                  </p:nvCxnSpPr>
                  <p:spPr>
                    <a:xfrm flipH="1" flipV="1">
                      <a:off x="2376" y="1522"/>
                      <a:ext cx="1" cy="137"/>
                    </a:xfrm>
                    <a:prstGeom prst="line">
                      <a:avLst/>
                    </a:prstGeom>
                    <a:ln w="22225">
                      <a:solidFill>
                        <a:schemeClr val="bg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8" name="直接连接符 247"/>
                    <p:cNvCxnSpPr/>
                    <p:nvPr>
                      <p:custDataLst>
                        <p:tags r:id="rId65"/>
                      </p:custDataLst>
                    </p:nvPr>
                  </p:nvCxnSpPr>
                  <p:spPr>
                    <a:xfrm flipH="1" flipV="1">
                      <a:off x="3992" y="1856"/>
                      <a:ext cx="1" cy="137"/>
                    </a:xfrm>
                    <a:prstGeom prst="line">
                      <a:avLst/>
                    </a:prstGeom>
                    <a:ln w="22225">
                      <a:solidFill>
                        <a:schemeClr val="bg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9" name="直接连接符 248"/>
                    <p:cNvCxnSpPr/>
                    <p:nvPr>
                      <p:custDataLst>
                        <p:tags r:id="rId66"/>
                      </p:custDataLst>
                    </p:nvPr>
                  </p:nvCxnSpPr>
                  <p:spPr>
                    <a:xfrm flipH="1" flipV="1">
                      <a:off x="2822" y="1856"/>
                      <a:ext cx="1" cy="137"/>
                    </a:xfrm>
                    <a:prstGeom prst="line">
                      <a:avLst/>
                    </a:prstGeom>
                    <a:ln w="22225">
                      <a:solidFill>
                        <a:schemeClr val="bg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0" name="直接连接符 249"/>
                    <p:cNvCxnSpPr/>
                    <p:nvPr>
                      <p:custDataLst>
                        <p:tags r:id="rId67"/>
                      </p:custDataLst>
                    </p:nvPr>
                  </p:nvCxnSpPr>
                  <p:spPr>
                    <a:xfrm>
                      <a:off x="2377" y="1650"/>
                      <a:ext cx="447" cy="340"/>
                    </a:xfrm>
                    <a:prstGeom prst="line">
                      <a:avLst/>
                    </a:prstGeom>
                    <a:ln w="22225">
                      <a:solidFill>
                        <a:schemeClr val="bg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1" name="直接连接符 250"/>
                    <p:cNvCxnSpPr/>
                    <p:nvPr>
                      <p:custDataLst>
                        <p:tags r:id="rId68"/>
                      </p:custDataLst>
                    </p:nvPr>
                  </p:nvCxnSpPr>
                  <p:spPr>
                    <a:xfrm>
                      <a:off x="2827" y="1981"/>
                      <a:ext cx="1167" cy="0"/>
                    </a:xfrm>
                    <a:prstGeom prst="line">
                      <a:avLst/>
                    </a:prstGeom>
                    <a:ln w="22225">
                      <a:solidFill>
                        <a:schemeClr val="bg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52" name="直接连接符 251"/>
                  <p:cNvCxnSpPr>
                    <a:stCxn id="245" idx="0"/>
                  </p:cNvCxnSpPr>
                  <p:nvPr>
                    <p:custDataLst>
                      <p:tags r:id="rId69"/>
                    </p:custDataLst>
                  </p:nvPr>
                </p:nvCxnSpPr>
                <p:spPr>
                  <a:xfrm flipV="1">
                    <a:off x="1096" y="1660"/>
                    <a:ext cx="170" cy="581"/>
                  </a:xfrm>
                  <a:prstGeom prst="line">
                    <a:avLst/>
                  </a:prstGeom>
                  <a:ln w="22225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" name="直接连接符 252"/>
                  <p:cNvCxnSpPr>
                    <a:stCxn id="245" idx="3"/>
                  </p:cNvCxnSpPr>
                  <p:nvPr>
                    <p:custDataLst>
                      <p:tags r:id="rId70"/>
                    </p:custDataLst>
                  </p:nvPr>
                </p:nvCxnSpPr>
                <p:spPr>
                  <a:xfrm flipV="1">
                    <a:off x="1280" y="1653"/>
                    <a:ext cx="6" cy="714"/>
                  </a:xfrm>
                  <a:prstGeom prst="line">
                    <a:avLst/>
                  </a:prstGeom>
                  <a:ln w="22225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4" name="直接连接符 253"/>
                  <p:cNvCxnSpPr>
                    <a:stCxn id="245" idx="2"/>
                  </p:cNvCxnSpPr>
                  <p:nvPr>
                    <p:custDataLst>
                      <p:tags r:id="rId71"/>
                    </p:custDataLst>
                  </p:nvPr>
                </p:nvCxnSpPr>
                <p:spPr>
                  <a:xfrm flipH="1" flipV="1">
                    <a:off x="1280" y="1653"/>
                    <a:ext cx="480" cy="712"/>
                  </a:xfrm>
                  <a:prstGeom prst="line">
                    <a:avLst/>
                  </a:prstGeom>
                  <a:ln w="22225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5" name="直接连接符 254"/>
                  <p:cNvCxnSpPr>
                    <a:stCxn id="245" idx="1"/>
                  </p:cNvCxnSpPr>
                  <p:nvPr>
                    <p:custDataLst>
                      <p:tags r:id="rId72"/>
                    </p:custDataLst>
                  </p:nvPr>
                </p:nvCxnSpPr>
                <p:spPr>
                  <a:xfrm flipH="1" flipV="1">
                    <a:off x="1286" y="1680"/>
                    <a:ext cx="296" cy="561"/>
                  </a:xfrm>
                  <a:prstGeom prst="line">
                    <a:avLst/>
                  </a:prstGeom>
                  <a:ln w="22225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6" name="组合 255"/>
                <p:cNvGrpSpPr/>
                <p:nvPr/>
              </p:nvGrpSpPr>
              <p:grpSpPr>
                <a:xfrm rot="0">
                  <a:off x="926" y="6251"/>
                  <a:ext cx="1752" cy="505"/>
                  <a:chOff x="2376" y="1522"/>
                  <a:chExt cx="1617" cy="470"/>
                </a:xfrm>
              </p:grpSpPr>
              <p:sp>
                <p:nvSpPr>
                  <p:cNvPr id="257" name="任意多边形 256"/>
                  <p:cNvSpPr/>
                  <p:nvPr>
                    <p:custDataLst>
                      <p:tags r:id="rId73"/>
                    </p:custDataLst>
                  </p:nvPr>
                </p:nvSpPr>
                <p:spPr>
                  <a:xfrm>
                    <a:off x="2376" y="1522"/>
                    <a:ext cx="1616" cy="334"/>
                  </a:xfrm>
                  <a:custGeom>
                    <a:avLst/>
                    <a:gdLst>
                      <a:gd name="connsiteX0" fmla="*/ 0 w 1741"/>
                      <a:gd name="connsiteY0" fmla="*/ 0 h 798"/>
                      <a:gd name="connsiteX1" fmla="*/ 1273 w 1741"/>
                      <a:gd name="connsiteY1" fmla="*/ 0 h 798"/>
                      <a:gd name="connsiteX2" fmla="*/ 1741 w 1741"/>
                      <a:gd name="connsiteY2" fmla="*/ 787 h 798"/>
                      <a:gd name="connsiteX3" fmla="*/ 483 w 1741"/>
                      <a:gd name="connsiteY3" fmla="*/ 798 h 798"/>
                      <a:gd name="connsiteX4" fmla="*/ 0 w 1741"/>
                      <a:gd name="connsiteY4" fmla="*/ 0 h 7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1" h="798">
                        <a:moveTo>
                          <a:pt x="0" y="0"/>
                        </a:moveTo>
                        <a:lnTo>
                          <a:pt x="1273" y="0"/>
                        </a:lnTo>
                        <a:lnTo>
                          <a:pt x="1741" y="787"/>
                        </a:lnTo>
                        <a:lnTo>
                          <a:pt x="483" y="79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0"/>
                    </a:srgbClr>
                  </a:solidFill>
                  <a:ln w="22225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58" name="直接连接符 257"/>
                  <p:cNvCxnSpPr>
                    <a:endCxn id="257" idx="0"/>
                  </p:cNvCxnSpPr>
                  <p:nvPr>
                    <p:custDataLst>
                      <p:tags r:id="rId74"/>
                    </p:custDataLst>
                  </p:nvPr>
                </p:nvCxnSpPr>
                <p:spPr>
                  <a:xfrm flipH="1">
                    <a:off x="2376" y="1522"/>
                    <a:ext cx="2" cy="0"/>
                  </a:xfrm>
                  <a:prstGeom prst="line">
                    <a:avLst/>
                  </a:prstGeom>
                  <a:ln w="22225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9" name="直接连接符 258"/>
                  <p:cNvCxnSpPr>
                    <a:endCxn id="257" idx="0"/>
                  </p:cNvCxnSpPr>
                  <p:nvPr>
                    <p:custDataLst>
                      <p:tags r:id="rId75"/>
                    </p:custDataLst>
                  </p:nvPr>
                </p:nvCxnSpPr>
                <p:spPr>
                  <a:xfrm flipH="1" flipV="1">
                    <a:off x="2376" y="1522"/>
                    <a:ext cx="1" cy="137"/>
                  </a:xfrm>
                  <a:prstGeom prst="line">
                    <a:avLst/>
                  </a:prstGeom>
                  <a:ln w="22225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直接连接符 259"/>
                  <p:cNvCxnSpPr/>
                  <p:nvPr>
                    <p:custDataLst>
                      <p:tags r:id="rId76"/>
                    </p:custDataLst>
                  </p:nvPr>
                </p:nvCxnSpPr>
                <p:spPr>
                  <a:xfrm flipH="1" flipV="1">
                    <a:off x="3992" y="1856"/>
                    <a:ext cx="1" cy="137"/>
                  </a:xfrm>
                  <a:prstGeom prst="line">
                    <a:avLst/>
                  </a:prstGeom>
                  <a:ln w="22225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1" name="直接连接符 260"/>
                  <p:cNvCxnSpPr/>
                  <p:nvPr>
                    <p:custDataLst>
                      <p:tags r:id="rId77"/>
                    </p:custDataLst>
                  </p:nvPr>
                </p:nvCxnSpPr>
                <p:spPr>
                  <a:xfrm flipH="1" flipV="1">
                    <a:off x="2822" y="1856"/>
                    <a:ext cx="1" cy="137"/>
                  </a:xfrm>
                  <a:prstGeom prst="line">
                    <a:avLst/>
                  </a:prstGeom>
                  <a:ln w="22225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2" name="直接连接符 261"/>
                  <p:cNvCxnSpPr/>
                  <p:nvPr>
                    <p:custDataLst>
                      <p:tags r:id="rId78"/>
                    </p:custDataLst>
                  </p:nvPr>
                </p:nvCxnSpPr>
                <p:spPr>
                  <a:xfrm>
                    <a:off x="2377" y="1650"/>
                    <a:ext cx="447" cy="340"/>
                  </a:xfrm>
                  <a:prstGeom prst="line">
                    <a:avLst/>
                  </a:prstGeom>
                  <a:ln w="22225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3" name="直接连接符 262"/>
                  <p:cNvCxnSpPr/>
                  <p:nvPr>
                    <p:custDataLst>
                      <p:tags r:id="rId79"/>
                    </p:custDataLst>
                  </p:nvPr>
                </p:nvCxnSpPr>
                <p:spPr>
                  <a:xfrm>
                    <a:off x="2827" y="1981"/>
                    <a:ext cx="1167" cy="0"/>
                  </a:xfrm>
                  <a:prstGeom prst="line">
                    <a:avLst/>
                  </a:prstGeom>
                  <a:ln w="22225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4" name="组合 263"/>
                <p:cNvGrpSpPr/>
                <p:nvPr/>
              </p:nvGrpSpPr>
              <p:grpSpPr>
                <a:xfrm rot="0">
                  <a:off x="1482" y="5779"/>
                  <a:ext cx="561" cy="776"/>
                  <a:chOff x="1096" y="1653"/>
                  <a:chExt cx="664" cy="764"/>
                </a:xfrm>
              </p:grpSpPr>
              <p:grpSp>
                <p:nvGrpSpPr>
                  <p:cNvPr id="265" name="组合 264"/>
                  <p:cNvGrpSpPr/>
                  <p:nvPr/>
                </p:nvGrpSpPr>
                <p:grpSpPr>
                  <a:xfrm>
                    <a:off x="1096" y="2241"/>
                    <a:ext cx="664" cy="177"/>
                    <a:chOff x="2376" y="1522"/>
                    <a:chExt cx="1617" cy="470"/>
                  </a:xfrm>
                </p:grpSpPr>
                <p:sp>
                  <p:nvSpPr>
                    <p:cNvPr id="266" name="任意多边形 265"/>
                    <p:cNvSpPr/>
                    <p:nvPr>
                      <p:custDataLst>
                        <p:tags r:id="rId80"/>
                      </p:custDataLst>
                    </p:nvPr>
                  </p:nvSpPr>
                  <p:spPr>
                    <a:xfrm>
                      <a:off x="2376" y="1522"/>
                      <a:ext cx="1616" cy="334"/>
                    </a:xfrm>
                    <a:custGeom>
                      <a:avLst/>
                      <a:gdLst>
                        <a:gd name="connsiteX0" fmla="*/ 0 w 1741"/>
                        <a:gd name="connsiteY0" fmla="*/ 0 h 798"/>
                        <a:gd name="connsiteX1" fmla="*/ 1273 w 1741"/>
                        <a:gd name="connsiteY1" fmla="*/ 0 h 798"/>
                        <a:gd name="connsiteX2" fmla="*/ 1741 w 1741"/>
                        <a:gd name="connsiteY2" fmla="*/ 787 h 798"/>
                        <a:gd name="connsiteX3" fmla="*/ 483 w 1741"/>
                        <a:gd name="connsiteY3" fmla="*/ 798 h 798"/>
                        <a:gd name="connsiteX4" fmla="*/ 0 w 1741"/>
                        <a:gd name="connsiteY4" fmla="*/ 0 h 79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741" h="798">
                          <a:moveTo>
                            <a:pt x="0" y="0"/>
                          </a:moveTo>
                          <a:lnTo>
                            <a:pt x="1273" y="0"/>
                          </a:lnTo>
                          <a:lnTo>
                            <a:pt x="1741" y="787"/>
                          </a:lnTo>
                          <a:lnTo>
                            <a:pt x="483" y="79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>
                        <a:alpha val="0"/>
                      </a:srgbClr>
                    </a:solidFill>
                    <a:ln w="22225">
                      <a:solidFill>
                        <a:schemeClr val="bg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267" name="直接连接符 266"/>
                    <p:cNvCxnSpPr>
                      <a:endCxn id="266" idx="0"/>
                    </p:cNvCxnSpPr>
                    <p:nvPr>
                      <p:custDataLst>
                        <p:tags r:id="rId81"/>
                      </p:custDataLst>
                    </p:nvPr>
                  </p:nvCxnSpPr>
                  <p:spPr>
                    <a:xfrm flipH="1">
                      <a:off x="2376" y="1522"/>
                      <a:ext cx="2" cy="0"/>
                    </a:xfrm>
                    <a:prstGeom prst="line">
                      <a:avLst/>
                    </a:prstGeom>
                    <a:ln w="22225">
                      <a:solidFill>
                        <a:schemeClr val="bg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8" name="直接连接符 267"/>
                    <p:cNvCxnSpPr>
                      <a:endCxn id="266" idx="0"/>
                    </p:cNvCxnSpPr>
                    <p:nvPr>
                      <p:custDataLst>
                        <p:tags r:id="rId82"/>
                      </p:custDataLst>
                    </p:nvPr>
                  </p:nvCxnSpPr>
                  <p:spPr>
                    <a:xfrm flipH="1" flipV="1">
                      <a:off x="2376" y="1522"/>
                      <a:ext cx="1" cy="137"/>
                    </a:xfrm>
                    <a:prstGeom prst="line">
                      <a:avLst/>
                    </a:prstGeom>
                    <a:ln w="22225">
                      <a:solidFill>
                        <a:schemeClr val="bg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9" name="直接连接符 268"/>
                    <p:cNvCxnSpPr/>
                    <p:nvPr>
                      <p:custDataLst>
                        <p:tags r:id="rId83"/>
                      </p:custDataLst>
                    </p:nvPr>
                  </p:nvCxnSpPr>
                  <p:spPr>
                    <a:xfrm flipH="1" flipV="1">
                      <a:off x="3992" y="1856"/>
                      <a:ext cx="1" cy="137"/>
                    </a:xfrm>
                    <a:prstGeom prst="line">
                      <a:avLst/>
                    </a:prstGeom>
                    <a:ln w="22225">
                      <a:solidFill>
                        <a:schemeClr val="bg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0" name="直接连接符 269"/>
                    <p:cNvCxnSpPr/>
                    <p:nvPr>
                      <p:custDataLst>
                        <p:tags r:id="rId84"/>
                      </p:custDataLst>
                    </p:nvPr>
                  </p:nvCxnSpPr>
                  <p:spPr>
                    <a:xfrm flipH="1" flipV="1">
                      <a:off x="2822" y="1856"/>
                      <a:ext cx="1" cy="137"/>
                    </a:xfrm>
                    <a:prstGeom prst="line">
                      <a:avLst/>
                    </a:prstGeom>
                    <a:ln w="22225">
                      <a:solidFill>
                        <a:schemeClr val="bg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1" name="直接连接符 270"/>
                    <p:cNvCxnSpPr/>
                    <p:nvPr>
                      <p:custDataLst>
                        <p:tags r:id="rId85"/>
                      </p:custDataLst>
                    </p:nvPr>
                  </p:nvCxnSpPr>
                  <p:spPr>
                    <a:xfrm>
                      <a:off x="2377" y="1650"/>
                      <a:ext cx="447" cy="340"/>
                    </a:xfrm>
                    <a:prstGeom prst="line">
                      <a:avLst/>
                    </a:prstGeom>
                    <a:ln w="22225">
                      <a:solidFill>
                        <a:schemeClr val="bg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2" name="直接连接符 271"/>
                    <p:cNvCxnSpPr/>
                    <p:nvPr>
                      <p:custDataLst>
                        <p:tags r:id="rId86"/>
                      </p:custDataLst>
                    </p:nvPr>
                  </p:nvCxnSpPr>
                  <p:spPr>
                    <a:xfrm>
                      <a:off x="2827" y="1981"/>
                      <a:ext cx="1167" cy="0"/>
                    </a:xfrm>
                    <a:prstGeom prst="line">
                      <a:avLst/>
                    </a:prstGeom>
                    <a:ln w="22225">
                      <a:solidFill>
                        <a:schemeClr val="bg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73" name="直接连接符 272"/>
                  <p:cNvCxnSpPr>
                    <a:stCxn id="266" idx="0"/>
                  </p:cNvCxnSpPr>
                  <p:nvPr>
                    <p:custDataLst>
                      <p:tags r:id="rId87"/>
                    </p:custDataLst>
                  </p:nvPr>
                </p:nvCxnSpPr>
                <p:spPr>
                  <a:xfrm flipV="1">
                    <a:off x="1096" y="1660"/>
                    <a:ext cx="170" cy="581"/>
                  </a:xfrm>
                  <a:prstGeom prst="line">
                    <a:avLst/>
                  </a:prstGeom>
                  <a:ln w="22225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直接连接符 273"/>
                  <p:cNvCxnSpPr>
                    <a:stCxn id="266" idx="3"/>
                  </p:cNvCxnSpPr>
                  <p:nvPr>
                    <p:custDataLst>
                      <p:tags r:id="rId88"/>
                    </p:custDataLst>
                  </p:nvPr>
                </p:nvCxnSpPr>
                <p:spPr>
                  <a:xfrm flipV="1">
                    <a:off x="1280" y="1653"/>
                    <a:ext cx="6" cy="714"/>
                  </a:xfrm>
                  <a:prstGeom prst="line">
                    <a:avLst/>
                  </a:prstGeom>
                  <a:ln w="22225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直接连接符 274"/>
                  <p:cNvCxnSpPr>
                    <a:stCxn id="266" idx="2"/>
                  </p:cNvCxnSpPr>
                  <p:nvPr>
                    <p:custDataLst>
                      <p:tags r:id="rId89"/>
                    </p:custDataLst>
                  </p:nvPr>
                </p:nvCxnSpPr>
                <p:spPr>
                  <a:xfrm flipH="1" flipV="1">
                    <a:off x="1280" y="1653"/>
                    <a:ext cx="480" cy="712"/>
                  </a:xfrm>
                  <a:prstGeom prst="line">
                    <a:avLst/>
                  </a:prstGeom>
                  <a:ln w="22225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直接连接符 275"/>
                  <p:cNvCxnSpPr>
                    <a:stCxn id="266" idx="1"/>
                  </p:cNvCxnSpPr>
                  <p:nvPr>
                    <p:custDataLst>
                      <p:tags r:id="rId90"/>
                    </p:custDataLst>
                  </p:nvPr>
                </p:nvCxnSpPr>
                <p:spPr>
                  <a:xfrm flipH="1" flipV="1">
                    <a:off x="1286" y="1680"/>
                    <a:ext cx="296" cy="561"/>
                  </a:xfrm>
                  <a:prstGeom prst="line">
                    <a:avLst/>
                  </a:prstGeom>
                  <a:ln w="22225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7" name="组合 276"/>
                <p:cNvGrpSpPr/>
                <p:nvPr/>
              </p:nvGrpSpPr>
              <p:grpSpPr>
                <a:xfrm rot="0">
                  <a:off x="509" y="6856"/>
                  <a:ext cx="2571" cy="1061"/>
                  <a:chOff x="2376" y="1522"/>
                  <a:chExt cx="1617" cy="470"/>
                </a:xfrm>
              </p:grpSpPr>
              <p:sp>
                <p:nvSpPr>
                  <p:cNvPr id="278" name="任意多边形 277"/>
                  <p:cNvSpPr/>
                  <p:nvPr>
                    <p:custDataLst>
                      <p:tags r:id="rId91"/>
                    </p:custDataLst>
                  </p:nvPr>
                </p:nvSpPr>
                <p:spPr>
                  <a:xfrm>
                    <a:off x="2376" y="1522"/>
                    <a:ext cx="1616" cy="334"/>
                  </a:xfrm>
                  <a:custGeom>
                    <a:avLst/>
                    <a:gdLst>
                      <a:gd name="connsiteX0" fmla="*/ 0 w 1741"/>
                      <a:gd name="connsiteY0" fmla="*/ 0 h 798"/>
                      <a:gd name="connsiteX1" fmla="*/ 1273 w 1741"/>
                      <a:gd name="connsiteY1" fmla="*/ 0 h 798"/>
                      <a:gd name="connsiteX2" fmla="*/ 1741 w 1741"/>
                      <a:gd name="connsiteY2" fmla="*/ 787 h 798"/>
                      <a:gd name="connsiteX3" fmla="*/ 483 w 1741"/>
                      <a:gd name="connsiteY3" fmla="*/ 798 h 798"/>
                      <a:gd name="connsiteX4" fmla="*/ 0 w 1741"/>
                      <a:gd name="connsiteY4" fmla="*/ 0 h 7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1" h="798">
                        <a:moveTo>
                          <a:pt x="0" y="0"/>
                        </a:moveTo>
                        <a:lnTo>
                          <a:pt x="1273" y="0"/>
                        </a:lnTo>
                        <a:lnTo>
                          <a:pt x="1741" y="787"/>
                        </a:lnTo>
                        <a:lnTo>
                          <a:pt x="483" y="79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blipFill rotWithShape="1">
                    <a:blip r:embed="rId35"/>
                    <a:stretch>
                      <a:fillRect/>
                    </a:stretch>
                  </a:blipFill>
                  <a:ln w="22225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79" name="直接连接符 278"/>
                  <p:cNvCxnSpPr>
                    <a:endCxn id="278" idx="0"/>
                  </p:cNvCxnSpPr>
                  <p:nvPr>
                    <p:custDataLst>
                      <p:tags r:id="rId92"/>
                    </p:custDataLst>
                  </p:nvPr>
                </p:nvCxnSpPr>
                <p:spPr>
                  <a:xfrm flipH="1">
                    <a:off x="2376" y="1522"/>
                    <a:ext cx="2" cy="0"/>
                  </a:xfrm>
                  <a:prstGeom prst="line">
                    <a:avLst/>
                  </a:prstGeom>
                  <a:ln w="22225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0" name="直接连接符 279"/>
                  <p:cNvCxnSpPr>
                    <a:endCxn id="278" idx="0"/>
                  </p:cNvCxnSpPr>
                  <p:nvPr>
                    <p:custDataLst>
                      <p:tags r:id="rId93"/>
                    </p:custDataLst>
                  </p:nvPr>
                </p:nvCxnSpPr>
                <p:spPr>
                  <a:xfrm flipH="1" flipV="1">
                    <a:off x="2376" y="1522"/>
                    <a:ext cx="1" cy="137"/>
                  </a:xfrm>
                  <a:prstGeom prst="line">
                    <a:avLst/>
                  </a:prstGeom>
                  <a:ln w="22225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直接连接符 280"/>
                  <p:cNvCxnSpPr/>
                  <p:nvPr>
                    <p:custDataLst>
                      <p:tags r:id="rId94"/>
                    </p:custDataLst>
                  </p:nvPr>
                </p:nvCxnSpPr>
                <p:spPr>
                  <a:xfrm flipH="1" flipV="1">
                    <a:off x="3992" y="1856"/>
                    <a:ext cx="1" cy="137"/>
                  </a:xfrm>
                  <a:prstGeom prst="line">
                    <a:avLst/>
                  </a:prstGeom>
                  <a:ln w="22225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直接连接符 281"/>
                  <p:cNvCxnSpPr/>
                  <p:nvPr>
                    <p:custDataLst>
                      <p:tags r:id="rId95"/>
                    </p:custDataLst>
                  </p:nvPr>
                </p:nvCxnSpPr>
                <p:spPr>
                  <a:xfrm flipH="1" flipV="1">
                    <a:off x="2822" y="1856"/>
                    <a:ext cx="1" cy="137"/>
                  </a:xfrm>
                  <a:prstGeom prst="line">
                    <a:avLst/>
                  </a:prstGeom>
                  <a:ln w="22225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直接连接符 282"/>
                  <p:cNvCxnSpPr/>
                  <p:nvPr>
                    <p:custDataLst>
                      <p:tags r:id="rId96"/>
                    </p:custDataLst>
                  </p:nvPr>
                </p:nvCxnSpPr>
                <p:spPr>
                  <a:xfrm>
                    <a:off x="2377" y="1650"/>
                    <a:ext cx="447" cy="340"/>
                  </a:xfrm>
                  <a:prstGeom prst="line">
                    <a:avLst/>
                  </a:prstGeom>
                  <a:ln w="22225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直接连接符 283"/>
                  <p:cNvCxnSpPr/>
                  <p:nvPr>
                    <p:custDataLst>
                      <p:tags r:id="rId97"/>
                    </p:custDataLst>
                  </p:nvPr>
                </p:nvCxnSpPr>
                <p:spPr>
                  <a:xfrm>
                    <a:off x="2827" y="1981"/>
                    <a:ext cx="1167" cy="0"/>
                  </a:xfrm>
                  <a:prstGeom prst="line">
                    <a:avLst/>
                  </a:prstGeom>
                  <a:ln w="22225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5" name="组合 284"/>
                <p:cNvGrpSpPr/>
                <p:nvPr/>
              </p:nvGrpSpPr>
              <p:grpSpPr>
                <a:xfrm rot="0">
                  <a:off x="1419" y="6486"/>
                  <a:ext cx="1295" cy="989"/>
                  <a:chOff x="11385" y="7805"/>
                  <a:chExt cx="702" cy="1124"/>
                </a:xfrm>
              </p:grpSpPr>
              <p:grpSp>
                <p:nvGrpSpPr>
                  <p:cNvPr id="286" name="组合 285"/>
                  <p:cNvGrpSpPr/>
                  <p:nvPr/>
                </p:nvGrpSpPr>
                <p:grpSpPr>
                  <a:xfrm rot="0">
                    <a:off x="11385" y="8474"/>
                    <a:ext cx="702" cy="455"/>
                    <a:chOff x="2309" y="381"/>
                    <a:chExt cx="1731" cy="1187"/>
                  </a:xfrm>
                </p:grpSpPr>
                <p:sp>
                  <p:nvSpPr>
                    <p:cNvPr id="287" name="任意多边形 286"/>
                    <p:cNvSpPr/>
                    <p:nvPr>
                      <p:custDataLst>
                        <p:tags r:id="rId98"/>
                      </p:custDataLst>
                    </p:nvPr>
                  </p:nvSpPr>
                  <p:spPr>
                    <a:xfrm>
                      <a:off x="2309" y="381"/>
                      <a:ext cx="1731" cy="1187"/>
                    </a:xfrm>
                    <a:custGeom>
                      <a:avLst/>
                      <a:gdLst>
                        <a:gd name="connsiteX0" fmla="*/ 0 w 1741"/>
                        <a:gd name="connsiteY0" fmla="*/ 0 h 798"/>
                        <a:gd name="connsiteX1" fmla="*/ 1273 w 1741"/>
                        <a:gd name="connsiteY1" fmla="*/ 0 h 798"/>
                        <a:gd name="connsiteX2" fmla="*/ 1741 w 1741"/>
                        <a:gd name="connsiteY2" fmla="*/ 787 h 798"/>
                        <a:gd name="connsiteX3" fmla="*/ 483 w 1741"/>
                        <a:gd name="connsiteY3" fmla="*/ 798 h 798"/>
                        <a:gd name="connsiteX4" fmla="*/ 0 w 1741"/>
                        <a:gd name="connsiteY4" fmla="*/ 0 h 79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741" h="798">
                          <a:moveTo>
                            <a:pt x="0" y="0"/>
                          </a:moveTo>
                          <a:lnTo>
                            <a:pt x="1273" y="0"/>
                          </a:lnTo>
                          <a:lnTo>
                            <a:pt x="1741" y="787"/>
                          </a:lnTo>
                          <a:lnTo>
                            <a:pt x="483" y="79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>
                        <a:alpha val="0"/>
                      </a:srgbClr>
                    </a:solidFill>
                    <a:ln w="22225">
                      <a:solidFill>
                        <a:srgbClr val="FF0000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288" name="直接连接符 287"/>
                    <p:cNvCxnSpPr>
                      <a:endCxn id="287" idx="0"/>
                    </p:cNvCxnSpPr>
                    <p:nvPr>
                      <p:custDataLst>
                        <p:tags r:id="rId99"/>
                      </p:custDataLst>
                    </p:nvPr>
                  </p:nvCxnSpPr>
                  <p:spPr>
                    <a:xfrm flipH="1">
                      <a:off x="2309" y="381"/>
                      <a:ext cx="2" cy="0"/>
                    </a:xfrm>
                    <a:prstGeom prst="line">
                      <a:avLst/>
                    </a:prstGeom>
                    <a:ln w="22225">
                      <a:solidFill>
                        <a:srgbClr val="FF0000"/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89" name="直接连接符 288"/>
                  <p:cNvCxnSpPr>
                    <a:stCxn id="287" idx="0"/>
                    <a:endCxn id="266" idx="3"/>
                  </p:cNvCxnSpPr>
                  <p:nvPr>
                    <p:custDataLst>
                      <p:tags r:id="rId100"/>
                    </p:custDataLst>
                  </p:nvPr>
                </p:nvCxnSpPr>
                <p:spPr>
                  <a:xfrm flipV="1">
                    <a:off x="11385" y="7825"/>
                    <a:ext cx="118" cy="649"/>
                  </a:xfrm>
                  <a:prstGeom prst="line">
                    <a:avLst/>
                  </a:prstGeom>
                  <a:ln w="22225">
                    <a:solidFill>
                      <a:srgbClr val="FF0000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0" name="直接连接符 289"/>
                  <p:cNvCxnSpPr>
                    <a:stCxn id="287" idx="3"/>
                  </p:cNvCxnSpPr>
                  <p:nvPr>
                    <p:custDataLst>
                      <p:tags r:id="rId101"/>
                    </p:custDataLst>
                  </p:nvPr>
                </p:nvCxnSpPr>
                <p:spPr>
                  <a:xfrm flipH="1" flipV="1">
                    <a:off x="11512" y="7805"/>
                    <a:ext cx="68" cy="1124"/>
                  </a:xfrm>
                  <a:prstGeom prst="line">
                    <a:avLst/>
                  </a:prstGeom>
                  <a:ln w="22225">
                    <a:solidFill>
                      <a:srgbClr val="FF0000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直接连接符 290"/>
                  <p:cNvCxnSpPr>
                    <a:stCxn id="287" idx="2"/>
                  </p:cNvCxnSpPr>
                  <p:nvPr>
                    <p:custDataLst>
                      <p:tags r:id="rId102"/>
                    </p:custDataLst>
                  </p:nvPr>
                </p:nvCxnSpPr>
                <p:spPr>
                  <a:xfrm flipH="1" flipV="1">
                    <a:off x="11502" y="7836"/>
                    <a:ext cx="585" cy="1087"/>
                  </a:xfrm>
                  <a:prstGeom prst="line">
                    <a:avLst/>
                  </a:prstGeom>
                  <a:ln w="22225">
                    <a:solidFill>
                      <a:srgbClr val="FF0000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直接连接符 291"/>
                  <p:cNvCxnSpPr>
                    <a:stCxn id="287" idx="1"/>
                  </p:cNvCxnSpPr>
                  <p:nvPr>
                    <p:custDataLst>
                      <p:tags r:id="rId103"/>
                    </p:custDataLst>
                  </p:nvPr>
                </p:nvCxnSpPr>
                <p:spPr>
                  <a:xfrm flipH="1" flipV="1">
                    <a:off x="11512" y="7825"/>
                    <a:ext cx="387" cy="649"/>
                  </a:xfrm>
                  <a:prstGeom prst="line">
                    <a:avLst/>
                  </a:prstGeom>
                  <a:ln w="22225">
                    <a:solidFill>
                      <a:srgbClr val="FF0000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63" name="文本框 362"/>
              <p:cNvSpPr txBox="1"/>
              <p:nvPr/>
            </p:nvSpPr>
            <p:spPr>
              <a:xfrm>
                <a:off x="7019" y="1308"/>
                <a:ext cx="630" cy="78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sz="1200">
                    <a:solidFill>
                      <a:schemeClr val="bg2">
                        <a:lumMod val="10000"/>
                      </a:schemeClr>
                    </a:solidFill>
                    <a:latin typeface="Times New Roman" panose="02020603050405020304" charset="0"/>
                    <a:ea typeface="微软雅黑" panose="020B0503020204020204" pitchFamily="34" charset="-122"/>
                    <a:cs typeface="Times New Roman" panose="02020603050405020304" charset="0"/>
                  </a:rPr>
                  <a:t>∑</a:t>
                </a:r>
                <a:endParaRPr lang="zh-CN" altLang="en-US" sz="1200">
                  <a:solidFill>
                    <a:schemeClr val="bg2">
                      <a:lumMod val="10000"/>
                    </a:schemeClr>
                  </a:solidFill>
                  <a:latin typeface="Times New Roman" panose="02020603050405020304" charset="0"/>
                  <a:ea typeface="微软雅黑" panose="020B0503020204020204" pitchFamily="34" charset="-122"/>
                  <a:cs typeface="Times New Roman" panose="02020603050405020304" charset="0"/>
                </a:endParaRPr>
              </a:p>
            </p:txBody>
          </p:sp>
        </p:grpSp>
      </p:grpSp>
      <p:sp>
        <p:nvSpPr>
          <p:cNvPr id="17" name="文本框 16"/>
          <p:cNvSpPr txBox="1"/>
          <p:nvPr/>
        </p:nvSpPr>
        <p:spPr>
          <a:xfrm>
            <a:off x="258445" y="1807210"/>
            <a:ext cx="965200" cy="487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原图</a:t>
            </a:r>
            <a:endParaRPr lang="zh-CN" altLang="en-US"/>
          </a:p>
        </p:txBody>
      </p:sp>
      <p:sp>
        <p:nvSpPr>
          <p:cNvPr id="18" name="文本框 17"/>
          <p:cNvSpPr txBox="1"/>
          <p:nvPr>
            <p:custDataLst>
              <p:tags r:id="rId104"/>
            </p:custDataLst>
          </p:nvPr>
        </p:nvSpPr>
        <p:spPr>
          <a:xfrm>
            <a:off x="4816475" y="1807210"/>
            <a:ext cx="965200" cy="487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复现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7620" y="3462020"/>
            <a:ext cx="9128760" cy="2846705"/>
            <a:chOff x="12" y="3643"/>
            <a:chExt cx="14376" cy="4483"/>
          </a:xfrm>
        </p:grpSpPr>
        <p:sp>
          <p:nvSpPr>
            <p:cNvPr id="5" name="文本框 4"/>
            <p:cNvSpPr txBox="1"/>
            <p:nvPr>
              <p:custDataLst>
                <p:tags r:id="rId1"/>
              </p:custDataLst>
            </p:nvPr>
          </p:nvSpPr>
          <p:spPr>
            <a:xfrm>
              <a:off x="1880" y="7208"/>
              <a:ext cx="3357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latin typeface="Times New Roman" panose="02020603050405020304" charset="0"/>
                  <a:cs typeface="Times New Roman" panose="02020603050405020304" charset="0"/>
                </a:rPr>
                <a:t>Bidirectional LSTM</a:t>
              </a:r>
              <a:endParaRPr lang="zh-CN" altLang="en-US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" name="文本框 5"/>
            <p:cNvSpPr txBox="1"/>
            <p:nvPr>
              <p:custDataLst>
                <p:tags r:id="rId2"/>
              </p:custDataLst>
            </p:nvPr>
          </p:nvSpPr>
          <p:spPr>
            <a:xfrm>
              <a:off x="5376" y="7208"/>
              <a:ext cx="2783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latin typeface="Times New Roman" panose="02020603050405020304" charset="0"/>
                  <a:cs typeface="Times New Roman" panose="02020603050405020304" charset="0"/>
                </a:rPr>
                <a:t>Bidirectional Stacked LSTM</a:t>
              </a:r>
              <a:endParaRPr lang="zh-CN" altLang="en-US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" name="文本框 6"/>
            <p:cNvSpPr txBox="1"/>
            <p:nvPr>
              <p:custDataLst>
                <p:tags r:id="rId3"/>
              </p:custDataLst>
            </p:nvPr>
          </p:nvSpPr>
          <p:spPr>
            <a:xfrm>
              <a:off x="8091" y="7208"/>
              <a:ext cx="553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/>
                <a:t>Bidirectional LSTM with fully connected (FC) transition layer </a:t>
              </a:r>
              <a:endParaRPr lang="zh-CN" altLang="en-US" sz="1600"/>
            </a:p>
          </p:txBody>
        </p:sp>
        <p:sp>
          <p:nvSpPr>
            <p:cNvPr id="8" name="文本框 7"/>
            <p:cNvSpPr txBox="1"/>
            <p:nvPr>
              <p:custDataLst>
                <p:tags r:id="rId4"/>
              </p:custDataLst>
            </p:nvPr>
          </p:nvSpPr>
          <p:spPr>
            <a:xfrm>
              <a:off x="12" y="7208"/>
              <a:ext cx="212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latin typeface="Times New Roman" panose="02020603050405020304" charset="0"/>
                  <a:cs typeface="Times New Roman" panose="02020603050405020304" charset="0"/>
                </a:rPr>
                <a:t>B</a:t>
              </a:r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ase</a:t>
              </a:r>
              <a:r>
                <a:rPr lang="zh-CN" altLang="en-US" sz="1600">
                  <a:latin typeface="Times New Roman" panose="02020603050405020304" charset="0"/>
                  <a:cs typeface="Times New Roman" panose="02020603050405020304" charset="0"/>
                </a:rPr>
                <a:t> LSTM</a:t>
              </a:r>
              <a:endParaRPr lang="zh-CN" altLang="en-US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pic>
          <p:nvPicPr>
            <p:cNvPr id="12" name="ECB019B1-382A-4266-B25C-5B523AA43C14-3" descr="C:/Users/Lenovo/AppData/Local/Temp/wpp.WYqbzTwpp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" y="3643"/>
              <a:ext cx="14377" cy="3515"/>
            </a:xfrm>
            <a:prstGeom prst="rect">
              <a:avLst/>
            </a:prstGeom>
          </p:spPr>
        </p:pic>
      </p:grpSp>
      <p:pic>
        <p:nvPicPr>
          <p:cNvPr id="4" name="图片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-5715" y="1045845"/>
            <a:ext cx="9142730" cy="22504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14935" y="1116965"/>
            <a:ext cx="760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原图</a:t>
            </a:r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241935" y="3462020"/>
            <a:ext cx="760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复现</a:t>
            </a:r>
            <a:endParaRPr lang="zh-CN" altLang="en-US"/>
          </a:p>
        </p:txBody>
      </p:sp>
    </p:spTree>
    <p:custDataLst>
      <p:tags r:id="rId9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2.xml><?xml version="1.0" encoding="utf-8"?>
<p:tagLst xmlns:p="http://schemas.openxmlformats.org/presentationml/2006/main">
  <p:tag name="KSO_WPP_MARK_KEY" val="1a070f68-e31b-4fb3-b10d-d9e322568c91"/>
  <p:tag name="COMMONDATA" val="eyJoZGlkIjoiNTA0ZmQ3ODkxYWQ4M2E1NWNlMGRjMGIxMDU2YWY5ZjUifQ==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3">
      <extobjdata type="ECB019B1-382A-4266-B25C-5B523AA43C14" data="ewoJIkZpbGVJZCIgOiAiMjYwNTA3NTA1MTg3IiwKCSJHcm91cElkIiA6ICIxNDU4NzMzNTgyIiwKCSJJbWFnZSIgOiAiaVZCT1J3MEtHZ29BQUFBTlNVaEVVZ0FBQ0h3QUFBSW1DQVlBQUFBclZ3OURBQUFBQ1hCSVdYTUFBQXNUQUFBTEV3RUFtcHdZQUFBZ0FFbEVRVlI0bk96ZGVYeWNaYjMvLy9mbm5rblM3RW1YcEtScEc2QlNTc2h5M3prSFhMNkhnNktJSHZkOTQzZzhjQlJYY0VHVVJSUlVxc2lpdUl1SzR2THp1Qnh4MTZPQ0J6ZlF6RDFKazlKQ0tLV2trTFJKbTJiZlpxN2ZINTFnU05PU3RrbnVwSDA5SHc4ZXZlZStydnUrM3RNeTl5UnpmK2E2Sk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g4SDMvQjc3di95RHFIQUFBTEFieHFBTUFBQUFBQUFBQUFBQUFrbVJtTDQ4NkF3QUFpNFVYZFFBQUFBQUFBQUFBQUFBQUFBQWNIbWI0QUFBQUFBQUFBQUFBd0VKeFJkUUJBQUFBQUFBQUFBQUFBQUFBQUFBQUFBQUFBQUFBQUFBQUFBQUFBQUFBQUFBQUFBQUFBQUFBQUFBQUFBQUFBQUFBQUFBNEVyN3ZYK3Y3L3JWUjV3QUFZREdJUngwQUFBQUFBQUFBQUFBQWtDUXp1ekt6ZVZXa1FRQUFXQVM4cUFNQUFBQUFBQUFBQUFBQUFBRGc4RkR3QVFBQUFBQUFBQUFBQUFBQXNNaFE4QUVBQUFBQUFBQUFBQUFBQUxESVVQQUJBQUFBQUFBQUFBQUFBQUN3eU1TakRnQUFBQUFBQUFBQWVLSWdDSDRuNlZsUjU4Q3h3emwzYnhpR1owYWRBemllY1czSGJPUGFEb0FaUGdBQUFBQUFBQUJnNGVHR0lHYVZtWjBSZFFZQVhOc3h1N2kyQTJDR0R3QUFBQUFBQUFCWW9KYWYrYXVvSStBWTBIWFBlVkZIQURBSjEzYk1CcTd0QUNSbStBQUFBQUFBQUFBQUFBQUFBRmgwbU9FREFBQUFBQUFBQUFBQUM4VVZVUWNBQUdDeG9PQURBQUFBQUFBQUFBQUFDMElpa2ZoNDFCa0FBRmdzV05JRkFBQUFBQUFBQUFBQUFBQmdrYUhnQXdBQUFBQUFBQUFBQUFBQVlKR2g0QU1BQUFBQUFBQUFBQUFMZ3UvNzEvcStmMjNVT1FBQVdBemlVUWNBQUFBQUFBQUFBQUFBSk1uTXJzeHNYaFZwRUFBQUZnRm0rQUFBQUFBQUFBQUFBQUFBUEVGK2ZuNU5aV1hscCt2cTZ2Yms1K2ZYUjUwSHdJR1k0UU1BQUFBQUFBQUFBQUFBOExqUzB0TFhMVnUyN1B5aW9xTHpvczRDNE9DWTRRTUFBQUFBQUFBQUFBQUE4TGk5ZS9kK3A2MnQ3ZnlvY3dBNE5BbytBQUFBQUFBQUFBQUFBQUJUN1kwNkFJQkRZMGtYQUFBQUFJaEFFQVMvay9Tc3FIUGcyT0djdXpjTXd6T2p6Z0VBQUFBQU9HYWtvZzRBNE5DWTRRTUFBQUFBb2tHeEIyYVZtWjBSZFFZQUFBQUFBQURNSDJiNEFBQUFBSUFJTFQvelYxRkh3REdnNjU3em9vNEFBQUFBQURqT0ZCUVVuRlZlWG41WkxCWXJ5c3JLV3BsS3BmWjJkWFY5dWF1cjY2dVMzS1N1NVNlZWVPSXRXVmxaRmRuWjJaWFoyZGxySmFtbHBXWEQ2T2pvbHNQb0EyQUtDajRBQUFBQUFBQUFBQUFBQURPMmZQbnlDMWV0V25YREF3ODhjTTdnNE9EZkpYbVZsWldmV0xObXpWY0tDd3ZQZnVpaGg4NVhwdWhqL2ZyMS85UGUzdjZoZ1lHQjMwclN5cFVyTDZ1b3FOZzQrWHd6NlFQZ1FDenBBZ0FBQUFBQUFBQUFnSVhpaXN4L0FCYW9uSnljcDZ4ZXZmcHp1M2Z2L255bTJFT1MwdTN0N1pjTkRnNkdwYVdscnk4cks3dElrbkp6YzlmazUrYy9iV0JnSUp3NHZxT2o0eE9EZzROTkU0OW4wZ2ZBOUNqNEFBQUFBQUFBQUFBQXdJS1FTQ1Erbmtna1BoNTFEZ0FIVjE1ZS9oNHp5eDRZR0xoelNsTzZxNnZyODVLMFlzV0s5MHZTME5EUXFDU2RmUExKMzVSVVB0R3hwNmZudXhQYk0ra0RZSG9VZkFBQUFBQUFBQUFBQUFBQVpxU29xT2o1a2pRMk50WTF0YTJ2cis5dVNjckp5YW5LemMydGxOU3hiOSsrbnhRWEZ6Ky92cjcrb1RWcjFud3hKeWRuZlVkSHh5ZEdSMGUzWkE2YlNSOEEwNkRnQXdBQUFBQUFBQUFBQUFBd0kxbFpXUldTRkl2RmNxZTJqWXlNdEU5c3AxS3BZa2w2OE1FSFg3MTc5KzZiekN4citmTGxiNm11cnQ2OFpzMmEyeVFWVHZTZFNSOEFCNkxnQXdBQUFBQUFBQUFBQUF1QzcvdlgrcjUvYmRRNUFCeGNLcFhhSzBuWjJka25UZE04a3ZrelBUbzYra2htZS9pUlJ4NTV6K2JObTAvYnQyL2ZIWks4NWN1WHYzSGR1blUvbkhUY1RQb0FtSUtDRHdBQUFBQUFBQUFBQUN3SVpuYWxtVjBaZFE0QUI5ZmYzLzhIU1Nvc0xIejJOTTNMSkdsZ1lPQnVTYjBGQlFXbkZ4VVZuU2RKSXlNakR6ejQ0SU12ZWV5eHg2NlVwS0tpb3Vjc1diTGtwSm4wbVkvbkJTeEdGSHdBQUFBQUFBQUFBQUFBQUdia3NjY2V1MEdTS3lrcGVXVmVYbDdGNUxhU2twS25aL3Bzbk5pM2ZQbnlDNmNjZjlQRTl2RHc4T0JNK3dBNEVBVWZBQUFBQUFBQUFBQUFBSUNwbGs1c21GbnB4UGJRME5CZmQrN2NlWVhuZWJtVmxaWGZsVlNTYVNxcnFLajQ2SzVkdTY3djdlMzkxVVQva3BLU2w2OWN1Zkl5WmU1Tmw1U1VuQ2RKM2QzZDM1TFVNZE0rQUE0VWp6b0FBQUFBQUFBQUFBQUFBR0RoS0Nnb09MdXNyT3c5RTQ4ckt5dHYyck5uejVkMjdkcjFCVW5xN095OGJtUmtaSE5aV2RuN2FtcHFObytNakxTbDArbkJuVHQzWHIxdjM3NGZURDFmUlVYRnhoVXJWcnhyYkd5c0l4YUxGZS9jdWZQeXpzN082dyszRDRBbm91QURBQUFBQUFBQUFBQUFBUEM0L3Y3K3UvcjcrKzg2VkorZW5wNDdlbnA2N25pUzg3UWtFZ2s3Mmo0QXBzZVNMZ0FBQUFBQUFBQUFBQUFBQUlzTUJSOEFBQUFBQUFBQUFBQUFBQUNMREFVZkFBQUFBQUFBQUFBQUFBQUFpd3dGSHdBQUFBQUFBQUFBQUFBQUFJdE1QT29BQUFBQUFBQUFBQUFBUU1ZVlVRY0FBR0N4b09BREFBQUFBQUFBQUFBQUMwSWlrZmg0MUJrQUFGZ3NXTklGQUFBQUFBQUFBQUFBQUFCZ2thSGdBd0FBQUFBQUFBQUFBQUFBWUpGaFNSY0FBQUFBQUFBQVdLQzY3amt2NmdnQU1LOTgzNzlXa3NJd3ZDcnFMSE9GYXpzQVlMWXd3d2NBQUFBQUFBQUFMRERPdVh1anpqQ2ZuSE5QdWozVDlvbjlFMjNUOVQvWWNjZTRscWdEQUROaFpsZWEyWlZSNTVnTHg5dTFIZk9DYXp0d25HT0dEd0FBQUFBQUFBQllZTUl3UERQcURIT3RycTd1dVo3bi9jTE1QRE43ZlAvQnRxZnNHNVowZVJpR045WFYxZm1lNS8zVXpGWTkyVGttdGpOL0Rqbm45a2o2YkJpR0cyZnJlUUhBd1J3UDEzWUF3UHhpaGc4QUFBQUFBQUFBd0x4cmFtcjZ0WmwxSHNHaGowazZONUZJM0pRNVR6ZzZPbG9yNlo3RFBFK3VwSXJ4OGZHZkgwRUdBQUFBSUhJVWZBQUFBQUFBQUFBQUl1R2MrK1ZoSHZLSWM2NHVrVWpjUFhsbmEydnJua1FpOFF6bjNFOE81MlJtbHR5MGFkT213OHdBQUFBQUxBZ1VmQUFBQUFBQUFBQUFJakUrUG42emM4NDlXYjlNbjUvdDJyVnJmUmlHdXcvU0xSV0c0WXVkYzljNDUwWm5NcjV6N3R1SGt4Y0FBQUJZU0NqNEFBQUFBQUFBQUFETXEvcjYrcElnQ002THgrTzNtcGs5U2ZkaFNXOUxKQkl2Ykc5dkgzcXljNGRoZUxXazUwanFua0dVTjlUWDF6Ky9vYUdoZUFaOUFRQUFnQVVsSG5VQUFBQUFBQUFBQU1DeGI5MjZkVGw1ZVhuVnNWanNYV2IyQmtteEo2djFjTTUxU25wQkdJWi9QNXl4d2pEOHZ3MGJOdFRrNXViK1h0S3BCK3RuWnZWbTluUG4zTGp2KzdlTmpZM2QwdExTc2xuUytPR01Cd0FBQUVTQmdnOEFBQUFBQUFBQXdKeXBxNnRiNVhuZXE4M3Nha2xGVTl1ZGM2Tm1GcE1VbTdKLzg5RFEwRmxidG15WnlVd2RCN2p2dnZzZWEyaG9xSFhPL1V6U3VRY1pOenZ6TUc1bUYyWm5aMThZQkVHSGMrNHlTYjg4eFBJeEFBQUFRT1JZMGdVQUFBQUFBQUFBTUt0cWFtcEtneUI0Z2UvN1cyT3hXTHVaM2FCSnhSN091YlJ6cnQwNWQ4UGc0T0J5NTl4ZGs5cWNwRytIWVhqNmtSWjdUR2hzYkJ4TEpCTFBkYzVkcXlmTzJ2SFk2T2pvTWtuWFozS2tKN1d0TkxOdm1Oa3UzL2Z2cksydFBiT2lvaUx2YUhJQUFBQUFjNEVaUGdBQUFBQUFBQUFBUjYyeXNqSjMyYkpscDNxZTkyRXplNkVrbTJiSmxtNUpmM0xPdlMrWlRENHdzZFAzL2E5S09rZlNzSFB1b2pBTXZ6R2IyY0l3L0ZBUUJQYzY1NzVyWmdXU3Z0ZmEydG92NmYyUzN1LzcvbW1TYnBUMFZFbkZFOGVaMmRueGVQeXY1ZVhsbytYbDVUZEora0lZaG85SVNrODNEb0JaY1VYVUFRQUFXQ3dPdlVBaUFBQUFBR0JPQkVIZ0pHbjVtYitLT2dxT0FWMzNuQ2RKU2lRUy9KNFBBSmh2WG0xdDdWclA4eTR5czBzbUxaRXkyYUNrK3lSZG1VZ2tEdmJEandWQmNOLzQrUGdybXB1YlcrWXFiRzF0N1lueGVQd1A2WFQ2bk1rRko1TnorTDUvdnBsOXdEbDM4a0dlenlQcGRQcTl3OFBEdnovYUdVZ0FBQUNBbzhFSFFRQUFBQUFRQVFvK01Kc28rQUFXbGlBSTFqbm5Wa1NkNDJER3g4ZjNidHEwYVV2VU9iQzROVFEwRktmVDZlZEkrcXlabFU5dHp5eVJzdHZ6dk04UER3OXZiRzF0SFozL2xBZGxrdHlUZGFxcHFTbk55c3E2MFRuM1lra2wwMDFYSXVuSGtpNDFzNGNiR3h2SFpqc29qazBML1gxaU10NHpBQUJZMlBnZ0NBQUFBQUFpUU1FSFpoTUZIOERDVVZkWDkvOWlzZGpkVWVlWWdSY2xFb21mUmgwQ2k4dWtKVnMrYTJaUG42YUxjODcxbU5uL2pvK1B2N081dVhuWHZJZWNJdzBORFdlbTArblBtZGxwa25LbjZUTG9uTHRxYUdqb0cxdTJiTm1qR1JTVTRQaTBpTjRuSnVNOUF3Q0FCU29lZFFBQUFBQUFPSjVOM0tnSEFCd2J6S3doNmd3ejlDeEozTHpEVE1SODN5ODNzdzlMK2s5SnNXbjZERXE2enpsM1VSaUdmNS9YZFBPa3NiSHhIa24vSkNrV0JNRzduSE9YbWxtWi92SDNrV2RtTitUbDVkMFFCTUhXZERwOVVUcWQvbHR6Yy9OQWRLbXhFQzJpOTRuSjV2VTl3L2Y5YXlVcERNT3I1bXRNQUFBV0t3bytBQUFBQUNBQ3pybDd6ZXlNcUhORXlibjlYM3cxTXpubk5IV1c5TW50RTQrbm0wbjlZUHVQUXkxUkJ3QndnTjJTSG9zNnhBVG4zSEl6cTRnNkJ4YUhVMDg5ZGRtU0pVdGU0M25lSnlUbFQ5Tmx6RG5YNlp6N1NES1ovSnFrOUR4SGpFb3FrVWpjSk9tbTJ0cmFzbmc4Zm91azUwb3EwajltMUY3dmVkNmRudWU1SUFpKzdaeTdNZ3pEblpMR293cU5CV3RCdlU5TUZ1VjdocGxkbWRtazRBTUFnQ2RCd1FjQUFBQUFSQ0FNd3pPanpqRFhxcXVybDhiajhhZkhZckVLNTF5VnBMV1MxcHJaR3VmY0tqUHpKdnBPVSt5eEs1VktuZFBjM054U1YxZTN5dk84MzJTbVVEL0FwR043SmUxd3p1MlkrTlB6dkVmUzZmUzJaREw1NTdsNGpnRHdKTDZkU0NUZUhYV0lDZlgxOVJlYjJjMVI1OERDVlYxZG5iMWt5UkkvblU1LzA4eE9tZHJ1bkhObU51U2MrMjRxbGJyNGVKKzlJck5remFzbHFiNisvam1lNTMxRjBpcjk0M04zay9RR00zdERFQVQ3bkhQdjNMMTc5dy9hMjl1SElvcU1oV2RCdlU5TXhuc0dBQUNMQXdVZkFBQUFBSUE1a1pXVlZlUjUzaytsQXdzNm5tUkdqcTJqbzZObnQ3YTJka2hTVTFQVHpvYUdobjlPcDlNL01iTnpEbkZja2FUVHplejB5V09ZMlFja1VmQUJBTUQwWXI3dkx6V3pMenZuWHJ5L3B1T0FRc3dSU1kzT3VkZUhZYmc5a3BRTFhES1ovRjlKVlEwTkRWbnBkUG9qa3Q0cEtYL1NYMmF4bVgyenJLenNtMlZsWlkycFZPcU5UVTFOVzhXc0h3QUFBRGdLRkh3QUFBQUFBT1pFTXBuY0hnVEJIeVg5djVrZTQ1eHIzTDE3OTc5TS9lWnJZMlBqb0tSekd4b2F2dVdjZSsxaG5HOXZHSWJYenp3MUFBREhoOXJhMnZ4WUxQWnVNN3RhbWMrSnB4UjZqRXZxY3M2OUpRekRuMFNSY1RGcWJHd2NrM1M1cE10OTMxL3JuTHROMHRQTUxGdi9XUEtsSVJhTHRmaStuemF6VzNwNmVxN2V0bTFicnlRWFVXd0FBQUFzVWhSOEFBQUFBQURtelBqNCtLWHhlUHd2TStqcUpQMDRETU9YSGFKUHVyR3g4WFcrNzIrUmRQWGtKV0VPNFdlUzBqUEpDZ0RBc2E2cXFtcEpTVW5KZVdiMlZUTmJPclhkT1plV05DanBScy96UHBvcFhzQVJDc1B3WVVuUGxLUWdDRjRxNmJPU3lpWEZKQ256czh6RkpTVWxGd2RCMENYcExYdjI3UG5GOXUzYmg2UEtEQUFBZ01XRmdnOEFBQUFBd0Z5d0lBaE9udUZzSENsSnQ4eDAvZkl3REsveGZmOEJTVitUdE9TUUljeXFmZDgvcTYrdjc1NjJ0cmFSbVp3ZkFJQmpqZS83SzV4elAvVTg3d3o5WTVhSnFYNnpiOSsrVjIzYnRtM2ZmR1k3WGlRU2lmK1I5RCtWbFpXNUsxYXN1TVhNTHBqU1pibWtIeTVkdWxSTGx5NjljM1IwOUxVdExTMmRFVVFGTUllQ0lQaWRwR2RGblFQSER1ZmN2V0VZbmhsMURnRFJvZUFEQUFBQUFEQnJxcXVycytQeCtCbWU1MjJVOUl3cFU4TWZ3RGszNHB5N0xKbE1mdnB3eGduRDhMdjE5ZlVQbTluUHphemtFRjBETS90RFVWRlJYeEFFbDQrTWpQeWd0YlcxNDNER0FnQmdzZko5L3pPUzNtNW0za0hla3p2UzZmU0xrc25rMytZNTJuR3J2YjE5cUwyOS9VSkpGL3ErZjVxazc1dlphVk82UFRNN083c2pDSUp4NTl4SHdqRDhtRmp1QlRoV1VPeUJXV1ZtWjBTZEFVQzBLUGdBQUFBQUFCeTFkZXZXRlJVV0ZwNHI2VXRUcDRqUFRBK3ZhWlpnR1paMGZqS1ovTUdSakpsTUp2OGNCTUUvUy9xenBCVlRtcDF6YnN6TXNqT1BDeVhka3AyZC9XbmY5Ny91blB0b01wbmNmaVRqQWdDd2tBVkI4Q1pKWDVTVWZaQXVhVWtYSnhLSno0a2lna2lGWWJoWlVyVWsxZGZYLzVmbmVaL1JFMmN2aTV2WnRVRVFYT3VjYTNmT3ZTYVpUUDRwa3JBQVpsWGpMNWRGSFFISGdJYm5kVWNkQWNBQ1FNRUhBQUFBQU9DSTFkYldWc1ppc1hlYjJiczFaWXA0NTl5b3BLWlVLblZSUEI1L3A2VC9tTlRjbTBxbG50UFUxSFR2MFl5ZlNDVGFhbXBxMXNmajhUOU8rWGJzanI2K3Z0ckN3c0liemV6RjJqOU4ra1RSeVFWbWRrRVFCRnVkYzIvWnZYdjN2ZTN0N1VOSGt3TUFnQ2pWMU5TY21wV1Y5VVBuM0RvZHZORGo5ckd4c1lzM2JkcTBUL3VMUHJDQUpKUEpyMGo2YWwxZDNRbXhXT3dXU1MrZDNHNW1sWkx1RG9KZzJEbDNoK2Q1RnpVMk5yTDhEZ0RncUZWVVZIeDQ1Y3FWVjQrUGozZU5qbzQrbUU2bnh5V3BvS0RnR1pJME5EU1VUS1ZTQTJibVpXVmxyY3JPemw0alNZbEU0cUJUZXVibTVwNjVkdTNhVzNKemMrdk5MR3RpLzlqWTJNNysvdjQvUHZUUVE2K1pZYnlWYTlhcytVaFJVZEZ6UmtkSE84MHNQVFkydG1QdjNyMC9LUzB0ZmVXMmJkdmVMS25yYUo1RFhsNmV2M2J0Mm0vbTV1WldLL081eHM2ZE96L1kyZG01Y1NZQlY2eFk4WTdWcTFmZkl1My9IR1JvYUtocHg0NGRieGtjSEF4bitCeUJvMExCQndBQUFBRGdjTVY5MzYrVzlCa3pPMnRLbTNQTzlaalp6MGRIUjkvYTJ0cmFMMG0rNzk5c1p2K1I2YkRUODd4L2JtcHFlbXcyd216YXRHbnYyV2VmWGRmYjIvc3pTYy9OalBIZHRyYTJYa2tYU3Jvd0NJTFhTL3FJYys3RVNUT05yRGV6dTFhc1dERlNWbGIyb2RIUjBXKzB0TFIwemtZbUFBRG1RWmJ2KzdlWjJVc2s1VXF5YVpadGFSa2RIWDFWVGs1T1cyTmo0OWo4UjhSaFNqYzFOZTJVOUxMcTZ1cnM3T3pzcDVuWk55U3RsUjcvQjg0MXM5ZWswK2xYQlVHd1Y5SVZpVVRpUzFHR0J1YkFGVkVIQUk0M2UvYnMrYzcyN2R2L1U5TEl4TDRnQ0p3azdkaXg0MDBEQXdQSmlmMGxKU1V2UHZIRUU3OS9xUE1ORFEzZHMyWExsalB5OC9QUFdiOSsvVzhsYWRldVhaOXNiMisvYkthWmNuTnpWNjFidCs2dnFWU3E3OEVISHp4cmFHaW9YWktLaW9yT1c3dDI3VzFaV1ZubGt0NTh0TTloY0hBd3ZPKysrMnFLaTR0ZmZ2TEpKLzlBa3NyS3lpN3A3T3k4V2Z0bkpqMlVXRmxaMlhzbkhyUzF0VDI3cjYvdjdwayt4N21XbloxOTJ1am82QjVKODc2MGJaUmpIMjhvK0FBQUFBQUF6RWhtMlpiblNMclZ6RW9tdDJXV2JYbFkwdlZoR0g1aDZyRmhHRFlGUWREaW5FdjE5ZldkMmRiV05qSzF6OUc0NjY2N3hpV2RGd1RCelpMK3E2K3Y3OE9UMnhPSnhMY2xmYnUrdnI3S3pHNTF6ajNWelBJbHljeHlKSDBpT3p0N28rLzd2MHlsVXU5cGJtNStRSHo3R1FDdzhGZ1FCSmRLdXRJNWx6L05jbW1TTk9TY3UyRDM3dDAvWmdhcnhhdTF0WFZVMGg4a25WaGRYWjJmazVOenNYUHU2b2x2U1dmKzdaZEorcUx2KzUrUnRIbHNiT3lOTFMwdHpSSEdCbVpGSXBINGVOUVpnT05KT3AxT2JkKysvUkpOS3BRNGxKNmVuanU2dTd1L1BwTytBd01EZjV6WTd1N3UvcC9EeVZWZVh2N0pyS3lzeWtjZWVlVEZFOFVla3RUYjIvdXJ0cmEyRjIzWXNPRXZFL3RtNHpuczI3ZnZaeE9ueThyS0tsK3hZc1VGdTNmdi90eWh6bE5hV3ZycW5KeWNOUk9QKy9yNi9uS28vdk90c3JMeW81MmRuZGNNREF6TWU5RkZsR01mYnlqNEFBQUFBT1pQUEFpQzF6am5uaEoxa0VONDJQTzgyL2tHS0NZNzlkUlRsK1hsNWIxSDB1WFROSTg3NTdZNjU5NlVUQ2IvZHFqenBOUHBseVdUeVFmbUp1VitpVVRpRXQvM3YzV3dncEprTXJsZDByUFhyVnVYVTFoWStFbEo1NXRaYWFiWnpPejU4WGo4K1VFUWRKalo2em83Ty8vS3pUSmtMSVpyK0dSY3o0RmppTy83ejg3TTlGQ216R2U2VTJmemNNNXRIQjBkL2RqRTdGbzRacmpNdituSEpHMnNyNjlmN1huZWx5U2RPOUhCekxJbDFXZGxaU1dESUJoeXpuMG5sVXBkMHR6Y1BCQlZhQURBNHRIYjIvc0xTYnNQNTVpdXJxNWJaOWoxOGQvTlBjOTdzdGt5bnFDNHVQamZKR2w4ZlB5QW4yMkdob2J1N2UzdC9jM0U0MWw2RGlPU3RIZnYzaCtXbHBhK3NxeXM3SDI3ZCsvK2txVHhnNTJqdkx6OC9YdjM3djFCYVducHF6SzdEdHAzdnBXVWxMeXNwS1RrcFoyZG5kY2NUMk1manlqNEFBQUFBT1pKZlgzOXF5VGRQczFVMnd0S0twVmFLdWxUVWVkQTVMemEydHExOFhqOHE1S2VPYVhOT2VjR0pQMXVkSFQwRFRPOXNUVFh4UjRUd2pEOCs1UDF5UlNFWEN6cDRycTZ1dWZHWXJFdlMxb2xLWmJwc3RJNTkvdXlzckxVOHVYTE53NFBEOSswWmN1VzdqbU1qUVZ1c1Z6REorTjZEaXh1RFEwTnk5UHA5TmN5eTZjVlQ5ZkhPWGVYYys3Ti9mMzlPMlo3OWl3c1NLbE04ZXB6VHpycHBPS2lvcUp6emV3V015dVhIbC95SmMvTUxvekg0Mi8wZmY5aFNSOE13L0FIVVlZR0FDeHNnNE9EalVkd3pDRy84REZMUEVsYXVYTGxGVzF0YlgrVU5EcTVzYisvLzg1SmVXYnRPWFIyZG00c0xTMTlaVTVPVHRXeVpjdGUyOTNkZmZ0MC9ZcUtpczdMeWNrNXNiMjkvZUpKQlI4TFFrbEp5VXZYcmwzNzdlTnQ3T01WQlI4QUFBREEvRmtSZFlDWjhEeHZWZFFaRUozS3lzcmNaY3VXbmVWNTN2Zk03QWszbDV4elR0SXU1OXpHWkRKNWMwUVJaMTFUVTlPdkphM056R1R5TFVuL0lpay8weHp6UE8rS3ZMeThLM3pmdjNkc2JPeDFMUzB0MnlXbG9zcUx5Q3lLYS9oa1hNK0J4YWVob1NITE9mZFI1OXgvcE5QcEZUWk5sWmx6N2xGSkYvYjE5ZjJwcmEydE40S1lXQUMyYmR1MlQ5TDNKZjF3L2ZyMUsvUHo4eTkxenIxcjBqSS9XV2EyVHRKLys3NC9JT2t2WTJOamIyMXBhWGt3c3REQURQbStmNjBraFdGNFZkUlpBRVNudjcvL3p1TGk0aGNWRlJVOTY1UlRUdm5Ed3c4Ly9JYVJrWkhIMzhjNk9qbytPUmZqRGc0T0pucDdlMzlUVkZSMGJubDUrUWU2dTd1L0pjbE43VmRlWG41WmQzZjNGNTF6KzQ1MHJJS0NnclBLeThzdmk4VmlSVmxaV1N0VHFkVGVycTZ1TDNkMWRYMTFZc3kxYTlmZVhscGEraExQOHdva2FldldyZjdBd0VCeTJiSmwvN0ZxMWFycjQvSDQ4cW43bHkxYmRrRXNGbHNpU1d2V3JQbDZLcFVhR0JnWStMK2RPM2RlTHFtMHZMejhMV1ZsWmUvWXRtM2JDNXh6c1RWcjFud3BOemYzOU1IQndhWWRPM1pjTWpRMDlKYzVHaHR6Z0lJUEFBQUFJQUxPdWIrYjJaMVAzblBlTkVoNlZ0UWhFSjNxNnVxbDJkblo3ek96RDA3VFBDN3Bma2x2bk1uc0dZdFZaZ2FQNTBtSytiNS9xWm05VjlJeVNTWkpablpHZG5aMm0rLzdBK2wwK2orSGg0ZC91WFhyMXI0b015TWFDL0FhUGhuWGMyRHhNZC8zWHlOcG8zUHVCTzIvVVQrMXozZzZuYjU4Y0hEdzYvZmZmMy9YL0VmRUFwYmV1blhybzVMZVhWVlY5Y0hDd3NMcXJLeXN6MGs2TTlOdVpsWWc2VGxaV1ZuMys3N2Y3Wno3eXRqWTJFZGFXMXRIRDM1YUlEcG1kbVZtazRJUDREalczdDUrYVVGQndiL0VZckhTZ29LQ3AyN1lzR0ZUUjBmSGRSMGRIZGRMT3F6bFlRNVhSMGZIZFVWRlJlY3VXYkxrdEpLU2toZjM5UFQ4ZUhKN2JtN3VHUVVGQlU5NzRJRUhYcHVmbjcveVNNWll2bno1aGF0V3JicmhnUWNlT0dkd2NQRHZrcnpLeXNwUHJGbXo1aXVGaFlWblAvVFFRK2RMY2c4Ly9QRDVqejMyMkliVFR6OTk4K1RqdTd1N2J4c2NIUHp0aGcwYkhwbTZ2N3U3KzdZZ0NKd2s3ZGl4NDAwREF3TkpTU29ySzN0cmVYbjU1VmxaV1pXU2xKV1Z0WGJObWpXM3B0UHBBVFBMenMvUFAyUDkrdlcvM2J4NWM4UG82T2lXMlJ3YmM0ZUNEd0FBQUNBQ1p2YkhSQ0x4L3FoelRLaXZyNy9ZOHp4dUVCNS9yTHE2dWpRN08vdS96ZXljeVEyWjJUekdKTjN0ZWQ2TEdoc2JCNk9KR0lsVUdJWWJKVzJzcmEwTllySFlUek5UcGNja3ljenlZN0hZOS9MeThseERROE9YeHNiRzN0ZmMzRHdRYldUTXA0VjJEWitNNnptd2VQaStmNXFaZmRVNVYyTm0rVlBiblhQT3pMNlRTcVV1YTJwcTZ0UUNXaE1lQzlQMjdkdUhKVFZLZW1wOWZYMkpwSmQ0bm5lanBGSkp5c3orc2NMTUxzL096bjZmNy9zUFNucHZHSWEvakM0MUFBRFRHeGtadWYvQkJ4ODhhODJhTmQ5ZnNtVEpxWjduNVZaVVZGeXpiTm15Lzl5eFk4YzcrL3I2ZmpaWFkvZjM5OTgxT0RoNFQxNWUzcG5sNWVVZm5GcndjY0lKSjF6VzNkMzlEVWtka2c2NzRDTW5KK2NwcTFldi9seG5aK2VObVdJUFNVcTN0N2RmVmxCUWNFNXBhZW5yQndZRy9yUnIxNjR2U05MbzZPaVc2YzR6TkRUVWZqamo3dHExNnd0OWZYMC9uU2pVV0w1OCtWdTNidDM2OUpHUmtRY0tDd3VmY2ZMSkovL0c4N3k4eXNySzY3WnQyL2JTMlJ3YmM4ZDc4aTRBQUFBQWdHTkpRME5EVmsxTnpkT0NJTmlYazVQVFBibllJMVBvMFVPTVV3Y0FBQ0FBU1VSQlZLZjk2NzNuaEdINDdPT3MyT01KbXB1YkUyRVlydXJ0N2MxM3p2M0lPVGN5MFdabTVweTdLQjZQOXpjME5HeXJxYWs1U1ptaUVBQUFwck51M2JvaTMvYy83L3QrdTVtMVNIcnFOTVVlbThiSHg1L3RuRnVhU0NUZTBOVFV0Rk1VZStBd0paUEpubVF5ZVZ1bWFQVTA1OXp0bWpRZHZabGxtOWtHTS90NUVBUzdmTi8vdHUvN0ZkRWxCZ0RnUVAzOS9TMmJOMit1Nytqb3VDYVZTZzFMVWs1T1R0VlRudktVbjY1ZXZmcnptc043M1IwZEhSc2xLVDgvLzR6OC9QekhQemZKeWNrNXBiaTQrSVdkbloxSHZLUk1lWG41ZTh3c2UyQmdZT3JNa2VtdXJxN1BTOUtLRlNzbWY4bmdnQ1ZsanRUUTBORE9pZTJPam83clJrWkdIcENrdnI2K1ArM2V2ZnRtU1NvdUxuNmVwSnpaSGh0emc0SVBBQUFBQURoT1ZGWlc1dnErL3lIbjNHaFdWdGFmSlJWT3REbm4wczY1bmVsMCtxbUpSS0lvRE1OUFJCaDF3V2xyYXhzSncvRGxZUmd1a2ZSbTUxeC9wamhHa3VTY096RXJLK3ZCSUFpR2ZkKy9vS3FxYWttRWNRRUFDMHNzQ0lLMys3Ny9RRkZSVWJlWnZkWE1WaW16WkZoR3I2U0xob2FHS2hLSlJHMXpjL1B2a3Nsa1QwUjVjUXhwYkd3Y1N5UVM5NFZoK084OVBUMmxrczV6enJWTzZtTGFQK3ZINjh6czRTQUkyb0lndUVRVXNRSUFGbzZSUng5OTlPcXRXN2VlTm5tbWpSVXJWcngxNWNxVmM3YjBVMDlQengzRHc4T2JKYW1pb3VMeDVXL0x5OHN2N2VucCtkSEl5TWlEUjNydW9xS2k1MHZTMk5qWUFVdjE5ZlgxM1MzdEwyekp6YzJ0UE5JeERtSHlaeG43SmpmMDlQUjhYNUxNTENjbkoyZk5ISXlOT2NDU0xnQUFBQUJ3YkxPVFRqcXBxTGk0K01kbWR2Ymtob2xsVzh6czdyNit2bjlyYTJzYm1mNFVtQ3lSU0h4RjBsZldyMTlma1orZi96dEo2L1NQMzYvalpuYnIwcVZMYjEyNmRPblBCd1lHWHJ0MTY5YSs2TklDQUtMaSsvNi9TdnFrcE5Na0ZaaloxQzdqenJrdmpvMk4zZHpTMHZLUXBQUjhaOFR4WmR1MmJmc2svVnJTYitycTZpcGlzZGpybkhOWFQ1cGxKaTdwWkVrMytiNy9VVWxKNTl6N2s4bmtuNlBLREFCWXVLcXJxNmRkNnFPMXRmWFV1Umh2ZUhqNG9XM2J0cjIwcEtUa0pWVlZWZC95UEMrL3ZMejhQWm1aT09iaTh3elgyZG41eWJWcjE5NVdXRmg0VGw1ZTNqOFBEZzYyTDF1MjdQejc3Ny8vcVVkejRxeXNyQXBKaXNWaXVWUGJSa1pHSGw4cUpaVktGVXVhdDZWVEJnWUdIcGpZZHM1Ui9MbElVUEFCQUFBQUFNZW9ob2FHR3VmY1h5Uk5uU3BlenJtMHBJK0VZWGpOL0NjN05temR1dlZSU1Jza2VVRVFmRVhTZjA3cDhtLzUrZm05UVJEMG10bVpqWTJOMDM0WUJnQTRkcHgrK3VtcnM3S3lQaW5wSEROYk1VMFg1NXo3clpsOWNIeDhmRXR6Yy9QQWZHY0VKTG5NVWtIWFYxZFhmem9uSitkVVNWZExldGxFaDB3UnlETWsvVEVJZ2s3bjNNODl6L3RBWTJQakFkOUVCZ0FjbjNKeWN0YlA4aWtMSkMyUjFDVkpWVlZWMzltK2ZmdnJwbmJxNmVuNThZNGRPOTVaVlZYMXRWZ3NWcFNUazFNMU1qS3lkWmF6U0pLNnU3dS9jOElKSjF5VG5aMjladVhLbFplUGpvN2UzOWZYZDlmQXdFRHlhTTZiU3FYMnh1UHhGZG5aMlNkSit0T1U1b25pbGZUbzZPZ2pSelBPRVJqTi9PbEdSMGNmbStleGNZUW8rQUFBQUFDQVk0enYrNWVaMmNaSks0NU0xcDlLcGM1cGFtcTZkNzV6SGNQU2lVVGlBa2tYK0w3L0lqUDdrWjQ0RFhxUmMrNitJQWprblB0QUdJYWZGR3ZnQXNBeG82cXFha2xKU2NtN1BjLzdkK2ZjS1daMndETGF6cm1kenJrcllySFlieEtKQkIrZVk4Rm9iVzBkbGRRczZlV25uMzU2ZVN3V2U0N25lZGVZMlltU1pQdW5wbGxwWmhlazArbnpneUJvY2M1OU9nekRiMFlhSEFBUXVVUWljY0QwWlVlanJLenN6YnQyN2JwOTRuRmhZZUd6dFA5MzY5VFV2bnYyN1BsZVZWWFYxeVJwWkdSazcyem1tR0tzczdQemh0V3JWMys2cEtUa3hlbDBlckN0cmUwRlIzdlMvdjcrUDVTVWxMeWlzTER3MmQzZDNiZFBhVjRtU1FNREEzZHIvN0ova2lUblhNck1ZcDduNVUzcUc1dlVmdGozL1oxelQvZzN6TTNOWFNsSmc0T0RTVW43SnZXYjliRXhldzc0NVFNQUFBQUFzQ2pGZk4vLzN5QUkwbWEyY1pyMmUwWkdSbklTaVVRaHhSNXpKd3pEbnlRU2lYam1XN0ZOVTl2TmJHTVFCR25mOSsrcHJhMDlZT1lWQU1DaVlVRVF2RFFJZ3I4c1hicTAyL084ajBzNmRVcXh4M0E2bmY3WStQajRxV0VZcms0bWs5OW9iR3lrMkFNTFZrdExTMmRUVTlPM3dqQmNOelkydGlHZFRsL3ZuSHQ4aW53enk1WVVtTmszZk4vdjluMy94MEVRMUVZWUdRQXdkN0luTnRMcGRQYWhPajZKeDM4Mk90UVNJVGs1T1NjWEZoYWVKV24zeEw2c3JLenlzckt5dDB3YkxqdTdTcEo2ZTN0L0wyblhRVTU3dU04aGE4cWZrcVRkdTNmZk9qNCszaVhKaG9lSFcvcjcrKythM082Y205ei9DY2NlekdPUFBYYURKRmRTVXZMS3ZMeThpc2x0SlNVbFQ4LzBlY0puTytQajQ3c2xxYmk0K0NXWlhjdFhyMTc5bWNjSHpzcXFtcEpyWEpJOHp5dVFwSnljbkZPbTVqQ3paWk1mNStibW5pdEp1M2J0dW1XdXg4YnNvZUFEQUFBQUFCYXhtcHFhR3QvM0h3bUNZTVRNbmkxcDZqZHNQbTVtK1lsRTRxbVpiM0JpSGpRMk5nNG1Fb2w2TTh0M3poMVFnR05tWjhSaXNkNGdDTHJxNnVxZUdVVkdBTURocTZtcHFRbUM0RWRCRUhSSytwR2twMHFhL0UzSGxIUHVSK2wwK293OWUvYVVKcFBKSzV1Ym03ZUttWjJ3dUtRM2JkcTBKWmxNdmorVlNpMUxwOVBQbEhUbjVBNW10dFRNWHV5Y0M0TWdlTkQzL2V2V3IxOWZHRkZlQU1Bc0t5Z29lT3JFZGxGUjBkT1A5RHhMbGl4WlBlazg1MmhTRVliMnp4QlJYbHBhK3ZwVFRqbmw3a3p4eGhPc1dyWHEweWVjY01LVjJyL2NpeVFwTHkrdjRxU1RUdnJhMk5qWXp2YjI5Z3RuNnprVUZCUThUWkp5YzNQL2FVclQ0SzVkdXo0alNSMGRIUWY4ZnArZm4vKzBpZTNDd3NJem5td2NTUm9hR3ZycnpwMDdyL0E4TDdleXN2Szdra295VFdVVkZSVWYzYlZyMS9XOXZiMi9tbnhNYjIvdkx5U3ByS3pzMHBxYW1rZHJhMnMzZDNkMzN6clJYbFZWZFd0bFplVW5KaDZQakl3OElFa3JWNjY4ZXNXS0ZXOWZ1blRwdjAvTlVWRlJjWVdrd3N6elhyMXExYW9QNzl1Mzd5ZDc5dXk1YmE3SHh1eGhlaFVBQUFBQVdJU0NJSGkzcEk4NDV3b3lVMjFQTnV5Y2U2N25lWDlwYkd3Y2l5SWY5bXRzYkJ5VTlNR0dob1lQT2VlZUt1bFh5dHdZekh3TGZGa3NGdnQ5RUFTRGtqNlhTQ1ErSUNrZFhXSUF3RlExTlRXbHNWanNLak43aVpsVjZjRGlTbW4va2hoWERnNE8vbm5MbGkzZDh4b1FtRVBOemMwRGt1NlNkSmZ2K3hYT3VlZWIyVWZNckVKNi9PZVprOHpzQS9uNStaY0VRZERrblB0VUdJWS9pREkzRnIwcm9nNEFISzhLQ3d1ZnZtclZxcHR6YzNQckp2YXRXclhxeHFWTGw3NnBxNnZyeTd0MzcvN2NUTTZ6Wk1tU3RTVWxKYTh1S1NsNXpjUytpb3FLVDFSVVZIemlZTWYwOS9mL3orVEhBd01EZjk2MWE5ZkczTnpjcDU5eXlpay9seVRQODNKanNWaEpYMS9mcjNiczJQRWlUVE83eCtFK2g3eThQSC8xNnRWZnpNdkxxNWVrVTA4OTljN0J3Y0dtSFR0MnZHdG9hT2dlU2VybzZQaHNjWEh4QzNwNmV1NllPSzYwdFBUMTVlWGxsK2JsNVQwKzI5VzZkZXQrTnpnNDJQVElJNDljTkRnNEdCN3E3Nml6cy9PNmtaR1J6V1ZsWmUrcnFhblpQREl5MHBaT3B3ZDM3dHg1OWI1OSt3NTRIMzM0NFlmZmw1V1Z0YXF3c1BDWlkyTmo3VHQyN0hqYjRPQmdtRTZuaDdxN3U3KzJlL2Z1VHcwUEQyK2Y2TDlqeDQ2TDFxNWQrL1g4L1B5bmpZeU10TzNZc2VQZFU4L1oyOXY3NjFOT09lVVhaaGFMeFdJbDNkM2RYMzMwMFVjL3JpbkZ5bk14Tm1ZUEJSOEFBQUFBc0hoaytiNy9mVW5uT2VleWJiL0o3ZmVNajQrL3FMbTVlYmY0SnZHQ2tpbTh1VnRTd1Vrbm5WUlVYRno4LzVuWmMvV1BtNFo1a2k0Tmd1QVNTVnRUcWRSNVRVMU5PNlBLQ3dCUXZMNisvdlZtOW1aSi81Ulp5dUlKbkhNOVp2YXBzYkd4SDI3YXRHbExCQm1CZVJXRzRhT1NicFgwamRyYTJpQVdpNzNaelA1ZC83alBzRVRTbVdiMi9TQUlIblhPL1hKc2JPeTZscGFXQnlNTGpVVXBrVWg4UE9vTXdQR3FyNi92ejF1MmJKblJMQldITWp3OC9IQkhSOGNuT3pvNlBubWs1OWk2ZGVzekpHbnYzcjAvUFp6akR2YzVEQTRPaGx1M2JqM3pTYnJ0bmRwbjc5NjkzOTY3ZCsrM0R5ZmJWRDA5UFhkTUxpSjVzZ3h0YlczblRkMlpUQ2J6cHV2YzM5Ly9mNjJ0clNjZjZvVDkvZjIvNnV6c25HNVo0RGtmRzdPSGdnOEFBQUFBV09EcTZ1cjhXQ3gyaDZRSzdaL3k5QW5TNmZUSDB1bjBkWmx2WUdKaGM5dTJiZHNuNlhsVlZWVkxsaTVkZXFHa20vV1BmOWNzU2FkN252ZElFQVQ5enJtM2gyRjRlMlJwQWVBNEV3VEJ2MGg2ajNQdUxETmJPclhkT1RkcVp0OXh6bjNaODd5L001TVdqbE5qemMzTjkwaTZwNmFtNW4zeGVQeFprajVnWnBPbndLOHdzd3V5czdQL3cvZjlGa20zNzkyNzkzUGJ0MjhmamlZeXNMQTBQSS9Kb0FBQXM0T0NEd0FBQUFCWW9PcnI2OS9tZWQ1VnpybHlIVGg5L0dBNm5YNVZMQmE3TTVsTURrYVJEMGRuKy9idHc5dTNiLy9zdW5YcnZwS2ZuMStYS2VwWktVbVpxVnNLemV5YlFSRGNJdW0vUjBaRzN0SGEyam9hYVdnQU9BYlYxdFpXeHVQeER6cm4vazNTV2ttYU1vT1djODc5WHpxZC9sUThIcis3c2JGeFh5UkJnUVZvMDZaTmV5WDlVTklQNit2cm4ySm1MNWQwNmFTQ3FaaVoxVW1xS3kwdC9YQnBhZW5ka200TXcvQzNVV1VHb3VTY3U5Zk1qbnIyQkdDU2xxZ0RBSWdXQlI4QUFBQUFzSUNzVzdjdXA3Q3c4R3RtOWtMblhJRWV2L2UvbjNQdTNsUXE5WnJtNXVhSEphVWpDNHBaMDliV05pTHBYa2tuVkZkWHI4ek96djZFcFBNbi9jTVhTL3F2N096c04vcSsvOEQ0K1Bock4yM2F0Q215d0FCd0RHaG9hTWhMcDlOdk5iUFhTNnJWL3B2U1U3czk0cHk3enZPOG55Y1NpUjN6bnhKWVhKTEo1QU9TTmxaWFY5OFlqOGZQOER6djdaSmVaV2FlSkpsWmdhVG5TVG92Q0lKSEpQMXNmSHo4dXVibTV2WUlZMk1COG4zL1dra0t3L0NxcUxQTXRqQU1uMnpaQ0FDWWE0VVRHNTduRlI2cUl4WUhDajRBQUFBQVlBR29yNit2OXp6dmRrbnJ0WDlaajZuZkx2NlVjKzZUWVJqdWppSWY1a2RyYTJ1SHBEZXVYNy8rSFhsNWVTODFzeTlKV2lKSlpwWXRxVG9lanpmNXZ0OWxadGNsRW9sUGk4SWZBQmxCRVB4TzByTm0yUDJTSUFndW1jczhDNWx6YnVyNzdIVDdWNXZaNTUxekNvSmdYdk10Rk02NWU3azVlV1FPOC9WNHpITE9UYmZiSksyUjlMWjRQUDYyNC9YMWxUSGphL0h4OUhvMHN5c3ptOGRjd1FjQVJHbjU4dVVYbHBTVXZHcmk4YXBWcTI3YXRXdlg1L2JzMmZQMUtIUGg2RkR3QVFBQUFBQVJDb0xnN1pLdW5HN1pGdWRjdjNQdTFiRlk3SzdHeGthV2JUbU9iTjI2dFUvU055VjlwNkdoWVoxejdyOGwxVWlQVC9teVF0S052dTlmSStuM251ZjlPMHNNQUJBM2wyZHNjbUhIeFBiQmlrQ09aeXc3Y0ZSNFBlcUpCY3hUWDJ1ODVnNFByMGNBd05IcTZ1cTZ0YXVyNjlhb2MyQjJVZkFCQUFBQUFQTnMzYnAxT1FVRkJaOHhzMWRJS3RXQnk3YjhYZEtGWVJpMlNocVBLQ1lXaHZIR3hzWXRrbW9iR2hyV09PZmVMZW1ka21MUzQxT2p2OGc1dHpzSWdpMnBWT3JpcHFhbU82TU1EQ0I2ZDczamhxZ2pMQXEvMkh5UFV1bTBublppdFpibkYwVWRaOEU1KzdQdmpUckNNWUhYNDRGR3hzZlUrTWo5MnJtdlM2K3MvOWVvNHl3S3ZCNEJBTURCVVBBQkFBQUFBUE1rQ0lKYTU5d1h6Q3hRWnBtT3laeHpuNVgwcVRBTWQwaWFkdjVySEw4YUd4dDNTSHIzU1NlZDlPR2lvcUp6emV5TFpyWTAwNXdscVNZV2kvM2U5LzFIemV3clp2YXh4c2JHc1FnakE4Q0M5dnpUam91VkVZQUZKeWVlcGFlZldCMTFEQUFBZ0dNQ0JSOEFBQUFBTU1kODM3L0F6QzUzemxXWm1UZWx1VmZTbTgzc1Y0bEVnaVU1OEtTMmJkdTJUOUwzSmYzSTkvMzFabmFMcEdjcXN5U1FtVlZJdWpxZFRyODNDSUkvalkrUFg5amMzTndlWVdRQUFBQUFBQURNQVFvK0FBQUFBR0FPTkRRMDVEbm5ibmJPdmR6TXBsdTI1ZDUwT24xUlUxUFRKckZzQzQ1TUtnekR6WkxPMmJCaHd3bExsaXg1bzZRUG0xbU85UGh5TDgrTngrUGJmZC9mSnVucU1BeS9HMlZnQUFBQXpLLzYrdnF6UGM5N1d6cWQva1V5bWJ3dDZqd0FBR0IyVWZBQkFBQUFBTE9vcnE2dU9oYUxmY281ZDVha3ZNbEZIaGxmR1JzYnUzSFRwazFieGJJdG1DWDMzWGZmWTVJMnJsdTM3dk1GQlFYUDlEenZNNUxXWkpwalp2WVVTZC94ZmY5Nk0vdnUrUGo0aDV1Ym13ZWlTd3hnT3ZYMTlmL21lZDZGa3I2WVNDUitIWFVlQU1DaVpQWDE5Yzh6czdkSU90UE15aVhKelA0YWNTNEFBREFIS1BnQUFBQUFnRm5nKy83NVp2WitTUnNreGFZMDcwdW4wKzh6c3p2Q01Od2RRVHdjSjlyYTJub2wzU0hwcDZlZmZ2cnAyZG5aSDNMT3ZXeGllaGt6V3lYcGZiRlk3SzIrNy84NW5VNi91Nm1wcVRYUzBBQWVaMlpGa2w0aTZTVkJFSFJsWm9PNnRhbXA2UTVKNllqakFRQVdycGp2K3k4MXN3c2svYk9rWlZFSEFnQUE4NE9DRHdBQUFBQTRRaFVWRlhrclY2NzhxS1RYU2lxWE5IVTZqNFJ6N2oyam82Ti9hVzF0SFozL2hEaU9wVnRhV3BvbHZjTDMvUXJuM0d2TjdHcEpoWkprWnZtU251TjUzcVlnQ0xZNDUyNEp3L0JMNG9ZeXNKQXNON1BueDJLeDV3ZEIwT09jKzd0ejdyWmtNdms5c1JRWUFCejNxcXVyczdPenMxOHQ2WTFtOWsrU2lxUE9CQUFBNWg4Rkh3QUFBQUJ3bUdwcmEwK1B4V0tmTXJOL2taUTNwZGxwLzdJdE43RnNDeGFDTUF3ZmxYUkRWVlhWNTRxTGk1L21lZDZOWmxZdlNabVpQemFZMmVlRElMZ21uVTcvZEhCdzhQMzMzMzkvVjdTcEFVeFJZbWJQTnJObkIwSHdCZWRjd2puM3JmNysvdHZiMnRwR29nNEhBSmdmVlZWVlM1WXVYZnFLVERIdk0zUVlSUjVtOWlIZjk5OXpHUDBMamlqazdMZ2l3ckVCQUZoVUtQZ0FBQUFBZ0JrS2d1QlZ6cm4zbWxtRHBsbTJSZEtIemV4N2pZMk5qMFVRRHppazdkdTNEMHU2VTVKZlgxOWY3M25leFpMTzF6LytYMTd1ZWQ2YkNnb0tYdXY3L3QzT3VROG5rOGsvUnhZWU9BWTQ1eTcwZmYrVmgzRkk3Z3o2RkpyWnY1clp2eFlXRnQ0VUJNR2ZuWFAvN1huZWQ1Mmp4aEFBam1XbHBhVmJKSzNOck5aM3VJck43SWhtQVVtbjAvUDZCcE5JSkQ0K24rTUJBTENZVWZBQkFBQUFBSWRRVVZHUlYxNWVmcFdadlY3UzZxa2ZyanJubXAxemwvZjA5UHd1YzBNZFdQQ1N5V1JTMHB1cXE2cy9tSk9UOHdybjNGVm1WcFpwWG1KbXp6R3paL3UrdjhVNTk3V3hzYkhQc0N3Uk1ETm01aVp0RjBpYXMyOUlaODUvcnBtZDY1ejc2RnlOQXdCWUdNSXdYRmRiVzlzUWo4ZGZLT2tDU1N2bmVrem4zRUE2bmY3V1hJOERBQUNPREFVZkFBQUFBRENObXBxYVUrUHgrTFZtOWx4SmhWT2FuWFB1OW5RNmZYTlRVMU5TTE51Q1JhcTF0YlZEMG1lcnE2dS92R1RKa21lazArbXJ6ZXhmTTgxbVpodk03UHJzN093UEJrSHdjK2ZjVldFWVBoeGxabUNoUzZWU3Y0N0g0NzJTaXVaaHVHNUpYMHVuMDNlTWpZMzlMU2NuaCtWZEFPRFlOdDdjM0h5UHBIc2FHaG8ra2s2bm55N3BMRWtYbU5uYVF4M29uTHNtblU1LytYQUhIQjRlN3QyNmRXdmZFZVlGQUFCempJSVBBQUFBQUppa3JxN3VYTS96UG1wbWdhWXMyK0tjNnpHemp3d05EWDN2dnZ2dVk5a1dIRE15czNmY0tlbk91cnE2VTJLeDJJWE91WGVaV1k0a21kbFNTZWViMld0OTM3L1h6RDZRU0NUdWpqUTBzRUExTnpkdnJhNnVYcFdkbmIzc0NBNS9rWmw5NWxBZG5IT2RadlpkU2IvZnMyZlAvMDZlWFNvSWdpTVlFZ0N3R0RVMk5vNUora1BtdjQvVjE5YzNtTmtMTXpNVG5qVE5JZnVhbXBwMnptdklJK1Q3L3JXU0ZJYmhWVkZuQVFCZ29hUGc0d2dFUWZBN1NjK0tPZ2VPSGM2NWU4TXdQRFBxSE1CYzRKcUoyY1kxRXpneWgzazl2aVFJZ2t2bU1zOWlaV1lsa203S3pjMjk2WGkvcVhhc1hvLzUyZVVmSnBZdmNzNXAwbEpHY1RON3VxVC9PODVmQXpPK1RoNnJyeFVjV210cmE3K2svc005enZmOXJvTTBQZUtjKzdha240UmhlSStrOU5Ia0F3QWNjOUxKWlBKdmt2NG02ZW9nQ0dva3ZWRFM2eVZ0aURUWkVUQ3pLek9iRkh3QUFQQWtLUGc0TW56NGgxbGxabWRFblFHWVExd3pNYXU0WmdKSGpPdnhZWmh5Z3h2VE9JYXZ4N3hXcGpINU5lSGMvaFdNZUkzTXpESDhXc0hjZTFEU3R5VDlOSkZJSk1UeVlRQ0FtWEdKUktKWlVyT2tqOVhVMUp3YWk4VmU0SG5lOW9oekFRQ0FPVURCeDFGWWZ1YXZvbzZBWTBEWFBlZEZIUUdZRjF3ek1SdTRaZ0pINzY1MzNCQjFoRVZoYzhmRFdwNWZyTExDa3FpakxFaG5mL2E5VVVlWWM3eFdwdmZvdm03dEd4N1FodkkxVVVkWkZJNkgxd3BtM2FQcGRQcnlWQ3IxczAyYk5tMktPZ3dBWVBIYnRHblRGa2xib3M0QkFBRG1CZ1VmQUFBQUFEREZhU3ZYUmgwQldKQXFpcGVwb25oWjFER0FZMVlZaG4rUTlJZW9jd0FBQUFBQUZnY3Y2Z0FBQUFBQUFBQUEvbi8yN2p5OGpyTHNIL2ozbnJObFg5b3NiWnAwSTdTRnBNbk01TVVGNVFWZkZoRlJRUlJSVkZCd0F4ZEFGbGtVRldTUlZRRkZSY1ZYRWJjWDl3VVZsNSs0SUdibUpHMUtkMEtTTGxtYXBtMzJuRFAzNzQrZVV3Nmh6ZFlraytYN3VhNWVQWG5tbVhtK2s5T1pucHpjNTNtSWlJaUlpSWlJeG9jemZCQVJFUkVSRVJFUnpUQ21hWjVpR01abG51ZjlKaHFOUHVwM0hpSWlJaUlpSWlLYWVWandRVVJFUkVRMEM1aW0rVWJETUM0RjhMRGpPRS82blllSWlDYWRtS2I1QmhINUVJQlhpa2d4QUlqSXYzek9SVVJFUkVSRVJFUXpGQXMraUlpSWlJaG1BUkhKQVhBT2dITnMyKzVRMVg5N252ZElYVjNkendGNFBzY2pJcUtKQ1ZpV2RhNklYQUxnQkFBTC9RNUVSRVJFUkVSRVJMTUhDejZJaUlpSWlHYWZBaEU1S3hBSW5HWGJkcGVxL2tkVkg0MUdvejhFRVBNN0hCRVJIVmxOVFUwR2dNczh6M3VEaU5RQXlCMWxseVhWMWRYV1dJOXZHRWJwVVFVa0lpSWlvaWxqMi9aVEFQN0g3eHcwZDZqcXYxM1hmYVhmT1lqSVB5ejRJQ0lpSWlMeWdhb1dqZWNYZUtxNlhFUU90eWxQUkU0VGtkTnMyLzZxcWpxR1lUelozZDM5NEtaTm13NU1YbUlpSXBxbzVjdVhweTFZc09CdHF2cE9WWDBOZ053ajNOTmZSa1N1Q2dRQ1YwMXRRaUlpSXFJWjVVYS9BMHdoRm52UXBCS1JWL2lkZ1lqOHhZSVBJaUlpSWlJZmlNaTdBb0hBdXliNXNOa2ljcktxbnB5UmtYR0RiZHYvVU5VZkdZYnh1S3BPOGxCRVJEUlcrZm41R3dFc0cydVJ4eVRxbWU0QmlZaUlpSTZXNHppMytaMWhxbFgrWVozZkVXZ09XSC82V3I4ajBCZ2RlK3l4ZndpSHc4c2JHaHBxQU95ZnFuMW9mbUxCQnhFUkVSSFJOREVNbzMrNnhoS1JMQUJuaU1nWnFucnJkSTFMUkVRdjU3cHVlVlZWVlUwd0dId1RnUGNEV0R5TzNYY0I2SmpBc050RTVQNEo3RWRFUkVSRVJQTlVlbnA2V1U1T3pvWDUrZmtYWkdSa1ZBUEEwTkRRTGxVZFRQWXhEQ01qR0F3V0FzRHUzYnMvdDNQbnpzOGU3bGpoY1BpNDR1TGlEMlJtWnA2b3FuRUFFSkhRd01EQTVqMTc5bngzLy83OS96eisrT09mMmJCaHczSFRjR3ErQ29mRFpjRmdzQmhBZUNyM29mbUpCUjlFUkVSRVJOUEU4N3dmR29ieE9nREhUMkQzUEFCbDQramZBZURibnVmOWZHaG82TmxJSkRJd2dUR0ppR2h5eE9ycjY1OEI4QXlBbTZ1cXFxb0RnY0FiQVZ3aUlzdEcybEZWNzNaZDk5NXBTVWxFUkVSRVJQTmFYMTlmYzE5ZjN4MnRyYTJQMnJhOUN3QzJiOTkrVms5UFR6UzFYMXBhMnZLbFM1Yytmb1REUk1yS3l1N0p5OHM3WitmT25kYzNOemZmQU9EUWg2RFMwOU5mVlZaV2RsZDVlZmxyeDVNdEhBNGZQemc0MkFsZzl6aFB5M2NORFEwMmdBaUF2Y08zSGVtOFJ0cG5ydkx6T1o3Ti83NVk4RUZFUkVSRU5FMmkwV2dYZ0FzbXNxOWxXZThVa2UrUDFFZFZXMFhrY1ZYOW1ldTZmd2NRUzI2emJYc2l3eElSMGVTTDE5ZlhPd0FjQUY4d1RiTkdSTjRrSWhjQ1dPbHpOaUlpSWlMZldaWjFDd0M0cnZ0cHY3TVF6V050STIzczcrOXZiR3BxZW1kZVh0NTdobTJLSEh2c3NiK0xSQ0lydG03ZCtzcSt2cjRkdy9mdDYrdjcxK2JObTErM2N1WEtIK1hsNVowNzFrQ2xwYVczdHJhMmZyNm5wMmZXL1VJZVFHL2l6OHVNY0Y1SDNHZXU4dk01bnMzL3ZneS9BeEFSRVJFUjBWRnBWdFU3VlBWRTEzVkxITWU1MG5YZHZ5S2wySU9JaUdZc0x4cU5QdXU2N21jY3h5a0hVQTNnSmdEUCtaeUxpSWlJeURjaWNwT0kzT1IzRHFKNXpodXRRMzkvZjJOM2QvZFBVOXZLeXNydXpzN09QcVd4c2ZIOWh5djJTQkhidm4zN3hiRllySDBzWWZMeTh0NDZudUtRMldLdW50ZEUrUG05bU8zUEEyZjRJQ0lpSWlLYWZiWUIrQjZBWHpxTzR3QlFuL01RRWRIUlU4ZHg2Z0hVQS9qQzJyVnIxd1FDZ2JNTncyajBPUmNSRVJFUkVkRmhkWGQzcjA4K0RvZkRhd29MQ3kvcjdlMTl0cnU3KzA5ajJIMS9hMnZyL2FOMXlzdkxPM2Zac21XUEhWWFFHV2l1bnRkRStQbTltQXZQQXdzK2lJaUlpSWhtaDUyZTU5MFFqOGQvdFc3ZHVuVitoeUVpb3FtMWJ0MjZqUUEyK3AyRGlJaUlpSWhvbUZ6YnRyc2N4NUhVeHNMQ3dnOEFNTHE2dW40MTFnTzF0clkrT05MMmhRc1hYcnh3NGNKTEFvRkFHZ0FzWGJyMDIvRjR2S2VucCtmLzdkaXg0d1lBUlNVbEpaY1ZGQlI4Wk51MmJhOVBUMDgvWWNtU0pYZDNkblorcjdtNStmTGtNUW9MQ3ovc2VaNkdRcUVpRVFudTI3ZnZWODNOemRjRDJKOHlYRjUrZnY1WmVYbDViODdKeVRsejY5YXRwM2llRnlrcks3c3JNelB6RlgxOWZmWGJ0MjkvNytEZ1lPclBhY1VyVnF4NElCUUtsWVRENGRKd09Md01BTmF2WDM5Y3NsODRIRjZ6YU5HaXkvTHo4eS9hdW5YcnlUMDlQZEhSenV0dys2UitYN0t5c3Y2N3VMajR1a0Fna0JNS2hSYkY0L0c5SFIwZFgrL282UGdtWHZ4ZzJFVE9aMFJqR1hmWnNtWGZ6Yy9QUDhjd2pDd0EyTFJwazVVODV5VkxsdHdWREFZTGhyZVA4aHpuRnhjWGY2aW9xT2lqMjdkdlAxdFZBMHVYTHYxYWVucDZaVzl2YjExVFU5TVZmWDE5LzV5aXNXY0ZGbndRRVJFUkVjMENpV1ZhL3VwM0RpSWlJaUlpSWlJaW1yK0tpNHMvY3JqMm5KeWMwd0NndjcrL2ZoeUgyei9TeGoxNzlqeTZaOCtlUjIzYlZnQm9hbXA2WDdMNG9iaTQrTXFpb3FLclE2RlFDUUNrcDZlZlVGSlNja2NnRU1oWnVIRGh4YzNOelpjdlhyejRsc1dMRjkrMFk4ZU9LMXBiVzc4RXdGaTVjdVZqaFlXRmw0VkNvYUx0MjdlL1BUbFdkbloyaFloRTh2UHozd0VBdWJtNTU2cnFVRXRMeXllS2lvcXVXTEJnd1h0WHJsejU2TWFORzErVjNHZjE2dFUvYldscCtVeFBUODhmQVdEUm9rWFhsWlNVM0pIY25wV1ZkWEpSVWRFVmVYbDU1NHoxdkk2MFQxSkJRY0dsUzVZc3VXZkxsaTJuOXZiMi9nZUFVVnBhZXVmU3BVdS9rWjJkZmNyenp6Ly9IZ0E2a2ZNWnlWakhmZUdGRjk2emE5ZXU0eW9yS3pjTVArZmUzdDQvSG5mY2NjMWovVjRVRlJWOXBMaTQrSVpRS0ZRS0FLRlFhTm5TcFVzZjhUeXZSMFRDbVptWnIxaTlldlVmTjJ6WVVETTRPTGh4TXNlZVRWandYRk44MEFBQUlBQkpSRUZVUVVSRVJFUkVSRVJFUkVSRVJQT0dhWnFmTUF5akFnZC9UeFpTMVNDQW9JZ0VBWVFBQkpOdHlUNkpiVUZWRFIyaC9kQytpYmJBOUo4WjBlUXJLeXQ3UkZXN0FTQVlEQzZLUkNLckQ5Y3ZFb2tjQXdBREF3TzdweU5YYTJ2cmZmdjI3WHZpK09PUGJ3U0FuSnljTjlYWDE1Y1dGQlM4RzRBQkFNWEZ4VmNBUUhkMzk1OFR1M2tkSFIyUDV1WGxYWkNkblgxRzZ2RU9IRGp3ZHdEdTh1WEx2d1VBc1Zoc2QxdGIyMWNCWU5ldVhaOWZzR0RCZXpNeU1sNEpvQkJBZTNwNit0TE16TXhYOS9UMHVNbGo3TjY5Kzg2OHZMeDNKci91N3U3K2EzZDM5enJidGc5YnZIRTRJKzBUaVVTT0xTc3JlNmkxdGZYZVJORUZBSGd0TFMzWFpXVmxuWnFmbjM5aFQwL1AzOXZhMnI0NjN2TVpLZE40eGdXQUk4MGEwdGZYMXpMVzd3TUFKTTdqbDhsQ2pZS0NnbzlzMnJUcHhJR0JnUzNaMmRtdk9lYVlZMzV2R0VaR2FXbnA3ZHUzYno5M01zZWVUVmp3UVVSRVJFUkVSRVJFUkVSRVJQT0dZUmozcDM0dElpL3JjN2kyaWJRVHpYYk56YzJYcHM1NlVGeGMvSWtsUzViY1A3eWZpSVFUZnc5T1Y3YisvdjRkeWNjZEhSMFBBZWpyNk9qNFJySnQ3OTY5UDQxRUlpdDdlbnEySnR0aXNWZzdBQVFDZ2V6REhUTDVvS2VuNTUvSnh3TURBMDNKeCtGd3VHaHdjTEM5cjY5dkVBQ09PZWFZLzkyMmJkdjdBYlFDUUZkWDErUERqcmx2QXFkMjJIMktpNHV2RXBGd1QwL1BuNGR0OGpvNk9yNnlkT25TYnhRV0ZsNmJMTHdZei9tTUZHWUM0K3J3WTB4VVgxL2ZvZWQ0OSs3ZHR3OE1ER3dCRGhib3RMZTMzMTljWEh4RGJtN3VHd0JFQUF4TTV0aXpCUXMraUlpSWlJaUlpSWlJaUlpSWFENTYyUyt0SjR2bmVXb1lSa3hWWXdCaUFJWkU1UE5UTlI3UmRHbHRiWDNrY0FVZnNWaXNQUlFLbFJpR2tUdU5jV0xKQi9GNHZIWDR4aGRlZU9HOXljZnA2ZWxMOC9Qekw4M0t5am85MFhTNEtpM3ZDT01NSlIrRVFxSGc0T0FnQU96ZXQyL2ZMM0p6Yzk5c211YnpuWjJkLzl2YTJucmY3dDI3N3h5MmIzeXNKelBhUGprNU9XY0J3TkRRVU1md2JRY09IUGdiQUVRaWtlWHA2ZW1saVJrdHhuTStSelNCY1NmVG9RSU9WWDFKSVV4WFY5ZVBpNHVMYnhDUlNDUVNXWm9zQnBsdldQQkJSRVJFUkVSRVJFUkVSRVJFODQ3ak9GZE81M2kyYmJQZ2crYUNIc2R4WGxZczBkUFQ4Kys4dkx4ejB0UFRqMDlaUXNWMzZlbnBwVVZGUmJkblpHUlV0YlMwM05qVjFmWFROV3ZXT0VkeHlFUG52bTNidG5lVWxaWGRWbEJROExHQ2dvSVBGUlFVZktDam8rTzdUVTFOSHdOdzRPalR2MVFvRkNvQmdFQWdrRDU4MjhEQXdLRkNpM2c4bmd0Z3JJVVhvMDVQTkVYakhyV2VucDVEQlI2cU9tK1gwV0xCQnhFUkVSRVJFUkVSMFJ4eXlvT2Y5RHNDRVNYd2VpUWlvdm1pcTZ2ciszbDVlZWZrNXVhK3NiMjkvU0cvOHdCQWRuYjJpU3RYcnZ4MWIyOXY5TG5ubm5zbGdQN016RXh6RW9mb2IyNXV2cXF0cmUycnBhV2xkK1htNXI2bG9LRGdvbkE0WExKMTY5WXpKbkVjQUVBOEh0OGJEQVlMdytId1NnQi9IN1o1SVBHM056ZzQyRHdYeGgyRDVOUWtPamc0dUd1YXg1NHhETDhERUJFUkVSRVJFUkVSMGRGVDFYLzduV0c2cWVwTC9qN2NOam9xNi8wT01Gdk54K3R4dkZUMUpkY3ByOWxSemFmcjhjYkVIeUthUlRvN081L283ZTE5TmljbjUvVVpHUmsxWTlrbkt5dnJsSnljbkRPbktsTlpXZGszQW9GQTNzNmRPNzhBb0g4eWo1MlZsVldaekQ0d01MQmwyN1p0NSt6YXRlc21BTWpKeVRrOUxTMXQ1V1NPQndEZDNkMS9CWURzN096VERyTjVJUUQwOVBUOERjQit2OGRWMVRnQUdJYVJrZEkza0xKOTNCTlRxT3BMWmlOSlQwOWZCQUM5dmIxUkFQdFMrazM2MkRQWm5Eb1pJaUlpSWlJaUlpS2krY3AxM1ZmNm5XR3FMRisrUEMwM04vYzR3ekJlS3lJWEFhZ0JBSkZENy9sK3luR2M1SHJwWWxuV2t5Snl1cXBHQVh3THdEOWQxLzNQOUNlbitXb3VYNDlId1ZpN2RtMUZLQlI2TTRETFJXU3hxbDQ2TUREd2gzQTQ3SXBJdXFyK1hsVi9iUmpHbngzSDJlcDNZUEtINHppMytaMkJpQkJPUGhqSEw4Zmp6ei8vL0lXclY2Lys1NG9WSzM2NGZmdjJVL3I2K282NHZFZDZldnFyYzNOeno5NnhZOGZWb3gxWVZXTWlFalFNSXdzQUlwSElxb0dCZ2MzRCtyeHNhWkpJSkhJc0FBUUNnVVBuNDNsZUpLVkxBSUFISUZsMU9PcnlKcWtLQ2dvdTNiOS8vKytTWCsvYXRldSt4WXNYM3dvQS9mMzl2YVB0UDVielNyVnIxNjU3OHZMeXpzdkx5M3Q3UmtiRzliMjl2VHVUMi9MeThrNU05TGtqWlpkeG5jOGtqb3RZTE5ZZUNvVVc1ZWJtbm5QZ3dJRi9BQ2dvS3l2N1hISjdLQlJhRHVEUTYvT3hmQzlFWkdIcTErbnA2V2NBUUZ0YjJ3TlRQZlpNeGhrK2lJaUlpSWlJaUlpSWFLYVJ0V3ZYcnJRczZ6ekxzbjZjbjUrL0x4QUlPQ0x5WlNTS1BWTDh3SFhkTzFPK1ZsWDlJSUErRVRFVCt6eGoyL1lQcTZ1cnp3RGZFeVdhVGtaVlZWVmxUVTNOOVpabDdReUZRdlVBYmdXd0dNRFBYTmY5WmtORFE1TmhHRzlUMVlpSXZNVXdqSzhEMkdMYjlsYmJ0cjlvV2RacEpTVWxHU01QUTBSRWt5a3JLK3ZFNU9QczdPeVR4cnJmd01EQWxvMGJONTZrcXYzSEhudXNXMWhZZURtQTNHSGRGaFFYRjErL1lNR0NzM2ZzMkhIdFdJOExBSXNXTGJxNXNMRHc4Z1VMRnJ3M3NTazkyU2NTaVpRTzM2KzN0L2RaQUNncEtia2xQVDM5RlFzV0xIaGZhV25wRjVMYmMzSnl6aXd0TFUxOUhWbVlmQ0FpT1NudFdTbnQrY25IZVhsNTV5MWF0T2c2SkY1ZjV1WGxuUWtBZS9icytSNkEzWWx1aDg3Zk1JenNNWjdYWWZmcDYrdjcxNDRkTzI0MERDTzl0TFQwY1FCNWlVMUZKU1VsdDdhMXRkMlZXb0F5M3ZNNWtnbU1pLzM3OS84R0FJcUtpcTVadTNidHpxcXFxZzE3OXV4NUpMbDkrZkxsajZSKzcwZjRYaHhTVWxKeUk0QnNBRWhQVHk5YnNtVEpaL2Z0Mi9lTHpzN09SNmQ2N0ptTU0zd1FFUkVSRVJFUkVSR1I3MnBxYWpJQXJGSFZONm5xQjBSa3lXajdxR3FqWVJndmUwTTJHbzAyMnJaOUpZQ0hBVUJFREFEbkJ3S0I4eTNMYWhPUnI4WmlzY2ZyNitzM1RmcUpFRkhxVEI2ZkFGQ29xcWt6OGtCVjJ3WUhCeTlKZmwxYlcvdG4yN1kvQmVDTEtjYzVCc0ExSW5KTmNYSHhZSEZ4OFI5RjVPZnhlUHd2ZFhWMXMrWlR0MFJFczBsR1JzWi9MVjI2OUN2cDZlblZ5YllsUzViY3UzRGh3a3QyN3R6NW1hNnVyaWRHTzhiZzRPQnpHelpzTUJjdVhQak92THk4ZHhRWEYxOFhqOGYzeFdLeERzL3o5ZzBPRHU3Y3MyZlBJNzI5dmM1WWN6VTFOWDE0MmJKbDM4N016SHoxd01EQTFxYW1waXZ6OHZMZXNuRGh3ZzhtKzVTVWxOd2ZDb1hLMnRyYXZwSnNhMnhzZlArS0ZTdSttNTZlYnE1WXNlSTd1M2Z2dm52TGxpMXZYck5temROcGFXbXJGaXhZOEs3R3hzYXJBU0EzTi9lTWdvS0NqNmNjNzdiMjl2WTdCd1lHZGllS09nQUFwYVdsZDdXM3R6OHdNREJRbStoM1IyRmg0Y2VIaG9aMkJ3S0IzQjA3ZHR6UTJ0cDZGd0JrWm1hdUxTb3ErblRLTWU5b2FXbjVURTlQejFOSE9xL1I5bWx0YmIxOVlHQmdRMUZSMGRWcjE2N2RNREF3c05YenZONGRPM2JjdkcvZnZwOGs5eHZ2K2V6WnMrYzdJejBIWXgwMzZZVVhYcmc2RkFvdHljN09mdDNRMEZCTFUxUFRaYjI5dmE3bmVYMTc5dXo1Vm50Nys5MzkvZjJOSXozSHc0KzVmLy8rSjFldFd2VWJFUWtFQW9HOFBYdjJmSFBuenAyMzRjVVpXcVpzN0psc1VxWnhtVzlzMjFZQUtIamw3MGJyU2pTcWptY09MazNtT0E2dlI1cVRlTStreWNSN0p0SEVKZS9IZi9ub1BYNUhvVG5nbEFjL0NXQnUzbzk1cmRCa21zdlhDdEZVcUs2dXJqQU13eEdSOE9pOUFRRDdQTTh6bzlGbzR4RzJCeXpMK3BPSS9QZmhOcXFxQXZnWGdJZDdlM3QvdW1uVHBnTVRpRTFFQnhtbWFSNGpJbThRa2VzQkxCcWhyM3FlOTlab05QcXo0Y2V3YmZzZkFFWmREa2RWbnhlUm53RjRNaGFMUFYxZlg5OXpGTmxwaHJFczZ4WUFjRjMzMDZQMW5hams2LzdwZnAyV0hMZnlEK3VtYzFpYW85YWZ2aFlBZjk2Z3VTOTU3OXkwYVpQVjA5TVQ5VHZQVE1NWlBvaUlpSWlJaUlpSWlNaDNkWFYxRFRVMU5aOVYxZHZHMEgwb0hvKy91NjZ1cm5HRVBuRlZ2UWpBcHNNVmtjakI2UVplRGVEVkdSa1pYN2NzNjN1ZTV6MWFWMWYzOU1UT2dHaCtzbTM3Y2xXOVdVUUtSKzhOcU9vZGh5bjJBQUJQUk03MlBPL3ZJckpxcEdPSXlBb0FWNnJxSnd6RGVBK0E3MDhnT3MxUUluSlQ0dUdVRlh6NExmbUxlaUlpb3FQRjlTcUppSWlJaUlpSWlJaG9ScWl0cmIwVHdQcFJ1cW1xM2xKWFYvZXIwWTZYbVAzaml0SDZpVWhFUkM0eERPTjNwbWt1SDFOWUlnSUFxT29TQUFWajdMN2VNSXliajdTeHRyYTJZMmhvNkN3QXZXTTgzcCtpMFNpTFBXaldVTlYvKzUyQjVwelJYamNSMFJ6SEdUNklpSWlJaUlpSWlJaG9ScWlvcU1oVDFXWVJxUnloMjY5ZDE3MWxyTWMwRE9NUnovTXVFWkdhVWJyR0FGdzh3aEl4UkhRWXJ1dmVZRm5XZndONHpTaGQrK1B4K0hsMWRYVkRJM1ZhdjM3OU50TTB6emNNWThTaUxsWGQyOTdlL3VieDVpWHlrK3U2b3k1WlJFUkVMNUdkZkdBWVJ2WklIZWNyenZCQlJFUkVSRVJFUkVSRWZndVlwbmxPSkJMWkpTSnZHS0hmZGhGNTYzZ09YRnRiT3hTUHh5OEVFQitobTNxZTk0RHJ1ajhaejdHSjZLRFcxdFl6QU93ZnFZL25lUitycTZ2YlBKYmpSYVBSWHdNWWNYa25FZmxIUzB0TDM5aFRFaEVSMFd4U1VGQndhWGw1K2Y4bHYxNnlaTWw5Q3hZc2VKK2ZtV1lpenZCQlJFUkVSRVJFUkVSRXZxbXFxaW9LQkFMZkY1RlRVNXFIVkxWYlJQS1REYXJhSFl2RlRsKzNidDJJc3dNY1RuMTkvU2JidG04QWNPY1J1b2hoR0tkWFZGUXNhbWhvMkQzZTR4UE5jOEdpb3FKcmtmSUozTVA0WFRRYWZXUThCeFdSejZycXF3Rzg3Z2hkM21qYmRpMkFkenVPODl4NGprMUVSRVF6WDBkSHh5TWRIUjNqZXYwd0gzR0dEeUlpSWlJaUlpSWlJdkpEd0xLc0M0TEI0STdVWWc5VmJZbkg0NjlWMWJQeDRxd2NNYy96TGxxM2J0MzJpUTYyZi8vK0wySGtkZTRydytId2hzVFNGRVEwQnBabEZkcTJYV3NZeHMwQTVBamQ5blYzZDc5bnZNZXVyYTBkVXRWM0FOaVYycTZxbXZLbHJhcXVaVmxYamZmNFJFUkVSSE1CQ3o2SWlJaUlpSWlJaUlob1dxMWR1emJmc3F5blJPUnh2RGdMY1F6QVk2N3JsdFhWMWYwN0dvMytRMVVmd3NIbFZ1NnJxNnQ3NG1qRzNMcDE2MEE4SGo4UFFPb3Zpdzk0bm5jTkVvVWxJcEl2SWsvWnR2MmhveG1MYUQ2d2JmdC9SS1FSUUZXeVRWWC9vNnJSbEs4OVZYM2I1czJiT3lZeWh1dTY3ZkY0L0kwNGVIOEFEaFovdlZsVmIxYlZJUUFRa1lpSTNHUGJkbTFWVlZYbHhNK0lpSWlJYVBaaHdRY1JFUkVSRVJFUkVSRk5sNEJ0MitjSGc4RU9FVGs1cFgxM0xCWjdwZU00NzA3dHZIZnYzdXRVOVFmUmFQVGF5Umk4cnE1dXMrZDVOd0dBcWc0Q2VGYzBHcjA3Rm91OVJsVTdFOTJDcXZyVm1wcWFyK0xJTXhZUXpWczFOVFVoMjdZZkF2QVVnSXhFY3d6QTUxelhQVUZWWHdmZ0FBQ0l5TjJ1Ni83eGFNYXJxNnR6QWJ3YkFGVDFKM1YxZGI5eVhmZnpzVmhzRFlCblVycmF3V0RRc1N6cnVxTVpqNGlJaUdnMjRROHNFMkRidG83ZWkyaDhITWZoOVVoekV1K1pOQlY0enlRYVA5NlBhU3JNeGZzeHJ4V2FDblB4V2lHYUNNdXlDZ0g4U2tSZWtkSThCT0JSeDNFK09GMDVsaTlmbnJaZ3dZSjFudWQ5S3hxTjNwNXNyNnFxS2dvRUFrK0tpSmxzVTlWblk3SFk2OWV0VzdkM3V2SVJ6V1FWRlJVTElwRklGRUJaU25OWExCWTdxYjYrL3RDU1NaWmx2VTFFN2hDUjQycHJhNGNtWSt5YW1wclBBTGg5MlBFQ3BtbGVKeUtmRlpGUVN2djZXQ3oyenRSTU5Ic2tYNU5QNVd1bzZSaURpSWhvT25DR2p3bFExWC83bldFMmVPbFNpalFLL3VCQmN4YnZtYU5UMVpmOG9WSHhua2swQWJ3Zmp3M3Z3K015SisvSHZGYkdodGZLdU16SmE0Vm9uSUttYVY0c0lxMHB4UjZxcWkycWFrNW5zUWNBTkRZMjlnOE5EYjBpdGRnREFPcnI2OXYyN3QzN2FnQ1BKZHRFNUlSUUtOUllWVlZsVDJkR29wbkl0dTNYUnlLUjNYaXgyRU5WOVIrZG5aMkxoeGRXdUs3N0U4ZHhWazFXc1FjQTFOYldmdjR3eDR0SG85SGJEalBiUnlWbis1alZia3o4SVNJaW9sR3djcEdtakczYjcvWThiM0UwR3IzTDd5eEVSRE9KYVpyTEFWU0x5SDhCZUsySXZCTEFmMVQxK3dBZUVwRk5BSjVXMVdjQTFMVzN0emUwdExUMCtSaVppR2plcUs2dWZsOGdFRmpzT001dGZtY2htc2w0clJEUldKbW1tV2NZeGxNQVVnc200b25aTmFhMTBHTWN4TGJ0YXdEY2dSZmZQNDBCdU5oeG5NZU92QnZSbkJXMGJmdEhBTTVOYVl1cjZrZGQxMzNZcjFDSEVUQk44eW9SK1VMcWJCK3F1aG5BK2E3cjF2bVlqV1lZenZCQlJFUnpCZjhqb3lsaldkYlBBT1M3cm52eXFKMkppT2FveEpURjFhcHFHb2J4R2dDdkJWQXdySnNySXErcnJhM2RaOXYybFFEdUhiWTlCaUFLNE84QS9nT2czbkdjNTNCdzZtTWlJcHBFdG0wL0NTRFhjWnhYK1oyRmFDYmp0VUpFWTJDWXB2bGV3ekMraFJmZmcxUlZiVlBWazZMUjZCWS93NDJGWlZtbmlzZ3ZBR1FBQjhPcjZsM1JhSlF6QnRDOFVWTlRrNnVxalFEeVVwcTdWWFcxNjdvN2ZZbzFvc3JLeXJKUUtQUzRpTHdtcFRtdXFwOTFYZmRXMzRMUmpNS0NEeUlpbWl2NEh4bE5pZkx5OHB5Y25KeE9BQmdhR2lya09xZEVOQjlVVlZWbDR1Q1VvYWFxbmdqZ0pCRlpNY3B1MndjSEIwOWN2MzU5YTdMQnNxdzdSR1RFTnhCVmRVQkVubFhWdndQNGorZDU5WFYxZFZzQmVFZDlJa1JFODlTcVZhc0tNak16V3dIQU1JelMydHJhWFg1bklwcUplSzBRMFdocWFtb0tWUFd2QUk1UGFZNEJlTkJ4bkN0OWlqVWgxZFhWU3dLQndGTUFWcWMwLzZtdHJlMXN6c1JJYzExMWRmWDVobUU4TGlJR2NMRG9DY0JUcnV1K0FRZXY2Wm5NTUUzems1enRnNDZFQlI5RVJEUlhHSDRIb0xrcEp5Zm5OQUFCQUlGZ01IaUIzM21JaUthYVpWbUZ3V0J3WnpBWS9CZUFoMFhrdldNbzlvakZZckd6VW9zOUFNQjEzZXRWOWJjajdTZ2lFUnhjRHVZNkVmbHhJQkRZWkpybTNVZDVHa1JFODFwV1Z0YVpJbUtJaUJHUHg5L3RkeDZpbVlyWENoR053REJOOHpKVmJVZWkyQ014SzhZT1ZTMmZiY1VlQUZCWFY3ZkRjWnhLVmYxNVN2UC9GQllXdHBpbWVheHZ3WWltVUUxTlRjaTI3ZjhFQW9FZkpvczlBQXlKeU50YzF6MGRNNy9ZQXdDOGFEUjYxOURRMERFQS9sK3lVVVJXaVVpdFpWbWY4ekViamNLeXJGc3N5N3JGN3h4RVJFU3pBUXMrYUVxbzZ0dFR2anozaUIySmlPWUkxM1hiUGMvNzVsajdxMnEzNTNtbjFOZlhienJjNXZiMjl2TUEvSEVjeDJ1SlJxUFhqTFUvRVJFZDF2bkpCNFpodk5uUElFUXpISzhWSW5xWm1wcWFYTXV5TmhtRzhkQ3dUZmU1cmx2cXV1NEx2Z1NiSERIWGRjOEY4SVZrZzRnc01BeGprMlZadkEvU25GSmVYcDdqZVY0M2dKcVU1djZlbnA2Rmp1TTg0VmV1aVZxL2ZuMno0emluZUo1M2hhb09KcG9ESXZJWnk3SzIxOVRVMkw0R3BNTVNrWnRFNUNhL2N4QVJFYzBHTFBpZ1NWZGVYaDRSa2JlbU5KMnlmUG55Tk44Q0VSRk5rNjZ1cmh0VWRTenIxdzRDT0RjYWpmNzlTQjFhV2xyNlJPUXRxdnFQc1l3dEl0Y0RpSTh4S2hFUkRXT2FaaDZBTjZRMHZhcW1wcWJBcnp4RU14V3ZGU0k2SE51MlA2cXFYU0pTbm14VDFUWlZYZUs2N2lmOXpEYUoxSEdjbStMeCtGc0JEQ1hhUkVSK2J0djJqZURTMlRRSDJMYjkwZXpzN0M0UkNhYzAvOWh4bkl4Tm16WWQ4QzNZMGROb05QcWxvYUdocFhqcGJCOHJWSld6ZlJBUkVkR3N4b0lQbW5SWldWbW5BamowUTRHSWhQTHk4dDdoWXlRaW9tblIyTmpZRCtDckkvVlJWVTlWTDNKZGQ5VFpPMnByYTN0anNkalpxcnBobEs3YkhNZDViRHhaaVlqb3BWVDFEQURCbEthZzUzbnY5Q3NQMFV6RmE0V0lVcTFhdGFyQXR1MG1BQStrdHF2cTUxM1hMWFpkZHl3RjhiTktYVjNkVDRlR2h0YW82bzZVNWx0dDIvNUZlWGw1eExkZ1JFZkp0dTNOQUI0UWtVUEZTNnA2b3VNNDV3TlEvNUpObnZYcjE3Y2VacllQcE16MjhVby84eEVSRVJGTkJBcythTklObTkwREFHQVl4bmwrWkNFaW1pNko2WXR2QVREaWRKT3Era25YZFg4dzF1T3VXN2R1TDREVEFUU1AwTzBZeTdKYzI3Yi9aNnpISlNLaWx6SU00KzNEMjBUa0hEK3lFTTFrdkZhSUtNbTI3U3V6c3JKMkFpaExhZDQ1TURDd3pIWGRtLzNLTlIzV3JWdTMzWFhkcFFEK2xOSjhkazVPenViS3lzcXlJKzFITkJPZGNNSUpaYlp0SzRCamsyMnEydWs0VHNoMTNYLzZHRzJxYURRYS9kTGc0T0JpcEZ6RGlkaysvbVZaMXUwQUF2N0ZJeUlpSWhvZkZuelFaRE1BSEc0MmoxUEJGOHBFTkRjWmxtVmQ0bm5lOXNUNm9rZjhSSmVxM2htTlJ1OGY3d0N1Nis2TXgrT25BZGh6cEQ0aVVxMnFmN1FzNnhjMU5UVnJ4anNHRWRGOFZsRlJrUVhnVFlmWjlOckU4aFZFQkY0clJIUlFaV1Zsc1czYjIxVDFIZ0NoWkx1cTN1dzR6dEtHaG9ZbUgrTk5KODl4bkZOVjljc3BiVXREb2RBMnk3Sk84eTBWMFRoWWxuVjdMQlpyVEczelBPOUxydXNXQW9qNWsycDZORFEwZERxT2M2cm5lWmNQbSszalU3WnRiK05zSDBSRVJEUmJzT0NESnBWdDI2ZUlTTlpoTm1XWXB2bXltVCtJaUdhejZ1cnExMW1XVlM4aWo0aklnbVM3cXY1RFZmOWZhbDlWL1YvWGRhK2Y2RmgxZFhXYkFieGVWWHRTbWc5NG52ZEZBTDNBd2NXalJlUk5xbHB2V2RZOUZSVVZDdzU3TUNJaWVvbFFLSFRhRVFyMndvWmhuRC90Z1lobUtGNHJSR1JaMWszaGNMZ1p3TXJrc2crcTJ0algxMWZpdXU3bkFjVDlUVGo5WE5mOUJJRDNBUmdDRGk1dExDSi9zRzM3V3ZDOVY1ckJMTXZhSVNLZkVwRkQvMDVWdFNJYWpWNEJ3UE14MnJTS1JxTmZTYzcyb2FySnBXdVdKV2Y3NEZKTlJFUkVOTk1GUis5Q05DNXZQdElHRVRrUHdJK25NUXNSMFpTb3JxNWVGUWdFN2dUd0ZnQ3BhOXMyQXJqQmRkM0hLeW9xRmtVaWtjMEFzbFgxNTY3clhvS2pYUFBXY1p6YTZ1cnFNd09Cd0o4QWhEelBlemdhalY1WFdWbDVieWdVdWhmQUJZazNha0lpY2xVa0VybTBwcWJtK3RyYTJxOWhIcjd4U2tRMFZvWmh2RzJFelc4RjhQWHB5a0kway9GYUlacS9LaXNyeTBLaDBEOUVaQWxlK2pQUTFhN3Izbzk1L3ZPRzR6aVBWbFpXUGhNS2hmNHFJb1dKNWp0dDI2NGFHQmg0ZjBORHcrQ0lCeUNhUnFacG5pQWlUNHRJT05tbXFzOGJobEhwT0U2dm45bjgwdERRMEFuZ1ZOTTBQd0RnZmhISkFBN085cEdUazNOaGRYWDF1K3JxNnA3Mk55WE5GYlp0UHdXQXl6TFRwRkhWZjd1dXkxbUppT1l4VnBuVHBGTFY5eHhwbTRpOFlUcXpFQkZOdHJWcjErWmJsbldIWVJqckFKeURGOS9vUEFEZ3ByMTc5eDdudXU3akFORFEwTEJiVlI5VTFiKzN0N2UvRTVNMEZXcGRYZDNUbnVlOVhWVmJvdEhvOVFDd2Z2MzZWdGQxTDR6RllxYXEvaVdsZTQ2cVBtUloxaGJUTk44eUdlTVRFYzAxSlNVbEdRRE9IYUhMeVlsbExJam1OVjRyUlBPWFpWbWZDWVZDVzBTa0ZDLytETFJWUkphNXJuc1A1bm14UjlMNjlldWZTMHRMV3diZ0dieFk3SDloT0J4Mktpc3JpMzJNUm5TSVpWay9FSkZuaGhWN2ZOeDEzWlcxdGJYenN0Z2pWVFFhL1lhcUxnSHdaTXBzSDJXQlFPQnZsbVhkdzlrK2FKS3cySU1tbFlpOHd1OE1ST1F2R2IwTDBkaFVWVlc5S2hnTS9uT1VibWM2anZQa3RBUWlJcG84aG0zYkh3QndKNERjWktPcWVnQytheGpHMWJXMXRSM0RkNnFwcVFrQnlLaXRyZDAzMllHcXFxcEs2K3ZyV3c2M3pUVE5jMFRrVGhGWmxkS3NBSjRHY0tYak9MV1RuWWVJYUxZeVRmTXN3ekIrUFZJZnovTXVqa2FqMzVtdVRFUXpFYThWb3ZuSE5NM2xJdkluRVZtT0Y5OURWQUJYaWNoRHRiVzFRNzZGbStGczIvNm1xbDZjc2xSR0Q0RFRITWY1bDUrNWFQNWF2bng1V241K2ZySndLMG1IaG9iSzE2MWJ0OTIzWURPWWFab2ZFSkZEczMwa05NZmpjYzcyTVExczIxWUFjQnhueW42SE5SMWpqRFJ1NVIvV1RlZXdORWV0UDMwdGdPbi9kMHhFTXd0bitLQkpFd2dFanJpY1M1S3F2bk02c2hBUlRSYlRORSszTE9zNUFBOGpwZGdEd1A4VEVjdDEzWXNQVit3QkFMVzF0VU5UVWV3QkFFY3E5Z0NBYURUNk05ZDFLejNQdTBaVjl5YWFCY0JKQUo2eExPdWJsbVdWVEVVdUlxTFpKckhzNElnTXd4aTFEOUZjeDJ1RmFINHhUZk9MSXJKSlJGWWdVZXlocWh2Nit2cVdPSTV6UDRzOVJ1WTR6aVVBTGdlUVhNb2xFOEEvYmR1K0hQd0FIazB6MHpUZnNtREJncjNEaWoxY0VjbGlzY2VScGN6MjhhdkR6UGJ4UUdMMk01bzZOeWIrRUJFUjBTajRBd1pOR3R1Mm13Q1VqZFJIVlZ0ZDExMDBUWkdJaUNiTXR1M2pBTndGNEN5ODlQL0xiWjduWFIrTlJuL3NUN0x4S1M4dno4bk96cjVUUkM0RkVFeloxTzk1M3VlN3U3dnYzYnAxNjRCZitZaUkvRlJlWGg3SnljbHB4VXNMK2w1R1ZidjM3dDFiMk5qWTJEOU4wWWhtRkY0clJQTkhkWFgxS3NNd25rcjl4YkNxZWlMeUVjZHh2b1ZKV3FweXZyQXM2OVVBZmkwaStjazJWZjNhNE9EZ3h4c2FHZ1pIMkpWb01nUXN5L3FsaUp5SkZ3dTNQQUR2VGk1SFMyTmptdVpGaG1GOEdVQk9zazFWZDNpZTk1NjZ1cm8vK3hpTmpnSm4rS0M1Z0ROOEVCSEFHVDVva2xpV1ZZMVJpajBBUUVTS3E2cXFUcHFHU0VSRUUxSlJVYkhBc3F4N0FOUUJlQ05lTFBiWXA2cWZHaGdZT0g2MkZIc0F3TmF0Vy9lN3J2c1JWUzBIOE11VVRXbUdZZHlXblozZFpGbldCWDdsSXlMeVUxcGFXaEdBYndPNEg4RDlxdnJYbE0xdXNsMUVIc25MeXh2MXRTN1JYTVZyaFdoK3NHMzdpNEZBb0c3WUxBRDFnNE9ES3h6SCtUcFk3REZ1cnV2K2MzQndzQnpBb2QvcWljaUh3dUh3bjllc1diUFF4MmcweDFtV1ZXamI5bllSZVFOZUxQYm9IUm9hV3NWaWovR0xScVBmNmVycVdvcVUyVDVFWkVrZ0VQZ1RaL3NnSWlJaXY3SGlpNmFFYVpxZk1Bemovc1NYOXp1T2M2V3ZnWWlJUm1mWXRuMlpxdDRoSXBuSnhzU25YNzZ0cWxkSG85RXVIL05OQ3N1eVRoYVIrd0JZd3phdFY5V1B1cTc3MThQdFIwUTBIL0ExTE5IWThGb2htbHNzeXpvZUIyZWhXSjdTSEFkd3VZaDhpOHUzVEE3THNuNEE0SHdSU2Y3eXZWMVYzeGlOUnAvMU9Sck5NWW5aS0I0R2tKYlMvRnNSZVZ0dGJXMnZYN25tQ3RNMEx4S1IrNGJOM0xQRDg3ejMxOVhWL2Q3UGJEUStuT0dENWdMTzhFRkVBR2Y0SUNJaWdtVlpiN0FzYXh1QUIxS0xQUUQ4U1VRcVhkZTlkQzRVZXdDQTY3cC9kUnpudnp6UCt3Q0EzU21iS2dIODJiYnRKMnpiTHZjcEhoRVJFUkVSVFIreGJmdEJBRzVxc1llcVBxdXFTeDNIK1JxTFBTYVA2N29YcU9xMUFJWUFRRVFLUmVSZnBtbGU1SE0wbWlQS3k4c2psbVg5MlRDTVIvRmlzVWNNd0pzZHh6bUx4UjZUSXhxTmZ1ZkFnUVBMQVR5UitKQlFjcmFQSjIzYmZuajE2dFhaL2lhY0d5ekx1c1d5ckZ2OHprRkVSRFFic09DRGlJam1yYXFxcWtyTHNuNHZJcjhlOWdiblpzL3p6blVjNTFUSGNaN3pMK0dVOGFMUjZDT2RuWjByVlBWT1ZSMEFnTVFuemM0RjhKeHBtbmZ5VFFvaUlpSWlvcm1wcXFyS3RpeXJDUWRuOFFqdW1UdjZBQUFnQUVsRVFWUW5tbU9xK2w3WGRVOTBYWGVubi9ubXFtZzBlbmM4SG44VGdQMEFJQ0tHWVJpUFdwWjFUMDFOVGNqbmVEU0xWVlZWcmM3T3puNUJSRTVKYWQ2bHFzc2N4L25sa2ZhamlkbTZkZXQreDNIT1U5WDNxT3JlbEUwZnlzek0zRlJkWFgyR2IrSG1DQkc1U1VSdThqc0hFUkhSYk1DQ0R5SWltbmNxS2lvV1dKYjE1V0F3NklySTZYaHhpYk11VmYya1lSaVYwV2owWjM1bW5BNk5qWTM5cnV0K2FtaG9hQm1BeHdCb1lsUFFNSXhyTXpJeWR0cTIvVUZ3Q1RnaUlpSWlvcm5Dc0N6cmdVQWc4QThSS1UwMnF1cS9CZ1lHam5GZDk3czRPQ01BVFpHNnVyb25Cd2NISzFWMVM3Sk5SSzVTMVYrdVdiTm1vWi9aYUhheUxPdVRnVUNnWGtTS0UwMnFxdC9wN094Y3llS3RxUldOUnIrL2I5KytGUUIrbXB6dEE4RGk1R3dmcG1ubStabVBpSWlJNWdjV2ZCQVIwWHdTc0czN2luQTQzQ1FpSHdNUVRMVEhWZlZyUFQwOVMxM1h2WGUrVFZ1OGZ2MzZWc2R4M3EycUZvQy9KZHRGSkF2QTEyemJicXl1cmo3YnY0UkVSRVJFUkhTMFROTTh3YktzclNMeVVSR0pBSUNxRG5xZWQ3SHJ1aWMxTkRRMCtaMXh2bGkvZm4yejY3b1ZBSjdBaTRYM3IwOVBUNDlXVlZWVitoaU5acEh5OHZJY3k3TCtJaUozcDh6VTArZDUzdG11NjE3YzJOalk3MnZBZVdMNzl1MzdITWQ1SzRCM3FHcDd5cVlQaWNoRzB6VGY2RmMySWlJaW1oOVk4RUZFUlBPQ2JkdHZzaXlyRWNCOUlwS1pzdW4zQU5hNHJ2dmhUWnMySGZBbjNjemd1bTZkNHpqL3JhcHZCN0E5WmROU3d6QitZZHYybnl6THF2WXJIeEVSRVJFUlRValFzcXhIRE1QNHU0aXNTRGFxNmw4OHoxc1pqVWEvQTg3cTRZY2h4M0hPQS9BNUpMNy9JbElhQ0FScUxjczZ6OTlvTk5PWnBubGlkbmIyRmhFNU9kbW1xaHZpOGZpeDBXajBOMzVtbTY5YzEvMUpiMi92TVFCK2xKenRRMFNLRGNQNGxXM2IzK0pzSDBSRWM4T2FOV3VlWGJaczJTT1QzWmZvYUFSSDcwSkVSRFI3SlFvVTdnZHdzb2lrTGszeW5PZDUxMFNqMFYvN0ZHM0djbDMzSndCK1pwcm1OU0p5ZzRoa0piNTNyd1BnbUtiNVNDQVF1TEcydHJiRDU2aEVSRVJFUkRTQ21wcWExNnJxOXdHVXBUVDNBWGlmNjdvL0J1QWRmaythTG83amZNNnlyUFVpOG0wQTJZbVpHbjVpMi9ibkhNZTVCVURjNTRnMHM0aGxXWGVKeUJVQUFzREI5VnRVOWJab05QcFpzSGpMVjRrUEVyM0RzcXkzQWZnS2dNTEVwdmVKeUZtbWFWN0M5NkZtRGxXOVJFUXkvTTVCTk5QazV1YStiZUhDaGVmbDVlVmRFSS9IOTNkM2R4K2FFVG9RQ0dTa3A2ZmJnVUFnMTNHY2x5MERucDZlL3NxaW9xTEwwOUxTeWozUEd4QVJJeDZQZCszWnMrZGJudWNOWkdWbHZXcm56cDJmbmRZVG1tVHhlTHpMODd3eGZYQjBQSDJKamdZTFBvaUlhRTVhdFdwVlFXWm01aTBpOGdFazNnUUJBRlhkQytCVzEzVy9ETDRSTXBKWU5CcTlmZlhxMVE5bVpHVGNpWU5Ua1JxSlB4OVUxZmZWMU5UY1VGdGJlei80ZlNRaUlpSWltbEVxS2lyQ29WRG9BVlY5SDRCUXNsMVZueG9jSEh3L2wyK1pXVnpYL1QvYnRqZW82aTlFcER6UmZMTnQyMnM5ejdza0dvMTIrUnFRWm9TcXFxcWlRQ0R3VXhFNU1kbW1xajBBem9sR28zLzBNUm9ONDdydVQxYXZYdjFrWm1ibVYxVDFYWW4zVW9wRjVGZTJiVC9XMjl2N2lZMGJOKzd4TytkODU3cnV0L3pPUURRVDdkdTM3eWY3OXUzN2pXM2JGd3dNRER5L2JkdTI0VXQ5NTY1WnMyYjQvenVCMHRMU2UzSnljczVvYm03KzBJRURCLzZXc3ExNDJiSmx0eTFjdVBEOXUzZnYvdHhZTXBTVmxkM1gzTng4NVZHZHlCVFpzbVhMNllkclAxem1JL1VsbW14YzBvV0lpT2FhZ0dtYVYyZGxaVFdMeUlmeFlyRkhYRlVmYkc5dlgrSzY3cjFna2NLWWJOcTA2WURydXBjQldLbXFxZFBDaGxUMUx0dTIyeTNMdXNDdmZFUkVSRVJFOUZLV1paMGNEb2MzR1lieFFTU0tQVlMxeC9POEMxM1hQWVBGSGpPVDR6alB0YmEyVmdONE1xWDVyU0x5akdtYXgvcVZpMllHMHpUZkdBd0dOd3dyOXZnN2dGV3U2N0xZWXdiYXRHblRBY2R4M3FPcWJ3V3dPMlhUaFJrWkdjK1pwbm1PWDltSWlNYWdkNFJ0KzVxYm16K1YybEJhV25wUGZuNysrUnMyYkRobFdMRUhBTFMrOE1JTGwzUjBkSHh0TEFQbjVPU2NtWldWZGNvNDgvcHFObWFtdVlVRkgwUkVOR2RVVjFlZmExbldEc013N2dLUWxteFgxZCtvNmpHdTYzNnNwYVdsejhlSXM1YnJ1aSs0cnZ0R1ZUME53THFVVFhraThyaGxXYTVwbXEveEt4OFJFUkVSMFh4WFdscWFibG5XZDBUa0tSRlpuckxwMXdCV1JhUFI3NE5MdU14b08zZnU3SFVjNTB4VnZRZUpwVnhFWkpXSU9MWnRuK2x6UFBKSDBMYnRyNG5JTHdBc1RMVEZQYys3MW5YZC8zWmRkNmVmNFdoMDBXajA1d01EQThjQytKNnFKdS9CaFlaaC9OUzI3ZSt0V2JObTRVajdFeEhOUkQwOVBVOGxIeWVXY2ZsNGEydnJyUURhanJSUFUxUFRkZkY0Zk45SXg4M0l5RGhoK2ZMbGo2bnF5NWFMbWFsbVkyYWFlMmJ0a2k3bDVlVTUyZG5aOTRuSVRLNXdmMkZnWU9BVERRME5uWDRISVpwT3ZENXB1dG0yWGFPcVh4YVJWd05JZldHMVBoNlBmN0t1cnU3M2ZtV2JhMXpYZlFwQXRXVlpIeGFSVzVCNHcwbEVUQkY1MnJidEg0bklOYlcxdGZ6VTRDdzFTKzdocVhnL0p5SWlvbm5QdHUzWEEvZ0dnTEtVNXYycStuN1hkWjhBb1A0a280bHdYZmRxeTdMcUFYeEZSREpGSkF2QWIwelR2RFlhamQ0TEZ1N01DelUxTlV0VjlWY0Exb29jZXF1ancvTzhzNkxSNkxNK1JxTnhhbWhvNkFid0h0TTBmd0xnUVJFcFRXeTZNQ01qNHd6YnRqL3NPTTRUUGtZa0locXJiTnUyOXp1T2MrZy9wa1dMRm4wTUFOcmEybjQweXI3N1dsdGJIejNTeHN6TVRIUHg0c1czQm9QQkJZWmhSRmF2WHYyWG9hR2h6dTNidDErOGNPSENjL0x6OHk4SUJvTUZPM2JzdUhMWnNtV1A5L2YzYjltNmRldXBBSUlsSlNVMzVlYm12aVVlajNkSElwR1ZCdzRjK0V0alkrTVZBTnJUMHRKV1pHVmxuVkZRVUhBcEFIbisrZWZmdVhEaHd2Zm41K2UvVFZVSG01cWEzdEhkM2IwZUFNTGhjTVd5WmNzZUZKRzBqSXlNU3NNd3N0YXZYMy9jNE9EZ1JnQ1NtNXQ3MnNLRkN5OExoOE5sR3pkdS9LOFJNcDgzdkcvS3FlWXNXYkxrNXN6TXpGY1loaEVLQkFMNWUvYnMrZjd1M2J2dkFEQUFBT1BKVEFUTTRvS1ByS3lzZDRqSSsvM09NWXFUd3VIdzh3QSs0M2NRb3VuRTY1T21pMlZaaFFCdVY5WDNpY2loV2F0VXRSUEE1MXpYZlJCOEkyd3FxT3U2WDYycHFYbkU4N3hiUk9TVGVQRTF4Zm1xK25iTHNyNFFqOGZ2cUsrdjcvRXpLSTNmTExtSHArTDluSWlJaU9ZOVZWMHBJcW5GSHIrS3hXSWZxYSt2Yi9FdEZCMFYxM1gvMXpUTjUwVGtKd0NXQWhERE1LNnNxS2o0WGtORHcrN1I5cWZaei9POGQ0ckkydVRYaVdWV0w0NUdvKzAreHFLakVJMUdmMTVWVmZYSFlERDRnS3BlbEhndnF4REFHcit6elVBMytoMkFpRjZ1c0xEdzR1RnRXVmxaSnc4TkRlMEMwREdHUSt3OTBvYWVucDdvMXExYlgyL2J0dmIzOTIvZHRHblRLUUNRbnA2K3hQTzh2VGs1T1c4WUdCaG9URTlQZjFWSFI4Y0Q2ZW5wTlFCUVdscDZlMUZSMGRVYk5tdzRwcisvZjN0ZVh0NWJWcTVjK1RQUDh3YWJtcHJlMTkvZi8zeC9mLzhUUzVjdWZUZ1dpN1ducDZldjNibHo1L1U3ZCs2OHo3S3Nsa1dMRm4wcFVUaUNsU3RYZnZmNTU1Ky9ZR0JnWURPQW9vcUtpbitrUkN3T2hVSXI4L0x5enVudDdhMGJLVE9BUmNQN0pxU3ZXYlBtTHowOVBYL1p2SG56ZndQUTdPenNrMWF1WFBuNzdPenMxMjdac3VWTUFQSHhaQ1lDWm5IQkI0QU12d09NaFloays1MkJ5QWU4UG1tcUJVelR2RlpFUG9mRW10UUpjUUFQR0laeGJXMXQ3WkJQMmVhTnhQZjRVeFVWRlYrTVJDSmZBZkNPeENZUmtadUN3ZUFuYmR1K3duR2NSOERDbTlsa1Z0ekRVL0YrVGtSRVJHTmgyL1p2QWN6SlpURlVGYW92VHVJaEltY0hnOEd6YmR2Mk1kV2tlTnB4bkpQR3U5TmNmYTVWdFNRU2lleWFBOC9yNFV6b3VRWUF5N0tlRVpGWFRIYWdtVVJWSVNKbkFXaWJBOC8vZXNkeHFqQ0JtWWZtMG5NdElzbm5GYXI2QmR1MnYrQjNwaWt3NGVmYWNaemJwaUFQRVkxVFdscGErZXJWcS84Q0hIei9MVDA5dlhwNG4yQXd1S2kvdjMvalZHWG82K3ZiMGRmWHQzdkZpaFV3RENQUzF0YjJaUUNIM3Z2UHlNaDRwZWQ1dmYzOS9kc0JvS3VyNi9lSjlvcVV3M1FDd09EZzRNNnVycTdrakVwdGc0T0QyN095c2w2VjdKU2VubjU4S0JSYWxDajRhR3R0YmYyaWlDVGYxOTdkMGRIeDdhVkxsejQ4aHRpSDdWdGNYSHhsSkJJNWJ1UEdqU2NoY1c4OGNPREEzem82T3U0dExpNitvYUNnNFAwZEhSM2ZHRTltSW1CMkYzeWsrbkU4SHYreTN5R1NETU40dTRoODNPOGNSRE1FcjArYVZMWnRuNitxRDR0SS9yQk52MURWajNEOTJ1bVhXRXJqQXR1Mjd3THdBSUJYSnphbEEvaWFiZHZYQXZpbzR6aS84eXNqVGRpTXVvZW40djJjaUlpSUptRE9GUUFrSlpkN1NQN3ljQTU1YlVWRlJiaWhvV0Z3blB2TnllZDZqajIzdzAzMHVjWmNLUUFZeVJ4NzdpdExTMHZUV2xwYStzYTc0MXg3cnBQUDZ4eDdmbE5OK0xrbW9wbGgyS3dWQ0lmRHgxZFdWamFrOXZFOHI4Y3dqUEFVUjRrRHdORFFVQnRTaWowQW9LbXA2VDJCUUNBMzhXVkJZV0hoT3dCQVJJWi9VUFRsQjQzSCt5T1J5S0VQdiszZnYvOTN4eHh6ekpPZG5aMFBkM1IwM05mUjBmSDFZYnVNNTNYS3kvb1dGQlJjTkRRMDFBamdKYk5pZDNWMS9iQzR1UGlHdkx5OGMxTUtQc2FVbVFpWU93VWZPK3JxNnA3Mk8wU1NhWm8xYy9oRkd0RjQ4ZnFrU1ZGZFhmMEt3ekFlQkhCQzZuT29xbldlNTExWlYxZjNaLy9TRVFBNGpsTUw0RVRMc2k0QWNGZkttclRIQVBpdGJkdFB4dVB4VDliVjFUVWMrU2cwdzh5b2UzZ3EzcytKaUlob29pci9zTTd2Q0RRRzY4K3NCT0tDaG9hR2NYOHlQS24ydHdzbk14Sk5rVmVjdlFmeE9JN3F1UWI0Zk04R3IzcnpIZ3dOQVdscGFVYzFDeWp2NHpOZncxa1YwQ0hqcUo5cklwcFpCZ2NITnppTzg1STM1UHI2K3B6TXpNelhBRWdEMEQvZG1mcjcrMS9Jek14Y3UzejU4dThER0dwdGJYMElBRlIxM0c4Y2J0dTI3VjJscGFXM0ZSWVdYbDVRVVBEUlBYdjJQTnJVMUhRVmdBT1RrVFVjRHE4Y0hCeDhmbmg3VDAvUEZnQUlCb01Ga3pFT3pUK0czd0dJaUloR1VsbFpXV3haMW5jQ2djQXpJbkpDeXFZOXFucVo2N29XaXoxbUZ0ZDFmK0M2YnBtcVhvK1hWaXUvUGhBSXJMZHQrOEcxYTljT242R0ZpSWlJaUlpSWlJZ0lsbVhkWWxuV0xYN25JS0xSN2RtejV6c2lFczdQeno5bnRMNFpHUmtsa3oxK1FVSEJCMWF0V3VYczNidjMveG9iR3kvcTYrdjc5MUVjcnJlbHBlV0tEUnMySE4vYjIvdjNnb0tDUzh2THk3OC9XVmxqc2RqdWNEaThBa0Rtc0UxeEFPanY3OTh5V1dQUi9NS0NEeUlpbXBIS3k4c2psbVY5Smh3Tzd4U1I5NlpzaWdPNDIzR2NJdGQxdjRvSnJBTkswOE4xM1R0RXBBakExL0hTS2VndUR3YURyYlp0WDF0UlVUSFYwLzBSRVJFUkVSRVJFZEVzSWlJM2ljaE5mdWNnbXNmR1BEdkduajE3dnR2ZDNmMjNrcEtTMndFY2NZYUtjRGg4WEdabTVybGpHbndjMC9vdVdiTGtpNE9EZzQzNzl1Mzd2N0h1Y3lSRlJVVlhBOERBd01EV1RaczJ2U0VXaTNWa1oyZWZNWlo5eDVLNXE2dnJ4eUlTTENnb2VGZHFlemdjUGhZQU9qczcvM2NpdVlsWThFRkVSRE9ObUtiNXJ1enM3TjBpOGptODlQK3FKMVIxc2VNNDF3RGdsSkN6UUcxdGJhL2pPQi95UE84NEFFK3FxZ0tIMWxDOE14S0p2R0RiOXZuZ2F4SWlJaUlpSWlJaUlpSWkzNFhENGRVQUVBcUZGZ0VZN1FONzN1Yk5tOTg2TkRTMHU2S2k0cDg1T1RsbjRhWHY5UWJ5OC9QZlZWQlFjRkY3ZS90WFJoczdIby92alVRaXgyUmtaUHhYWVdIaHgzRndxWmdBQUFRQ2dleVhEZTU1ZmFGUXFBVEFJZ0RJeWNrNU05RTNEVUFvTFMxdE9ZQU1BREFNSTVpNnIyRVlvZVFwQThDaVJZdXV6Y3JLcWt4cE03cTd1LytXc2t2NGNNYzVRdWFYOVcxdWJ2N2N3TURBcHBLU2t0c3pNelBYSnBxRFM1WXMrZlRldlhzZjI3OS8vNU1waHgxVFppSUFDSTdlaFlpSWFIcVlwdmthd3pDK0RNQWV0c21OeCtNZnI2dXJlOXFQWEhUMG90SG9GZ0JuMnJaOUpvQjdBYXpCd1VyeFJRQithTnYydndCYzZUak92M3lNU1RUbEtpb3F3cEZJNUFwVlhlbDNsdUZFcExtenMvT2V4c2JHYVY5dmxZaG90cG5KOS9Na0Vka2RpOFh1cXErdjd4bTlOeEVSRVJFUkViQnk1Y29uc3JPelR3V0FVQ2hVdkhidDJoZjI3dDM3dzVhV2xpdEcySzFqOCtiTkp5MVlzT0NpeFlzWFgxdFdWdmJBME5EUUxzL3o5c1ppc2YyZG5aM2YzN2x6NTZmR012NnVYYnR1V3J4NDhlM0xseS8vYm5Oejh3Y2prVWhaVVZIUnh3RWdFb21zWEx4NDhhMjdkdTI2RDhBZUFHaHVidjV3V1ZuWlY5ZXVYZnRzVjFmWGp6czdPMy9kMjl2clJDS1JsY1hGeFpmdjNidjM5MlZsWlhjbjlsOWRWRlIwVlZ0YjIyUEZ4Y1h2aWtRaXF3R2dyS3pzenZiMjlpOEZnOEhDWTQ4OTF1M3I2M01EZ2NDQ0F3Y08vUGI1NTU5UG5uZGVhV25walluanJDb3NMTHk4dmIzOW9jTmxCcEIyaEw3N0dob2FUbHE2ZE9rWFZxNWMrYnZCd2NIR2VEemVzMy8vL3QrMXRiVjlLZms5U0V0TFcxNVlXSGp0V0RMMzkvYzNqdVg3U25NYkN6NklpTWgzMWRYVlN3ekR1RXRFM3BuYXJxcXRxdnJwYURUNkRiK3kwZVJ5SE9kM0FINW5XZGJIUk9RemVIR2F2MWNCK0tkdDI0L0Y0L0hyNnVycWR2aVhrbWpxaE1QaGR3QzRjeHd6VTA2cnZMdzhEOER0ZnVjZ0lwcnBadnI5UENrUUNFUUFYTzkzRGlJaUlpSWltaDIyYjkvKzFnbnVHdXZzN1B4bVoyZm5ONDltL0xhMnRxKzB0Ylc5WkNhUTV1Ym1qelUzTjMvc2NQMjd1cnArMGRYVjlZdlV0bzBiTjlZTTIvK3k1dWJteTFMYldsdGI3MnR0YmIwdnRjMXhuSkYrd090cWFXbTVwcVdsNVpxeFpENVNYd0R0VFUxTkh4eGhIUFQzOXplT05UTVJ3T25UaVlqSVJ6VTFOUm1XWlgwbUVBZzBwUlo3cU9xZ3F0N3V1bTRKaXozbUp0ZDFIM0FjWnpHQXUxVjFNR1hUaFlaaE5ObTIvWVdLaW9vc3YvSVJUUlZWWGVCM2hwRVlobEhrZHdZaW90bGdwdC9QVS9DK1RrUkVSRVJFUkRTSGNZWVBJaUx5ZzJHYTVudFY5WDRSeVUwMnFxb25JajgyRE9PanRiVzFIWDRHcEdrUmN4em5tdU9PTys3ZTlQVDBMNm5xZVNKaWlJZ0I0SVpJSkhLNWFacFhSNlBSUndIRWZNNUtOT2xVOVNrUitiSGZPUUQ4RDREei9RNUJSRFJiemFEN2VkSkpBQzVNUFBiOERFSkVSRVJFUkVSRVU0c0ZIMFJFTkswc3l6cFpSTDRNb0NyWnBxb0s0RmtSK1lUak9QL3lMeDM1NGJubm50c0Y0SHpUTkU4VWtYdFY5UlZ5Y0g3MFhNTXd2bUZaMXBXcWVrVTBHdjJEMzFtSkpwT0lySE1jNTJ0KzV6Qk5NODB3REJaOEVCRk4wRXk1bnlkWmxoVVRrUXRINzBsRVJFUkVSRVJFc3gwTFBvaUlhRnBZbHJVTXdOMGk4cmJVZGxWdFZkVlBKV1p4b0hrc0dvMytBOENyTE10NkQ0QmJBU3dGQUJFNVhrUitiOXYycjJPeDJDZnI2K3MzK1JxVWlJaUlpSWlJaUlpSWlJaG9CakQ4RGtCRVJIUGI2dFdyczAzVHZGVkVuaDlXN05HbnFwOTNYYmVFeFI2VXluWGQ3enFPc3h6QVRRQU9wR3g2WXpBWWZNNjI3WWRxYW1vSy9FbEhSRVJFUkVSRVJFUkVSRVEwTTdEZ2c0aUlwa3JRTk0wUFpHWm10aGlHY1NNQVNiVEhBVHpXMjl0YjVycnV6ZUM2NG5SNDZqak9GMFNrVEZXL0NXQW8wUzRBTGxQVkpzdXlybHErZkhtYWp4bUppSWlJaUlpSWlHankzWmo0UTBSRVJLUGdraTVFUkRUcExNczZEY0Q5SWxLUmJGTlZCZkJQQUo5d1hmYy92b1dqV2FXMnRuWWZnRXVycTZ2dk13empmZ0NuaW9nQVNCZVJleFlzV1BDSi9QejhxMXpYL1NsWVBFUkVSRVJFUkVSRU5PczVqbk9iM3htSWlJaG1DeFo4RUJIUnBLbXBxVG5HODd4N1JPUXRxZTJxdWtOVnI0dEdvNC81bFkxbXQ3cTZ1Z1lBcDl1MmZiYXEzcEZTVExSVVJINWkyL2JUbnVkZEZZMUduL1V6SnhFUkVSRVJFUkVSRVJFUjBYVGhraTVFUkhUVTFxNWRtMithNXAycXVpVzEyRU5WdTFYMTA2N3JsckhZZ3lhRDR6aS9jbDIzRXNCSEFYU2tiSHF0WVJqL3RpenIwWXFLaXFVK3hTTWlJaUlpSWlJaUlpSWlJcG8yTFBnZ0lxSUpxNmlvQ0p1bWVWa29GSHJCTUl4ckFVaGlVd3pBbzdGWWJLbnJ1cmNDVVA5UzBsemtPTTVEYlcxdFMxWDFYZ0Q5eVhZUnVTZ1NpV3l6TE92enExZXZ6dll4SWhFUkVSRVJFUkVSVFlCbFdiZFkvNSs5ZTQrVHE2N3ZQLzcrbkpuZFRiTFprQXNKSVFRTVlVbEM5emJuckNKVy9ZRUlpQmZrWnJocSs5UGExclpXb1A1cXZVQzFwYUsxS21odEs3MTRxUW9LWG9wbzhZYjNla0gzbk5uTmJpVWhRSkJBQXBHUWhKQ3dsem5mM3grWmdTRm1MMGwyNXp1WDEvUHgyRWZPOXp2bnpIbFBzdCtUM1RtZitYN0Q4RnJmT1FBQXFBVXM2UUlBT0JRV1JkSExKRjB2YVUycDB6bm5KUDBvVGRNcisvdjdFMi9wMEJBMmI5NjhkL1Btelc4TncvQ2padlpoU2VkS3lrakttdGsxcmEydGZ4SkYwZHZpT1A2TTloVWhBUUFBQUFBQW9NcVoyZFhGeld1OEJwbEJnMmQyK1k0QUFLZ1R6UEFCQURnbzNkM2RxOE13L0pxa08xUlc3Q0hwZ1RSTkwwbVM1RlNLUFZCSlNaSThFTWZ4aGM2NTA1MXpmWHBtUnBrakpYMGlETU5mUmxGMHVzZUlBQUFBd0dFclBKSFIyQTQrdXdVQWpZTHJmbjF5enQzbE93UHF6cUR2QUFEODRxY0ZBTUNVOVBiMkhsa29GTjRaQk1HVmVtYnBGa25hNlp4N1g1SWtIeEJMdDhDakpFbCtLT201dVZ6dThpQUkzaWZwV0VreXN4NUpkNFpoZUp1WnZTT080MTk1RFFvQUFBQ3ZhdmtUdGM0NW1kbmtPMEtTMVB2eXgzeEhtSFo4RDR5dkh2KzljV0MxZkIwL1dJejUrcE1reWZOOVp3QUExQmRtK0FBQVRLaTl2YjBsbDh0ZGthYnAvVUVRWEtWbmlqMUduWFAvbnFicGlpUkovbDRVZTZCSzVQUDV6OFZ4dk5JNTkyNUp1MHI5Wm5hdWMyNHdETU9QOVBiMkh1a3hJZ0FBQUR4d3p2MlA3d3lIcTlGdStqbm44anFFNVJucjRkOTZQUFg2UFhDby85WkZmTEs1dHR5N2NlUEdrVU04dHVIK3JXdDh6Qi9PdnpVQUFKZ2ladmdBQUl6SGVucDZYcG5KWks2WDFGN3FkTTQ1TS91ZW1WMFp4L0U2ai9tQWlZd2xTZkszWVJqK2k1bDlRTkxsa3ByTUxKRDBGdWZjNjNPNTNEVTdkdXk0Y2RPbVRVOTV6Z29BQUlBS1NKTGtSYjR6SEtyZTN0NDV6cmxka2pROFBEeC9hR2hvdCs5TTFheVcvNjNIczJyVnFpTmJXMXMzU0hwdmtpUWY4cDJubXNSeFhKZlRQWVJoK0JaSjd4a2RIZTBaSEJ4ODBIZWVhbEN2LzlZSHduVWZBQUJNRlROOEFBQitTM2QzZDJjWWh0L01aREszcTZ6WVE5SzlhWnBlR01meFMvdjYraWoyUU5WTGttUmJITWV2VDlQMFpFbmZjODZWWnFKcEM0TGdob1VMRnc3bGNybHo5ZXhsaWdBQUFJQ3FrcWJwR1pJeWtqTE56YzBYKzg2RHltdHRiZjFQTTFzZ2lka0tHOFMrejl2WWdxYW1wcHZGKy9nTmgrcytBQUNZS241UUJBQThyYmUzOThoY0x2ZXhiRFk3WUdabmx2cWRjOXVkYzIrTjQvakUvdjcrci9qTUNCeUtmRDZmaitQNGRPZmNPWkx1TG50b1pSQUUveFdHNGZkeXVkenpmT1VEQUFBQUpuRmgyZllGM2xMQWk1NmVub3NrblMxSlpyYkljeHhVbUptOU1BekQ5L2pPZ1lyanVnOEFBS2FFZ2c4QWdKWXZYejQ3RE1PM091YzJCVUh3WnlyT2R1Q2NHM0hPL1VzUUJDdVRKUG13SkRmeE13SFZMWi9QZnoyTzQ5OXh6bDBoNlRlbGZqTTdOUWlDbjRkaCtPbk96czVqUFVZRUFBQUE5cGVSVlA3cDd0S252dEVBbGk5ZlBqc0lnZytiV2VuMzlPVytNNkV5Z2lCNGVpWktNM3RuTHBmN1haOTVVRkZjOXdFQXdKUlI4QUVBamMxNmVuck9YN3g0OFpDWmZWQlNxeVFWbDczNGxxUXdTWkkvN2V2cjIrazFKVEM5WEpJa0gzM3l5U2RYU3ZxSXBLZUsvV1ptdjlmVTFIUlBHSVovdlhyMTZqYVBHUUVBQUFCSlVoaUdwNWxaUzZsdFpzMDlQVDBYVG5RTTZzZVNKVXYrMmN5T0tldHE5UllHRmVXY0szL3ZQbU5tbjJ0dmI1L25MUkFxaHVzK0FBQTRHQlI4QUVDRDZ1N3U3Z3pEOEx1WlRPYkxablo4MlVQcjB6UjlkUnpITDB1UzVIKzlCUVJtMlByMTY1K0k0L2hLTSt0MHp0M21uRXNseWN4YXpPeHZXbHRiTjRSaCtEb1ZaN3dCQUFBQWZEQ3o4L2Z2QzRKZ3JZOHNxS3llbnA0WFNYcHRlWitaSGVrcERpcnZXYitMbXRtS2VmUG0vWnV2TUtnY3J2dVNwSGNWdndBQXdDU3l2Z01BQVB6SVpESnJ6T3kwc3E1dHpybjNKMGx5dlZpNkJRMmtyNi92WGtubjlmVDB2Q2dJZ3V2TjdMbkZoNWFhMlI5SytvekhlQUFBQUdoczVweTd0TGlheHpPZFptZHAzODFnZm5lclg1bE1Kdk5aN2ZmK3JYT09nbzhHRVFTQjdadUE5Vmt1aXFMb0czRWNmOUpISmxRRTEzMUpjUnhmVjhuelJWSFU3cHhiWE1sekhveXhzYkhIMTYxYmQ3ZnZIQUNBNmtUQnh5R0lvdWhPU2FkUGNmY3JveWk2Y2lielZLUDlmaGxweUwrRGcrR2N1eXRKa3VmN3psRVBHSjhIeHprbk15dU4yY1ZtOXFFb2lqN2tPMWMxcWRmeGVaQmpwU0VWeDhlTG95aHFpRGRUeGpIbDYyUzlqaFVBQUFDZndqQTh4Y3dXSHVDaGVXRVlucDBreVIwVkQ0V0tDTVB3ZWtuUDJiOS9uTzhIMUNIbjNIaXpUWDZrczdQemg0T0RnL2RXTkJBcWd1dCs1UlZuVS9yUi9rVTIxYVNwcVVsUkZMMDZqdVBiZldjQkFGUWZsblE1Tk53Z20wUTEvM0JVamN6c1pOOFo2Z2pqOHlDVXhxcVpNVzdIVWNmams3RXlDY2JFd2FuanNRSUFBT0RUdVJNOGRrbkZVcUNpdXJ1N1Z4ZG5HenlRN0xKbHkrWlVOQkM4Y002Tjk5NTlXMU5UMHhmRWh6bnJGZGY5Q2pPelh0OFpwb2ozOGdBQUI4UVBoWWZoKzIvbVEvQTRmS2Q5N0syK0k5UWx4aWVtUXlPTVQ4WUtwa01qakJVQUFBQWZ6T3pTQ1I0N3E1SlpVRG5aYlBhTGttYU45L2lSUng0NTkrR0hIOTVUd1Vqd1k5eFBJWmhaYnhSRjc0dmorQzhyR1FnemorditQbUVZWGl0SlNaSmNVK0ZUYjVPMHBjTG5ISmR6N2tnelcrWTdCd0NndWxId0FRQUFBQUFBQUZTWk1BeDdKQjAzd1M1TGUzcDZYdFRmMy8valNtWEN6TXZsY3UrVzFEblJQczY1dVpJZXJVd2krT0tjczRsbW5uVE8vVVVZaHQ5SWt1VE9Dc2JDRE9LNi93d3p1N3E0V2VtQ2o4L0ZjWHhWaGM4NXJsd3VkNFdaM2VBN0J3Q2d1ckdrQ3dBQUFMeGF0bXpabkpOT091bG8zemtBQUFDcXpEbVQ3UkFFd1dXVkNJTEs2T2pvV0JvRXdkc20yNis1dWJtMUVubmdWeEFFRTc1M2IyYUJwRSt2V2JObVVZVWlZZVp4M1FjQUFBZXRJV2Y0V0xObXphSk1Kak04TkRTMDIzY1dBTS9HK0FTQXhyQjY5ZXEyMmJObnZ6UUlndGRJT3Q4NWQ0MmtEL3ZPQlFBQVVFVXVtV3dITTN0WkpZS2dNbHBhV202U05HZXkvZEkwblZ1Qk9QQnNzaGsrSk8wMXM4R1dscFp1U2QrclVDek1MSzc3QUFEZ29EVmt3Y2ZzMmJQUE1yTlBSRkYwZTVxbXQwcjZkajZmMytFN0Z3REdKd0RVczY2dXJnVk5UVTFuT2VmV1NucVZtYlg0emdRQUFGQ05vaWhxbDlReGhWMVhSbEhVSGNmeHdFeG53c3lMNC9qME1BeWZLK2xzU1dlYjJRc1B0Rjl4U1JmVXZ3TldlempuVXVmY0g0eU9qbjZSRDB6VkQ2NzdBTmk3VXJrQUFDQUFTVVJCVkFEZ1VEVmt3VWZSTEVscmd5QllLMmswRE1Odm1Oa1huSFBmU3BKa20rOXdRSU5qZkFKQW5RakRjTEgydlZsOXNhU1hTY3BPOGlrMUFBQ0FoaGZIOFVhVjNlek41WEpYQkVGd1E3RjVReHpIVi9sSmhwbVdKTWt2SmYyeXQ3ZjNLZWZjQ3lYSk9UY2thWnVablN4cFRoQUViVjVEb2xKSzE0REhuSFBmTnJNWFN6ckd6SUkwVFIrbTJLTytjTjBIQUFDSHFwRUxQc28xbWRrNWtzNHhzMElZaHQrVjlQa2dDTzdvNit2YjRqc2MwT0FZbndCUVk4SXdYR1ptNXp2bjNtNW14MmljVDZidDU4MVJGSjEzRUtjNTVoRGpOYXhWcTFiZEtlbjAvZnYzN05sVDNyeHkxYXBWVjFZc1ZKWFpzMmVQeWdxU0d2cnZZb3J1MnJCaHcvTjloNWh1VVJRZGNLeGdYRmRHVWRSd1k4VTVWOTZjOE8vQU9YZFhraVIxTjFZQXpLdzBUYzh2Kzdua0EwbVMvS2VrYkJpR0x3eUM0QkdQMFZBaHpybWZCa0h3c3I2K3Zqc2xGY0l3dk03TTNpRkpRUkJjSk9sYmZoTUNBQUNnR3RSRndZZHpibTBVUmIwSGNjamlDUjdMbU5tWmtzNTB6cmtvaXJaSStxQ1pmYW12cisvWGg1Y1VhRHlNVHdCb0hHRVkvb21aWFNicGhaSW1XMi82V2N6c2VFbkh6MVEyU09JRzlwVHNkeE1YRXp2WmQ0QVp3bGpCcEE3eS83aDZIU3NBWnRZSnBZMUNvUkFYTjhlU0pQbUJwenlvc0h3Ky8rMzl1bTZYOUk3aTl0bmFWMWpQRDY4QUFBQU5yaTRLUG9xZkhKMkpUM21hcEdXU1B1eWMrMUFVUlhjNTUyNmFnZk1BZFl2eENRQ05vWGlUZkpsenJxM0NTN2FNRlFxRk95dDV3bHEzL2tmUDhSMEJkV0QxaXgvd0hXSEc5ZDJ4eUhjRTFJSGVsei9tT3dLQUdoU0c0WE1rTFNrMjl4WUtoUTArODZBNkpFbnk4ekFNSHpHem84enNtRnd1OTRKOFB2OFQzN2tBQUFEZ1Z5MFhmUHhTMHBncStCcWNjM09kYzhldzdqd3dLY1luQURRWU0xTWN4OWRJdXFhN3UvdjRUQ2J6V2tublNPbzFzMkN5NDlNMC9TZm4zT2NQOXJ4cG1qNjhidDI2K3c0aGNzMVpzMmJOb2t3bU04eGEzUUFBQVBYTnpGNnY0cktJenJtdkR3ME5qWGlPaE9xUVN2cUNwTGRJa3BsZEtvbUNEd0FBZ0FaWHN3VWYrWHorZnpvN08xZG1NcG1EL29oaUpwTTVROUs3Sjl2UDdmdW9hcitrcnhVS2hjOE9EQXlzbDZRb2l0NTIwSUdCQnNMNEJJREdOakF3Y0wra2F5VmQyOVBUYzR5WlhXNW1yemF6VXlSbERuU01tZDJYeitkL1hOR2dOV2IyN05sbm1ka25vaWk2UFUzVFd5VjlPNS9QNy9DZEN3QUFBTlBMT2ZlSzBnZGFpai8zQVpJa003dE56eFI4dk54ekhHQW12Y3QzQUFBQWFrWE5GbnhJMHVEZzRJT1NIanpZNDhJd1BIYUNXUUFLenJrK1NiY1hDb1hQRlc5WUFEaElqRThBZ0NUMTkvYy9KT2tEa2o0UWh1RmlTWmVhMlhtU1hpaXAyV3U0MmpSTDB0b2dDTlpLR2czRDhCdG05Z1huM0xlU0pObm1PeHdBWUhxdFdMRmkxaEZISExHbytQOHBnQVpoWml2TG1ubHZRVkIxaG9lSGY5elMwckpUMGhHU1Rzamxjcmw4UHMvM0NPcE9ITWZYK2M0QUFFQ3RxT21DajJrMEt1bG5hWnArMWN4dVNwTGtZZCtCQUR5TjhRa0FkYUpZa1BCUlNSL3Q2dXBhME5UVWRKR2s4eVdkNmpkWnpXb3lzM01rbldObWhUQU12eXZwODBFUTNOSFgxN2ZGZHpnQXdLSHA3dTV1TmJPWFpES1pDeVZkNkp5N1FkSmYrODRGb0RLNnVycTZKQzBzTm5mMjkvYzN4UEtGbUpxaG9hR1JNQXkvYUdaL0lFbEJFRndxaW9JQUFBQWFXc01XZkRqbmhpWDlXTkp0UVJEYzNOZlg5eHZmbVFEc3cvZ0VnUHEzYnQyNnh5WGRLT25Ham82T3VjM056WXQ4Wi9MZzlEQU1QMzRRKzU4d3dXTVpNenRUMHBscG1yb29pb2FjYy84YUJNRnRmWDE5dno3TW5BQ0FHZGJlM2o1djNyeDVaempuMXByWnVaSm0rODRFd0k5c052dG5ra3lTbkhNM1NScnptd2pWeGpuMzVWTEJoM1B1bFpMK3luTWtBQUFBZU5TUUJSOGpJeVBmYTJwcVdzcWE1MEQxWVh3Q1FPTVpHaHJhTFdtMzd4d2VkSnRaOTNRL3FlMWJHNjNUekQ3cW5QdElGRVYzT2VkdTJydDNyOUkwbmU3VEFRQU9VVWRIeDhMbTV1YVhtZGxGa2w0aHFYbUM1UzBCTkFnemUybHAyemwzaTg4c3FFNlBQdnJvOTVjdVhicEgwaHd6KzUxY0xuZGlQcCsveDNjdVlEcUZZWGl0SkNWSmNvM3ZMQUFBVkx1R0xQZ1lHaHJhNmpzRGdBTmpmQUlBNmx6RjM0aDF6czExemgxVDZmTUNBSDViWjJmblVabE01aFZCRVB5cHBNak1naWtjOW9vd0RKY2N4R202RGpFZWdDcmduRnRhS3Y1eXpuRVRINy9sNFljZjNuUFVVVWQ5MWN3dWtXUkJFRndtNlc5ODV3S21rNWxkWGR5azRBTUFnRWswWk1FSEFBQUE0RU0rbi8vdm5wNmUwek9aektxRFBkWTU5N3pTMU0yVDdPY2s5VXY2V3FGUStPekF3TUI2U1ZxMWF0WGJEajR4QUdBNlJGSDBoNUl1Y2M2OXhBNXlHZzh6NjVYVU96UEpBRlNUWEM3M1FqT2JLMG5PdVVmNisvc2Y5cDBKVmV1TGtpNlJKT2ZjcTBUQkJ3QUFRTU9pNEFNQUFBQ29vUDcrL3U5Sit0N0JIaGVHNFM1SjR4VjhGSnh6ZlpKdUx4UUtueHNZR0xqL2NESUNBS2JQdmpvOEhTMXBub2ZUci9Od1RnQ0hLQWlDUHlsdE8rZitVNUx6R0FkVnpEbDNwNW1OU0dxV0ZQWDA5QnpUMzkvL2tPOWNBQUFBcUR3S1BnQUFBSURhTkNycFoybWFmdFhNYmtxU2hFK0FBa0FWTWpQRmNmeTNrdjYyczdQejJLYW1wc3ZON05XU1RwYVVtZXg0NTl4L205bFhEK0hVRHlkSmN2c2hIQWZBRStmYzc1WW1BVEt6cjNpT2d5cVd6K2QzaEdINFRUTTd4OHdDTTd0TTBqLzR6Z1VBQUlES28rQURBQUFBcUJIT3VXRkpQNVowV3hBRU4vZjE5ZjNHZHlZQXdOUU5EZzQrS09uOWt0N2YyZGw1VkhOejgyWE91WFBON0hjbE5ZMXpXRjhjeHpkV0xpVUFUOHpNbHBZYW82T2o5L2tNZytwblpyZElPa2VTZ2lCNHRTajRBQUFBYUVnVWZBQUFBQUExWUdSazVIdE5UVTFMOC9uOER0OVpBQUNIYjNCdzhCRkoxMHU2dnFPalkrR3NXYk11U2RQMFBFbi94OHhhUE1jRFVHRlJGTDFNMG14SmNzNXRLbDRqZ0hHTmpZMTlLNXZORnJSdnRxaFQxcXhacytqdXUrOSt6SGN1QUFBQVZCWUZId0FBQUVBTkdCb2EydW83QXdCZ1pnd05EVzJYOU0rUy9ybTl2WDFlVzF2YmE4enNBa2t2OFJ5dHJxeGF0ZXBPU2FmN3puRW9Sa1pHTkd2V0xFblM2T2pvbGF0V3JiclNjeVRzYzllR0RSdWVQeDFQNUp4N1UyazVGMG1mbkk3blJIMGJHQmg0TklxaUgyamZkUzNiMnRwNnNmYjlYM0xJb2lpcTJldGt2WEhPbFRldmpLS29KcS83enJtN2tpU1psdXNrQUFBNE1BbytBQUFBQUFBQXFzVEdqUnQzU2ZxRXBFOHNXN1pzenNLRkM0LzJuYW1PMU94TnpFS2hvTjI3ZC91T2dkOTI4blE5a1ptRlpkdGZuNjduUlgxTDAvVHpRUkNjWHR3K1Q0ZFo4S0Vhdms3V0d6TjdWdEZIV1VGWVRUR3phYnRPQWdDQUE2UGdBd0FBQUFBQW9BbzkvUEREZXg1KytPRjdmZWVvTjZmODlIN2ZFVkFIZnZhQzQ2ZnR1WHA3ZTV2U05EMnFkRU4zZUhpWWIxSk15ZGpZMkRlYW1wcWM3ZlBpMWF0WHQ2MWZ2LzZKdzMzZXptK3ZtNDU0YUhDRFozYjVqZ0FBUUVNSWZBY0FBQUFBQUFBQWdFYmxuTHZJekZxS3pZSGlNay9BcEFZSEJ4ODBzN3VLelZtelo4Kyt3R3NnWVBxOHEvZ0ZBQUFtd1F3ZkFBQUFBQUFBQU9EUG41ZHQvNU8zRktoSmFacmVIQVRCOHlYSnpDNlE5R25Qa1lEREZzZnhkYjR6QUFCUUs1amhBd0FBQUFBQUFBQThjYzZkV05vZUdSbTUwMmNXMUtUL0xtMlkyVXRXckZneHkyY1lBQUFBVkJZRkh3QUFBQUFBQUFEZ3diSmx5K2FZMlJIRnBndUNZS3ZYUUtnNStYeitIa21EeFdiYmdnVUxYdVV6RHdBQUFDcUxKVjBBQUFBQUFBQUF3SU9qampycTl5VmxKTWs1OTVPQmdZRW5QVWRDRFVyVDlLWWdDSzZUSkROYksrbUxuaU1CaHlVTXcyc2xLVW1TYTN4bm1VbFJGTjBwNmZRcDduNWxGRVZYem1RZTFEN24zRjFKa2p6ZmR3NEFsY1VNSHdBQUFBQUFBQURnZ1ptOXFiVHRuUHRubjFsUXU0SWcrSHBwMnpsM2h2aWdKMnFjbVYxdFpsZjd6bEVCVXkzMkFLYkV6RTcyblFGQTVmR0RId0FBQUFBQUFBQjQ0Snc3enN4S3paLzR6SUxhRmNmeFFCaUc5NXZaOFdhMk1BekRNNU1rdWNOM0xnQlQ4LzAzZjhoM0JOU0IwejcyVnQ4UkFIakNEQjhBQUFBQUFBQUFVR0c1WEc2K3BIbkZabUhIamgxYmZlWkJ6ZnRjMmZiRjNsSUFBQUNnb2lqNEFBQUFBQUFBQUlBS003TTNtVmtnU2M2NWIyM2F0T2twMzVsUXV3cUZ3dGRLMjJaMmxpU2JZSGNBQUFEVUNRbytBQUFBQUFBQUFLRHlYbCsyL1hGdktWQVhCZ1lHZmlGcFM3RjVkQmlHTC9hWkJ3QUFBSldSOVIyZ2xyRWVGbEM5R0o4VGM4NnBiSTFnTkRER3lzUVlLd0FBQUFCbWlwa3RMVzJQam80bVByT2dMcVNTUGkvcHFtTDdFa2svOUJjSHFIKzVYTzZWUVJDOFVkTEg0emorcHU4OEFJREd4QXdmaDhBNWQ1ZnZETFhDT2VjN1FxMFk5QjJnWGpBK3A4Yk1HSjlUVjVmams3RXlOWXlWZzFLWFl3VUFBQUNZQ1dFWUxuUE90VW1TYzI3RU9mZUk3MHlvZmM2NTI4cWFML2NXQkdnUVpqWlAwbm1TdmhGRjBiWXdETC9lMDlOenZyajNCZ0NvSUdiNE9BUkpranpmZDRaYUVJYmgyNTF6eTVNa2ViUHZMR2djak0rcGlhTG9ka2tMNGpoK2tlOHM4SU94TWpXTUZRQUFBQUF6d2N6ZUpza2t5VGwzeTlEUTBJam5TS2dEU1pMOEpBekQ3V2EyME14V1JGSFVHOGR4bis5Y1FJTTQwc3hla2Nsa1hoRkYwUTduM0MrZGM1L0s1L05ma0RUbU94d0FvSDVSWllpWjlOb2dDS2drQjZwTWUzdjdQRWt2TjdOVHVycTZGdmpPQTFRcnhnb0FBQUNBR2ZUYTBvWno3aDk5QmtGZEdaVjBhNm5obkx2VVl4YWdrYzAzc3pPQ0lQaHNGRVhid3pEOGZpNlhlMk43ZTN1TDcyQUFnUHJEREIrWUVibGM3a1F6NnlodTUvTDVmTjUzSmdEN3pKMDc5MldTTXBMVTFOUjB1YVNQK1UwRVZDZkdDdENZZnJNOTFlaVlkUFFTYXVNQkFNRE1jYzYxbVpra0tVM1RlenpIUVIweHMvK1M5TWZGN1ZkSytuOStFd0dINUYwK1R1cWNlMk1ZaG1zUDRwRFpVOWluemN4T05iTlQyOXJhcm8raTZDZk91VnVDSUxpWlpZUUJBTk9CZHpFeEk0SWdlR1haOXVVK3N3QjROak83b0xUdG5IdTF6eXhBTldPc0FJM3BmMzR4b2p1K04rdzdCZ0FBcUdNOVBUMnJKRFVWbTArdVc3ZHVwODg4cUMrUFB2cm9ENXh6dTR2TjFWMWRYV3U4QmdJT1FSekgxOFZ4ZkYwbHptVm1ybXg3cnBrZGN4QmZDdy95WEhNbG5XVm0vKzZjdTNmYVh3d0FvQ0ZSOElFWjRaeTdyS3o1eW5GM0JGQlJ5NWN2bjExK0UxdlNhZDNkM2EzZUFnRlZpckVDTks1di9YQkVQL2pwaU84WUFBQ2dqbVV5bVhkWWFYb1A2Vk9TVW85eFVHYzJiOTY4dHpqTGh5UlpOcHU5Yk1JRGdBWlhLQlMrS1dsWGhVNzNtS1IvU05QMFJjUER3OCtwMERrQkFIV09KVjB3N1RvN080ODFzK2VWZFoyVXkrVk96T2Z6VEU4SmVMWm8wYUtYU21vdXRjMnNLWlBKWEN6cEUvNVNBZFdIc1FJMHBzZDNwdnA1TWlwcDM5SXVSeTZrUGg0QUFNeUk4MHNibzZPak4vb01ndnFVcHVtWGdpQjRyU1NaMmFzay9iWG5TRURWR2hnWVdOL1IwWEZNYzNQem9rTTQvTlZtOXRHSmRuRE9QV0ptTjB2Njd2YnQyNys5YWRPbXAwcVBSVkYwQ0tjRUFPRFpLUGpBdEd0dWJuN0YvbjFtOWpyeGl3WGdYUkFFNSszZloyYm5pWnZZd0xNd1ZsRFBWci80QWQ4UnFsWTJtOVdzV2JNa1NhZTlacXRHUjBjOUo0SlB2UzkvekhjRUFFRDltbFBhYUc1dS9yWFBJS2hQdTNmdi9tNWJXOXV3bWJVNDUzSWRIUjNIRFEwTjhiMkdtaEdHNGJXU2xDVEpOWlU0MzlEUTBHNUp1eWZkY1Q5aEdQNW1uSWNlZE01OVR0SlhreVQ1dVpqSkNRQXdneWo0d0xSenpsMzZ6S3lVKzFCSkR2aDMybW1uWlhmdDJuWEpBUjQ2bzdlM3Q2bXZyNCs3V29BWUs2aHJkMGs2MlhlSWFwYk5acCsxVGNISHhKeHpnNzR6ekFUbjNGMW14bGlaaEhOTysvL2VoM0hWNVZnQmNHaWlLT3BWOFQxWjU5empjUnhYYWhrQk5KQ05HemZ1aXFMb0Rrbm5tWmsxTnpkZkp1bjl2bk1CVTJWbVZ4YzNLMUx3TVUzdWxmUlpTYmZIY1J4TGNwN3pBTk5xNWNxVlgybHJhenM3azhuTWtxUmYvZXBYcCt6ZHUvZm5FeHh5WkM2WCszVVFCTE1MaGNMT0o1NTQ0dHYzM1hmZjJ2RjJQdUdFRTI2Yk8zZnVhWmxNWnA0a0ZRcUZYVTg5OWRUUSt2WHJYeXlwTU41eDgrZlB2MkRwMHFWdmx4U1lXV2JXckZsZFpwWVpIUjE5YU4yNmRjc2xhZG15WmU5WnVuVHB1L2Z1M1R1UXB1bmprdFRhMm5wcW1xWlA3dDI3OTVlU2xNMW1sN1cwdEp5NGRldld2NWsxYTFiUFRMNVdZTHBSOElGcEZZYmhZak03OVVBUDlmVDBITlBmMy85UXhVTUJrQ1R0MnJYci8waHFQY0JEc3d1RndubVNicTF3SktBcU1WWlFyelpzMlBCODN4bXFXUzZYbXg4RXdUWVZmMGZLWkRKamJXMXRSL2YxOVkzM2lTM1VxU1JKR0N0VDBOUFQ4L3BNSm5OMEhNZlgrYzRDQURYbVhaSktGWE1mRnpjRU1VT2NjN2NVWjZxVXBGZUxnZzlnSmp5Y3B1azdDNFhDMTlhdFc3Zk9keGhnSnQxMzMzM256NWt6SjF5elprMHNTVWNmZmZUYjc3dnZ2dlBIMjMvWnNtVi9IZ1RCYkVtNisrNjduemM4UEh6UFJNOS83NzMzbnR2YzNIeFNaMmZuL3hZS2haMzkvZjBuU0pwdzZzMUZpeGI5MytjODV6bWYzTFJwMHlYYnQyLy9naVRObmoxNytmTGx5ejg1YTlhc2s4cjMzYlJwMDBYYnQyOS8rbjNkS0lyY1UwODl0WEg5K3ZXbmxUM2Y3N2UwdEJ3LzA2OFZtRzRzU28zcDl2THhIZ2lDNEhXVkRBTGcyWnh6NC81QUVnUUIxYVpBRVdNRmFFek91YlAwN0lMNGJKcW1sL3JLQTFTN1RDWnppZmJkUEFJQUhKd3pTaHZPdVUvNkRJTDZGZ1RCdHlXTlNaS1puZHpkM2IzRWN5U2c3aVJKOG9OOFB2OCtpajNRS1BiczJkTXZTYU9qbzF2bXo1OS9ibk56ODVweGRwMnphTkdpUHg0Ykc5c21TVk10Z0JnWkdWbGYvUFBYbXFUWVE1S09QdnJvOXd3UEQyOHNGWHRJMHQ2OWV6ZmZjODg5NTQ2T2ptNHA2N3Vudk5oalBJODk5dGluaDRlSDc1Vm0vclVDMDRtQ0Qwd3JNN3RvZ29kZlZiRWdBUFpua2k2ZjRQR1hpZjhUQUlteEFqU3NBeFYwbFgwaUVrQ1pWYXRXSGVtY084TTU5N3plM3Q2amZlY0JnQm96dTdTeGQrL2VyVDZEb0w3MTlmWDl4am4zdldJelV5eldCQURnY0tTU3RHM2J0bzlJc3FPUFB2cHRCOXBwOGVMRmIzamlpU2UrT3pJeTh2Q2hQTDl6THAzS3p0bHNka2x6Yy9OeEJ5akcyTE56NTg3YlNvM0hIMy84YzFNTjhOaGpqMzJtUE1zTXZsWmcybkREQXRPbXZiMTlucVJYanZlNG1iMndvNk5qWVFVakFTaks1WEl2TUxNRkUrd3lMNWZMblYyeFFFQ1ZZcXdBamFtam8yT3VwSE1POE5DTGNybmMvRXJuQWFyZDNMbHp6emF6d015Q1FxSHdXdDk1QUtCVzlQVDBQRDJqbUhOdTgvcjE2NS93SEFuMTcvT2xEVE03MTJjUUFFRDkyTHAxNjhjTGhjS3VoUXNYWGo1Nzl1eGo5bnM0czJUSmtxdTJiZHYyZ1puT3NXdlhybStZV2ZPYU5XdCt0SERod21kOWtHZkxsaTEvTngzbnFKYlhDa3lFZ2c5TW0zbno1azE2QTZ5NXVaazNBd0VQekd6UzZiYURJT0NUSG1oNGpCV2dNVFUxTloxaFppMEhlS2c1Q0lLSlpyQURHdFhUNHlJSUFwWjFBWUFwQ29MZzJyTG1QM2dMZ29hUnB1azNuWE5Pa3B4ekwxcTVjdVVSdmpNQkFPckN6c2NlZSt4R00ydGV1SERoWDVRL3NIRGh3dGNNRHc5dmZQTEpKL016SGVLKysrNzdrNzE3OXc1a3M5a2pWNnhZY2N1Sko1NzR2ZG16WjU4OHphZXBpdGNLVElTQ0QweWJYYnQyM1dabTgwdGZwZjd5dm0zYnR2MmJ6NHhBb3pLenl5YmJ4emwzVmlXeUFOV01zUUkwcGlBSVhqUEJ3eGRVTEFoUUE0cXozcnk4ck91VTN0N2VJMzNsQVlCYVltWlAzNEFZR3h2N3pFVDdBdE9odjcvL0lVay9sU1F6YXo3aWlDTW0rcmtYQUlBcDI3NTkrdzNPdVpIRml4Zi9rYVNuWjB4ZXNtVEpYMjdkdXZYdkt4VGprVi85NmxlbmJObXk1YjJGUXVHcHRyYTIwMDQ2NmFTZnIxeTU4bVpKUjAzWFNhcmt0UUxqb3VBRDAyYmp4bzNEZlgxOU8wdGZwZjd5dnMyYk4rLzFtUkZvUkQwOVBhR2tZeWZiejh5T3l1VnlwODE4SXFBNk1WYUF4clJzMmJJNWtzNmZZSmRUaTB1K0FORFRoWS9ac3E1c21xYVgrc29EQURYa1dlL0ROamMzNy9ZVkJJM0Z6RzR1MjU3bzUxNEFBS1pzejU0OUQyL2Z2djJ6UVJETVBmcm9vLzlNa3ViT25YdTZKTGQ3OSs3dlZqREszaTFidGx5OVljT0dWWTg5OXRnbkphWHo1OCsvcExPejh5NUpSMC9IQ2Fyb3RRSUhsSjE4RndCQUxldnY3MDhrV2FtZHkrV3VDSUxnaG1MemhqaU9yL0tUREtndWpCV2dNUzFac3VRMFNYTW0yR1ZXVTFQVGhaSStYWmxFUUhVTGdtRHQvbjFtZHA2a2YvUVFCd0JxUms5UFQvbk1DdXY3K3ZwR3ZZVkJRekd6TzRyTHVwaWswNVl2WHo2YkQrVUJBS2JEbGkxYi9tSFJva1d2WDd4NDhWdTJiTm55b2FWTGwvN2xvNDgrK29HSmpnbkRjR3ovdmlSSkR2dCs5ZDY5ZXg5ODRJRUgzckJ0MjdhUHJWeTU4b3ZOemMzSEgzdnNzZGM4K09DRGYzcTR6eTBkMm1zRktvVVpQZ0FBQUFBMExETzdjTEo5Z2lDWWRCK2dFUlJudXpubkFBKzlxTGpVQ3dCZ0hFRVF2S2UwN1p5N3ptTVVOSmkrdnI1N0pRMFVtNjJMRnk4KzEyY2VZSXJlVmZ3Q1VNVkdSa2J1M3JGangyM1piSGJ4Y2NjZGQzMUxTOHNKMjdkdi85SkV4OXh6enoyNS9iOE84clJOTFMwdHF5WHAyR09QL2FmOUg5eXpaMDk4MzMzM1hTeEpyYTJ0MFVFKzk3Z081YlVDbFVMQkJ3QUFBSUNHMU43ZTNqS1ZnZy9uM0V0V3JGZ3hxeEtaZ0dyVzFOUjBocG0xSE9DaDVpQUlMcXA0SUFDb0lXWjJVbWw3ejU0OVgvR1pCUTNwcHJMdDE0eTdGMUFsNGppK0xvNWppdU9BNm1QNy9ha3RXN1o4UUpLT1BQTElQMzdra1VjK0xDbDllbWV6MzlwLzkrN2RnL3QvSFV5QXhZc1gvMUVtazNsQ2toWXNXUEFhU2IrMURPK2VQWHZXUzlMZXZYdnZtZWgxbE9VYmR4OGR4bXNGS29XQ0R3QUFBQUFOYWRhc1dVc2tmVkxTRFpKdWNNNzlvT3pocE5Sdlp2OCtmLzc4WTMxa0JLcEpFQVFUM1NDNm9HSkJBS0RHOVBiMk5wVzMxNjlmejNJYXFLaENvZkQxc3VaTDkvK2VCQUJnS2xwYVdsWkswcXhaczU1VDZ0dTdkKzlQZCsvZS9hT3hzYkZIZi9PYjMzeXFiUGZtcHFhbW80djdIei9GVTdSSlVsTlQweEpKbWYwZXN3VUxGbHd5Zi83ODgvZnMyZk93SkdXejJTV3JWcTI2b3pUalIxSFRjY2NkOTRHeHNiSHRXN2R1L2R0eFhzY0p4Zk1zazNTZ0R6VlU0clVDMCthdzEwUUNBQUFBZ0ZvME9EajRvS1NyU3UxY0xuZUZtWjFhYlA0Z2p1T3JEbndrMEhpV0xWczJSOUw1RSt4eWFrZEh4OXlob2FIZGxjb0VBTFhDT2ZlR3N1MWZTdnF0dGV1Qm1kVGYzejhVaHVGR00yczNzL25PdWJNbDNlNDdGd0NnZHF4Y3VmTFd0cmEyTXlScDFhcFZmVHQzN3J6dGdRY2VlSU1rYmQyNjllOWJXMXR6a3A2U3BLT09PdXJ0aXhjdmZsTTJtMTBzU2F0WHIvN2xybDI3dm5QLy9mZVBPelBrd29VTDF4NXh4Qkd2a2FTbXBxYWp1N3E2TmhjS2hjY2t5Y3l5Mld6MnFFd21NLytoaHg3NmkvTGo1czZkKzZLT2pvNjdoNGVITjR5T2pqNmF6V1lYN3RtenAzL0RoZzNQR3g0ZXZtLy84eHgvL1BGZktMMk9iRFo3WkZkWDEzMlBQLzc0VFpzM2IvN0xTcjFXWUxwUjhBRUFBQUFBQUNhMFpNbVMweVRObVdDWFdVMU5UUmRLK25SbEVnRkFUWGxYYWNNNTkzYytnNkJ4bWRubkpMMWJrdEkwdlVnVWZLQ0toV0Y0clNRbFNYS043eXdBOXJudnZ2dldqdmZZcmwyN3ZyNXIxNjZuWjVONjVKRkgzdi9JSTQrOC8yQ2VmL3YyN2JkdTM3NzkxdnZ2di8vaXFSNFR4L0ZCTDU4eWxlZWY2ZGNLVERjS1BnQUFBQUFBd0lUTTdNTEo5Z21DZ0lJUDFJU2Z2WUJabGxFNUhSMGR6WktlWGhvdVRkUHZlSXlEQnVhYys1cVp2VnVTek93czdWdnVQVDNRdm9ObmRsVXlXc054enNuTWZtc2J6ekN6cTR1YkZId0FBRENKd0hjQUFBQUFBQUJRdmRyYjIxdW1VdkRobkh2SmloVXJabFVpRTNDSTd2SWRvRlprTWhrMU5UVnhFM0lTenJuQnlmWkowM1JSK1NFREF3TlB6V0FrWUZ4Smt2UTU1eDZTSkROYjB0M2RmZHIrK3pqbnVFNVdRUG0xdFFHdXM1TmVKd0VBd09GaGhnOEFBQUFBQURDdVdiTm1MWkgweVZMYk9SZWEyYW5GWmlMcEI5SytHeGJ6NTg4L1Z0STlsVThKVEc3RGhnM1A5NTJoaG1UQ01QeEpTMHZMeWM2NUgwajZUMG0vU3BMa3A3NkQxWnJaczJmL2NWbnptNUlLdnJLZzRUa3p1MW5TLzVPa2JEWjdzYVR2bHUrUUpBblh5ZWxqWFYxZHh3ZEI4THdnQ1A3SXpFNHZmekJOMCt2eStmeTd4anNZQUFCZ3FpajRBQUFBQUFBQTR4b2NISHhRMGxXbGRpNlh1NktzNE9NSGNSeGZkZUFqQWRTd2dxVFhTMHFLNC8xVTU1d0x3L0RtUXFIdzBZVUxGL1o5Ly92ZkgvT2NzU1k0NS82OGJPa0dsaWFBYjE5VnNlQkQwdGsrZzlTajd1N3VWa21kUVJDY0hRVEJINmhzT2FkeXpybnZVT3dCQUFDbUMwdTZBQUFBQUFBQUFIaVdKRW4rMXpuM2psTGI5cmtzbTgzK2JPZk9uWStFWWZqMnpzN09rM3htckhiRkpiRVdsdHBKa3Z6U1p4NGdqdU9mU25xczJEeXV1N3ViR1QwT1UyZG41N0ZSRkowZlJkR1hzOW5zam13Mis3TWdDTjZqOFlzOUhncUM0RFdWVFFrQUFPb1pCUjhBQUFBQUFBQUFma3VTSkIvUnZxV2Juc1hNRnByWis1cWJtLzgzaXFLN3d6QjgzVWtublhTMGg0aFZyYTJ0YldsWms2VmNVQTNHSkgyaDFNaG1zNWQ2ekZMemNybmNpYzNOemVzbGZWblMrWnA4UnZXOWFacGUwTmZYdDNQbTB3RUFnRVpCd1FjQUFBQUFBQUNBQXltWTJXWE91ZUVKOWxsdFp2ODVhOWFzeldFWWZyMm5wK2VzM3Q3ZU9SVkxXTVhNN01yU3RuUHVWcDlaZ0pJMFRmK3J0TzJjZTRYUExMVXVuOC9mSTJsS1M3TTQ1NXlrZC9YMzk5ODFzNmtBQUVDam1hemlGQUFBQUFBQUFFQ0Q2dXZydXpzTXc2c2svZk5FKzVsWklPa1ZtVXptSmNQRHc2c2w3YWxJd09wbHpyay9ORE5KVXFGUWVJL2ZPTUErdTNmdi91RzhlZk9la05SbVppZDJkM2QzRGd3TURQck9WYXZpT0w0K2lxS0xKSjB5eWE2M3hIRjhmU1V5b2ZhYzlyRzMrbzRBQUtoaHpQQUJBQUFBQUFBQVlGeEprdHdvS1o3Q3JtTnBtcjV4Y0hEd3dabk9WTzFXckZqUlltYXRwZmJBd01CNm4zbUFrbzBiTnc0NzU3NWNhbWN5bWN0ODVxbDF2YjI5WGM2NW95YlpiWDJTSksrclNDRFVGT2NjTTc1Z3VsSEFCelFnWnZnQUFBQUFBQUFBTUpGMFpHVGtvcWFtcHY4MXMrWnhkMHJUeitmeitac3FHYXhhTFZ5NDhQalM5aVJMNGdBK2ZGblM3MHVTbWIxUzBqdjl4cWs5N2UzdExYUG56djBMNTl4N3JUU1Z6NEU5TVRJeThrcEpvNVhLVmllbXRGUk9yVXVTNVBtK013QUFhaDh6ZkFBQUFBQUFBQUNZME9EZzRMMW05dWNUN1JNRXdhdHl1ZHp6S3BXcG1xVnArcGRselU5NEN3SWN3TWpJeUhjbFBWVnNkblYzZHg4LzBmNTR0dDdlM2hQbXpadjNpeUFJcnBOVUt2YllLZW51L1hZdFNQckR3Y0hCZXlzYXNBN0VjWHhkSE1mWCtjNEJBRUF0b09BREFBQUFBQUFBd0tUaU9QNTNTUU1IZU1nVi81d2ZCTUZQd3pEOHZRckdxa1paTTN1dEpEbm5YSnFtNy9VZENDZzNORFMwMnpuM3RXTFRNcG5NNVY0RDFZNU1HSWEvbDZicEJrbGR4VDdubkJ2STc0RHpWZ0FBSUFCSlJFRlVaREpyeHNiR1hpRnBiMm5uTkUwL0hzZnhGN3drQlFBQURZT0NEd0FBQUFBQUFBQlRrVXE2VUdWTEV6am5SaVM5UWRLT1lsZkd6RDRkaHVITkhSMGQ0eTcvVXM5V3JWbzEzOHlhSk1uTWh2djcreC95blFuWVg1cW1YeXh0bTltcmZHYXBCV0VZTGc3RDhFNHorN1NabGU2clBDWHBiNUlrNmZuRkwzNnhkV0JnNFA0MFRkOVNmT3puK1h6K3paN2lBZ0NBQnBMMUhlQlF0YmUzejJ0cmE3dmV6RTcwbmVVQUhoZ2VIcjVpYUdob3UrOGdnQStNVHdDb0QxVitQUzk1ZUdSazVJckJ3Y0ZIZkFjQkFBQm9CSEVjYnd6RDhBb3orK2Q5azFla2IrL3Y3Ly9VbWpWcmJwODllL2JQekt4ZGtzenNrcGFXbHBQRE1Ed2xTWkp0dm5OWDB0eTVjN3ZMbXJ6L2dLbzBOamIyN1V3bU02Wjk5d2llMjlIUnNYUm9hR2lyNzF4VktNamxjdWVZMmEyU21rcWR6cmw3UmtkSFg3Ny9jaTM1ZlA3Zm95ZzZhM2g0K0UwVlQxcEh3akM4VnBLU0pMbkdkeFlBQUtwZHpSWjh6SjA3OTJJemU0UHZIT040Y1hOejgvMlMvdHAzRU1BSHhpY0ExSWNxdjU0L3JhbXA2VkZKYjVsMFJ3QUFBRXlMSkVsdWpLTG9EeVhkMjkvZmY3MGszWDMzM1k5Sk9pbUtvczlLdWtpU1NWcHBadmRIVVhScUhNZDlIaU5YVkpxbVZ3WEJ2Z2tBbkhNZjl4d0hPS0Nob2FIdFlSaCt4OHpPbHBScGFXbTVWTkwxdm5OVmsxd3VOOS9NUG1WbTU1YjZuSE1qWnZZdlNaSmNPZDV4Y1J4ZlZKbUU5Y3ZNcmk1dVV2QUJBTUFrYW5sSmx6bStBMHpFek5wOFp3QThZbndDUUgybzZ1dDVtVnJKQ1FBQVVDOVNNM3RKa2lScjkrc2ZpK1A0a2pSTjMxQmM2a1dTV3AxenY4amxjbGRVT3FRUHZiMjlUVUVRdkZLUzNENy82RHNUTUI3bjNCZkt0cytkYU45R0UwWFJLVUVRYkM0djlwQzBUZElMNHpnZXQ5Z0RBQUNnMG1wMmhvLzkzRm9vRkQ3cU8wUVFCR3ZOakUrWEFzL0crQVNBK2xBVjEvT1NJQWpPTTdPM0Zwdk9heGdBQUlBRzFOZlh0M084eC9MNS9LZWlLUHE1cEo5TGFyTjliZ2pEOEdVakl5UG5EUTBOall4M2JLMGJIUjFka00xbVRaTE03S2trU1hiNHpnU01KNVBKZkROTjA5VE1BalA3M2E2dXJnWHIxcTE3M0hjdW4xYXNXREZyd1lJRjEwc3FYNUtsNEp6N1NwSWtGNG5mUHdFQVFKV3BsNEtQaC9yNyszL3NPMFF1bCtzMU05OHhnR3JEK0FTQStsQVYxL09TTUF4WCs4NEFBQUNBOGNWeC9LdlZxMWNmTTJmT25INHpPMTZTek96bHpjM052KzdxNmpxcFhtOHFaektaVThxYVc3d0ZBYWFncjY5dlN4UkYveVBweFpLYW1wcWFMcEowbytkWTNuUjNkM2RtczludlMxcFU2blBPN1pDME5rbVM3M2dMQmdBQU1JRmFYdElGQUFBQUFBQUFRSlZhdjM3OUUwbVN0S2RwK2xubm5KTWtNenNxbTgxdTdlN3VqbnpubXdsbHM5REpPZmNSbjFtQXFYRE8zVnpXUE05YkVJODZPanFhb3loNmJ6YWJYYWRpc1lkekxwWDByU1JKRmxQc0FRQUFxaGtGSHdBQUFBQUFBQUJtU3ByUDUxK1hwdW1Ga2tZa3ljeWFNNW5NTDZNb2VxZWt1cG1PczcyOXZVWFMvNUgyM1N4Ky9QSEgvOVZ6SkdCU2hVTGhHM3BtbVpKVHU3dTdXMzNtcWJTdXJxNlZMUzB0R3lXOXM5VG5uTnN0NmVJNGpsOG1hY3hiT0FBQWdDbWc0QU1BQUFBQUFBREFqT3J2Ny85S29WQllLZWtwU2JKOTY2NitONHFpbjZoT2xwMXVhV2xaVU5vMnM2YzJiZHIwbE04OHdGUU1EQXpjTHlrcE5tZG5zOW56ZmVhcG9DQU13ejlwYW1xNlY5S3hrdVQyR1NnVUNrdVRKUG1pNTN3QUFBQlRVaGUvVEFFQUFBQzFvS09qbzdtbHBlVks1OXhLMzFuMloyWVBidCsrL1VQY21BQ0F5Vlh6OWJ6RXpMYU9qWTM5dzhEQXdKTytzK0NnQkZFVW5aYW02UnJmUWZablp2Y25TZkl0U1lWRGZZNysvdjZIMnR2YjU4K2JOMitEcE9PSzNhZUVZYmdqQ0lJbGZYMTllNllsckNjdExTMW5sTGFkYy9mN3pBSWNET2ZjVFdaV1dtYnBBa21mOVpsbnBuVjFkUzFvYW1yNm9hVE9zdTVSNTl4ZjV2UDVhVm1LaVo4VkFBQkFwVkR3QVFBQUFGUkljM1B6eFpMK2Z0OEhXcXZQL1BuelUwbnY4NTBEQUtwZHRWL1BTektaVEl1a2Qvak9nYWtMdy9BQ1NiY0dRWFZPeWh1RzRWdVNKUG5IdzNtT2pSczNEa3Q2VGhSRi8rcWNlNlB0MCtxYzI5WFIwZEU3TkRUVVAwMXhmZmlMc3UwUGVFc0JIQ1F6KzI5Skh5dzJYOXJSMGRFOE5EUTA0alBURExFb2lpNlNkTE9LeTBrNTU1eVozYmQ3OSs1VE5telk4SnZwT2hFL0t3QUFnRXFwenQ4ZUFRQUFnRHJrbkZ2b084TkVnaUJZNGpzREFOU0NhcitlbCtHNlhtT2NjOGY0empBUk01dTJUNnJIY2Z4SHpyblRKWTBWdXpJdExTMUpHSVkxV1h6YTN0NCtUMUpZYkk0bVNmSTVuM21BZ3hISDhhOGszVjFzem10cWFucUZ6end6b2J1N3V6VU13eDlKK3J5S3hSN2FkLzM1dXppTzI2ZXoyRVBpWjRWcDhLN2lGd0FBbUFRemZBQUFBQUFlT09mdU5MTmJmZWVRZExxa2kzeUhBSUJhVlVYWDg1SVhTN3E4dUozNkRJTEQ0NXk3UjlLQTd4eVMyczJzWnlhZU9KL1BmMy8xNnRVTFcxdGJ0MGhxbFdSbTl2WW9pdGFhMlVsOWZYMmpNM0hlbVRCNzl1eGxaYzBkT295bGJ3QWZpc3U2L0swa21kbEZrdjdMYzZScDA5UFQ4NkpNSnZOOVNabFNuM051UjZGUWlBWUdCbVo4K1NWK1ZqaDRjUnhmNXpzREFBQzFnb0lQQUFBQXdBTXpXeGZIOFkyK2MrUnl1VmxCRUZEd0FRQ0hxRnF1NXlWaEdJNloyZVdUNzRscVoyWmZqK1A0S3Q4NWNybmNGV1oydzB3OS8vcjE2NStRZEVRVVJmZExPcmJZZllKemJuanQyclZOdDk1NmEwMFVUbVF5bVhOSzI4NjVXbDZXQmcwcVRkT3ZaVEtaVXNISG1kcFhIRkVUNDI4aVlSaCt5Y3d1MksvN2swbVN2S0ZTR2ZoWkFRQUF6Q1NXZEFFQUFBQUFBQURnVXlHTzQrTWsvVk5abjkxNzc3MWp6MzN1YzhQeERxb21RUkM4cWJUdG5MdmVaeGJnVVBUMzl5ZVNmbDFzSHRuVDAvTlNuM2tPVjFkWFYxY1loay90Vit5eHh6bVhpK080WXNVZUFBQUFNNDJDRHdBQUFBQUFBQURleFhIOFprblBXajRtVGRNNERNTi84UlJwU3JxNnVoWklXaWxKenJtUmZENy8zNTRqQVlmRU9YZFRhYnVXWndITTVYSTNOalUxRFpoWlM2blBPWGQ3SE1ldFNaSXdBMDhOQ01QdzJqQU1yL1dkQXdDQVdrREJCd0FBQUFBQUFJQ3FFTWZ4UUJ6SEdVbHBxYy9NM2hSRjBXYnRXMktpR2kwdjIzN2NXd3JnTURubmJpOXJuaTNKZkdVNUZMMjl2Y2RGVWJRbENJSS9LdXNlYzg2OUlrbVNjNzBGdzBFenM2dk43R3JmT1FBQXFBVlozd0VBQUFBQUFBQUFvRXhxWnJQU05CMDBzMVhGdm1PaUtOcTFhOWV1b3pkdTNMakxhN3I5WkxQWnRhVnRNL3Vwenl6QTRjam44ejhQdzNDYm1TMDJzMk55dWR3TDh2bjhUM3pubW9vd0RLOTJ6cjFiejc3bjhWTXpPeU9PNHoyK2NxRzZSRkhVbTZicHNiNXo3QzlOMDYwREF3TS84NTBEQUZDYktQZ0FBQUFBQUFBQVVGWDYrdnBHSmEzTzVYSi9aMmJ2TkRPVE5HZmV2SG1QaFdGNGRwSWtkL3JPV0dSbTlvZkZiWmVtNlFlOXBnRU9UMEhTNXlYOXVTU1oyYVdTcXJyZ0l3ekR4V2IyTTBuSHF6Z2ppWE11ZGM2OUxwL1AzeXpKZVEySXFoR0c0VXNsZlNjSXFtL2kreUFJMU5QVGMzRi9mLzh0dnJNQUFHcFA5ZjNQQmdBQUFBQUFBQUNTOHZuODFZVkNvVnY3YmtSTCt6N0E5dTBvaWo2aktsaHVvcmUzZDVHa3BjWG1jRDZmL3grZmVZQnBjRnRwdzh4ZTdqUElaTUl3ZkpPWlBTUnBwWjRwOWhqYXVYUG53bncrZjVNbzlrQVo1MXluN3d3VHlXUXlML0NkQVFCUW01amhBd0FBQUFBQUFFRFZHaGdZR0Z5K2ZIbmI0c1dMSHpXenVjWFpQbDRiUmRHcHUzYnRPbkhqeG8zRHZySTU1NTVUMW56Y1Z3NWd1b3lNalB5b3BhVmxwNlFqSkoyUXkrVnkrWHcrN3p0WHVkV3JWN2UxdHJiKzJEblhwYkxDTHpPN0lvN2pqMGxLL2FWRGpkZ29hWjN2RUpKT2tOVHRPd1FBb0xaUjhBRUFBQUFBQUFDZ3FtM2V2SG52ckZtempwdzNiOTczSloxUzdENTIzcng1VzN0NmVqcjcrL3NmOHBFclRkUFhscFlIY001OTIwY0dZRG9ORFEyTmhHSDRKVE43Z3lRRlFYQ3BwS29wK01qbGN1ZVoyV2NremQxWCt5VkplbkJzYk96VWdZR0IrejFHUTIzNVdoekhWL2tPa2N2bHJnaUM0QWJmT1FBQXRZMGxYUUFBQUFBQUFBQlV2WTBiTnc3SGNmd0NTWC9sbkNzdDFUQS9rOG5jSDRiaGF6eEVDc3pzLzBxU2M4NloyWWM4WkFDbW5YUHV5Mlhici9TWnBhU2pvNk01aXFJN3pPeExaamEzN0tGLzJMVnIxNGtVZXdBQWdFWkZ3UWNBQUFBQUFBQ0FtaEhIOFFmR3hzWjZuSE9scFZ5YXpPeVdLSXB1VVFYZjcrenM3RnhzWnZNbHljeDJ4WEU4VUtsekF6TXBUZFB2UzlvclNXYjJPN2xjN2tTZmVYSzUzR2t0TFMyUFNqcmJ6RXBqL0RkalkyTmRjUnkvemVleVRnQUFBTDVSOEFFQUFBQUFBQUNncHF4YnQyNmRjMjZwcEszRkxwTzBOZ3pEZTFldlh0MVdpUXpaYkxhOXRPMmNlN2dTNXdRcVlXQmc0RWxKWHkwMkxRaUN5enhGQ2NJd3ZEa0lndTlJT3FMVTZaejdqMGNmZmZTNGdZR0JRVSs1QUFBQXFnWUZId0FBQUFBQUFBQnFUajZmMzJGbXg2VnArclZTbjVtdGFHMXRmYWlucDZkanBzOGZCTUVieXBxM3pmVDVnRXB5em4yeGJQdFZsVDUvVjFkWFZ4UkZtOHpzRWttWllvN2R6cmt6a2lSNTQrYk5tL2RXT2hNcTZsM0ZMd0FBTUFrS1BnQUFBQUFBQUFEVXBMNit2dEY4UG45T29WRDRjK2RjV3V4dXkyUXljUmlHZnpDRHAyNlNkSWtrdVgxdW5NRnpBUlhublB1T3BORmlNK3JwNlRtbVV1Y093L0NEMld6Mmw1S09MZXYrMnRqWTJIRkprdHhacVJ6d0o0N2o2K0k0dnM1M0RnQUFhZ0VGSHdBQUFBQUFBQUJxV245Ly84Y2tSYzY1SjR0ZHpXYjJiMUVVM1NJcE85M242K3pzUEU3U25HTHo4WHcrdjJtNnp3SDRsTS9uZDBqNnBpU1pXV0JtTTc2c1MxZFgxOG93RE84eHM3ZWFXYk1rT2VlR0M0WENCWEVjbjd0dTNickhaem9EQUFCQXJhSGdBd0FBQUFBQUFFRE5TNUtrLzhrbm4xemhuTnRZN0RKSmE2TW91bnZWcWxWSFR1ZTVtcHVidTh1YUQwN25jd1BWd2psM1MyazdDSUpYeitTNW9paDZaMU5UMDZDWnRaZDEvMWpTc2YzOS9WK1JsSTV6S0FBQVFFT2o0QU1BQUFBQUFBQkFYZGl3WWNOdlJrWkdPaVI5cnF6N2hMbHo1MjZNb3VpVTZUcVBjKzczeTdadm1XaGZvRmFOam81K1MxS2gyRHhselpvMWk2YjdIQjBkSFV1aktPcVg5SGVTWmhlN0MybWF2ajZPNDlPU0pOazIzZWRFOVF2RDhOb3dESy8xblFNQWdGcEF3UWNBQUFBQUFBQ0F1akUwTkRRU3gvRnJKZjJ4bnJsWmZZU2tIK1p5dVNzTzkvbmIyOXRiek95Vmt1U2NTOU0wL2ZmRGZVNmdHZzBPRGo0aTZZZkZacmExdGZYaTZYeitucDZlMTdlMHRQeEtVcmYyemNnajU5eVFtYTNPNS9PZjBqUGpGdzNHeks0MnM2dDk1d0FBb0JaUThBRUFBQUFBQUFDZzdzUngvSytqbzZQUGQ4NDlYdXhxQ29MZ2hpaUt2dHplM3Q1eXFNODdaODZjRlpLeXhlWmpBd01Eang1dVZxQ0tmYUcwa2FicGVkUHhoQ3RYcmp3aURNTnZCMEh3SDVMbUY3dWRwS3VmZU9LSjNyNit2bnVuNHp3QUFBQ05JRHY1THRqZnFsV3I3cFIwK3Y3OWUvYnNLVzlldVdyVnFpc3JGcW9LN2QyN1Y1SzBhdFVxNXpsS0xiaHJ3NFlOei9jZG9oNHdQaWUzWjg4ZW1aa2t5VG5YMEg4WFUxU1g0ek9Lb2dPT0ZSeVljKzdLS0lvYWJxdzQ5Nnovd2lmOE8zRE8zWlVrU2QyTkZRQUFBTlMyZGV2VzlZVmh1Tm81OXkwenl4Vzd6MjlyYTF2WDA5UHprdjcrL29jTzlqbURJSGh1V1hQVHRBUUZxcFNaM2VIMi9YSm9admJpMWF0WHQ2MWZ2LzZKUTMyK1hDNTNYaEFFL3licHlGS2ZjKzcrUXFIdzZvR0JnY0hweUF3QUFOQkltT0hqMEhDRGJBb0toWUlLQldiZG02S1RmUWVvSTR6UEtYRE83WDhqRitPcjEvSEpXRGtJcFNLcFJuTXdyOXZNNm5Xc0FBQUFvTVlsU2JJdENJS1RuWE0zbHZyTTdNUk1Kak1VaHVFWkIvdDhRUkM4dnF6NW1Xa0pDVlNwdnI2K1h6dm5mbEZzenBvOWUvWUZoL0k4eTVjdm54Mkc0WmZNN0V0NmRySEhoNElnNktUWUF3QUE0TkF3dzhkaFdQK2o1L2lPZ0RxdytzVVArSTVRbHhpZm1BNk5NRDc3N2xqa093THFRTy9MSC9NZEFRQUFBSmhRWDEvZnFLUTNSVkgwYzBrM1NtcVNkSVNaM1JHRzRUVkprcngvS3MvVDNkM2Q2cHg3U2JFNHV2REVFMDk4ZXVaU0E5WEJPWGR6cWNqZnpDNlFkRkRmOXowOVBTOEtndUN6WnZiMEczYk91VWZUTkwya3Y3Ly9lOU1jRndBQW9LRTA1QXdmYTlhc1dkVFIwVEhYZHc0QXY0M3hDUUFBQUFBQVprb2N4NStVOUFMbjNDUEZycXladlM4TXcvL3E3ZTJkTTlueFpyYkN6RXJ2cVQ2NmNlUEdYVE1XRnFnU3pybi9MbTJiMlV0V3JGZ3hhNHFIWnFNbytxZE1KdlBkL1lvOWJob1pHVG1KWWc4QUFJREQxNUFGSDdObnp6NnJwYVZsV3hSRnQrUnl1Ylc1WEc2Kzcwd0E5bUY4QWdBQUFBQ0FtUlRIY1ora0x1ZmNUMHA5Wm5hdWN5N2YyZGw1d2tUSFpqS1pGNVkxTjg1VVJxQ2E5UGYzYjNET0RSV2JiUXNXTEhqVlpNZUVZZGdUaHVHUXBEL1Z2aGwxSkdtbnBGY25TWEw1ME5EUTlobUtDd0FBMEZBYXN1Q2phSmFrdFVFUTNCSUV3YU5oR0g0MWlxTEx3ekJjN0RzWUFNWW5BRFNTRlN0V3pPcnA2VG5HZHc0QUFBQTBqaVJKdGlWSmNxcHo3c09TWExIN3hPYm01cjR3REY4OXdhRnZLRzJrYWZvZk14b1NxQ0xPdVp0SzIyYTJkb0pkTFF6RDZ5VDkzTXhXbGZWL2JYaDRlRTBjeDdmUFdFZ0FBSUFHbFBVZG9FbzBtZGs1a3M0eHMwSVlodCtWOVBrZ0NPN282K3ZiNGpzYzBPQVlud0JRaDdxN3Uxdk43Q1daVE9aQ1NSYzY1MjZROU5lK2N3RUFBS0NoakNWSjh0WXdESDlpWnAvVnZnK2dIR0ZtWHc3RDhJTkprcnhEenhTRHFLT2pZNkdra3lYSk9UZXlZOGVPTC9pSkRWU2VtWDFkMG5zbHlUbDNodmJkV3hncjM2ZWpvNk85cGFYbGk1SjZ5cnIzcG1uNnhudytmN1BLeGhNQUFBQ21SMTBVZkRqbjFrWlIxSHNRaDB3MFMwREd6TTZVZEtaenprVlJ0RVhTQjgzc1MzMTlmYjgrdktSQTQyRjhBZ0JLMnR2YjU4MmJOKzhNNTl4YU16dFgwbXpmbVFBQUFJQWtTYjdVM2QxOWZ6YWIvUzlKeDJyZit3OS9GVVZSeDY1ZHV5N2Z1SEhqTGtscWJtNCtWdEplU1hNa1BiQnAwNmFuUE1ZR0tpcEprdjR3RERlWjJRb3pXeGlHNFpsSmt0eFJlanlLb2pkTHVrNVNXOWxoUDVQMHVudyt6L0pIT0ZqdjhoMEFBUDQvZTNjZUgxZDUyUHYvZTJZMEk0MlcwY2phYk5tU2JTekdjaVJqejVCQ1RBSWhKR0hKQWxrYUlLUXREWlFHY3JrVWNwdG1BZElHY2xNZ3R5SEFyOWx1Q3Jsa29Yc0k1RWZ6b3lVa0pLMVRHa3MyU0FRTFdiWmxXeDVabHJXUDlqbS9QMno1RGthV1J0Wkk1emxIbi9mcjVSZlN6SmxuUGpyaW1UblNQRG9EdUlVbkZueFlsclZhMG1LY0J0eVNWQ1hwcTdadC8xVThIbi9SdHUwZmpveU1LSlZLTGNMZEFkN0QvQVNBNWEyK3ZuNUZNQmk4ekxLc3F5VzlSMUxRc2l5bnM1YWxhRFQ2bktSTFRyMDhtVXltZjNwN05CcTlmY21pRE1PK21MY1hXMXRiejNjNkl0dmk4ZmlNY3dXbmRYczhIbDkyYzhXMlgvY0h5clB1QTl1MlgyeHFhdkxjWElIM25PNVlZV0ppUW9GQVlQcGp6ejQvam80ZVg3dVJsNWVubkp5VHZ6SjlYMkZoWVg5ZFhaMVNxWlNHaDRjbFNYNi9YNVpsblIyTlJqbGJ3ZXc0VnZDWVU1Ny9ub25INDZkZWR1cTJiN0VzNjdWNFBMNEVkV2JoV0dGaEdoc2J2K3gwQXdBQWJ1SG1CUisvMGZGVHhpM1oxMkRiZHFGdDI3eS9QREEzNWljQUxHTU5EUTJWZ1VEZ2ZaWmwzVzNiZHJWbFdiNjVibU5aMXZYeGVQemllZHdOai9uenR5eC9LWTFGZFo3VEFZdUV1WUk1eldmeG9tVlpYcDByOEo0WkgvOG1KaVkwTVRHeDFDMk9HUjBkVlRBWVZEQVlsQ1Q1ZkQ0RkFnR05qWTJkM0dacWFzcXBQTGZ4NnVQZnNqMVdtSDcrczIzN2RjK0ZwejR2bm5yOWNzU3hBZ0FBV0NxdVhmQ3hjK2ZPZjI5b2FEakw3L2V2bmU5dC9YNy91eVQ5K1Z6YjJjZVg0ZTZTOUpPcHFhbnZ2L1RTUzdzbEtScU4vdG04ZzRGbGhQa0pBTXRUUEI2L1NkSzF0bTIvd3pyeDI2MTUvSktyNXNRL0xMTGR2NXozMHpQd0Joc3YzTzkwd3FMYjhTK2xUaWZBQTg2OW9zZnBCR0RlT0ZZNDd2bi9HTk5kRHd5cHVzcXZSLzlxaGZKRHkvdkY2L25pV0dINVNJN1krdWgvNjlPaFJFbzNYaHZTRGRlR2xCdGt2bVNLWXdVQUFMQlFybDN3SVVuTnpjMEhKQjJZNysxaXNWajFMQzgrVE5tMnZVUFMwMU5UVXo5NDZhV1g5aTZrRVZpdW1KOEFzTHljT0YzdEtrbmhKYjdmbEczYnp5L2xmVHFscnE2dTFPLzNqN1cwdEF3NTNRSUFBT0IxNzdnZ1Y0LytsVi81SVl2RkhzQXM4a09XdnZSbmhacVlrT0tiQTA3bndDTmlzZGk5a3RUVTFIUzMweTBBQUpqTzFRcytzbWhDMHE5VHFkUlRsbVg5c0ttcHFkUHBJQUFuTVQ4QndBVXN5MUpqWStNOWt1NXBhR2lvRGdRQ0g3TXM2MG9kUDQyemY2N2IyN2I5ZjFLcDFIZk80SDY3ZHU3Yytkb1pKTHRPS0JTNjFMS3NSK1B4K05PcFZPb2ZKUDNyenAwNys1enVBZ0FBOEtxTkcvalZLWkNKelhVczlFQjJXWloxMTRrUFdmQUJBTUFjbHUxUExiWnRqMG42bGFRZiszeStKM2JzMkhIVTZTWUF4ekUvQWNEZFRwemw2VDVKOXpVME5GUUdnOEhyYk51K3lyS3NDeVNkN2plQkhidDI3ZnJWMGxXNlZwNmtqL2g4dm85SW1vakZZaisxTE92dmJOdCt0cW1wcWR2cE9BQkFkcTFidHk2dnVMaTRkTmV1WFllY2JvSDU2dXJxU2w5OTlkVmprbXluV3dBQVM0TmpCUUFBc0N3WGZJeVBqejhmQ0FSVzhoZVJnSG1ZbndEZ0xjM056VjJTSHBUMFlIMTkvWXE4dkx4clU2blVCeVJkWkZsV3JzTjViaGV3TE92OWt0NXZXZFpVTEJiN21hUy85Zmw4LzdKang0N0RUc2NCQU03TU9lZWNVMkJaMWp2OGZ2K0hKWDNZdHUydlNmcUMwMTB3WHlnVXVqUWVqejl1MjNhdnBQdWFtcG9la2pUbGRCY0FJTHM0VmdBQUFPbVc1WUtQbHBhV2hOTU5BR2JHL0FRQTcycHBhVGttNmV1U3ZsNWJXeHN1S2lyNlhjdXlQaVRwSFE2bk9lV1NXQ3oyelhsc3YyR1c2L3lXWmIxYjBydFRxWlFkajhkYmJOdit0cy9uKy9HT0hUczZGdGdKQUZoa3RiVzE0WEE0L0M3YnRqOWlXZFpWa2tKT044RzFjaXpMS3BmMFYvRjQvQUhidGdja2ZXMThmUHkrbHBhV2NhZmpBQUJuaG1NRkFBQndPc3R5d1FjQUFBQ2MxZGJXTmlEcFVVbVBWbFZWNWE5WXNXS1YwMDBPT01leXJIT3lQYWhsV1pha0JzdXlIclp0KzZGNFBQNmliZHMvSEJrWlVTcVZ5dmJkQVFET1VIMTkvWXBnTUhpWlpWbFhTM3FQcE9EeGgzQWdhL3lXWlpWSSttSnVidTVkc1Zpc1c5SjN1cnE2N3UvczdFdzZIUWNBbUIzSEN0NlhUQ2F2VFB2MDltZzBlcnRqTWZDS0YxdGJXODkzT2dMQTBtTEJCd0FBQUJ6VjJkbVo3T3pzM09OMHh4SjViYW52MExidFF0dTJWeS8xL1FJQTNxaWhvYUhTNy9lL3grZnpmVkpTM0xJc1h3WTNlMDhzRnF1WXg5MXNQc004bU9lbVdDejIwVXczdGl3cmI1YXJBNVpsVlVuNndzcVZLKytzckt3Y2tQU0QvdjcrdTlyYjIvc1hYQW9BeUFxT0ZaYWRTNXdPZ09lYzUzUUFnS1hIZ2c4QUFBQmdpZXpjdWZPWkxWdTJYT0wzKzZQenZhMXQyNzlqV2RhTkdXeG5TOW9sNlNkVFUxUGZmK21sbDNaTFVqUWEvYlA1RndNQXNpRWVqOThrNlZyYnR0OWh6Zk5QY3kzTE9sZlN1WXRUQnNNVldKWlZzQWpqVHAvNTQ5WklKUEtKV0N4MlNOSS9KNU5KSFQrTUFBQXNOWTRWbHJmZHYxenJkQUk4WU9PRis1MU9BT0FRRm53QUFBQUFTMmpYcmwzUFMzcCt2cmVMeFdJRGtrNjM0R1BLdHUwZGtwNmVtcHI2d1VzdnZiUjNJWTBBZ093NThRTDZLa2xoQis3K1pRZnVFd3Z6SDB0OGZ3RkpPYlp0LzViRkhnRGdESTRWQUFEQVFyRGdBd0FBQUhDbkNVbS9UcVZTVDFtVzljT21wcVpPcDRNQUFHOWtXWllhR3h2dmtYUlBRME5EZFNBUStKaGxXVmZxK09tVy9YUGQzcmJ0Wnl6TGV1b003cnF6cWFucDZUTzRIUnkwYytmTy8ycG9hS2dKQm9NbDg3MnRiZHRYV0paMVg0YWJkOWkyL1pjVEV4UC8ydHpjdkZkU0tocU4vdS81M2ljQVlPRTRWbkF0ZjIxdGJVNWJXOXVZMHlFQWdPV05CUjhBQUFDQVM5aTJQU2JwVjVKKzdQUDVudGl4WThkUnA1c0FBSmxyYm00K0lPaytTZmMxTkRSVUJvUEI2MnpidnNxeXJBdDAvRXdMTTluUjJOajRyYVdyaE5OTy9IOXlZTDYzaThWaTliTmRiOXYyYTVJZW1aeWMvTmVYWDM1NXR5Uk82UUVBaHVGWTRhUTduUTZZUzIxdDdZcHdPTHduSG8vL1l5cVYrcWNqUjQ0ODM5blptWFM2Q3dDdy9MRGdBd0FBQUhDQjhmSHg1d09Cd01xZE8zZjJPZDBDQUZpNDV1Ym1Ma2tQU25xd3ZyNStSVjVlM3JXcFZPb0RraTZ5TEN2WDRUeDRSN09raHlVOTM5VFUxT1owREFBZ2M4djVXS0d4c2ZITFRqZGtxRWpTeDMwKzM4ZFhybHlackt5c2ZES1ZTdjNqNk9qb3YrM2V2WHZRNlRnQXdQTEFnZzhBQUFEQUJWcGFXaEpPTndBQUZrZExTOHN4U1YrWDlQWGEydHB3VVZIUjcxcVc5U0ZKNzNBNERTNWsyL1pPeTdLK016VTE5YSs3ZHUxcWRib0hBTEJ3SEN1NFFyNWxXZGY1L2Y3cjh2UHp4Mkt4MkU4c3kvcjdpWW1KZjMzNTVaZDduWTREQUhnWEN6NEFBQUFBQUFBTTBkYldOaURwVVVtUFZsVlY1YTlZc1dLVjAwMXdqVjlNVGs2ZTlkSkxMKzExT2dRQXNIZzRWc2lLRFZ1M2J2M0FRZ2F3TENzOHkzVzVrajRzNmNPQlFHQWlIbzgvbTBxbC9zR3lyR2VhbXBxNkYzSy9BQUNjaWdVZkFBQUFBQUFBQnVyczdFeDJkbmJ1Y2JvRDd0RFUxTlRwZEFNQVlHbDU5VmdoRm92ZEswbE5UVTEzTDlKZHZOL244NzEva2NZK1ZVRFNlMzArMzNzbFRjVmlzZWNsL1cwcWxmcnB5TWpJRWlVQUFMeU1CUjhBQUFBQUFBQUFBQUF3Z21WWmQ1MzRNR3NMUG16YkhzaldXQXZndHl6cjdiWnRCLzErZjVIVE1RQUFiMkRCQndBQUFBQUFBQUFBQUR5cnY3Ly9pUlVyVnB3amFXMDJ4ck50TzlleXJQZGt1UG1rcEY5TCtsdkxzdjZ1c2JIeHFDUkZvOUVIczlFQ0xGUlZWZFZmckZ5NThzOG5KeWVQam8rUDcwbWxVcE9TVkZoWStGWkpHaGtaMlRrMU5UVnNXWll2RUFpc0RnYUROWkxVMk5ob25XN01VQ2gwL3RxMWF4OEpoVUpiTGNzS1RGOCtNVEZ4YUdobzZGZDc5KzY5TnNPOGxUVTFOVjhNaDhQdkhoOGY3N0lzS3pVeE1kSFIyOXY3VkVsSnlVZmEyOXYvV05MUmhYd04rZm41c2JWcjF6NGVDb1hxSlZtU2RPalFvYzkxZFhYZGwwbGdlWG41cmRYVjFZOUlrbTNiNHlNakk3czZPam8ra1V3bW16TDhHb0VGWWNFSEFBQUFBQUFBQUFBQVBHdmZ2bjJqKy9idHV5TmI0OVhXMXBhSHcrRWpzMnd5WXR2MnoyM2IvbWUvMy84UE8zYnM2TS9XZlFPTDRkaXhZei9jdDIvZkRaTEdwaStMeCtPMkpIVjBkSHg4ZUhoNDUvVGxrVWprcXZYcjEvL0RiT09Oakl6ODU2dXZ2bnBlUVVIQk96ZHUzUGh2a25Ua3lKRUhEaDQ4K0psTW0wS2gwT3JhMnRwZlQwMU5EZTdacytlaWtaR1JnNUlVRG9jdlg3dDI3WGNEZ1VDbHBEOWU2TmVRVENhYmZ2dmIzMjR1TGk3KzhJWU5HLzVSa2lvcUttN3Y2dXI2bXFUUk9UTDlGUlVWLzJQNms3YTJ0bmNORGc3K010T3ZFY2dHRm53QUFBQUFBQUFBQUFBQUMyRGI5cENVR1E3bkFBQWdBRWxFUVZTa24wbjZ4Nm1wcVg5KzZhV1hocDF1QWpLUlNxV205dTNiZDd2U0Zrck1wcSt2NzhjOVBUMlBaYkx0OFBEd3I2WS83dW5wK2RGOHVpb3JLeDhJQkFKckRodzRjTlgwWWc5SkdoZ1krR2xiVzl1Vm16WnQyajU5V1RhK2h2NysvcDlNRHhjSUJDckx5OHR2N083dS91dlp4aWtwS2JrbU56ZTNadnJ6d2NIQjdiTnREeXdHRm53QUFBQUFBQUFBQUFBQTg5ZG4yL2EvcFZLcGZ4Z2VIdjV4VzF0YlJpODJBeVlaR0JoNFJsTDNmRzV6OU9qUjcyUzQ2Y2s1NGZQNTVqcGJ4dXNVRnhlL1Y1SW1KeWVIVHIxdVpHVGt4WUdCZ1dlblA4L1MxekFtU2IyOXZmOVVVbEx5a1lxS2lqL3Q3dTcrbG82L0xkT01LaXNyLzZ5M3QvY2ZTMHBLcmo1eDBXbTNCUmFMeitrQUFBQUFBQUFBQUFBQXdDMlN5ZVN3YmR0WE5UWTJWalExTlgxazE2NWRmODlpRDdoVk1wbmNjUWEzK2EvRmFEbUZUNUpXcmx4NXA2VGdxVmNPRFEwOW45YVR0YStocTZ2clBrbkt6YzFkVjFwYSt0SFQzVDRjRGwrZW01dTd2cnU3Kyt2enZXOGdtMWp3QVFBQUFBQUFBQUFBQUdTb3M3TXoyZFRVOUpTa0NhZGJBSythWHRBUkRvY3ZpVWFqdjhqTnpkMlFmbjBpa1hoQTB0RnMzMjh5bVd5Y1BudElaV1hsWnlWWk0yMVhXVm41bVo2ZW5tL2F0dDJmN1FaZ1BsandBUUFBQUFBQUFBQUFBQUF3eHNHREJ6ODlOVFhWSzBtRmhZVnYyYlJwMDhzclY2NjhXMUxlWXQ5M0lwSDRTMG5LeTh0N1V5UVN1ZXJVNjBPaDBIbUZoWVhiRGg0OCtPQml0d0J6WWNFSEFBQUFBQUFBQUFBQUFNQVlZMk5qclh2MjdMbG9kSFQwVlVueStYeWhxcXFxZStycjYzOWJWRlQwdnNXODc2R2hvWjhuazhuL2xLVEt5c3JQblhyOXFsV3JQdFBUMC9OL0pDVVdzd1BJQkFzK0FBQUFscUdCd1pTTzlhV2N6Z0FBQUFBQUFEalZuU2YrQVZqbWhvYUdtbDk1NVpXdGlVVGlucW1wcVZGSnlzM05YWGYyMldjL1hWMWQvWFV0NG12ZGlVVGlQa2txS0NnNHI2Q2c0SjNUbCtmbTVrYUxpNHZmMzlYVjljQmkzVGN3SHpsT0I3alp4Z3YzTDNnTXk3SmsyM1lXYWdDa1kzNENtVG4zaWg2bkUrQWcyN1psV1RPK0JTVUFBQUFBQUlBakdoc2J2K3gwQXdDampIVjJkdjc1c1dQSHZsdFZWZlhWU0NUeUFVa3FMeSsvWldKaW9pdVJTSHh4TWU2MHI2L3Z4Nk9qbzYvazVlVzlxYXFxNm5PdnZmYmFjNUpVV1ZuNTZiNit2bjhlR3h2YnN4ajNDOHdYWi9nNE15OW1ZNUNjbkJ6NS9mNXNEQVdYczIyNzJla0dEMkYrSXF1OE9qOXQyODdLWEFIU2VIS3VBQUFBQUFBQUFIaWordnI2VjJmNnQxajNOem82dXJlOXZmMkQ3ZTN0SDB5bFVzT1NWRmxaK1NsSnVZdDBsL2IwV1R5S2lvcmVtWitmL3p1U1ZwV1dsdjcra1NOSDdsdWsrd1RtalROOG5JSFcxdGJ6c3pGT1BCNy9lOXUyUzE5NTVaVjN6cjAxZ0V3d1A0SE1ORFUxWldXdXdKM09QZmZjZk51MkJ5ekwwdGpZV0tTbHBXWEk2U1lBQUFBQUFBQUE3cEdibTdzeHkwTVdTc3FUZEZTUzFxMWI5OE45Ky9aZGQrcEdmWDE5VDNaMGRQejNkZXZXUGVyMys4TzV1Ym5yeHNiR2RtZTVSWkxVMDlQencxV3JWdDBUREFaclZxNWMrZm54OGZIV3djSEJudzhQRCs5Y2pQc0R6Z1FMUGh5eWJ0MjZQRWtmdEN6TDJyWnRXMmo3OXUwalRqY0JPSTc1Q2NEclVxblV1eXpMOGt0U01CaThSdExmT0p3RUFBQUFBQUFnU1lyRll2ZEtVbE5UMDkxT3R3QTR2Y2JHeHF5K1YzUkZSY1VmSHpseTVIdlRueGNWRlYwaXlTOXA2dFJ0angwNzluZnIxcTE3VkpMR3hzWjZzOWx4aW9tdXJxNi9xcTZ1ZmlnU2lWeVZTcVdTYlcxdDcxdkUrd1BtamJkMGNVaEpTY21sT3I3Z3hqODZPdnFHMVdrQW5NUDhCT0IxdG0xL1lQcGp5N0krTU51MkFBQUFBQUFBUzhteXJMc3N5N3JMNlE1Z21RdE9mNUJLcFlLemJUaUhrNjlGMjdidFA5MUd1Ym01RzRxS2lpNlMxRDE5V1NBUXFLeW9xUGpFakhIQjREcEpHaGdZK0pta0k2Y1pkcjVmUStDVS8wcVN1cnU3dnpNNU9YbFVralU2T3RvOE5EVDA4L1RyYmR0TzMvNTF0d1dXQWdzK0hNSUxMWUM1bUo4QVBNN3Y4L211U2Z2OFhUcStVaDRBQUFBQUFBQUFWRmhZK0picGo4UGg4QVZuT2s1ZVhsNTEyamp2Vk5vaURCMy9uV1JsU1VuSng2TFI2QzlQTE41NG5kV3JWeiswYXRXcXUzVDg3VjRrU2ZuNStWVm5uWFhXb3hNVEU0Y09Iano0UjluNkdnb0xDN2RKVWlnVWV2TXBWeVdQSERueXNDUWxFb243VHIxZFFVSEJ0dW1QaTRxS3pwdnJmb0JzNHkxZG5IRzZGMXJlY0VvaUFFdU8rUW5BMDJLeDJNV1M4dE11eXR1eVpjdUhkKzNhOWZjT0pRRUFBQUFBQUFBd1FGRlIwUVdyVjYvK1dpZ1Uyako5MmVyVnE3KzZZc1dLang4OWV2VGIzZDNkZjUzSk9IbDVlV3Nqa2NnMWtVamsydW5McXFxcTdxK3FxcnIvZExjWkdocjZVZnJudzhQRC8zSGt5Skg3UXFIUUJkRm85UCtWSkovUEYvTDcvWkhCd2NHZmRuUjBYS2taenU0eDM2OGhQejgvVmwxZC9jMzgvUHl0a2xSWFYvZDhNcG5jMWRIUmNkdkl5TWgvU2xJaWtmaC9pb3VMMzlmWDEvZmo2ZHVWbEpSOHJMS3k4dFA1K2ZublRGOVdXMXY3WERLWjNIWGd3SUdiazhsa1V5YjdDbGdvRm53NGdCZGFBSE14UHdFc0ExZWVlb0hmNy8rUUpCN25BQUFBQUFBQWdHVnNjSER3UDE1OTlkVUZuNlZpZEhSMGZ5S1JlQ0NSU0R4d3BtUHMzcjM3clpMVTI5djc5SHh1TjkrdklabE1OdTNldmZ2OE9UYnJQWFdiM3Q3ZUgvVDI5djVnUG0zQVltREJoek40b1FVd0YvTVRnSmRabG1WOTlOUUxiZHUrVkpJbHlWNzZKQ3kxalJmdWR6b0JjSVZ6citoeE9nRU9zVzFibG1VNW5RRTRobU1GSURNY0t5eGZIQ3NBQUFDVCtKd09XSWJtZXFFRmdIT1lud0E4TFJhTHZVVlMrYW1YVzVaVkVvdkZMbmNnQ1V2cnhXd01ZbGtXdjl5RUpNbTI3V2FuR3hhRGJkdFptU3RBR2svT0ZYZ1N4d3JJS280VmdJeDVjcTRBQUlDbHdSaytsdGc1NTV4em5rN3pRc3VXTFZ2ZXZXdlhybWNkeUFJZzVpY0E3N050KzMybisrVzdaVmtma2ZRdlMxdUVwZFRhMmpyWHFTa3pFby9IZnkrVlNxM2F1WFBuVjdJeEhtQ2FwcWFtck13VnVGYzhIdi8vSkJVM05qYSt4ZWtXWUNseHJBQmtobU1GY0t3QUFBQk13aGsrbHBqUDUzdkQyMFZNOC92OTF5NWxDNERYWTM0QzhMcVp6bUtVNXJJbEM0SGJYV05aMWxWT1J3REFZb2hHbzJXMmJiL0x0dTNmT2ZmY2MxYzUzUU80Rk1jS0FEeUxZd1VBQUdBYUZud3NNVjVvQWN6Ri9BVGdaYkZZYkl0bFdldG4yYVJxeTVZdGIxdXlJTGpTMXExYkk1S3VzQ3pyTGVlZWUyNlowejBBa0cwRkJRVlhXSmJsc3l6TFo5djI3enZkQTdnTnh3b0F2STVqQlFBQVlCb1dmQ3loelpzM2I1N3JoWlpZTExadHlZSUFuTVQ4Qk9CMXRtMi9aNjV0L0g3L05VdlJBbGQ3dHlTL0pMOXQyNXo5Q29Ebm5IaUxzMm52ZHl3RWNDK09GUUI0R3NjS1MrYk9FLzhBQU1BY1dQQ3hoUHgrLy92bTJzYXlyT3VXb2dYQTZ6RS9BWGlkeitmTDVCZnVseTk2Q0Z6TjUvUDk3dlRIdG0xL3dNa1dBTWkyNlRNVHBGM0VHUXFBZWVKWUFZQ1hjYXl3ZEJvYkc3L2MyTmo0WmFjN0FBQndBeFo4TENGZWFBSE14ZndFNEdYeGVMeFcwamtaYkZvYmo4Y3oyUTdMMEpvMWEwS1MwbCs0dWVpY2M4NHBjS29IQUxMTnR1MUxKZVdrWFpTVFNxVm1lOXRIQUdrNFZnRGdkUndyQUFBQUUrWE12UW15WWZQbXpXY3B3eGRhdG16WlVyOXIxNjZXeFc0Q2NCenpFNERYTlRZMnRrbXlwai9mdW5Ycm4vaDh2cStkK1BScmpZMk5kemhUQmpjcExTMTlwNlRnOU9lV1pRVk92QTNRbzg1VkFVRDIrSHkrajV4Nm1XVlpINUQwaUFNNWdPdHdyQURBNnpoV3dHTFplT0YrcHhNQUFDN0dnbzhsOHZMTEw3ZUxGMW9BSXpFL0FRQ1ltOS92Ly9DcGwxbVc5U0h4SWc0QUQ2aXZyeStVOVA0WnJucmIxcTFiSXp0Mzd1eGI2aWJBYlRoV0FPQmxIQ3NzclZnc2RxOGtOVFUxM2UxMHl5SjdVZEo1VGtmQU8yemJibmE2QWNEU1k4RUhBQUFBZ0ZsZGZQSEZPUU1EQTIvNGF6WkpsNXg3N3JtQkhUdDJUQ3g1RkFCa1VTQVFlSmRsV2JrelhCWDArWHhYUy9yMlVqY0Jic0t4QWdDdjQxaGhhVm1XZGRlSkR6Mjk0S08xdGZWOHB4c0FBTzduY3pvQUFBQUFnTm42Ky9zdmxsUXd3MVdoVkNyMWhyL21CUUMzOGZsOHZ6dkwxUjlhc2hEQXBUaFdBT0IxSENzQUFBQlRzZUFEQUFBQXdGeG0rd1htYkwvNEJBRGpWVlZWNVV2NjRDeWJ2UDNFYWR3Qm5CN0hDZ0E4aTJNRkFBQmdNaFo4QUFBQUFKaU5KZW5hMDE1cFdlOFdQMWNBY0xHS2lvcUxKZVhQc2tsZUlCRGdEQVhBNlhHc0FNRFRPRllBQUFBbTQ0Y3RBQUFBQUtlMVpjdVd0MXFXVlRMTEp1RjRQUDdlSlFzQ2dDeXpMR3ZPRjJoOFBoOHY0Z0Nud2JFQ0FLL2pXQUVBQUppTUJSOEFBQUFBVHN2djkxK1Z3V2JYTEhvSUFDeUMydHJhM0V4ZXhMRnQreDNyMXEzTFc0b213RzA0VmdEZ1pSd3JBQUFBMCtVNEhRQUFBQURBWExadFgyZFoxbHliWGJvVUxRQ1FiWGw1ZVJXU0hwdiszTGJ0bUdWWmJ6L3hhWk9rWDBpU1pWbUtSQ0xWa2w1YitrckFiQndyQVBBeWpoVUFBSURwV1BBQkFBQUFZRWF4V096TmxtVlZaYkJwK1Rubm5IUEpTeSs5OUxORmp3S0FMR3B1Ymo0ZzZZN3B6N2R1M2ZvbmFTL2kvS0t4c2ZHT21XOEpRT0pZQVlEM2Nhd0FBQUJNeDRJUEFBQUFBRE5xYW1yNmphU1RmN0s3ZGV2V1AvSDVmRjg3OGVuWCtPVW1BQURMRzhjS0FBQUFBT0FzRm53QUFBQUFBQUFBQUFEQUZIYzZIUUFBZ0Z1dzRBTUFBQUFBQUFBQUFBQkdhR3hzL0xMVERRQUF1SVhQNlFBQUFBQUFBQUFBQUFBQUFBRE1EMmY0T0FQeGVQdzVTWmRrYXp6YnRtK1B4K08zTDNDWXBLVDhiUFJraTIzYnIwazZaRm5XeFU2M25NTElmVFU0T0xpNXJhMXR6T2tXdDJOK1pteEFVdGpwaUJuMFNZbzRIWkhPcS9NejIzTWxTNWdybWN2YVhNblM0NXhuNXdvQUFBQUFBQUFBQUtiaURCOW5KcXN2a0ZtV2xZMWhUSHVCVEpabG5XM2dZZy9KMEgyVm01dGI3WFNIUnpBL00yUGlDOWlTWVlzOUpFL1BUOU1XZTBqTWxmbkkybHpKMHVPY2wrY0tBQUFBQUFCWVFyRlk3TjVZTEhhdjB4MEFBTGdCWi9oWWdCMDdkamlkSUVtNi9QTEwxZDNkTGNuTUpzbk1MdE9hY25KeVJweHU4UkxUdnI4U1RYTzU0SUlMTkRaMi9NUUFwblF0aC9scDJyNldhSm9MY3dVQUFBQUFBSGlaWlZsM25mandia2REQUFCd0FjN3dBUUFBQUFBQUFBQUFBQUFBNERJcytBQUFBQUFBQUFBQUFBQUFBSEFaM3RKbGlRd05EZW1GRjE3UTl1M2IxZExTb3U3dWJ0bTJyZkx5Y3RYVjFXbmJ0bTI2OE1JTFZWSlNzcXk3VE90eFN4c1d4dFR2cldsZHB2VzRwYzFMVE4zUHBuV1oxdU9XTmdBQUFBQUFBQUFBTUQ4cytGaGtJeU1qZXZ6eHgvWDk3MzlmeVdUeURkZDNkSFNvbzZORHp6NzdyUEx5OG5UMTFWZnJ4aHR2VkdGaDRiTHFNcTNITFcxWUdGTy90NloxbWRiamxqWXZNWFUvbTlabFdvOWIyZ0FBQUFBQUFBQUF3Smxod2NjaTJydDNyejc5NlU5cjc5NjlTcVZTNnUvdlYzOS92NGFIaHpVeE1TRkp5c25KVVVGQmdZcUxpeFdKUlBUNDQ0L3J1ZWVlMC8zMzM2OU5tell0aXk3VGV0elNob1V4OVh0cldwZHBQVzVwOHhKVDk3TnBYYWIxdUtVTkFBQUFBQUFBQUFDY09SWjhMSkw5Ky9mcmhodHUwTURBZ0FZR0JyUi8vLzZUTDZxa0d4OGYxL2o0dUhwN2U1V1RrNk9hbWhwSjBzMDMzNnh2ZmV0YnFxdXI4M1NYYVQxdWFjUENtUHE5TmEzTHRCNjN0SG1KcWZ2WnRDN1RldHpTQmdBQUFBQUFBQUFBRnNibmRJQVhEUTBONlpPZi9LUUdCZ2JVMWRXbHRyYTJHVjljT2RYazVLVGEyOXZWMmRtcG9hRWgzWGJiYmVydjcvZHNsMms5Ym1uRHdwajZ2VFd0eTdRZXQ3UjVpYW43MmJRdTAzcmMwZ1lBQUFBQUFBQUFBQmFPTTN3c2dzY2VlMHlKUkVKOWZYMDZkT2pRdkcrZlNDUVVEQVlsU1E4OTlKQys4SVV2ZUxMTHRCNjN0R0ZoVFAzZW10WmxXbzliMnJ6RTFQMXNXcGRwUFc1cGd6UGk4Zmh6a2k1WnlCaTJiY3UyYlVtU1pWbTN4K1B4MnhlWWxaU1V2OEF4c3MyNEp0dTJYNU4weUxLc2k1MXVTV2ZiOW11RGc0T2IyOXJheHB4dXlhWnN6SlZGWU56L2x6S3dLUnR6WmZveDdvUnNQTTU1ZHE3QWV6aFd5Smh4VFJ3ckxDMk9GVEptWEJQSENnQUF3SXM0dzBlV2RYZDM2M3ZmKzU2bXBxWjA0TUNCTXg2bnM3TlRVMU5UZXZycHAzWHc0RUhQZFpuVzQ1WTJMSXlwMzF2VHVrenJjVXVibDVpNm4wM3JNcTNITFcxdzFJSi9LVzFaMXNsL1dXTFVMNEJQTUs3SnNxeXpUWHNCUnpyZWxadWJXKzEweHlJdzdRVWN5Y0QvTDJWZ1V6Ym1pbVZacjN2Qk9oczhQRmZnUFJ3clpNYTRKbzRWbGh6SENwa3hyb2xqQlZlNTg4US9BQUF3Qjg3d2tXWFBQLys4cHFhbTFOL2ZuOUZwMDA5bmNuSlNSNDhlVldWbHBaNTg4a25kZXV1dG51b3lyY2N0YlZnWVU3KzNwbldaMXVPV05pOHhkVCtiMW1WYWoxdmE0THdkTzNZNG5TQkp1dnp5eTlYZDNTMkpwdG1rTjBubWRlWGs1SXc0M2JKWVROdlhFazJ6WWE0QTJXUGEvSkZvbWcyUGY4NHhiVjlMTk0yR3VlSXVqWTJOWDNhNkFRQUF0K0FNSDFtMmZmdDJTY3JLZTkwUERBeElrcHFhbWhZOGxtbGRwdldrTTdrTkMyUHE5OWEwTHRONjBwbmM1aVdtN21mVHVrenJTV2R5R3dBQUFBQUFBQUFBeUE0V2ZHVFo3dDI3SlVuSlpITEJZNDJOSFgvTHZvNk9qZ1dQWlZxWGFUM3BURzdEd3BqNnZUV3R5N1NlZENhM2VZbXArOW0wTHRONjBwbmNCZ0FBQUFBQUFBQUFzb08zZE1teVk4ZU9TZEtDVHA4K2JYSnlVdEwvL2N2YWhUQ3R5N1NlZENhM1lXRk0vZDZhMW1WYVR6cVQyN3pFMVAxc1dwZHBQZWxNYm9PN0RBME42WVVYWHREMjdkdlYwdEtpN3U1dTJiYXQ4dkp5MWRYVmFkdTJiYnJ3d2d0VlVsS3lyTHRNNjNGTG01ZVl1cDlONnpLdHh5MXRnTWxNblR1bWRablc0NVkyTHpGMVA1dldaVnFQVzlxOEtCYUwzU3RKVFUxTmR6dmRzdGppOGZoemtpNXh1dU1VU1VuNVRrZWNZa0JTMk9tSUdmUkppamdka2M2MjdkY0dCd2MzdDdXMWpUbmRBbUJwc09BankyemJ6dnBZMlJqVHRDN1RlbVlhTDV0alpYTk1uRGxUdjdlbWRabldNOU40MlJ5TCtmbEdwdTVuMDdwTTY1bHB2R3lPeFZ4WlhrWkdSdlQ0NDQvcis5Ly8vb3huaXVubzZGQkhSNGVlZmZaWjVlWGw2ZXFycjlhTk45Nm93c0xDWmRWbFdvOWIycnpFMVAxc1dwZHBQVzVwQTB4bTZ0d3hyY3UwSHJlMGVZbXArOW0wTHRONjNOTG1aWlpsM1hYaVE4OHYrSkI1aXowazh4WjdTR1l1OXBBTVcrd2hTWlpsbloyYm0xc3RxYzNwRmdCTGd3VWZXVlpTVXFMdTdtNEZBb0dUcDBBL1U0RkFRSklVRGkvOGVjeTBMdE42MHBuY2hvVXg5WHRyV3BkcFBlbE1idk1TVS9lemFWMm05YVF6dVEzbTI3dDNyejc5NlU5cjc5NjlTcVZTNnUvdlYzOS92NGFIaDArZU5TWW5KMGNGQlFVcUxpNVdKQkxSNDQ4L3J1ZWVlMDczMzMrL05tM2F0Q3k2VE90eFM1dVhtTHFmVGVzeXJjY3RiWURKVEowN3BuV1oxdU9XTmk4eGRUK2IxbVZhajF2YTREMDdkdXh3T2tHU2RQbmxsNnU3dTFzU1RYTzU0SUlMVHY3ZXpaU3U2WDJWazVNejRuUUxnS1hEZ284c08vdnNzOVhkM2ExUUtMVGdGMWlDd2FBa3FicTYybk5kcHZXa003a05DMlBxOTlhMEx0TjYwcG5jNWlXbTdtZlR1a3pyU1dkeUc4eTJmLzkrM1hERERSb1lHTkRBd0lEMjc5OC80MXNEalkrUGEzeDhYTDI5dmNySnlWRk5UWTBrNmVhYmI5YTN2dlV0MWRYVmVickx0QjYzdEhtSnFmdlp0QzdUZXR6U0Jwak0xTGxqV3BkcFBXNXA4eEpUOTdOcFhhYjF1S1VOQUFBZ25jL3BBSy9adG0yYkpLbTR1SGpCWTAzL0plMldMVnNXUEpacFhhYjFwRE81RFF0ajZ2Zld0QzdUZXRLWjNPWWxwdTVuMDdwTTYwbG5jaHZNTlRRMHBFOSs4cE1hR0JoUVYxZVgydHJhWnZ5RjVxa21KeWZWM3Q2dXpzNU9EUTBONmJiYmJsTi9mNzludTB6cmNVdWJsNWk2bjAzck1xM0hMVzJBeVV5ZE82WjFtZGJqbGpZdk1YVS9tOVpsV285YjJnQUFBRTdGZ284c3UvamlpK1h6K1JTSlJKU1RjK1luVVBINy9Tb3JLNVBQNTlOVlYxM2x1UzdUZXR6U2hvVXg5WHRyV3BkcFBXNXA4eEpUOTdOcFhhYjF1S1VONW5yc3NjZVVTQ1RVMTllblE0Y096ZnYyaVVSQ1I0OGVWVTlQang1NjZDSFBkcG5XNDVZMkx6RjFQNXZXWlZxUFc5b0FrNWs2ZDB6ck1xM0hMVzFlWXVwK05xM0x0QjYzdEFIUzhVVkp6enp6ak82KysyNTk2RU1mMG9VWFhxaTN2ZTF0K3VBSFA2alBmZTV6ZXVxcHA5VGIyN3ZzdTB6cmNVc2JBUGRod1VlV1ZWVlY2WnBycnBIZjc5ZWFOV3ZPZUp4VnExWXBKeWRIbDE1NnFkYXZYKys1THRONjNOS0doVEgxZTJ0YWwyazlibW56RWxQM3MybGRwdlc0cFExbTZ1N3UxdmUrOXoxTlRVM3B3SUVEWnp4T1oyZW5wcWFtOVBUVFQrdmd3WU9lNnpLdHh5MXRYbUxxZmphdHk3UWV0N1FCSmpOMTdwaldaVnFQVzlxOHhOVDliRnFYYVQxdWFRTkdSa2Iwclc5OVMxZGNjWVh1dnZ0dVBmUE1NOXEvZjcrU3lhUkdSa2JVMGRHaFo1OTlWbC84NGhmMXZ2ZTlUdzg5OUpDR2hvYVdYWmRwUFc1cEErQmVMUGhZQkRmZGRKTktTMHUxWXNVS3JWeTVjdDYzTHk4dlYwVkZoY0xoc0Q3MXFVOTV0c3UwSHJlMFlXRk0vZDZhMW1WYWoxdmF2TVRVL1d4YWwyazlibW1EZVo1Ly9ubE5UVTJwdjc4L28xTVZuODdrNUtTT0hqMnFWQ3FsSjU5ODBuTmRwdlc0cGMxTFROM1BwbldaMXVPV05zQmtwczRkMDdwTTYzRkxtNWVZdXA5TjZ6S3R4eTF0V043Mjd0MnIzLy85MzllM3YvMXREUTBOcWJlM1YvdjI3Vk5MUzR0Mjd0eXBuVHQzcXJtNVdYdjM3dFd4WThlVVRDYjErT09QNjdycnJ0TnZmL3ZiWmRObFdvOWIyZ0M0R3dzK0ZrRnhjYkVlZWVRUkZSUVVxS3FxU3V2V3Jjdm9kT3ArdjE4MU5UV3FycTVXWGw2ZXZ2clZyNnEwdE5TelhhYjF1S1VOQzJQcTk5YTBMdE42M05MbUphYnVaOU82VE90eFN4dk1zMzM3ZGtuS3l2dExEd3dNU0pLYW1wb1dQSlpwWGFiMXBETzV6VXRNM2MrbWRabldrODdrTnNCa3BzNGQwN3BNNjBsbmNwdVhtTHFmVGVzeXJTZWR5VzFZdnZidjM2OGJicmhCZS9mdTFjREFnRnBhV2s0dUNoZ2JHMU1xbFZJcWxkTDQrUGpKUlFUTnpjMG4zNWJvNXB0djFxdXZ2dXI1THRONjNOSUd3UDFZOExGSU5tN2NxRzk4NHh1cXFxclNpaFVyMU5EUW9PcnFhb1hEWVFVQ0FWbVdKY3V5RkFnRVZGUlVwTldyVjZ1aG9VRmxaV1VxTHkvWFF3ODlwRmdzNXZrdTAzcmMwb2FGTWZWN2ExcVhhVDF1YWZNU1UvZXphVjJtOWJpbERXYlp2WHUzSkNtWlRDNTRyTEd4TVVsU1IwZkhnc2N5cmN1MG5uUW10M21KcWZ2WnRDN1RldEtaM0FhWXpOUzVZMXFYYVQzcFRHN3pFbFAzczJsZHB2V2tNN2tOeTlQUTBKQSsrY2xQYW1CZ1FGMWRYV3ByYTh2bzdET1RrNU5xYjI5WFoyZW5ob2FHZE50dHQyVmxJWk9wWGFiMXVLWE5kTUZnOEUyUzVuL3FZbUNabWZ2UFBISEc2dXZyOWNRVFQramhoeC9XTTg4OEk1L1BwL0x5OHROdUh3d0dkZGxsbCttT08rNVFjWEh4c3VreXJjY3RiVmdZVTcrM3BuV1oxdU9XTmk4eGRUK2IxbVZhajF2YVlJNWp4NDVKMG9KT1dUeHRjbkpTMHYvOWE3YUZNSzNMdEo1MEpyZDVpYW43MmJRdTAzclNtZHdHbU16VXVXTmFsMms5NlV4dTh4SlQ5N05wWGFiMXBETzViWm01MCtrQVV6ejIyR05LSkJJbnovUXdYNGxFUXNGZ1VKTDAwRU1QNlF0ZitJSW51MHpyY1V1YjZkYXNXZk9scnE2dWU0YUhoeE5PdHdBbVk4SEhJaXNzTE5UblAvOTUzWExMTFhycXFhZjBtOS84UnUzdDdlcnI2NU1rUlNJUnJWMjdWbTkrODV0MTVaVlhxcXlzYkZsMm1kYmpsallzaktuZlc5TzZUT3R4UzV1WG1McWZUZXN5cmNjdGJUQ0RiZHRaSHlzYlk1cldaVnJQVE9ObGM2eHNqdWtWcHU1bjA3cE02NWxwdkd5T3hWekJjbURxM0RHdHk3U2VtY2JMNWxnOC9yMlJxZnZadEM3VGVtWWFMNXRqTVZmbXI3R3g4Y3RPTjVpZ3U3dGIzL3ZlOXpRMU5hVURCdzZjOFRpZG5aMHFLU25SMDA4L3JSdHV1RUZyMXF6eFZKZHBQVzVwTTEwa0V2bFFKQkw1WUZkWDF6MU90d0NtWThISEVpa3BLZEgxMTErdjY2Ky8zdW1VMXpHdHk3U2VkQ2EzWVdGTS9kNmExbVZhVHpxVDI3ekUxUDFzV3BkcFBlbE1ib096U2twSzFOM2RyVUFnY1BLMHcyY3FFQWhJa3NMaHNPZTZUT3RKWjNLYmw1aTZuMDNyTXEwbm5jbHRnTWxNblR1bWRabldrODdrTmk4eGRUK2IxbVZhVHpxVDI3RDhQUC84ODVxYW1sSi9mLytDempvek9UbXBvMGVQcXJLeVVrOCsrYVJ1dmZWV1QzV1oxdU9XTnBORklwRVBybDI3OWdkT2R3QnU0WE02QUFBQUFJQ3p6ajc3YkVsU0tCUmE4RmpUcHhtdHJxNWU4RmltZFpuV2s4N2tOaTh4ZFQrYjFtVmFUenFUMndDVG1UcDNUT3N5clNlZHlXMWVZdXArTnEzTHRKNTBKcmRoK2RtK2Zic2txYisvZjhGalRiKzFVRk5UMDRMSE1xM0x0SjUwSnJmTm9YTDkrdlYvSDQxR2Y5WFEwTEF2SG8vYjhYamNEZ2FEZGFkdVdGSlM4bnZSYVBTRmFEVDZRa05Edzc3YTJ0cWZoa0toODlJMmlaU1VsRnkzZnYzNnY5MnlaVXRmUVVIQjFsQW9kSDQwR24waEZvdU4xdFhWdlpnK2JtbHA2UjlXVkZSOHl1LzM1MGxTVFUzTlk5Rm85RmVyVjYvKzhtTGViN3B3T0h4Rk5CcjlXVFFhL1ZWOWZYMWJiVzN0cy9uNStmR1p0czJnQTFoMExQZ0FBQUFBbHJsdDI3Wkprb3FMaXhjODF2UmZyMjNac21YQlk1bldaVnBQT3BQYnZNVFUvV3hhbDJrOTZVeHVBMHhtNnR3eHJjdTBublFtdDNtSnFmdlp0QzdUZXRLWjNMYWN4R0t4ZTJPeDJMMU9kemh0OSs3ZGtxUmtNcm5nc2FiUFdOUFIwYkhnc1V6ck1xMG5uY2x0czltNGNlT1BqaHc1OHUzVzF0YTNOVGMzcit2czdQenNUTnRWVjFjL1VsVlY5Y1dPam80L2FHMXR2YWk1dVhsVEtwVWFyNnVyKzJWUlVkRmJKYW1vcUtqZXNxemNrcEtTYS94K2YzRnhjZkVISTVISXV3OGVQUGdudmIyOWY1ZWZuLzg3WjUxMTFuZW54K3pwNmZsdWEydnJoZE9mZDNSMGZMeTF0ZlZ0aHc0ZCt2eGkzdSsweXNyS3o2MWZ2LzZmRHg4K2ZIZHJhK3ZiV2xwYXpzbkx5NnVMUnFPL0RBYURiNXJ2MXc4c0JkN1NaUUhPUGZkY3B4UGV3TVFteWN3dUU1dVFQU1orZjJuS25LbGRYbVRpdnFZcGM2WjJ3WDB1dnZoaVBmamdnNHBFSWpwMDZKQW1KeWZQYUJ5LzM2K3lzakw1ZkQ1ZGRkVlZudXN5cmNjdGJWNWk2bjQycmN1MEhyZTBBU1l6ZGU2WTFtVmFqMXZhdk1UVS9XeGFsMms5Ym1sYlRpekx1dXZFaDNjN0d1S3dZOGVPU2RLQzNncGsydlQveTlObmlWZ0kwN3BNNjBsbmN0dnBoRUtobW9LQ2dtM0R3OE1uVHlXU1NDVHVqMFFpSDAzZkxod092N2U4dlB6V3ZYdjMvdDdvNk9pK0V4ZVBkSGQzUHhDSlJONi9hdFdxdnh3Y0hMeG9jSER3M3lVMXJWdTM3dEVUWDBmaXlKRWozNUNrdzRjUDM3Tml4WW8veU0vUFAxOVN1YVR1dWZvVzgzNExDd3N2V3IxNjlmL3M3dTUrNk1UdEpTazVPRGo0YjZXbHBSK1BSQ0x2T1hMa3lDdno2WmpIcmdmT0dHZjRPQU8yYmIvb2RNT3BiTnNlZDdwaEJnZHMyLzZOMHhHbk1uVmY5ZlQwSEhNNndrWThRRWtBQUNBQVNVUkJWQXVZbnhrYmNUcGdKclp0TDN5cGMvWjVjbjR5VnpMR1hNbWNKK2ZLY2xGVlZhVnJycmxHZnI5ZmE5YXNPZU54VnExYXBaeWNIRjE2NmFWYXYzNjk1N3BNNjNGTG01ZVl1cDlONnpLdHh5MXRnTWxNblR1bWRablc0NVkyTHpGMVA1dldaVnFQVzlxdy9OaTJuZld4c2pHbWFWMm05Y3cwWGpiSHl1YVlNeGtaR1JtWHBBMGJOand1cVhMNjhyNit2aWZTdDZ1b3FMaFpraW9ySysvWXVISGp6NmYvVlZWVlBUQStQcjQvSnllblBHM3owZWtQaG9lSHQwOS9QRFkyZHZKMEpjRmdzQ0tUdnNXODM0cUtpanNrV2YzOS9UOU52OC85Ky9kL3BxT2o0NllqUjQ3OHpSbDJBSXVLTTN5Y2dhYW1wdk9kYmdBd00rWW5rQm5tQ29CVDNYVFRUWHIyMldjbFNhT2pvMG9rRXZPNmZYbDV1U29xS2hRT2gvV3BUMzNLczEybTliaWx6VXRNM2MrbWRablc0NVkyd0dTbXpoM1R1a3pyY1V1Ymw1aTZuMDNyTXEzSExXMVlYa3BLU3RUZDNhMUFJSER5N1R6T1ZDQVFrUFIvMzJySVMxMm05YVF6dVcwV2lmNysvcWVLaTR1djNMcDE2OTVqeDQ0OTN0WFY5V0Fpa2JnL2ZhUDgvUHp6SkduLy92MjNqb3lNL0hxT01WT251ZnprcVU4Q2dVRE8rUGpjZncrNG1QZGJXRmo0VmttYW5Kdzhlc3IyM1VlUEh2M09BanFBUmNVWlBnQUFBQUNvdUxoWWp6enlpQW9LQ2xSVlZhVjE2OVlwSjJmdTllRit2MTgxTlRXcXJxNVdYbDZldnZyVnI2cTB0TlN6WGFiMXVLWE5TMHpkejZaMW1kYmpsamJBWktiT0hkTzZUT3R4UzV1WG1McWZUZXN5cmNjdGJWaGV6ajc3YkVsU0tCUmE4RmpCWUZDU1ZGMWR2ZUN4VE9zeXJTZWR5VzJ6MmJObnp6WGQzZDBQV3BZVktDc3IrMFI5ZmYwck5UVTEzNVZVTkwyTjMrOWZJVWw1ZVhucnNuUzNWaVliTGViOSt2MytFa2tLQkFJckhPZ0F6aGdMUGdBQUFBQklralp1M0todmZPTWJxcXFxMG9vVks5VFEwS0RxNm1xRncyRUZBZ0ZabGlYTHNoUUlCRlJVVktUVnExZXJvYUZCWldWbEtpOHYxME1QUGFSWUxPYjVMdE42M05MbUphYnVaOU82VE90eFN4dGdNbFBuam1sZHB2VzRwYzFMVE4zUHBuV1oxdU9XTml3ZjI3WnRrM1I4RWRKQ1RaOFZZc3VXTFFzZXk3UXUwM3JTbWR3Mmg5RURCdzU4NnBWWFhubFRmMy8vanlYNXlzcktycSt0cmYybjZRMVNxZFNRSkJVVkZWMDIwd0NGaFlVTml4RzJtUGM3TlRVMUlFa0ZCUVZ2bmVuNllEQll2eFFkd0h6eGxpNEFBQUFBVHFxdnI5Y1RUenloaHg5K1dNODg4NHg4UHAvS3kwLy90cVBCWUZDWFhYYVo3cmpqanF6OEFzTXRYYWIxdUtYTlMwemR6NloxbWRiamxqYkFaS2JPSGRPNlRPdHhTNXVYbUxxZlRlc3lyY2N0YlZnZUxyNzRZajM0NElPS1JDSTZkT2lRSmljbnoyZ2N2OSt2c3JJeStYdytYWFhWVlo3ck1xM0hMVzJuVTFoWTJPRHorZFlNREF6OGRHeHM3TFU5ZS9aOFlOV3FWWGV1V3JYcVMrRncrTjE1ZVhsbmpZNk90bytNakRRVkZoYStvN1MwOUxwRUl2Ry94c2ZIVzlMSGlVUWlmelEwTkhSN3R2c1c4MzZUeWVTT2NEajg3dExTMHBzNk96dS9JbWs0N2VxeTh2THk2dzRkT25UblluY0E4OFdDRHdBQUFBQ3ZVMWhZcU05Ly92TzY1WlpiOU5SVFQrazN2L21OMnR2YjFkZlhKMG1LUkNKYXUzYXQzdnptTit2S0s2OVVXVm5ac3V3eXJjY3RiVjVpNm40MnJjdTBIcmUwQVNZemRlNlkxbVZhajF2YXZNVFUvV3hhbDJrOWJtbUQ5MVZWVmVtYWE2N1JFMDg4b1RWcjFtamZ2bjFuTk02cVZhdVVrNU9qU3krOVZPdlhyL2RjbDJrOWJtbWJUVmxaMlI4TkRBejhkUHJ6dzRjUFA3aHExYW92U2RMbzZHaFNrcnE3dS85M1lXSGhPeXpMQ2thajBYL1p0Mi9mOVVORFE4OUx5cSt1cnY3UzhQRHdTMmxEWnZSMkxlbHMyNTYwTEN2SDUvTVZTbEp1Ym01MGJHeXNkVEh2OTlpeFkzOFREb2ZmSFFnRXFqWnMyUEREUFh2MlhDK3BMeFFLclY2elpzMzNPenM3VHk3Z21HY0hzS2hZOEFFQUFBQmdSaVVsSmJyKyt1dDEvZlhYTzUzeU9xWjFtZGFUenVRMkx6RjFQNXZXWlZwUE9wUGJBSk9aT25kTTZ6S3RKNTNKYlY1aTZuNDJyY3Uwbm5RbXQ4SGJicnJwSmozNzdMT1NwTkhSVVNVU2lYbmR2cnk4WEJVVkZRcUh3L3JVcHo3bDJTN1RldHpTZGpxUlNPVERLMWV1L0V3aWtmaUtwRlFrRXJsY2tucDZlcjR2S1NGSnZiMjlUNFRENGZlVWxwYitYakFZckk1R296K2JtcG9hOVBsOHVRTURBLzl5NE1DQi81SCtaVXgvWUZsV09PM3l3clRMUzlJYnhzYkdYc3ZMeTl1MGN1WEtQOC9MeTNzeUp5ZG4xZUhEaCs5YXpQczlkdXpZM3hVWEYzK3dwS1RrbXVMaTRpdGpzVmhpWW1LaU14QUkxQncrZlBqZTRlSGhYZFBienJNRFdGUStwd01BQUFBQUFBQUFBQUFBdkY1eGNiRWVlZVFSRlJRVXFLcXFTdXZXclZOT3p0eC95KzMzKzFWVFU2UHE2bXJsNWVYcHExLzlxa3BMU3ozYlpWcVBXOXBtVTFWVmRkL216WnNQMU5YVjdWaTlldlVEaHc0ZCt2eisvZnMvbnI3Ti92Mzdyejl3NE1CdG82T2pyOWkyUFo1S3Bmb1RpY1FEZS9ic3VWcVNMVW5GeGNXWGJ0aXc0ZEcwY2I5Y1VsTHkvdno4L044NTY2eXp2anQ5K1pvMWE3NVNXbHA2Y2xWZFIwZkh6V05qWSswRkJRWGJRcUZRdytIRGg3KzBGUGU3ZCsvZWozVjJkbjUyYkd5c1haSTFOVFUxdkcvZnZqOU1KQkpmUEhVZlpkSUJMQVhPOEFFQUFBQUFBQUFBQUFCVDNPbDBnRWsyYnR5b2IzempHL3JzWno4cjZmaGJDZlgwOUtpL3YxOGpJeU9hbkp5VUpPWGs1Q2d2TDAvaGNGaGxaV1h5Ky8wcUx5L1hsNzcwSmNWaU1jOTNtZGJqbHJaVERRME5OVGMyTm1iNlZpaXA3dTd1UjdxN3V4ODUzUWI5L2YzUDl2ZjNQenZUZGUzdDdiODdTOGNMTFMwdEc1YjZmaVZOSlJLSit4T0p4UDJ6YkpOeEI3QVU1djJlU1FBQUFBRGNKeDZQODVjRnlMcXBxYWsxdTNidE91UjBSell4VjdBWXZEaFg0RDA4L21FeGVQSHhqN21DeGVERnVZTE1URCttN05peFk4NXRoNGFHOVBEREQrdVpaNTdSeU1qSXJOc0dnMEZkZHRsbHV1T09PMVJjWEp4eHorV1hYNjd1N201bDJyUVVYZk50V29yOUpFa1hYSENCeHNiR011NWFpcmJwZmNWakNyQzhjSVlQQUFBQVlCbXdiZnRGeTdMT2M3b2puVzNiNDVabEJaM3VTR2RpazZRRHRtMTNXWmIxWnFkRFRuR2dwNmZubU5NUjJjWmN5WXlKVFdLdUFBdkM0MTltVEd3U2ozOUxpcm1TR1JPYnhGeUJ5eFVXRnVyem4vKzhicm5sRmozMTFGUDZ6Vzkrby9iMmR2WDE5VWs2ZnRhSXRXdlg2czF2ZnJPdXZQSktsWldWTGNzdTAzcmMwZ2JBdlRqREJ3QUFBQUFBQUFBQUFMREU1bk9HajZWd0ptZjRXR3dtTmtsbmRvYVB4Y1laUG9EbHllZDBBQUFBQUFBQUFBQUFBQ0JKc1ZqczNsZ3NkcS9USFFBQXVBRnY2UUlBQUFBQUFBQUFBQUFqV0paMTE0a1A3M1kwQkFBQUYyREJCd0FBQUFBQUFBQUFBT0NRYzg4OTErbUVONkFwYzZaMkFWZ2VlRXNYQUFBQUFBQUFBQUFBWUluWnR2MmkwdzJuc20xNzNPbUdHWXc0SFRBVDI3YVRUamZNNEVCUFQ4OHhweU1BTEIzTzhBRUFBQUFBQUFBQUFBQXNzYWFtcHZPZGJnQUF1QnRuK0FBQUFBQUFBQUFBQUFBQUFIQVpGbndBQUFBQUFBQUFBQUFBQUFDNERBcytBQUFBQUFBQUFBQUFBQUFBWElZRkh3QUFBQUFBQUFBQUFBQUFBQzdEZ2c4QUFBQUFBQUFBQUFBQUFBQ1h5WEU2QUFBQUFBQUFBQUFBQURqaFRxY0RBQUFBQUFBQUFBQUFBQUFBQUFBQUFBQUFBQUFBQUFBQUFBQUFBQUFBQUFBQUFBQUFBQUFBQUFBQUFBQUFBQUFBQUFBNEU3Rlk3TjVZTEhhdjB4MEFBTGhCanRNQkFBQUFBQUFBQUFBQWdDUlpsblhYaVEvdmRqUUVBQUFYOERrZEFBQUFBQUFBQUFBQUFBQUFnUGxod1FjQUFBQUFBQUFBQUFBQUFJRExzT0FEQUFBQUFBQUFBQUFBQUFEQVpWandBUUFBQUFBQUFBQUFBQUFBNERJcytBQUFBQUFBQUFBQUFBQUFBSEFaRm53QUFBQUFBQUFBQUFBQUFBQzREQXMrQUFBQUFBQUFBQUFBQUFBQVhJWUZId0FBQUFBQUFBQUFBQUFBQUM2VDQzUUFBQUFBQUFBQUFBQUFjTUtkVGdjQUFBQUFBQUFBQUFBQUFBQUFBQUFBQUFBQUFBQUFBQUFBQUFBQUFBQUFBQUFBQUFBQUFBQUF3SEtRbDVlM3JxQ2c0Sno1M2k0L1A3OHFGQXFkdHhoTkFPQUY2WSt2dWJtNXRhdFhyLzVmNTV4elRrOUJRY0hXMlc2M1ZJK3ZaNTk5OXIvVzE5ZS9KaW04MlBjRkFQQytNL201Z3VjOEFBQ1FpVXlPTTNKemM2TTFOVFhmMkxwMWEzTDZNbzQxQUpnZ0ZvdmRHNHZGN25XNkF3QUFOOGh4T3NCdHlzdkwvNXZQNXl2cTZ1cjZ5bnh2bTB3bU95c3JLNjlac1dMRk5ZY09IZnFzcEluMDY0dUtpaTVZdlhyMVE2RlFhSXRsV1lGVGIyL2I5dGprNUdUUHlNaElTMzkvLzFQZDNkMlBTUm8rODY5bWFZVkNvZlBYcmwzN1NDZ1UycHIrOVUxTVRCd2FHaHI2MWQ2OWU2L05jS2lWTlRVMVh3eUh3KzhlSHgvdnNpd3JOVEV4MGRIYjIvdFVTVW5KUjlyYjIvOVkwdEdxcXFxL1dMbHk1WjlQVGs0ZUhSOGYzNU5LcFNZbHFiQ3c4SzJTTkRJeXNuTnFhbXJZc2l4ZklCQllIUXdHYXlTcHNiSFJ5cy9QajYxZHUvYnhVQ2hVTDhtU3BFT0hEbjJ1cTZ2cnZrd0N5OHZMYjYydXJuNUVrbXpiSGg4WkdkblYwZEh4aVdReTJaVHhEZ09XbWZUSDE3S3lzcHZLeXNwdXpNL1BQeitUMnk3VjQyc3dHS3pPeWNtcGxCVE1wSXZIUFI3M0FPQjB6dlRuQ2xPZjgwNlIwZlBXWElQd1BNcnpLQURnekdSeW5MRml4WXFyS3lzcjd3cUZRcHZUTHpmMVdDTVVDbFdIdytHUGxaU1VYSnVmbjc5RmtpWW1KZzdidGowK3ZZM1A1OHZQeWNrcGw2UkVJdkhGenM3T3Y4aGdYSTQzT042QWdTekx1dXZFaDNjN0dnSUFBTHhselpvMVgxbTVjdVZuRmpwT2VYbjViUnMyYlBpSlRyUGdwcmk0K04zeGVOeU94K04yUlVYRkxjRmdzQzR2TDI5dGZuNStyS3lzN0JPYk5tMTZPUjZQMi9YMTlXMTVlWG5yRjlxejFBb0tDdDQ1L2ZXdFdiUG0vdm5jTmhRS3JkNjhlZk9CTjczcFRhK0VRcUUxMDVlSHcrSExOMi9lbklqSDQ3YWtNa21xcXFyNmkzWHIxdjFBVW03NkdOUDNmZW9aQXlLUnlGV3hXR3c4L2JMaTR1SVBUMisvZWZQbWhLUzhEREw5OWZYMWU2ZHZWMVJVZE9GOHZrWmdPVHJONDJ2bDZlYnI2U3pCNDJ1K3BKTDVmWFU4N2dFQVhpOGJQMWVZK3B3M24rZXRUUEU4Q2dCQTV1WnpuSkYrdkhEcWRhWWVhMGhhT2R2dkN2THk4dFpGbzlIdFZWVlZmekdmUVRuZUFNeHl1c2NtQUFEd1JqNm5BOXlpb3FMaWx2ejgvUE1UaWNTOER2aG4wdDNkL2JCdDIrUFYxZFVQejNSOWYzLy9DOU1mRHc4UGJ4OGZIMzkxZEhSMGZ6S1piRHA2OU9pM2Z2dmIzOFlIQmdaK2twdWJ1Mkh0MnJYZlgyalBVaHNlSHY3VjlNYzlQVDAvbXM5dEt5c3JId2dFQW1zNk96cy9Pekl5Y25ENjhvR0JnWisydGJWZEtTazFmVmtxbFpyYXQyL2Y3WkxHTWhtN3I2L3Z4ejA5UFkrbFg5YmYzLytUNmVFQ2dVQmxlWG41alhPTlUxSlNjazF1Ym03TjlPZURnNFBiTTdsL1lMbWE1ZkcxWjc1akxjSGphMUpTNzN5N2VOd0RBRXpMMXM4VnBqN256ZWQ1SzFNOGp3SUFrSm41SG1kTVRFeWM5cm5lMUdNTlNVZG11M0owZEhSZlIwZkhSMU9wMU5SOEJ1VjRBd0FBQUc3RmdvOE01T2JtMWxaVlZmMVZWMWZYbDdJMTVxRkRoLzZzdkx6OEUrRncrUElacnA3cmdIL2k0TUdEZnlKSkJRVUZGNlN2SEhlSmsxK2Z6K2NibmM4Tmk0dUwzeXRKazVPVFE2ZGVOekl5OHVMQXdNQ3owNThQREF3OEk2bDdQdU1mUFhyME96TzE5dmIyL3BNa1ZWUlUvS25tZUN1a3lzcktQK3Z0N2YzSHRJc201OU1BTENkelBMNmUwZHd4OVBHVnh6MEFRTlovcmpEeE9XOCt6MXZ6d1BNb0FBQnpPSlBqRE11eVpuM09NZkZZUXhrc0hoMGRIZDAzTkRRMHIwVWI0bmdEQUFBQUxzV0Nqd3lzWHIzNjNsUXFOZGpmMy85djJScHpiR3lzYldobzZEL1dyRm56djNUaVBSZm5ZM1IwOU9ScTlsUXFsWit0TGhmd1NkTEtsU3Z2MUF6djhUazBOUFQ4OU1mSlpITEhmQWRQSnBQL05kUGwwKytGbVp1YnU2NjB0UFNqcDd0OU9CeStQRGMzZDMxM2QvZlg1M3Zmd0hMRTQydEdlTndEQUkvSTl2T2VvYzk1R1Q5dkxSR2VSd0VBeXdJL1g3L2UwTkJROHhMZUhjY2JBQUFBY0F3TFB1WVFDb1dxSTVISTFZT0RnNy9RYVZhUWw1YVcvbUZkWGQydm85SG85dnI2K2owTkRRMzdxNnVyLzFwU2VMYXhCd2NIZjU2WGwxY2ZEb2N2blc5WGFXbnBoeVZwZkh5OFkyeHNyRzBCUFpYcjE2Ly8rMmcwK3F1R2hvWjkwKytORnd3RzYwN2RzS1NrNVBlaTBlZ0wwV2owaFlhR2huMjF0YlUvRFlWQzU4MjNmU0dtZjBBS2g4T1hSS1BSWCtUbTVtNUl2ejZSU0R3ZzZXaTI3emVaVERaT3I4YXZyS3o4ckU3elEyNWxaZVZuZW5wNnZtbmJkbisyR3dDdnllVHhOVjFoWWVIYk4yM2E5TktXTFZ0R05tN2MrUE9DZ29KelRyZnRZankrQm9QQnVwcWFtb2UzYk5uU1A5UDdCQzhXSHZjQXdCc3lmZDRMaDhOWFJLUFJuMFdqMFYvVjE5ZTMxZGJXUHB1Zm54OC8zZmFtUGVjNTlieGxXZy9Qb3dDQXBaVHBjVVpKU2NuN04yN2MrSjkxZFhXLzNyUnAwNjVJSlBLUnVjWTI3VmhqRHNYeGVOek80bmdaNFhnREFBQUFUbUxCeHh5S2lvcXVsdVFiR1JtWmNWWDRxbFdyN2wyN2R1MWp2YjI5VDdTMnRtNXJhV2s1TzVsTS9rZDVlZmtuenpycnJMK1piZXl4c2JHWEpDa1NpVnc3ajZUQ3NyS3ltNnFycTcrZVNxVkc5dTdkZTZQU2ZwQ2JiOC9HalJ0L2RPVElrVyszdHJhK3JibTVlVjFuWitkblo3clQ2dXJxUjZxcXFyN1kwZEh4QjYydHJSYzFOemR2U3FWUzQzVjFkYjhzS2lwNjZ6ejZGK1Rnd1lPZm5wcWE2cFdrd3NMQ3QyemF0T25sbFN0WDNpMHBiN0h2TzVGSS9LVWs1ZVhsdlNrU2lWeDE2dldoVU9pOHdzTENiUWNQSG54d3NWc0FMNWpyOFRWZGZuNysyelpzMlBDVTMrK1ArUDMrdklLQ2dyZlgxdGEra0p1Ykc1MXArMncvdmhZV0ZyNTl6Wm8xZjFsV1Z2YmYvWDcvckl2NXNvM0hQUUR3aGt5ZTl5b3JLeiszZnYzNmZ6NTgrUERkcmEydGIydHBhVGtuTHkrdkxocU4vaklZREw1cHB0dVk5cHpuNVBPV2FUMDhqd0lBbGtvbXh4bWxwYVYvdUg3OStoOTNkWFhkOStxcnI3NWwvLzc5VjVTVWxIeHNyckZOTzlhWVRXVmw1UzNaSEM5VEhHOEFBQURBU1N6NG1FTmhZZUhiSldsOGZQelZtYTZ2ckt5OFhYcmRxZmxTUjQ4ZS9hNGtGUlVWemJyeWZYUjBkSTkwZlBYMzZiWTU2Nnl6L21YanhvMy9IbzFHWDZpdnIyK054K01ETlRVMTM3WnRlNnk5dmYxRHc4UERyenRONDN4NlFxRlFUVUZCd2JiaDRlR202Y3NTaWNUOXlXUnlWL3AyNFhENHZlWGw1YmQyZG5aK1lYUjBkTitKaTBlNnU3c2ZzQ3dydUdyVnFyK2M3ZXZNcHJHeHNkWTllL1pjTkRvNitxb2srWHkrVUZWVjFUMzE5ZlcvTFNvcWV0OWkzdmZRME5EUGs4bmtmMHJIZnhsLzZ2V3JWcTM2VEU5UHovK1JsRmpNRHNBcjVucDhUVmRVVkhUSnJsMjdOalEzTjlmczNyMzdYYWxVYXRqdjl4ZXZXYlBtS3pOdG4rM0gxNkdob1YrMHQ3ZmZPUCt2Y3VGNDNBTUFiNWpyZWErd3NQQ2kxYXRYLzg5ang0NTljM0J3OE45UFhKd2NIQno4TjUvUGx4K0pSTjR6MCsxTWU4NXo4bm5MdEI2ZVJ3RUFTMld1NDR4UUtGUmRYVjM5MTMxOWZUL3U2K3Y3a1NRbGs4bk9JMGVPM0QvWDJLWWRhNlNycnE3K3pzYU5HMysrY2VQR245ZlgxNys2ZXZYcUpmc2RaVHFPTndBQUFPQWtGbnpNSVJRS2JaYWs4Zkh4R1UrNzE5dmIrNk9ob2FGL0h4NGVQbmxhd3NuSnlXNUo4dnY5UmJPTm5Vd21EMHBTTUJpczBXbmUvcVc5dmYySzNidDN2N1cxdGZXaWxwYVc2S3V2dnJybXdJRURmMkxiOWtSdGJlMHpOVFUxMzFUYTkzRStQU01qSStPU3RHSERoc2NsVlU1ZjN0Zlg5MFQ2ZGhVVkZUZExVbVZsNVIzVFAwUnQzTGp4NTFWVlZRK01qNC92ejhuSktaL3Q2OHkyb2FHaDVsZGVlV1ZySXBHNFoycHFhbFE2L2w2Vlo1OTk5dFBWMWRWZjF5TCtmNTFJSk82VHBJS0Nndk1LQ2dyZU9YMTVibTV1dExpNCtQMWRYVjBQTE5aOUExNHoxK05ydXE2dXJudDA0dlNudzhQRHp4MCtmUGgvU3NmZmgxWXovTVhNWWp5K1NuTHMxS2M4N2dHQSs4MzF2RmRSVVhHSEpLdS92LytuNlpmdjM3Ly9NeDBkSFRjZE9YSmt4ck1IbXZpYzUrVHpsbWs5UEk4Q0FKYkNYTWNacGFXbHQvbDh2dnorL3Y0ZnBWOCtPRGk0WTY2eFRUeldtSGJnd0lFLzJyMTc5OFc3ZCsrK3VLV2xwZTdRb1VPM1oyUGNNOEh4QmdBQUFKekNnbzg1QkFLQmNrbEtwVktETTEyL2YvLytQMmh0YlgyYnBHUW9GS3FwcXFxNlo4MmFOWDk5NHVvWjN6Y3hUWEw2Zzl6YzNKV1o5Q1NUeWM3dTd1NkhYM3Z0dGZqRXhFU2lyS3pzRXl0WHJ2elRNK3hKOVBmM1AxVmNYUHllclZ1MzdxMnBxZmxtYm03dXhrUWljWC82WHdUazUrZWZkMkxzVzZkL2lEcng3NExtNXVaMXI3enl5cVpNMnJOc3JMT3o4ODkzNzk3OXByNit2aWVuTHl3dkw3L2x4Q2tURjBWZlg5K1BSMGRIWDVHa3Fxci92NzM3ajQzenJBOEEvajFmZmVjNzN6bm4yRTVzeDNhZHRIR2lPYVZOQndXS2hzUVFHbWpUdGpJaEVCVkNrMHBCbTBBTXdTYU5EVTJpZEVYQStLWDkwRm9ZVWxGUllVT3JoclpxRXgzVDJDUzZMYVYwTkNrMEllU25mOFYyWXZ2TzUxKzNQMnBuVG5yTzJZNERUdno1U0tlOGQrL3pmTi9uTHM3Mys3em5OOC9iZWZHcStaMDdkMzVrZkh6OG0rVnkrZWkxT2piY2FHcmwxeXNaSHgvL1JrUkVJcEZJcGRQcDdpcE5OankvUnNUOFdzZTV3ZVE5Z090WXJicVh5K1ZlRnhFeE56ZDMrUzlxaGtkR1JoNkppTEVWUW0vV212ZHpxVnViYlR6cUtBQS9DN1htR1UxTlRiOGFFVEV6TS9QaTh0ZnI2dXBtVmhGK3M4NDFYbVp3Y1BDUmF4RjNEY3czWU9OOGRQRUJBTlRnZ284YUVvbEV6WHN0WmpLWnJwdHZ2dm5SM3Q3ZWY1aVltSGo2MUtsVHY3UEs4S1dsalVxbGN0TmF4bFVxbFU0UERBdzhHQkhSMHRMeTN2V081K2pSbzI4ZkhoNytiQ0tScUc5dGJYMXZmMy8vOHowOVBWK0ppSXVyZ1NTVHllMFJFUTBORGIyMXh0WGYzMytrMm1NdDcyMHRwcWVuZjNMczJMRjdqaDA3ZHMvQ3dzSlVSTVRPblRzL0ZCSHBhM1RJeXRKVjhmbDgvbzNaYlBaVkVkSFIwdEx5cnFHaG9ZZXUwVEhoaHJTYS9McVNjcm44MCtXaHFqUzVKdm0xR25rUGdOV29WZmVTeVdSelJFUjlmZjMyTlliZTFEV3ZWdDFTUndIZzZ0V2FaNlRUNlQwUkVmUHo4K1YxaE4vVWM0M0xUQjA2ZE9obDN4R1liOEQxNTlDaFF3OGVPblRvd1ovM09BRGdldUNDanhvV0ZoWXVSRVRVMWRWbHErM1A1L04zOS9YMVBaZEtwYm9PSHo3ODZvbUppVzhsRW9uS0tzTm5samFTeWVTYWx6S2NuSng4T2lJaWxVcGQvTi90NnhqUDlNbVRKei8wL1BQUC84TDU4K2VmaUlpNjF0YldkOTk2NjYxL3Q5UmdZV0ZoY2pIMnIxUUxrTXZsRGl4dHA5UHBmZFVlYTMxdnk4TkhST3ZTazk3ZTNzZXFOUm9mSC8vN0V5ZE92RDhpSXBsTU5xWFQ2ZDZyT09ZVm5UdDM3ckdabVprVEVSSHQ3ZTEvMk5YVjljR0ppWW52VEUxTmZmOWFIUk51UkxYeWF3M0ppSWhLcFRKWExwZFBWOW0vNGZsMUpmSWVBS3RScSs3Tno4OWZpSWhvYkd4OFhiWDlxVlNxZjRYUW02cm1yYlZ1cWFNQWNQVnF6VE1xbGNwOFJFUWlrU2lzSS95bW1tdXNoL2tHQUFBM3NqVmRsYjBWbGN2bFk5bHM5aGR2dXVtbXFpZEUzZDNkRHllVHljS1pNMmMrRVJIVGF3eWZqNGhZV0Znb2xVcWxnYldPTFoxT2QwVkV6TXpNSEZ2UGVISzUzSUc2dXJxdUN4Y3VQRmt1bDM5ODlPalIzK3pvNlBob1IwZkhBMDFOVFc5cWFHallNejA5ZmF4VUtqMlR5K1hlME5MUzhzNkJnWUZQejh6TS9IQjVuRUtoY04vazVPUUhJeUtxWFVWL05YYnMySEgvME5EUW8wdlA4L244TDhkTHYraDkyZEtQbzZPamovZjI5bjQ1SXFKY0xxKzA1UFZHbUIwY0hQeE1kM2YzNXd1RndtOHNMQ3dVWDN6eHhWKzdoc2VERzFLdC9Ib2xxVlJxZDBURXhNVEVVeEV4VmFYSmh1ZlhsY2g3QUt4R3JicFhMQmIvcDZtcDZVMHRMUzN2T1hQbXpLZmkwdnJXMnRiVzlzN1RwMDlYVzlKNFU5Vzh0ZFl0ZFJRQXJsNnRlVWE1WFA1UkpwTzVvN0d4OGZhcHFhbHZyekg4cHBwcnJJZjVCZ0FBTnpJcmZOUXdOVFgxdllpSWREcTl1OXIrZERxOU55SWltVXltbGw1YldGaFl2anhmTXFyZmJpQXltY3pORVJIRll2SFp1UFNFWURWL0wrbjI5dmJmajRnWUdSbjV5L1dPcDdXMTliN2xRYytlUGZ2WnBlM3A2ZWxpUk1UdzhQRERFUkdKUkNMVjE5ZjNUN2xjN2cyTFRiTGQzZDEvVml3V2Y3Q0s4UzUzOGYxVktwWGtTbzNTNmZRdCtYeis5UkV4dlBSYWZYMzl6aDA3ZGxSZEFqS1ZTdlZHUkZ5NGNPR3BpQmhhSWV6eXp5VzFRcHZsNmkvN015SWlob2VISDFtOHYzcGllbnI2Znljbko3K3pmSCtsVWxuZS9wSyt3RXRxNWRjcmFXbHBlV3VsVXBrN2ZmcDAxWHZnWG92OGVwWGtQWUF0cmxiZEd4MGQvVkpFUkgxOWZlY3R0OXp5V0VRVUlpSXltY3l1dlh2M2ZtTjhmUHpyMWZwdHRwcTNBWFdyR25VVUFLNmcxanhqYkd6c2F4RVJMUzB0NzRvVnZxZU1aVFZ2dWMwMjE0aGw0MXpyTFdacU1OOEFBT0M2NUlLUEdzNmZQLyt0aUloVUt0VlhiWCt4V1B5dmlJak96czZQWnpLWnU3WnYzLzdiWFYxZG4xamEzOVRVOU9hdXJxNVBWdXVieldiM0x4N2ppZVd2TnpRMDlDNXRKeEtKNXN1NkpSWnYyL0x0YkRiNzZyR3hzYThQRGc1K2NiM2pLUlFLdjlYZTN2NEhzZml6VUNnVTNod1JjZTdjdWE5R3hFREVTeWVGaTg4amxVcDE5L1gxUFhYNzdiZGZPSGp3NEZncWxkb3pPanI2TjlVL3Zlb2FHaG91THVIWTFOVDB4cmowaERJWkVUdWJtNXZ2N2V2cisvZkZrNkZMN05xMTYvTWRIUjEvRkM4dG54Z1JFZGxzdG5QUG5qMWZucDJkUFgzcTFLbjdMdSt6SkpmTHZXYlpzZSt1TmRaY0x2ZmFpSWhNSnZQS3kzWVZoNGFHdmhBUk1UQXc4TEo3WVRZMk5yNTJhVHVmejk5VjZ6aXdGZFhLcnhIL3Y3eDlhMnZyQnlJaUd4R1J5V1R1YW10cis3M2p4NCsvdTFRcVBWMnQzN1hJcnhHeGJXbWpycTR1djVyM3VPeTQ4aDdBRmxlcjdvMk9qajQrTmpiMmVFVEV0bTNiZnYzZ3dZTURCdzRjT0xaLy8vNmZMaTdIL1d5MWZwdXQ1a1ZjWGQycVJoMEZnQ3VyTmM4WUdCajRRckZZZkNhVHlkeXgrTDFnSWlJUzI3WnRlOGRTbThYNnMrUHl2cHR0cnBITDVTN1c0M3crLzB0cjZYc2w1aHNBQUZ5dnJza3llVGVZNUlFREI0N096YzBOSHpseTVGV1g3MHluMC90Mjc5NzlhQ2FUdWFOY0xoOGRHQmo0OU9qbzZOZjI3OS8vM1lhR2hyN3g4ZkVuamg4Ly91R0lPSHQ1Mys3dTdpKzJ0cmJlZitUSWtWdEtwZEtwaG9hRzNZVkM0VzNOemMzM1pqS1pWeXkxbTUrZlA3OTRkZlpjWFYxZFlXRmhZYXBVS2oxNzd0eTV4ODZmUC8rMzZ4MVBMcGM3ME5mWDkxeEV4T3pzN0puWjJkbUJaREs1YldSazVFdURnNE9maW9pNVphSHIydHJhZnJldHJlMTk2WFQ2MXJtNXVhR1JrWkd2bkQxNzl1TVJNYk9hRDdLaG9lSG1RcUh3OWtLaDhJNXNObnR3TlgwT0h6N2NVeXFWVGk0OTM3ZHYzMzhNRFEwOWxNbGs3bDQ2d2F1cnE4c2trOG5DeE1URWt5ZE9uSGdncWx3dG44L243OTYxYTlmbk1wbk03WWxFMGlJYWJRQUFBNGRKUkVGVVl1bUVyVklxbFo0YkdSbjU2K0hoNFQ5ZjNqNmJ6UjdzN3U3K3EydzJlMGNpa1VoVktwVnlzVmg4OXNTSkV4OG9sVXJmVzJ6V3ZHL2Z2aWRmZU9HRjEwUkVKU0tpdWJuNTNwMDdkMzRrbTgyK0loYi9mUzMxUFhueTVQdUt4ZUl6cTNuZnNFVmNNYjh1MnRIUjBmSCs1dWJtZTVMSlpHdXBWUHJCM056Y3lQRHc4RU5UVTFNcnJpNjAwZm0xc2JIeHRoMDdkdnh4YzNQejJ5SWlwcWFtL3ZQVXFWTWZxN1VVcnJ3bjd3RXNzNXE2bDJ4dmIvOXdTMHZML2FsVXFtdDZldnBIQXdNRG54d2JHL3ZxU2tFM1M4MWJzdDY2VlkwNnFvNENzR3FybVdkczcrbnArVXh6Yy9OYloyZG5UMDFNVFB4cnFWVDZmbGRYMStjbUppYitiWEp5OHAvSHg4Zi9zVnd1LzNoNXA4MHkxOGhtczYvczZlbjVpOHRxYzB4UFQvL3d6Smt6SHhzZkgvL21lajQ0OHczekRRQUF0b0RXMXRiMzNIbm5uZk1SMGJHUmNmdjcrMy9TMDlPelVjc1pBbHgzNUZjQXRwSnJVZmZVUEFBZ3d2azFBQURBbGRUMTlmVjl0N096ODA4M0ttQlRVOU5iYnJ2dHR0TVJzWDJqWWdKY2grUlhBTGFTRGExN2FoNEFzSXp6YXdBQWdKVmtNcG11L3Y3K0YxT3BWUDhHaEd2WXYzLy9mK2R5dWRkdlFDeUE2NXI4Q3NCV3NvRjFUODBEQUM3aC9Cb0FBT0FLMHVsMDM5NjllLzhsazhuMFhFV1krcDZlbm9lYm1wcmVzbUVEQTdqT3lhOEFiQ1ViVVBmVVBBQ2dLdWZYQUFBQVY3YXRvNlBqZ2NiR3h0dlcwYmUxczdQelQ5THA5TjROSHhYQTlVOStCV0FyV1cvZFUvTUFnRnFjWHdNQUFOUlE5elBxQTdEVnlLOEFiQ1ZycldGcUhnQ3dXczZ2QV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T0M2OEgvUjUrUnM2SlFMTFFBQUFBQkpSVTVFcmtKZ2dnPT0iLAoJIlRoZW1lIiA6ICIiLAoJIlR5cGUiIDogImZsb3ciLAoJIlZlcnNpb24iIDogIiIKfQo="/>
    </extobj>
    <extobj name="ECB019B1-382A-4266-B25C-5B523AA43C14-4">
      <extobjdata type="ECB019B1-382A-4266-B25C-5B523AA43C14" data="ewoJIkZpbGVJZCIgOiAiMjYwNzM0MDQ1NjQxIiwKCSJHcm91cElkIiA6ICIxNDU4NzMzNTgyIiwKCSJJbWFnZSIgOiAiaVZCT1J3MEtHZ29BQUFBTlNVaEVVZ0FBQk1NQUFBSkVDQVlBQUFBYmpPTmhBQUFBQ1hCSVdYTUFBQXNUQUFBTEV3RUFtcHdZQUFBZ0FFbEVRVlI0bk96ZGVYeGNkYjMvOGZmbm5NbGthNVB1UzdvbWJkcEMyaXlOaUN3WEFWbmFBaUlxRldtTDRJSUlydGQ3MVIvcVZWRXZpc3U5b2xjRlJiWldGQkFGcEVWQVJHU3owaVJOU1V2Yk5OM2IwRDNOUHN2NS9QNllUSnVXSkUweW1mTTlaK2I5ZkR4OG1DYVQrWDVLWGozZnljbmtERU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4b2pwQWNpZktpb3Fxa1drM1BRY0E5UUlZRCtBZWFZSEdhQkd4M0ZPcTZtcE9XSjZrSUdxcUtoNFhFVGVhM3FPUVdnR01OejBFQU9scW5XSER4OSt4N1p0MnpwTXp6SlliTVpkZm03R2ovdVFxbmFLU0ticE9RYkt6NTMweG8vOWdJOWpYT1BqdmFnRFFKYnBJUWJJZDMwUVVXcXdUQTlBL3VUREI1QUFNQUgrZXdBSnhPWSt3L1FRZytIVEI1S0FEMDlxQUlDSWxPVG41MDgxUFVjaTJJeTcvTnlNSC9jaFA1NElBL3pkU1cvODJBLzRPTVkxUHQ2TC9IWWlEUEJoSDBTVUdnS21CeUIvMHduL2JucUVmcEVEeTRISXZtTi9mbWo3Rm9QVDlOOVhKa3pHOXN4TXFPb0IwN01rd2krZEFJRHN1eHR3V2dENHB4TUF1SG5TTkJ3T0JBQ2cxZlFzUTRITkpGK3FOT09YVnJydlErekVPL3pZRCtDZmh2eitPTVl2ZlFEKzNJdjgzZ2NSK1J0UGhya2dPenY3ekduVHB2MDBPenU3WEVReTR1OFBoOE83VzFwYVh0cTZkZXMxZzd6cjRKdzVjMTdKeWNtcHJLcXE0cSs4RWhFUkVSRVJFUkdkQWsrR3VhQzl2ZjJmYjc3NTVqdHpjM1BmTTN2MjdPY0FZTisrZlhmczJyWHJ5NG5jNytUSmszK1FrNU5UT1RSVEVoRVJFUkVSRVJHbFBsNHp6RVd0cmEwdnhkOCtlUERnSHhPNXJ4RWpSbHlabjUrL0tQR3BpSWlJaUlpSWlJalNCMCtHdWFzei9vWmxXWU4rUmFiczdPeXBCUVVGMzkyMWE5Y3RRek1XRVJFUkVSRVJFVkY2NEs5SitrOWd5cFFweTNmczJQRVpWVDFzZWhnaUlpSWlJaUlpSWovaE04TjhwcUNnNE5zdExTM1B0N1MwL00zMExFUkVSRVJFUkVSRWZzTm5odmxJZm43K0pUazVPZStzcjYrLzJQUXNSRVJFUkVSRVJFUit4Sk5oL2pHeG9LRGdSeHMyYkxnRWdHTjZHQ0lpSWlJaUlpSWlQK0t2U2ZxRFZWeGMvTUNlUFh1K0NHQ3Y2V0dJaUlpSWlJaUlpUHlLSjhOOFlNS0VDVjlyYlcxOXZhbXA2Um5Uc3hBUkVSRVJFUkVSK1JsL1RkSUhKazZjK0Y4aVlrK1lNT0VydmQxbS92ejVDZ0JWVlZYaTNtUkVSRVJFUkVSRVJQN0NrMkhlTlF4QUZvQURvVkNvdnBmYlpHWm1aazRIZ003T3pvMXVEVVpFUkVSRVJFUkU1RmM4R2VaUjQ4YU51M0hmdm4wUEFrQmRYZDJjbm02VG01dGJQbnYyN09xK2JrTkVSRVJFUkVSRVJNZnhtbUh1T3ZiZlcxWHQzbTZVbVprNVkvanc0ZWNCMk8vS1ZFUkVSRVJFUkVSRWFZSW53MXlVbFpVMUpmNTJYbDdlZXdBRXUzM1lCakIrNU1pUlMyYk5tdldQbzBlUFB1LzZnRVJFUkVSRVJFUkVLWTYvSnVtQ3JLeXNhU05HalBqUWlCRWpyb20vcjZDZzRQc0ZCUVhmNysxeldscGEvdWpPZEVSRVJFUkVSRVJFNllNbncxelEwZEd4dmJHeDhZN0d4c1k3aHZKK1cxdGJhL2pxa1VSRVJFUkVSRVJFL2NlVFlaUVFhZnl4NlJFRzVjUFRacGdlSWEyd0V4b29Oa1A5NWNkVzJJbDMrTEVmZ0EyNWhYMFFFYVV1WGpPTUJ1dk5nZHhZQStPU05jZEFIRlRWemNtNFkrbjZYNUljYkc5djM1bTh1MDhlVlgxaFFMZTNoeU9wL3lYN3J5TlpkMnlwSnV1dW9hcGJWZlZJMGhad0FadDVPemJUS3ovdVErRmszWEV5OXlHZmQ5SWJQL2JEeHpFdUdmQmU1STArZ0NRZVk1SzRGL211RHlJaW9uNTQyQzViOU1EWHloYzkrQnZUa3lSVFUzSFJaVWNMQzJlYm5zTy9WTW9YUEhCOStjSUhWNXVlSkprT3pKbzhxV2xXNFRMVGM2UUdOa1A5eFgySUVzRitxQy9wMFFmM0lpSktSZncxU1VxYXVRdnZteEZBNkNHQmRZWWpzc0QwUE1razBCczFBODhBMkdoNkZyOHB1ZlRYb3pLczVmZUlXTytEeUxkTno1Tk1tVTdHV1k3Z1V3QWVORDJMbjdFWjZpL3VRNVFJOWtOOVNhYyt1QmNSVVNyaXIwbFNVcFF2V1A2UkRBbFVpZUFNQUlpMEhublo5RXpKSldlSnl1ZlZJNyt2NVJmbEMrODdKMmhuMW9uSSt3QWdHbzcrelBSTXllU0kvRDhSS1ZIQU5qMkxYN0VaNmkvdVE1UUk5a045U2JjK3VCY1JVU3JpTThOb1NNMjdiTVhJZ0tOM1EvREIrUHRVOVlHNkYyNXBNVGxYTWgyZU1lMENDTVlDR05zeVkwb0p0dXg4dy9STVhsZFM4bkF3T0RYMFZRaitLLzQraGE2dGZlYTZmU2JuU3FZalU2ZU9GTUY4QUdpZU5lMjkyTFQ5ajZabjhoTTJ3MmI2aS9zUTk2RkVzQi8yMDVkMDdJTjdFUkdsS2o0empJWk0yYVVyTGdpb3M3NzdBd1FBZ0dDNW9aRmNFYkN0VDhYZkZqdmpZcE96K0VIcEpROFVaa3dMdmRqOXBFYVhsSDV3WlFldDBtNS8rcGk1U2Z5SHpRQnNwbis0RDNFZlNnVDdZVDk5U2RjK3VCY1JVYXJpTThNb2NaVjNaVlNNemZrZUxQMGNJQ2M5ZlZyYmJIdEVTajkxSEpDejQyODVxcDhBOEQ4R2gvRXlLYjkwK1lmRnhyMEFnaWQ4UkRYYzFtNy9uNW14M09HSWZPM1k3NTRvM3FtQUNKQzhsd2xNRFd3bS9nYzIwemZ1UTl5SEVzRisyRTlmMHJ3UDdrVkVsS3A0TW93U1VuckpBM1B0Z1BVSWdEazlmZHdCSHFwKzhvbzJsOGRLdXRlQmpKbEZSV1ZXd0NsUllOS3hENGljMWxGVVZKelYwSkNVbHo3M3E1THpIeDZXa2RQNUN3R1c5bndMV2JmcGhXc1B1RHVWT3c0WFR5OFBLRWFveUVYSDNpa1kyMXBjZUJFMmIzM1c0R2lleG1iWVRIOXhIK0krbEFqMnczNzZrcTU5QU55TGlDajE4V1FZRFZyNVpjdHZGZ2MvQXBEVjIyMnNxUFU3RjBkeXpleml3b2RVOElHZWZ0TTRiT0ZpQUh3UTJhVjg0Zkp6UkVLUEFES3gxeHVKcE9TdnV4MHRtalFMWWxWckQ1Y2pkaUEzQWVDRHlSNndHVGJUWDl5SHVBOGxndjJ3bjc2a2N4L2NpNGdvSGZDYVlUUTRsWGRsaUtNWEtwRFo2MjBVclc4ZGFIbkZ4YWxjbzBCQnJ4OFUvYmlMbzNpZk9PY3BNTDZQVzRSQzBmYWZ1emFQaTlUS0dOWGJ4MFQwTERkbjhSVTIweU0yY3hMdVE5eUhFc0YrMkU5ZjByMFA3a1ZFbEFaNE1vd0daODBudzlXcmxuMVFJWjhGME43VFRSUzZZcythVDZia1U4ZjdvaUlWUjZaTkt6UTloMWZVckx6dTlxaklPNkhZMmN0TjF0WDk1ZU9IWEIzS0F4UXk4ZWlzb25OTnorRkZiS1puYk9ZazNJZDZ4WDJvSDloUHI5Z1AyRWNmdUJjUlVhcmd5VEJLeU5wVlMzNm1rTmQ2K3BnRC9iM2I4M2lGbFdtOXgvUU1Yckx1cVNWckZQci9ldnFZQW45d2V4NnZFT0FXMHpONEZadnBHWnQ1Tys1RFBlTSsxRC9zcDJmc0o0Wjk5SXg3RVJHbEFwNE1vNFNVTDN6d1JsRTlING9PQUkrcHhsNWRScUhOaDQ0Y2VOWHdlT1lvUG1wNkJDOHB1ZUtCcVFKNVVLR09vL2dsZ0NnQVFEV010dkF2ekU1bmtPSWMweU40Rlp2cEJadDVHKzVEdmVBKzFDL3NweGZzQndENzZCWDNJaUpLQVR3WlJvTjIycVVQVGhTUkgwQWdLbkpOOWNxbEg0RGlCb1UyQy9DclhhLytlNDlQSzA4TEltZTFUNTgrM2ZRWVhsQlM4bkF3STJLdGhFQkU1YkcxcTVaK0toS1JNd0ZzaDhqbW1oZHVPR0o2UmxOVU1PWHdyTUl5MDNONERadnBIWnM1RWZlaFBuQWZPaVgyMHdmMnd6NzZ3TDJJaUZJQlQ0YlJvR1haZUFKQW5nSVAxYXhjOGpnQTFEeTk5UDdPY0tReUZFV3FQM1BqbFA5MklnRnJrUnVEZUYxZ1d1ZW5SVkFDYUdQMXF2b1BBY0M2WjVhc2FXdnFuT2NvYmpNOVh6SUZSWUtudWsxQThURTNadkVUTnRNM05uTWM5NkcrY1IvcUcvdnBXN3Izazg1OWNDOGlvblFRTUQwQStWUEZ3Z2UvRHNnN29EZ1l0ZVNFNndac2VQWUdUN3djOThGUm8vSUMrZmx6a25IZkFzbFZBSENpWitmVmIwL2ZwOG1mUXVuQ1gwMjJJRCtDSWh5RlhBVjgwNGwvYk9QTEgyc0c0SW5yYmJRWEZrNEw5ZjNxaFlNU2daNEdDRlQxbWZ6Tld5OGQ2dnRQUld5R3pmUVg5eUh1UTRsZ1AreW5MMzdvQStCZVJFU1VDSjRNb3dHYmQ5R0tJa2pzd3RZUmtmZXZlMnJKWWRNejlTUmpkSDQxUklxU2NkOTY3UDlGKzd4aE9xdThLOE5DOW5NQW9LcjMxejY5ck1jTDBIcEJLQ0MxSXNnYjZ2dFZ5UEUzNmRUWURKdnBKKzVEM0ljU3dYN1lUMS84MGdmQXZZaUlLQkU4R1VZREZnanEwd0N5QWR5MWJ1V1NGMDNQMDZ1dUI1QUtyRTdLM2F1MldXbzNKT08rVTBIRnVOelBRakFiMEIwMVR5LzdoT2w1K2hKL0lKbU1Wa1ExQ2tmL2Q2anZOeFd4bWE3N1pqT254SDJvNis2NUR3MEsrK202ZS9iVEk5LzBBZTVGUkVTSjRNa3dHcER5UlE5K0EwQXhvTHViVmI1a2VwNyt5Ti9VY0ticEdkSk54Y1VQRlVDaVA0UWlIQkc1M1BROC9jVld6R0V6MUYvY2h5Z1I3SWY2NHNjK0FEWkNSRFFZdklBKzlWdnBKUStNQStRL0FVQmhYVjYvYXVsUjB6T1JCMTM5c0swWjBhY0FRQVdQckZ1NWRKM3BrY2pqMkF6MUUvY2hTZ1Q3b2I2d0R5S2k5TUtUWWRSdlZzQjZRb0JjaGQ1YnMzSkpqZWw1eUp2S21rUHZGYUFjd0pHYWxVdVhtcDZIdkkvTlVIOXhINkpFc0IvcUMvc2dJa292UEJsRy9WS3g2SUZsVUx4VEZhMTJLUE1McHVjaGI1bzU4ODVNeThJakNuV2d1QmE4OENxZEFwdWgvdUkrUklsZ1A5UVg5a0ZFbEg1NE1veE9hZnI1OTJZcHJQOFRnY0RSRDYxNWJuR1Q2Wm5JbTRZVmo3d0hnQTNGSzlXcmxxNHlQUTk1SDV1aC91QStSSWxnUDlRWDlrRkVsSjU0TW94T2FVUjI0Q0VCaHF2cVN6Vi8yY0p2VnFsSDVRdnVuUzRpU3dDMGhkc3pGNXFlaDd5UHpWQi9jUitpUkxBZjZndjdJQ0pLVHp3WlJuMHFYL0RRZElGY0JnQU81TVBBTngzVE01RVhmZE9DRlhnZUFLRDZ2Ym9YRnJjWUhvZzhqODFRLzNBZm9rU3dIK29MK3lBaVNsOEIwd09RdDRrVlhRVWdBNHB2MUs1YXVzdjBQT1JOWlF0blhpUkFvUUxOTmF1V2ZkdjBQT1I5YkliNmkvc1FKWUw5VUYvWUJ4RlIrdUl6dzZoWFpZdVdYNjZLMlZDMDdqOFMvSUhwZWNpYktpdnZ5aERCazZwUUs2cUxUYzlEM3NkbXFMKzREMUVpMkEvMWhYMFFFYVUzUGpPTWVpWEFBeUtRS1BTRHUxNWQzRzU2SHZLbTZQaGhYeFZvRUlMTlZYOVo5clRwZWNqNzJBejFGL2NoU2dUN29iNndEeUtpOU1abmhsR1B5aTliOFYwQlJnSzZxVFkzODFuVDg1QlhxUWowR3dDaUNOdm5tNTZHL0lETlVQOXdINkpFc0IvcUMvc2dJaUtlREtNZXFBVjF2Z2dBa1Vqa1NqeXlPR3A2SXZLbThvWExmd2tBcXZxUDZtYy92TWYwUE9SOWJJYjZoL3NRSllMOVVGL1lCeEVSOFdRWTlhQjg0ZkpmQ0NSVGdkWHJucmxobytsNXlLUE8vMXRBUkc2RUl1SkU5WExUNDVBUHNCbnFKKzVEbEFqMlEzMWhIMFJFQlBCa0dKMms1T3FIZ3lKeVBRQ0VRODdWQU5Uc1JPUlZGZGw3ZmdjQUVEeFIrOHgxclliSElSOWdNOVFmM0ljb0VleUgrc0kraUlnb2ppZkQ2QVRCbHRBS0FFRlYvTG51dWV0Mm1KNkh2S25naXJ0eUlQb0JBTWh2bS9RaDAvT1E5N0VaNmkvdVE1UUk5a045WVI5RVJCVEhrMkYwVEVuSncwRUFWd0pBdUQzNFljUGprSWVOaStROEFnQ3ErTzBMTDF3UU1UMFBlUitib2Y3Z1BrU0pZRC9VRi9aQlJFVGRCVXdQUU42Uk1hM3psNEJrS1BCNDNRdUxXMHpQMHgrelo4OGVucDJkWFdwWlZqbUFtYW82UzBSbUFNai9RYWlqVTRHTWlvcUtGZ0F0QUk2S3lGWUFteHpIcVFld05od08xOWJWMVIweStYZnduYXNmdHFVMXRBZ0FhbGJWTHpNOVRuOVZWbFpPZFJ5blhFVG1xV294Z0dJUm1Rd2c5NDVRUjBTaFVsRlJjVWhFV2xTMUVjQm1FZG5zT0U2ZFpWblZWVlZWVzhCZnB4Z2NOa1A5NU1kOWlKMTRCL3VodnZpeEQ0Q05FQkVsaTVnZWdMeENwWHpSYjlzRm1tbUZXa2VzZWU2VFRhWW42azE1ZVhtNVpWbVhBRmdNb0J5QVBkajdVbFVGc0Y1RUhvbEVJay9YMXRhdUJoOHc5S2xpd1lPL2hpVWZVOVdWTmF1V1hXWjZudDRVRkJUa1RKZ3c0VHhWZmErSXZBL0F4RVR1VDFVUEEzaFNSQjUzSE9mNW1wcWFJME16YWVwak0yeW1mL3l4RDdFVHIySS83S2N2L3VnRFlDTkVSRzdoeVRBQ0FKUXZmUEM3SW5LcnFyNVVzMnJadjVtZTUyUVZGUlZqVmZWYXk3SStBMkJHL1AwNW1Wa29takFWeFJPblkrcTRBa3dhTlI0Rm84ZGplSFlPc29OWnlNd0lJaFFKbzcyekF5MGRiZGg3YUI5Mkgzd0xPdzdzUWYyZTdkalN1QVBON1NkY3g3dFJSTzRNaDhNUDF0Ylc3bkw5TCtvREZZdVdLd0EwNjZHcytsV2Y3VFE5ejhrcUt5dm5PWTd6Y1FBZkZaRmg4ZmVQeXgrTjRvTHBtRGx4R2lhUG1ZQkpvOGRqWFA1b1pBZXprSjJaQlVzRTdhRk90SFcyNCtEUnc5aDk4QzNzT3RpSUxZMDdzSG5QZHV3KzJIaHNEVlVOQVhoSVZlK3VxYWw1eGNCZjAxZllESnZwRDYvdlErekUyOWdQKyttTDEvc0EyQWdSa2R0NE1vd0FBQlVMSDJ5SFNGYTRzMzNDRzMvOXhGdW01NGtyTFMyZGJOdjJsMFRrSmdBWkFGQTRmZ3JlVVR3UEY4dzdFM09uem9KbERmN1NkNnFLVFh1MjRXKzFyK0pmbTJ1eGNmZlcrSWVpcXJwQ1ZiOVRVMU96T2ZHL1NXb29XL2pnbHkyUjcwSHhXdldxcFdlWm5xZTc4dkx5c3kzTCtqYUFDd0Vnd3c2Z3JQQTBuRFduSE9mUGV4ZkdqeGlUMFAwM3RUYmo3MitzeHNzYjFxQnF5eHRvRDhYTzZhaHFEWUJicTZ1clZ5WDZkMGhGYkliTjlKZFg5eUYyNGcvc2gvMzB4YXQ5QUd5RWlNZ1VuZ3dqVkN4Y2NSMUU3d2QwUS9YS1phZWJuZ2NBSmsrZW5EMW16Smh2V3BiMUJRQVpXUm1adUdEZW1makFPUXN3ZTFJUlJKS1Q3dlo5dS9Ib3k2dnc3TnBYME5MZUNsVjFBUHlxcWFucHl3ME5EWjU5U3IxYktoWXRid0dRMnhScUhkSGdrVjh4S0Nzcm0yWGI5bzhBWEE0QUUwZU94Y0xLZCtPcXN5N0J5R0g1U1ZtenJiTWRUNjUrSGsrOS9qYzBOTzZNdi92VmFEVDYrYlZyMTY1T3lxSSt4V1ppMkV6ZnZMZ1BzUlAvWUQ4eDdLZG5YdXdEWUNORVJLYnhaQmloZk5IeVRnR0NVSlJVcjFxNjN2UThaV1ZsbDl1MmZTK0FNY0ZBQnE0ODh5SjgvSkxGeU0zS2NXMkdVQ1NNKy8vNkdCNTVlUlhhT3R1aHFtMGljbU5WVmRVSzE0YndtTktGeTk5bEFhK0lvTEY2NWRJQzAvTlVWbFptcU9ybkFYd0hRSERDeUxHNDdzS3JjUGtaRjhBU2QxNG9WMVh4WXQyLzhKdG5IOEdXeGgxUVZVZEVmaHlKUkw1WlcxdmJldXA3U0cxczV1M1lUTSs4dEEreEUvOWhQeWRpUHlmeVVoOEFHeUVpOGdxZURFdHpwWmM4VUdnSHJBWUE3ZFc1d2VGNFpISFU0RGhTVVZIeGF3QTNpSWhjV0hvV3Z2VCtHekVzMjcyVFlDY0xSY0w0MzhmdnhST3Ivd29BVU5VbjkrL2YvNkZkdTNhMUd4dktrUEtGeTdlS1lMcGp5WmxyLzd6RTZFOFBTMHRMSndjQ2dVY0JuSm1Wa1luckxyd0sxNzc3dlFqWWczNHRoWVNvS3Y3OHIrZnhpMVcveGRHMkZnRFlFb2xFM2xkYlcvdUdrWUU4Z3MzMGpzMGM1NlY5aUozNEQvdnBIZnZ4Vmg4QUd5RWk4aEtlREV0ekZaY3Rmd09LRW5Ya2hwcW5sOXhuYkk2S2lyRUFYaEdSbVNOejgzRHI0cHZ4cnRubFNmdDF5SUZRVmF6ZlVZOXYvZTVPN0RtMER3QWFIY2M1TDUydUpUWno0Zks4NFlKRENrak55cVZtSHJGMUtTc3JPOWV5ck1kRVpPemNhYlB3dFEvZGdzbWpKNWdjNlpoRHpVMjQ0N0c3OGRMNjE2R3FyUUErVWwxZC9RZlRjNW5BWnZxSHpYaG5IMkluL3NSK1RpMmQrL0ZLSHdBYklTTHlHcVBmb0pCcEQ5c1RpNk0vQTRBV0hMcm1VUDBxSXo4dHE2aW9tQVpncTRpTUxacytCNy8rN08wb0hEL1pFeWZDQUVCRU1HN0VhSHpnbkFYWXRIc3JkaDdZTzB4RVBqMXg0c1EvNzkyN2Q2L3ArZHd3cmZqOXl5R1lLNUR2Tm01KzdHK201cGcvZi81VmxtV3RGSkZoSHp4N0FXNWI4bm5rNXc0M05jN2JaR2RtNFQxbFp5TXJJNGlxTFhWQkFGZFBuRGl4YWUvZXZhK1puczF0YktaLzJJdzM5aUYyNGxmc3B6L1N0eDl2OUFHd0VTSWlMK0xKc0RSV3R2REtyNHZnQW9VK3ZIN1ZqYjh6TVVObFplVWNBRytLU01aVjc3b0V0eTM1UERJQ0dTWkdPU1VSd2NYbDU4SVNDMVVOZFFMZ3hva1RKejYvZCsvZUhhWm5TN2FKczk1L1A0Q01hTVJaOU5hV1A0Wk56RkJSVWZGQkFJOEU3SUQ5NWZmZmlPdmU4MzdQbkREdFRrUlFPbjBPVHA5U2pCZmZXQzBSSjdwZ3dvUUpMWTJOamErYW5zMU5iS2IvMHJrWkwreEQ3TVMvMkUvL3BXTS9YdWdEWUNORVJGN0ZrMkZwYk9Lc3E1NFhpSVRiTXQrMWY5c2pJYmZYTHlrcG1XRGJkajJBd09KekYrRUxWOTdneVFjSEp5c3ZPaDJaR1VHc3FWOEhBRGVNSFR2MkQyKzk5ZFkrMDNNbFMvbGxENTRObFJzaDJMYjI2V1UvTkRIRC9QbnpGd0Q0WTRZZHNMNzJvWnV4c1BMZEpzWVlrTWxqSnFDc2NBNytWdnNxSWs3MGtna1RKdXhyYkd4ODNmUmNibUF6ZzVPT3paamVoOWlKdjdHZmdVdW5ma3ozQWJBUklpSXZjK2NsUzhoelpwMy8yekVDc1ZTMXMrNkZ4UzF1cjE5U1VqSXNHQXpXQXJBL2VQWUNmUGFLajdnOVFrS1duSDhsYmxwNExRU0NRQ0R3ejhyS3lvbW1aMG9XVWJsSEJDSnEzV0JpL2RMUzB0a0FIcllzeTdwMThjMjR1UHhjRTJNTVNsbmhhZmpoUjI5RmhoMkFpUHlrdkx6OGZOTXp1WUhOREY0Nk5XTjZIMkluL3NaK0JpOGQrakhkQjhCR2lJaThqaWZEMGxST1R2UStBQkRJZnhwWVBoQU1CdjhpSW1Nclo4ekY1NjgwOHYxeXdwYWNmeVVXVko0SEFEbXErdmZKa3lkbm01NXA2S2xBZFFZQWhIWUVYSCthL015Wk0vTnMyMzRDd1BEckxyZ0tsMVQ0NTRGa1hGbmhISHpwQXpjQ1FJWmxXWS9NblR0M2l1bVprb3ZOSkNwZG1qRzVEN0VULzJNL2lVbjFmZ3cvem1ValJFUSt3Sk5oYWFqazZvZURBcmtNQUtwWExmMnAyK3RYVkZSY0p5Sm5qeDQrQXYvN2lhKzV2ZnlRK3VyaW16Rmp3bFFBS0I0elpzeFhUYzh6MU1vV0xiOGVJaGtLUEZWWHQ5ajFYekhJeTh1N1hVUm1uWDNhZkh6OGtzVnVMejlrRmxhK0cxZWZ1eEFBeG1Sa1pOeGplcDVrWWpOREk5V2JNYjBQc1JOL1l6OURJMVg3TWQwSHdFYUlpUHlBSjhQU2tOVWFtZzBBVUxoK25hdlMwdEp4SW5KUHdMYnhpNXUvN1l0cmhKM0tUei81RFdRSHMyQloxbGZuejU5L211bDVocEtsY2lzQWREamhUN3U5ZGtWRnhic0IzSnlmTXh5M1huMno3MXU1YWNHMW1EUjZBa1RrNG9xS2lvK2FuaWRaMk16UVNlVm1UTzVEN01ULzJNL1FTY1YrVFBZQnNCRWlJci9neWJBMEZGRDhEd0JBNVhNdUwyM1p0djBZQUx6L3JFdFJNR3FjeThzblIxN09NTng0NlRYeFB6NVJVbElTTkRuUGtCSk1Bb0RjL2FIZExxK2NBZUJ1QVBqMDVjc3d3a012UHo1WW1SbEIzSHIxcHdBQUluTEg3Tm16L2YrWDZnbWJHVEtwM0l6QmZZaWRwQUQyTTNSU3NSK0RmUUJzaElqSU4zZ3lMTTFVVnQ2VkFjRjdBS0Q2NlNXdXZzejAvUG56NTRySU9jT3ljbjEzd2Z4VHVmcmNoZkdUZXpPRHdlQjdUTTh6Rk1vdnZmOUtBTm1xZUdiTm1rK0dYVjI3dkh5eGlNeWFPMjJXTDE1NXFiL0tDdWRnd2Z6ekFHQjBkbmIybDAzUE05VFl6TkJMeFdaTTdrUHN4UC9ZejlCTHBYNU05Z0d3RVNJaVArSEpzRFFUSFpzM0NRQVVhSFo1YVF2QWZRQnc0NlVmY25scGQzemh5dGd6eDBYa3JwUjRkcGdWK0FZQU9KYnpSVGVYTFNrcENWcVdkUnNBZk96aXE5MWMyaFhMTG5nZkJBSVJ1Ym1vcUNqZjlEeERpczBrUmFvMVkyb2ZZaWVwZ2Ywa1I2cjBZL0J4TGhzaEl2SVpuZ3hMTjFiMEd3Q0FxSDdkeldYTHk4dG5BS2dZbHBXRDk1OTlxWnRMdSthc09SV1lPSElzQUV6SnpNdzgwL1E4Q1JObkpnQkV0MlZ0Y25QWllEQjRCWUNpdWRObTRZemlVamVYZHNXMGNaTnc2ZngvZzRpTXpNL1AvNHpwZVlZVW0wbUtsR3ZHMEQ3RVRsSUUrMG1LbE9uSFVCOEFHeUVpOGh1ZURFc3IzN1FFV0FZZ1dwT1grVE0zVnhhUkx3QklxYWVNOStUYWQ3OFhBS0Nxdm41bHlkSkxIaWlFeWpBRnRocDRSY0NQQWNENzNuV3h5OHU2cDl2ZjdWcVRjd3dsTnBOY3FkT011WDBJN0NRRnNKOWs4bjgvUnZzQTJBZ1JrYS93WkZnYXFieGlZaFlBV3hVZGVHUngxSzExUzBwS2hvbklUUmwyQURjdXVPYlVuK0JqVjU1NUVYS3pjaUFpbDVhVWxFd3dQYzlnV1FIcml5SVFBZTV3YzkyNWMrZE9FWkVGdzdKeWNHSHBXVzR1N2FxU3FjVW9HRFVPSW5KYWFXbXAvNTlGQ0RhVGJLblNqS2w5aUoya0J2YVRYSDd2eDFRZkFCc2hJdklqbmd4TEkwNWsrQmtBb01CcmJxNmJtWms1RzRCTUdqMEIyY0VzTjVkMm5XVlpLSmt5RXdDUW1abDV0dUZ4QmswVVZ3RkFSMVFmZDNQZFFDQndCUUE1NTdSS0JBTVpiaTd0S2hIQmU5OFplNTBGMjdhdk56ck1FR0V6eVpVcXpaamFoOWhKYW1BL3llWDNma3oxQWJBUklpSS80c213TktMaWZBTUExTkp2dWJ6MFVnQzR1T0ljbDVjMTQ3SjNYQUFBVU5YcnpVNlNBTUZJQUdqdmpCeDJkVm1SQlFCd3p1bVZiaTVyUlB4NklpS1NHdjh3MkV6U3BVSXpwdlloZHBJYTJFL3krYmtmZzQ5ejJRZ1JrUS94WkZpNnVQcGhXNEFMb0FqWFByWHNIeTZ1YkFPNEhnQXVQK05DRjVjMTU5L212Z01CeTRhSUxLcXNyTXd4UGM5QWxTMjh2d0pBTm9CL2JIdmhoZzYzMWkwcEtRbUt5SVdXV0NsNTRkbVR6Wmc0RGRuQkxLaHF5Wnc1YzBhYm5pY1JiTVlkdm0vRzBEN0VUbElFKzNHRmIvc3g5emlYalJBUitSUlBocVdKZ283RG1RQ2dRS2ViNjVhVWxFd0NNQ0kvWnpoR0R4L2g1dExHQkFOQmpCODVCZ0RzU0NReTIvUThBeWIyOVFDZ0R1NXhjOWxBSUZBT0lMZG93aFFNejg1MWMya2pBcmFOZHhUUGc0aFkyZG5abDVpZUp5RnN4aFYrYjhiVVBzUk9VZ1A3Y1lkZit6SFZCOEJHVE05RFJEUllQQm1XSnNaR3N5WURnQWcydXJsdU1CZ2NCd0I1T2NQY1hOYTRNWG1qQUFDV1pVMHhQTXFBQ1hBRkFEaUN2N3E2cmtneEFCU085OTEvc2tHTFgxOU9WY3NOajVJUU51TWVQemRqYWg5aUo2bUIvYmpIai8yWTZpTzJKaHNoSW5ZempzNEFBQ0FBU1VSQlZQSWpuZ3hMRTVZR1Bnb0FLbnEzbSt1S1NCRUFUSWc5VXlwdEZFK2NGbi9UaDgrWDE1RUEwSm5SMmVUbXFwWmxGUVBBNU5IajNWeldxSUt1djJ2ODM0bC9zUm0zK0xrWlUvc1FPMGtON01jOWZ1ekhWQjhBR3pFOENoSFJvUEZrV0pwUTZBMnEwSERyMGQrNnZQUlpBRkE2Zlk3THk1cDErdFRpK0p0bkRPVHozaW9jTi81bzhmVHJoM3lnZnFxc3ZDdERJTU5WMGJMeGlZKzJ1TG0ycXBZQXdQVHhrOTFjMXFpSkk4Y0JHTnlEeWJZWkJWT2FpNmQvY3NpSEdpQTI0NjdCTm1QNjJBS1kyNGZZeWNCNDVkaHlNdmJqbmtUNk1YV3NNZmc0bDQwUUVmbFV3UFFBbEh5VHozbzRXeVEwVHFHZGRTL2M0dW8zcStoNlp0U2N5VE5jWHRhc1dRWFQ0MitlZHFyYkhpNHNuQmJJd0tWUWZGaEZ6dTk2OTMzSm1heHY0UWs1NzdJVk5nUlBBS0p1cmgxL1FEVjU5QVEzbHpWcTNJaGoxNTB0Nk0vdGo4eWNNa1BFdmt3ZzEwWkV6dXg2OTExSkdhNmYySXk3QnRLTWw0NHRKdmNoZG5KcVhqeTJkTWQrM0RYUWZrd2Zhd3cvem1ValJFUSt4Wk5oYVdCWVRuc09ZQU1xWWJmWFZ0WFJJcEkyRjgrUEd6a3NId0FnSXFONitualRqQmt6YlN0NldSU3lSRVRPVUFBUUZ3ZnNoVGh5RVFTQTZrb0R5K2NCd0xBMHVQaHNYRTR3Q3dDZ3FyMWVWSys1ZU5wcEN1dHlBYTVWRWM5ZG00UE51T3RVelhqMTJHSnlId0k3NlpIWGp5M2RzUjkzOWFjZkx4MXJEUGNCc0JFaUlsL2l5YkEwa0NHQmZFQUJZSitCNVVjRFFGN09jQU5MbXpNc0t5Zitabjc4amVZWlUrYXFGVmdvSWtzVVd1YkE4c0wzcUNld1JDOEFCTkRJeTI2dnJhcjVJb0tjekd5M2x6WW1NeU1ZZnpPbisvdGJaaGVXUmh4Y1lRRkxWT1Ewb090ZnNBZXhHWGYxMUl3ZmppMG05eUYyY3B5ZmppM2RzUjkzOWRhUFY0ODFoaC9uc2hFaUlwL2l5YkEwWUFYMDdOaGIrcVNCNVVjQndJamM5RG9aWnRzMk1td2IwME9kZ2IvT0t2cVdwZml3Q29xQi9uM2owVlJjdU55Q2lDT3dMS2dvWUlsQ0ZHSkJJSUJhVUFoaTEvMFRGYkVBRlNnc1FBU0FaUWtFZ0tpcUJaSFk3UUJMVkFXQVFHQXB4TElBY1ZRdEFMSmp4MDlQajhMQzlOQ0JWVlp4a1NOUVVZbXRBUlZMRWJ1ZGlJaG9mRzFZY214R09YNzdydHVxaWlYU3RYYlhqSEpzWmdoaTg4bk4wVWgwZlNBRHVWbnA4MkRTc2l4a0I3UFFFZXF3Nm1ZVi90dGt5RVdpV09Jb1psajkvQTZqcWJod09TQmlDY1NCV2hZZzJ2VzFPZloxVjdVazlqTjdRVmREMnZVMWovL1o2bmE3WTE4YndJSjJmVzBGQW9nSVlFRzcxaExJdHUxM251YUlqU21oL1U4SGlnc2RITzlGQU1TYUVZaEFSRFYrUDNxc0tjVHVWUFJZTDdBRTNUclMyTjhKUFRTenpIRWlPMjA3N1pySkNXWmhVbnVMOVpmaXd1OWtRaFlQNU5qU1hGeTBISUE0QWd1SWZiM2RPTFkwNy83dlVRZnM0Y2lQZHVTUExpNnFPL25ZRXJzUGpSMHJOUGE1c1k5clY0ZXh0U0VET0xaMHRYSmJOQng5UGhCTXUwNFNQYlljblZYNGdIUjliYnJ2UmJFKzRyMmM4dmdpaUI4L1ZJLzllM2NneHo5SFk4ZUkyTmRSUkxwMUkxMk5OTy84NzVFSEE4TXczR2tmTVdaVzRRYW4yNTRvVUlsOXZsaVc0bGhYY214ZU9kWWx1dTJuNkRyT1NOZmY0VzNIbWE1ajRLL0NuYzZLWUZiYTl2UEc3Qm5uVEl0RzMrT0l0WFNneHhybjJQSGkrUEVkeC83N3hvOHJzR0pmZHJWRVkyMmdxNW40MStadHg1bGpqek5pSFIzYTlkOWpEZ1R5a1I5dHl4dFhYTFFPNlBwY1VVdFBhaVgyTlgvYmZqUzRZMHpYWG5RQkVGWWdMUnRwRDNWWUpTVWx3K3JxNmx6LzlWUWlva1R4WkZnYUVORUZnRUF0NjNFRHk5dXhHUXlzN0FFNUFCeEhKd1ZFTWdmeTAvZllUMTFqajhTMTYrZXVlc0ovUXpuaDF4R2toL2NkVzYvYmYzenA0YytLcmxNY0FLYUZEc1EvTkFkeWZPM2pkMy84ejNyQ1dyM00yRzI1N2pPZThOOUNSTHQvYXJxbEV2K09TeUpPbmdTc0FrQ3lCdlQ1SWt1QXJxOGpCRDM5cW9yMDhBL3c1UGZGUGsvZS9rMk95QWwzRjcvLytGclR3Z2ZqSDVwOXdqLzBZMS8zYnIzSjJ6NTQvRDU3N0tYWG1lTE55QW0zVFJPQytJL2laWklGRE9qWW9vSWw4ZnRBYi85dWszQnN5WXUySXkvYURnQ2pJUmg5OHJFbDluL0hHOUMzZnhBbmY4SXBqeTJBZHZXYnRwMGtjbXdCWkpsMisyK3NQWDR0K25kODZYb25nUGl4NnUzdmo3K3ZlemR4dzdVZHc4UHRBREJLSWFQaVg5RHVueW5vZVY4NnVaM3VNUnpiZDNvNnpzUkdVZW02MTNUc0J3QWMxWHlWd1IxcjRzZUJYdjhkbi9SblBlbGQ4WDNwaEpsNjJMdEdPdTBZR1dvSGdERVFqRG4ydWQyKzN0TDl6eWZjVFFMSEdCR0Zxa0pWVHQ0cjAwSDg3OXZaMmNrWFpDTWlYK0xKc0hRZzFobXFxazF0b1ZkZFgxcmtJSUNDcHJZV2pNdlBkSHQ1WXh4MUVJNUdVV1BaenVqNnJaOVFBTTB6cDM5SkJkTUUxa1hvK3VscWJ6VHFmRmhGSEJ0d1l0LzRSMVVkY1dMbkg4UlI2WG83R2xXSU9BclJnTlgxL2toRUl5SWFFSEhDQWcxSTFBbEV4UUZFd3dKRjFISVVZWVZsT1Fwb2htVTVvWERzL3o4eS9WT3ZPeEQ3NXp2dUxCMFd0YU1LcUZwaEI1Wm9wbVU1SFoyaW1WYW4weTZpV1oyV0E4dFN0U3hIclRaVjIzYlFLdXJZdHFPV3BTTUNSeDNZbHVLSTdleTFiWTFhbG5aa1pUbWgrbm85SFhBUWUwenB4QjlienA4Ly93Q0EwVzJkSGNnUFpDVC9pK1FCcW9yMlVBY2NWZWYwaHUwckFUeWxnRFRQblA1bFFJclV3c1VDbWQ3bmZjRDVzT1dJRXdYVUZuRUFxRXBVNFloalE1eW9pQ3Fna0tpRHFNUnVJNGgxSTZLUlNFUURJazVFNGgrTEtLS3hwaklzY2NJUjBYZ3ZHWUNxWlRrSWQvMi9oSFhaOU0rdlVjRCtSZjJkODNJdEt3b0pxZHFXQXhITkRGbE91M1NxQ2pTNzAzTFV0aDBWVVlpbzJ1MU9jNXVsdVpibHFHVnBmaURnSExLT3FHTmJPdWFJN1NBancwRWdvUFdCZ002c3J6L1dDMkxmNzZaMU0yMmhEdFJZdGpOdWM4TkhCM3Bza2FoelRWUkUzVHkyUUVSdm1uN1RFNTJTTWUyN2pROVVURzF2YW84MUthcDIyRG41MktJZG90bXg0OGdKeHhZVlVTY1FjSG85dG1UVzYrbDFQTFlBUTNSc1VlZGF5NEhUdlJmdE9vNUFvS2M0dm1pOEdZZzRrRmdqV1JKMUlwSFk1OGMrSHU4cG91aHFDeUtLU096NEZKS3dCa1djNjZkK2RtVUk5clR2N0ZsZU9qMTB1Q1BURGpzZElxcWRvbGxXeUdtTEgyTkV0TTJ5Tkx1ckhZaW90c2VPTzA0ZzRLaGxxVnBIZEZTVDdieGxXVG8rSThQWkZnaG81TVRqRFB2cDFrL3Bwb1pWQUZaMjlkUHZZNDBUZGE2eDVmamVGTitYQU9rNnRzUzZzUjF4SW9nMUVSQnhOQnAxVG5tY2tZalR2WmVQVC83VTR5RUVwbjY3OGY3SzhlRWpIY0dJNWNRYlZBa3BiTXZSVGxHMVFrNldKVTViL0JqVHRSZTFpR2h1dDA1T1BzWk1EQWFkZWpaeWduZ2pxdXJVMTljM201NkhpR2d3ZURJczVha0lWaFJERU4zMndnMGRCZ2FJblF4cmJjYTQvTkdudkhHcWFHbHZpNy9aaFBnUHErdTNmZi9ZeHdzTFM1MEFsZ0p5R1FTbm4vejUrVnUyL2M2VlFic3BPZi9oWWNITVVCQkFiY0htN1J2Y1hoK3gvMWFqV3p2YmtaOG12MWJiR1E3RmY4cmNqdU5QdWxMVWIvdGUvRFpIaW9yZVlkdFlvb0pGQUdhZGZCLzVtOXh2SmE3ay9JZUhCWU5keld6YjlxYUJFZEsrbVlFZVc0WnYyZlo3bDBidFJxVml6b3BwQUtKejY2clh1cjgrT3dFR2NXelp2TzBoZDZZOUZaV0s0bGcvWlJ0ZWY4UEFBT3dIeC9ycDk3Rm1oR3ZIR3BXS21TdW1Bb2lXckY5YjdjNmFiOE5HaUloOGlFOXJUWEhUejc4dkU0QW9OR3BpZlZVOUJBQkhXbythV042WXByYllEOGxFNUhCUEh4KzJkV3R0M3VhdFg4cmIzRkFDMFRrS2ZFc1VWYTRPZVpKZ1ZtUWVZcTBZbVVOVmp3SkFhMGZicVc2YU10cER4ODVQdC9aMm14RU5EYThQMzl6d2hieE5EYk90Q0VvQmZCK0tPbGNHUEFVMjQ3NVROZVBGWTRzSDlpRjIwZ012SDF1Nll6L3U2MDgvWGpuV21PNERZQ01tNXlBaVNnUlBocVc0RVVEWGF4OUx4TkFJR3dCZzArNnRocFkzWTh2ZTdRQUFWZDEwcXR2bWJkeTZNWDlUd3plSGIyNm9ERWM3cGpyQXJVa2ZzQ2VXVXhaN1E5WVlXUi9ZQVFCN0RyNWxhSG4zN1Q5NkNBQWdJbzM5dWYyd2hvWjFlWnNhdnBLM3VXRXVJcDJ6RmJndHFRT2VDcHR4M1VDYThjcXh4UVA3RURzNUJjOGRXN3BoUCs0YmFEOG1qelVlNkFOZ0kwUkV2c1NUWVNuT0NkcEJBQkRBMUUvTVhnV0F0ZHMyR2xyZWpMb2Q5ZkUzWHgvSTU0M2VzbWZuaUUwTnR3LzlSS2Vta0RrQTRFVHRXaFByQTdGbkpHemR0OXZROHU1clBMUWZBS0NxQXo1Ym5OZXdlMVArcG9adkRQbFFBOEJtM0RmWVprd2VXenl3RDdHVEFmRENzYVU3OXVPK1JQcHgrMWpqZ1Q0QU5rSkU1RXM4R1piaWJBMTNYUmRPd3liV2R4em5UUURZZlNDOWZuQzBhWGNEQUVCRVRGMi9ZdURVbVFRQUdWYm5IaVBMZHoyTGJ2ZkI5R2xsejZGOThUZTNtSnhqME5pTTYvellqT2w5aUozNEcvdHhuNS82TWQwSHdFWk16a0ZFbEFpZURFdHhJYzJJUFVnUU1mTE5xdU00QndEZ2FIdUxpZVdOMlg4MGRxa3d4M0YyR2g2bC8wUW1Ba0FZZ1U0VHk2dHFQUUJzUzZPZnJMNjVLM2JTMUhFY0V4ZUZUaHliY1owZm16RzlEN0VUZjJNLzd2TlRQNmI3QU5pSTRWR0lpQWFOSjhOU1hHWkFSd0NBZGwzUHdHMk80K3dDMEg2azlTaGEwdVRDb2xFbmlzYkQrNkdxYXR2MkthOFo1aFVDNUFGQXREMXM1TG9iKy9mdnIxTFYwT2JkVzlFUk1uSnV4VldPNDJEMTVyVlFWUVh3ak9sNUJvUE51TXV2elpqZWg5aUp2N0VmZC9tdEg5TjlBR3pFOUR4RVJJUEZrMkVwVHNXZUJBQUM3REt4ZmwxZFhjaHhuTitwS3A1ZTg2S0pFVnkzZWxNdFFwRXdBUHg5elpvMVRhYm42UzlWRFFKQUdKbEdUbXpzMmJPbkRjQ0xFU2VLcWkyZWUwR3pJYmR0MzI0Y2JXc0JnUHExYTlmNjhzZkpiTVpkZm0zRzlEN0VUdnlOL2JqTGIvMlk3Z05nSTZibklTSWFMSjRNUzNYcTVBT0E0K0N3d1NudUFZQ1ZhMTR3T0lKNy92eXY1K052M210eWpvRVNpQTBBR1psdGpzRXhWZ0hBeXh0TXZUaWhlNm9iWWcrWVJlUmx3Nk1NR3B0eGwyK2I4Y1kreEU3OGl2MjR5bmY5ZUtNUGdJMFFFZmtPVDRhbE9NZENCZ0RBTm5kaFVYUzl5czcyZmJzUmpwcDg1ZXZrVTFXczNib2gvc2UvbTV4bDRGUUF3QXBrcTZrSm90SG9Vd0R3ajdwL0llcVlmR0dvNUZKVlBMazZkdEkwR28wK1pIaWNCTEFadC9pNUdTL3NRK3pFdjlpUGUvellqeGY2QU5nSUVaRWY4V1JZcWxNckF3QUVZdXdpQmpVMU5VZFU5ZEhPY0FnUC9mMUpVMk80NG0vclhzT1IxbVlBZUwyNnVucTc2WGtHUWtVRUFPeldrTEVURzdXMXRSdFY5WlZETFUxNFpZTi9Yb2h6b0xZMDdrRDkzdTBBc0gzdDJyVyt2ZDRHbTNHUHI1dnh3RDdFVG55TS9iakdsLzE0b0ErQWpSQVIrUkZQaHFVNFd6VDJFek8xUWlibmlFYWozd0tBMzcvMGxNa3hrdTQzeno0U2YvUHJKdWNZcE5pSmpVQ3VzUk1iQUtDcWR3UEFuMTVMM2NkWVQvM3Jid0FBeDNGK2IzaVVSTEVabC9pNUdhL3NRK3pFbjlpUGUvellqMWY2QU5nSUVaSGY4R1JZaW5PYzJEVjlWQjJUMS9SQmJXM3Rtd0IyTkxVMjR4OTEvekk1U3RLOHVhc0IyL2Z0Z2FvZWprUWkvekE5ejRCcDdNVEdZY09YM1hBYzUxRUErLys1YVMwMmRyMTBkeXJaMTNRUWYzejFHUUJvczIzN2YwM1BreEEyNHdxL04rT1ZmWWlkK0JQN2NZZGYrL0ZLSDdGWjJBZ1JrWi93WkZpS1UrQW9BRmlRZk1PalJFUmtDUUI4L3c5M0d4NGxPYjc3OE0raFVLanFwMnRyYTF0Tnp6TlFBbzBDUUc3bU1LUEhoYTcvZHJjQndLK2VTYjBmUFA3dXhUOGpFcnVleUgxcjFxelphM3FlUkxBWmQvaTlHYS9zUSt6RW45aVBPL3phajFmNkFOZ0lFWkhmOEdSWWloTmJEd09BaW80MlBjdWFOV3RlQTFCL3BQVW9IbmxwbGVseGh0U0xiNnpHMXJkMkFzQUIyN2IvWkhxZXdWQklCQURDSFJIang0WEd4c2JmcU9wYnIyMnN3V3NiYTB5UE0yUWFHbmZpMFplZmhxcTJoa0toMjB6UGt5ZzJrM3lwMEl5WDlpRjI0ai9zSi9uODNJK1grZ0RZQ0JHUm54ai9Cb2FTUzZMMklRQlExVkdtWndFUUNZZkRsd0xBTDFmOUZrZmJXa3pQTXlRNnd5Rjg3OUc3QUFDTzQ3eHZ6Wm8xYllaSEdxd0lBQVR0Mks4Y21MUm56NTQyQUo4R2dCLys4ZGRvRDNVWW5paHhrV2dVMzN2MGwzRFVnYXJlL3NZYmI3eGxlcVlod0dhU0tGV2E4ZEkreEU3OGgvMGtsOS83OFZJZkFCc2hJdklUbmd4TGNSRW5kakVmZ2VXSm41aXRXN2V1UVZXLzB4a0o0YWFmKy9FYTgyLzM1ZnZ1d05IMkZnQllVVk5UODdMcGVRWXIvaXR2MFVDV0o0NEwxZFhWajZycVk0Mkg5K1BPSis4M1BVN0Nmdi9TVTFpL3N4NEFxbXBxYW00M1BjOVFZRFBKbFNyTmVHMGZZaWYrd242U3krLzllSzBQZ0kwUUVmbUZKNzZCb2VSUmRIUmR1MHFubXAza3VPYm01dThBYU5peGZ3L3U4UG4xdys3NzZ4L3dldjA2QURnZ0lyZjBkVnYxK0w4M1Jld0JwYTJoZ09sWjRqbzZPajZ0cXZ1ZVhQMDhIdi9uYzZiSEdiVFZtOWJpRnl0WFFGVmJBZHdBb05jTC9YcTlrKzdZVFBLa1VqTmUzSWZTc1JQQSs2MzBoUDBrVHlyMDQ4VStnUFJzeEl0OUVCSDFoUWV0VkJmTkNnR0FBQk5NanhKWFgxL2ZLU0pucW1yYkU2di9HbjlsR3QvNSt4dXI4WnRuSHdXQVNDUVNPWGZObWpWTmZkMitiZmFVQ1UyekNuL2ZNclB3RWs4K1lGQnNCZ0E0T3M3d0pNZHMyTEJocjZxK1gxVkQvL1A0YjFEVHNONzBTQU8yZmQ5dWZIMzUvMEJWSFZXOXNhcXFxcmF2MjN1K2srN1lURktrWERNZTNJZlNzUlBBQjYzMGhQMGtSY3IwNDhFK2dQUnN4Sk45RUJIMWdRZXFGS2VCdGpBQUtHRDhtajdkclZtejVvQ0l2QU1BZnZTbmUvQ0V6MzVxOW1MZHYvQzE1VCtPWHo5aFFXMXQ3Y1pUZlU3dXhwMTc0TWhyamlWL2FaNVZ1THRwWnVFdE9uMzZDRGZtN1E4VjFBT0FaY3NjMDdOMFYxTlQ4N0tJM0JTSlJ2R2Y5MzRQYTdkdU1EMVN2MjNmdHh1ZnZ1dGJhTzFzQjREdjE5VFUvUFpVbitQMVRycGpNME12Rlp2eDZqNlVicDBBM20rbEoreG42S1ZTUDE3dEEwaS9ScnpZQnhGUlgzZ3lMTlYxNXNWK1lpYmVlNUJRVlZXMVFWVXZCb0E3SHZzVkhudjFMMUJWMDJPZDB2TzFyK0NyRC80SXFnckhjYTZ2cnE3K2EzOC9kMWQ5dy84QnVoR1FDV0xKejVxRHNxdTV1UEFuelRPbm5wN01tZnZENmpxeElZclpwbWM1V1ZWVjFiMk80L3huZTZnVFg3em45dml2cG5yYWxyM2JjY3N2djRuRExVMEE4UFBxNnVwYisvdTVYdTZrT3pZenRGSzJHVy92UTJuVkNlRHhWbnJDZm9aVXl2WGo0VDZBOUd2RWMzMFFFZldCSjhOU1hPZXVScy8reEF3QXFxdXJud053RmdEOThaOStnOXNmK1NXaTBhanBzWHIxODVVcjhGOHJmZ0pWaGFwK3NLYW1aa0JYUmkwQlFwYmlNOGZmSTdrcThsbTFBblhOeFlYUHRoWVhYV2JxYXhVSnlTWUFjRVJMVEt4L0tqVTFOVDhFOElXT2NLZisrNi8vRzQrK3ZNcXpKMDlmV1BjYVB2R3pyK0ZJNjFHbzZwMVZWVlY5WGsvdVpGN3VwRHMyTTNSU3VSbXY3MFBwMUFuZzdWWjZ3bjZHVGlyMjQvVStnUFJxeEd0OUVCSDFSVXdQUU1sWHNmREJWaFZrMWF4YzV0bk5wNnlzck1TeXJCZEZaRlRSaENuNDFyV2ZRK0g0S2FiSE91YXRJd2Z3N2QvOUREVmJOMEJWMnh6SHVYenQyclYvRyt6OU5SVVhQU1NDYTNyNm1DaDJPSXIva2JhTzVYbDc5aHdZL05RRGRQNDNBeFU1TXpzQTNWKzljdGxFMTlZZG9QTHk4aVdXWmQwTklPZVNpblB4dVN1dVIzN3VjTk5qQVFEYVF4MzR6Yk9QNEtFWC93d0FZVlg5ZW5WMTlmY0hlMytlN0tRN05wT3dkR25HRC90UU9uVUNlTGVWbnJDZnhLUjZQMzdvQTBpdlJyelVCeEZSYjNneUxBMVVMRnorSEFUdmlUbzZwL2JwWmFlOHRwVXAwNmRQenhvNWN1VFRJbkllQVBub3hWZGoyZmxYSWlPUVlXd214M0h3aDFmK2dwODhlVi84WFcrbzZvWFYxZFg3RTduZnRwbVRKb2V0NEpzQ3llMzFSb29PQmU0VDZmaDYzaVozSGl4VUxGeCtCSUo4NjYzVzRKbzFud3k3c2VaZ2xKZVhsNHZJSDBWaytvamNQUHpIVlIvSHUrZStFeUptRG1tcWlwcUc5ZmplbzNkaDk2RzNBT0JBTkJwZHVuYnQycjhrY3I5ZTdhUTdOak00NmRhTVgvYWhkT2tFOEc0clBXRS9nNU11L2ZpbER5QjlHdkZTSDBSRXZlR3ZTYWFIRndIQUZseG9lcEMrYk51MnJhTzZ1dnA4eDNHK0RLRDlOODgrZ3ZmZmZndWUrT2R6Q0VmYy9SNDc2amg0cnVabGZPaU96OFZQaEVWVjlmYXFxcXA1aVo0SUE0Q2MrdDI3eEpILzZ2TkdnaXdSblQ1ODA1NURpYTdYWHlwb0JvQ21jYm5aYnEwNUdEVTFOVFZ0YlcybHFuclA0WlltL2RyeUgrUG1YL3dYcWh2V3UvNnJCNXYzYk1OWDd2OEJQblAzYmRoOTZDMm82aE9kblozemh1S2JEYTkyMGgyYkdiZzBiY1lYKzFDNmRBSjR1cFdlc0o4QlNyTitmTkVIa0Q2TmVLd1BJcUllOFpsaGFhQjh3WVBuaXlWL1U4V2pOYXVXWG0xNm52NG9MUzBkWjl2MnJ3QmNMaUxXMkx4UldQeHZpM0J4K1RrWWt6Y3FhZXNlYld2Qlg5ZStnb2RmV29tZEIvWkNWVlZFWGdpSHd4OWZ0MjVkdzFDdXBVQ3dlVlpoTFNDOVhIeGMxN2EwZEo1ZHNHZFAyMUN1MjVlS1JRK3VCK1MwYU1RWlgvdk1kZnZjV2pjUlpXVmxGOWkyL1JNQTh3Q2dkUG9jZlBDY0JUam50RXBrWmdTVHNtWWtHc1hybTJ2eHg5ZWV4Y3NiMWdBQVZIV2JpSHlscXFycTkwTzVsaGM3Nlk3TjlFKzZOK1BIZlNqVk93RzgyVXBQMkUvL3BHcy9mdXdEU1AxR3ZOSUhFVkZ2ZURJc0RaUmRlUDhrSzh2ZTFYVmRuM0dtNXhtSXNyS3lkOXEyZlp1cVhpd2lGZ0NjUFdjK3ppczVBKzhvbm9meEk4WWsvTlR5UTgxSDhLL042L0RTK3RmeHdyclhvQUEwOXVPNVZ3QjhZeUN2RmpsUXpUT21YYUMyL1h4UEg3TTB1bVRZNXUzOWVybnpvVkt4YVBtZkFGeUpxSlpYLzJYWldqZlhUcEJVVkZRc0JmQjFFU2tHZ09IWnViaTQvQnljTldjK3lndFBRM1ptVmtJTGhDTmh2TEY5TTE3YldJMW5hbDdDL3FaalA4amNDK0NPcXFxcW53R0lKTFJJTDd6V1NYZHNwbmRzNWpnZjcwTXAzUW5ndlZaNnduNTZ4MzU4M1FlUTRvMTRvUThpb3Q3d1pGZ2FLTHJvcnZ6OFlPNFJBRzNWSzVmMi9ydjdIbFpXVmxaaTIvYm5BQ3dHa0I5L2Y4R284U2lkUGh0enA4MUN3YWh4R0pzL0NtUHlSaUVuTXd1MmRmdzZxbEhIUVVlb0F3ZU9Ic2IrcGtQWWUzZy8xdS9jak5wdEc3RjkzKzd1UzdVRGVDd2FqZDY1ZHUzYTFXNzgzWnBuRlQya09INlJVUUU2RmNnRTBLS09jM0YrL2JiWDNKZ0RBRW9YclBpWWJlbXZIY2pYMTY1YzhoMjMxaDFDVmtWRnhlVWljak9BaTlEMWlrVUIyOGFjeVROUU5uME9aazBxeExnUm96RTJieFJHRHN0SE1KQng3SVNxcWlJY2phQ3A5U2oyTngzR3ZxYUQyTks0SFd1M2JzVDZIWnZRRVE3RmJ4Yy9XWHAzZFhYMWI1SEVielRpdk5SSmQyeUd6ZlJIQ3V4REtkc0o0SzFXZXNKKzJFOWZVcUFQSUlVYk1kMEhFVkZ2ZURJc0hWejlzRjNlMmhrU2lGTzljcW01cTlFUGdjckt5Z3hWdmNKeG5LdEU1R0lSR2QvYmJUUHNBREtEUVlUQ1lZVDZ1T2FZcWg0V2tlY0FQTDV2Mzc3SGR1M2ExWjZNMlh0emNFYkJsSUNkdWFIcklxT2RqcVB2RlpHclJIQVRvSWNsR2psditKYWRiN2d4UzhtaWh5ZGthR2lQaU5aV3IxeFc3c2FheVZKWldUbFJWYThCY0xtcW5pTWltVDNkVGlESUNtWkNSTkFSNm9EVCt6VTdJZ0JlVjlXVm9WRG9vYnE2dXZwa3pkNFRMM1hTSFp0aE0vMlNXdnRRU25VQ2VLeVZuckFmOXRPWEZPb0RTTDFHalBkQlJOUUxuZ3hMRStXTGx2OWRnUE1jQkdhdlhYbk5KdFB6REpYeTh2Sml5N0xPQVhBV2dLbXFPa1ZFSmdNWWhxNmZxbldKQW1nRnNFZFZkd0hZSVNML2pFYWpMNjlkdTdiTy9jbFBkSFJXMGI5RDlRZUFmRHh2YzhPOUNsaEhpNHRXeEY2V1d2YzZpSjQ3WXRPT0liMW1XVzhxRmkxdkE1QmQvVlpyRUI1K2RjQ0JLQ2twQ1FZQ2dYZmF0bjJlcXM0RE1FVkVwZ0FZaDloUEorUEhRbFhWRUlDRElySlRWWGNDV0EvZ0g5Rm85TlhhMnRwV00zK0RHQzkxMGgyYllUUDlrWXI3VUtwMEFuaXJsWjZ3SC9iVGwxVHNBMGlkUmt6M1FVUkVhYXhzd1lPZnJGaTBYTXNYTHZmanJ6RU55c3laTXpQbnpaczNjdkxreVo1K2xUdWc2eUtqeFVVM25mUytqS2FaUlN1UHppclNvN01LdHh5ZE5HbTBHN05VTEZxeHIyTFJjcDEzMllxUmJxem5BZGJzMmJPSEZ4VVY1ZVBFRTZpZTQ2Vk91bU16M3VXbFp0SndIL0pOSjRDM1d1a0orL0UyMC8ya1lSK0FqeG94M1FjUlVVOHMwd09RTzFvbC9CZ0FpT0I2dzZPNHByNit2blBkdW5XSDNmNjF4OEVRSURSOGM4TXZUM3BmT0s4ajlBRUFMd05TaE56TVI5U0ZCenVxenZiWSt2YWtaSy9sRWM3R2pSdWJHeG9hbWhCN0JxRm5lYW1UN3RpTWQzbXBtVFRjaDN6VENlQ3RWbnJDZnJ6TmREOXAyQWZnbzBaTTkwRkUxQk9lREVzYkxVZTczaGhsZEF3YUVObTFxeDNvZUo4b2RnQzRvSG5XOUI4a2ZVM1Jld0RBY3NJZlNmWmFORFJNZEhMQyttekdkOHcwdzMzSWowd2ZYNDVqUDM3a1hqL3N3NCs4YzN3aG9uVEVrMkZwb243Vlp6dWhPS3BBNXZUejcwM3NOWnJKVlhtYjloeXdOUG8rVWJRRDF1ZGJpcWRkbTh6MTJwckNLeFRxaU1qMTRIVUZmY1B0VHJwak0vN2tkalBjaC96TDVQRWxqdjM0bHh2OXNBLy84c0x4aFlqU0UwK0dwUkdGM2l1QWxaY1pXR3A2RmhxWTNQcnQxWTdxalFERUVldnVscUtpZWNsYWErUExIMnNXbFdZQVkyYWZjOCt3WksxRFE4L05UcnBqTS83bGRqUGNoL3pMMVBHbE8vYmpYMjcwd3o3OHl3dkhGeUpLUHp3WmxrNGkxdjhCZ0dYSmY1Z2VoUVl1djM3cmNsWDhCSkJjeDhadkZRZ21iVEhCWGdESUhCNHNTTm9hbEJTdWR0SWRtL0V0VjV2aFB1UnJ4bzR2Y2V6SDE1TGVEL3Z3TmVQSEZ5SktPendabGtaYUFpTjNBSUFBMDB6UFFvT1R0N25oUDFWUkJjSGM1bG1GdHlkdkplY1hBR0NMM0pLOE5TaFozT3VrT3pialoyNDF3MzNJLzh3Y1gyTFlqLzhsc3gvMjRYOG1qeTlFbEg1NE1peU4xSzlhMUFuRlhnVXl5eTYvUDExZTlTMmxDQkNPYUdTWkFCMVFmTzVvMGRSems3SE80YmJvM1FBaUFENEJLSzhCNVROdWRkSWRtL0UzdDVyaFB1Ui9KbzR2Y2V6SC81TFpEL3Z3UDVQSEZ5SktQendabG1aVThSMFJpQlcxL3R2MExEUTRvK3QzckhmVStRcEViTmlCK3hySGo4OGQ2alcydlhCREI0QWpFR1FWVk42ZFBkVDNUOG5uUmlmZHNSbi9jNnNaN2tQKzUvYnhwVHYyNDMvSjdJZDkrSi9KNHdzUnBSZWVERXN6bVlMbEFBQ1JaWVpIb1FUa2JkNzJVNmorSFlJWjJYbTVQMHpHR3FxNkdnREdqc3ZsVCtWOHlvMU91bU16L3VkR005eUhVb1BieDVjNDlwTWFrdFVQKzBnTnBvNHZSSlJlZURJc3pmeHpWYkFWc1Y5bEVyNzB0SDhKNEVURGVqMmdyU0w0ZURKZWRjZFMrLytwUWtYMHAwTjkzK1FPTnpycGpzMzRueHZOY0I5S0RXNGZYK0xZVDJwSVZqL3NJeldZT3I0UVVYcmh5VEFYWkdkbm56bG56cHpWRlJVVm9mbno1MnY4Zi9QbXpkdFZXRmo0dS83Y1IwNU9Uc0cwYWRNZUtDMHQzVjlSVWRGNSt1bW5yeDg3ZHV4bkJ6N040aWdVdndDQVVkbUJydy84ODhrclJtN2J0ZzJLYndFSU9BSDhmS2p2ditycGEyc0ZlODJZdHdBQUlBQkpSRUZVT0NxUVdYeEE2Vi9KN3FRN05wTWFrdDhNOTZGVTRlYng1VGoya3lxUzB3LzdTQlZtamk5RWxFNTRNc3dGN2UzdC8zenp6VGZmdVduVHBvWHg5KzNidCsrT2RldldUZDY2ZGVzMXAvcjg3T3pzU1VWRlJhK05IRG55cW1nMDJpSWlnYXlzck5PbVRKbnlrNEtDZ2dHLzBrbzA2bndIQUZUa3l3UDlYUEtXNGJyMVRnQmJBSnpiVkZ4MDdaQXZJS2dGZ1B5c3pIY00rWDJUYTVMZVNYZHNKaVVrdXhudVE2bkQxZU5MRi9hVE9wTFJEL3RJSFNhT0wwU1VQbmd5ekVXdHJhMHZ4ZDgrZVBEZ0gvdjdlUk1uVHZ4cFkyUGp0MnRxYWtiVzFkVVZybCsvZmtaYlcxc1ZBSXdmUC80L0FJd2N5Qnkxb1laRFVDZ0FlK2JDT3pNSDhybmtMVktQVGpzYS9Rd0FXTUR0T25ueWtGNjRQT0pFdnd5RldoTDl2Nkc4WDNKWHNqdnBqczJraG1RM3czMG9kYmg1ZklsalA2a2pHZjJ3ajlSaDR2aENST21ESjhQYzFSbC93N0tzam41K3pwaERodzQ5Y09EQWdWOGhkZzBFZEhSMGJOdTVjK2RIQVVCRUFwbVptV01ITk1VTDM0d0ErQmtBRE1QSTd3L29jOGx6Y3Jkc1h3WEZVeXFZZWpRNzQ5YWh2TzkxVDMva1ZSVU5RYVIwOGxrLzVnTVFIMHRtSjkyeG1kU1IxR2E0RDZVVXQ0NHZ4N0NmbERMay9iQ1BsT0w2OFlXSTBnWlBobm5mZ1NOSGp2enA1SGUydHJhK0NRQ2RuWjJiT3pzNzZ3ZDZwNkVkd2Y4QUFCSDVYT0lqa25FUi9TSlVveUs0NWVETVVYbERlZGNDV1EwQVkwYU91Mm9vNzVjTVNHSW4zYkdaRkpMRVpyZ1BwUmlYamk5eDdDZkZESEUvN0NQRnVIeDhJYUwwd0pOaFBwV1RrMU9xcXAwN2R1ejRLQUJub0o5ZlY3YzRCT0FvQUZRc1dqRnRxT2NqZCtWdDNib1JndnNBR1ptQi9DRzlSa1pZSXplb1FrWHhjMEJsS08rYjNKWE1UcnBqTTZram1jMXdIMG90YmgxZjR0aFBhaG5xZnRoSGFuSDcrRUpFNllFbncvd3B1NkNnNExaTm16WmQxdHpjL05LcGI5NHpCVDRWZTBQNzlZcVc1RzFCSjNJNy9qOTdkeDRlVlhuMkQveDduek5MOWhEMmZaR3dhQ0NaU2VxQ1dFV3JRUEtLVzVXMnNpalNxclgxZmUzYnZ0WnErNnQyVVd0ZGFoZGIyN3FSZ0RiZ2loQkVWTnpYckJnV0NRUVVFTUtlUFROenp2MzdZekl3aE95WnM4eHdmNjZMaTVBNTh6eDNUcjdjWi9Ma3pEbEFnQW0zSERvdExUVlM0MzVlZFAwMklqU0NrSm94NjRrZVhaOU8ySTlST1Frbm1Za3RSbVpHamtPeHhZeitFazd5RTFzaW5SL0pSMnd4dTc4SUlXS2ZMSVpGbC81cGFXbnp6empqakpLVWxKVFpvMGVQZmlRNU9YbDZid2NyV3oxL0dRQ0FjTTdJYVlWeWJaOG9GMWYxMVRZd1AwbEUvVnlPdERzaU9iYXU0d2tBY0tydUJ5TTVyakNma1RrSko1bUpIVVptUm81RHNjV3MvaElpK1lrdGtjNlA1Q08ybU4xZmhCQ3hUeGJEb2toU1VsS1cwK2tjckduYUlRQ0lqNCtmbXA2ZS9rWnljdks1dlI2VThTRUFERXdML0RoQ1pRb0xPUlg5ZmdBQm5YRnp6YUJCU1pFYTE3Ry80V2RnQkFpMEtGSmpDdXNZbFpOd2twbllZbWhtNURnVVU4em9MeWVRL01TVWlPZEg4aEZUVE84dlFvaVlKb3RoVWFTK3Z2NnRtcHFhaDdkczJUSzl1cnA2QVROclJPUWVObXpZL2IwZHN3NnV5d0dBb04rSEdYYzdJbGV0c0VMOGxwM1Z4UHdrQ1AzaTBwSnVpdFM0eGNVMytSbllBZ0NldlB4TElqV3VzSVpST1Frbm1Za3RSbVpHamtPeHhZeitFazd5RTFzaW5SL0pSMnd4dTc4SUlXS2JMSVpGcWNPSER4Y2NQSGd3SHdBU0V4UFA2dTA0VlVWejl6T2pIb0E2MVRVMksySUZDc3VRZ3IrMWZuZ2pBeEc3ZUxtdU9MNGJ2Q2c2TFkvVW1NSTZSdVVrbkdRbXRoaVZHVGtPeFI0eitrdUk1Q2YyUkRJL2tvL1lZMlovRVVMRU5sa01zNjhrQUFNNzIrRElrU1BMQVVEVHRQcStUTVFLWGNjTVZsVkhJZVNnRXZXU3RsUlhnUGx0Z0NiV1RoeVRHNmx4SzFaOTkzTVExNE9RNnMwdEhCU3BjWVUxak1wSk9NbE1iREV5TTNJY2lpMW05SmR3a3AvWUV1bjhTRDVpaTluOVJRZ1J1MlF4ektZR0R4NThJN280WVB2OS9zTUFVRmRYOTBaZjVpcGZOZThGSWpRVDRiUkpsend4ckM5akNadFErQkVBQUN2L0U4bGhtWEZuOENOZlVTVEhGUll4S0NmaEpETXh4cURNeUhFb0JwblFYMElrUHpFb2d2bVJmTVFnRS91TEVDSjJ5V0tZdVk3dGIyWldPOXJJN1hhUFQwNU9QaC9BL3M0R1MwdExtNlhyZXVQdTNidnY2WE5sekE4Q1FJTEQvV3lmeHhLV1M5NnlZeFV4ZGhGd2NmUEUwYWRGYXR6eW9nVi9CUUFRY3NiT2VDb3VVdU1LYXhpVmszQ1NtZGhpYUdia09CUlR6T2d2SjVEOHhKU0k1MGZ5RVZOTTd5OUNpSmdraTJFbWlvdUxHeFg2T0NVbDVWc0FYR0VQcXdDR3BLV2x6WnM0Y2VLN3RiVzFid0pBVWxMU1JaTW5ULzVreElnUjl3SVlITnE0Zi8vKzF3d1lNT0FIVlZWVmwvcDh2bzE5cmEyMGFNSC9ZOEFId3ZucHVRVXBmUjFQV0l1QUFCUC9DVVNLangwUnZjQW9NNTRCZ0xRRVIwRWt4eFhtTXpJbjRTUXpzY1BJek1oeEtMYVkxVjlDSkQreEpkTDVrWHpFRnJQN2l4QWlOc2xpbUFuaTR1TEdEQjA2OVBheFk4ZStHUHJjOE9IRC81Q2RuZDJTblozTnJYOEMyZG5aZThlTkcxZmdkRHFIMWRmWHZ3Z0F6SHlRbVhuUW9FRzNlVHllSGVucDZhK05IajM2YWFmVG1iNWh3NFlwOWZYMWIwV3NVSjFmQW9BazhGOGlOcWF3akVOVENzR3NBL2gySk1jdFMzSXREbjVFM3daWXJyMFI1WXpLU1RqSlRHd3hORE55SElvcFp2U1hFMGgrWWtyRTh5UDVpQ21tOXhjaFJNeVJIMHJFTWVtNXE5M0pPRlFQZ2tNTDZFa1ZheGMyV0YyVDZKdTZpZU5lWjlERklEb3ZaY3UyOXlNMXJqZXY0QjBBMzJTbXY1Y1Z6YnNsVXVNS2F4aVZrM0NTbWRoaVZHYmtPQlI3ek9ndklaS2YyQlBKL0VnK1lvK1ovVVVJRVh2a3pEQnhURlZSWGd1STF3R0FvcEw4MWl3RzZEbzlIZnlBRjBkeVhDMmc1d0lBRWY4UXVGdjZTSlF6S2lmaEpET3h4YWpNeUhFbzlwalJYMElrUDdFbmt2bVJmTVFlTS91TEVDTDJ5QThrNGdTSzJ2aHRNQUpFdENobnhyS0JWdGNqK2tiVEQ3OUtRRE1JY3o0RG5KRWF0Mkx0d2dZbWZnOEFQSG5qSDR6VXVNSWFSdVVrbkdRbXRoaVpHVGtPeFJZeitrczR5VTlzaVhSK0pCK3h4ZXorSW9TSUxiSVlKazVRdlBLbXh0QnZ6YlFFL1ZHcjZ4RjkwMy83NGFNTVhnRmc0TVQwY2JNak9iYnU1OUI0dDhpWlB0SE55SnlFazh6RURpTXpJOGVoMkdKV2Z3bVIvTVNXU09kSDhoRmJ6TzR2UW9qWUlqK01pSk1jKzYwWmNPM3BzL0tIV1YyUDZDTWR5d0dBaWE2SzVMQ2hNMzBJNVBibXBmOHRrbU1MQ3hpVWszQ1NtUmhqWUdia09CUmpUT2d2NFNRL01TYkMrWkY4eEJpVCs0c1FJbmJJWXBnNFNmSEtteG9aV0FrQWNRcnlJVGRhaUdySk9yME53QS9nVzVFZSs4QWg5MHdBQVBQaWFkTUs0eU05dmpDUGtUa0pKNW1KSFVabVJvNURzY1dzL2hJaStZa3RrYzZQNUNPMm1OMWZoQkN4UTVxL2FOZU1HVzg1anNidlBnSkNvZzV0VXZucTY3Nnd1cWIyVEpvMEtUaytQajVUVVJRUGdIUm1ua2hFNHdHa01uTVNFY1V6Y3pPQWVnQzFSRlFONEF0ZDE2c0FsUHY5L29yS3lzcERWbjROWnFpYk1HNE5FODFTV1BjbWJkMVJGc214czNQelgyU2lLd0JlVTdwNlFXNGt4NDZrbkp5YzBicXVlNGhvS2pOUEFEQ0JpRVlDU0dUbVpBVDdZVDBSMVRQelhnQmJpV2lycnV1VmlxS1VscFNVYkFQQVZuNE5Sak15SitFa003SER5TXhFeTNGSWN0STladldYRU1sUGJJbDBmcUlsSDRCa3BEdk03aTlDaU5nZ2kyR2lRNTcveXY4OU1kMEo4S2JTMWE5TUJaWnJWdGNFQUI2UHg2TW95a3dBY3dGNEFLaTlIWXVaR2NCR0lsb2VDQVRXVkZSVWZJSVlmTUZRTjNIY2pReDZIRHJmbTFKVmZWY2t4ODZjdVNSUmRTajFBRFF0b0ErdldMdXdKcExqOTlidzRjTVRoZzRkZWo0elgwWkVWd0RvMDFzaG1Qa3dnSlZFOUxLdTYyK1dsWlVkaVV5bDltRmtUc0pKWm1LSDBabXg0M0ZJY3RJN1p2V1hjSktmMkdGRWZ1eVlEMEF5MGh0VzlCY2hSUFNUeFREUktXOWV3V0VBL1RTTno2OTRiY0c3bHRYaDlRNWk1bXNWUmJrVndQalE1eFBjY1RodDZHaE1HRFlXb3djUHg0aitRekI4d0JBa3h5Y2czaFVIdDlNRlg4Q1BwcFptMURjMzR1dEROZGg5Y0IrK1BMQUhWWHQyWXR2ZUwxSFgxQkErMVY0aStyUGY3OCt2cUtqWVpmb1hhcEFqazhhTVUxamREdUN6bEMrMm54bnA4YjE1U3g4QytIOEJyaWhkdlNBcjB1UDNSRTVPemxSZDE3OFA0QVlpU2dwOWZuRHFBRXdZUGhicHc4Wmc1TUNoR0RGZ0NBYW5Ea0M4S3c3eDdqZ29SR2p5dGFDeHBRa0hhdzlqOThGOTJIVndMN2J0L1JKYjkrekU3b043ajgzQnpENEF6ekx6UDh2S3lqNnc0TXMwaE5FNUNTZVppUTFtWk1ZdXh5SEpTZCtZMlYvQ1NYNWlnMUg1c1VzK0FNbElYMWpWWDRRUTBVMFd3MFNuc25JTGJpRGczMFNvMVFMNmlJcTFDeHU2Zmxia1pHWm1qbFJWOVhZaXVobXR0MHdlTjJRVXZqRmhLaTZjZWphbWpKNElSZW45cGUrWUdWL3MyWUczS2o3RXAxc3JzR1YzZGVnaGpabVhNdlB2eXNyS3R2YjlLN0ZlN2NSeEd3R2EwSEtvdHYrZ0F3ZnFJamwyZXU2ZjNjbVUxc0FnZ281enl0Yk0velNTNDNlSHgrTTVWMUdVM3dLNENBQ2NxZ05aNDA3SHRNa2V6Smg2RG9iMDY5c2QxSTgyMU9IdHp6L0IrNXVLVWJMdGN6VDVXZ0FBekZ3RzRNN1MwdEtpdm40TmRtQmtUc0pKWmlRejNXWDFjVWh5RWpsbTlaZHdraC9KVDJlc3pnY2dHWWtVSy9xTEVDSzZ5V0tZNkpJbnQ2Q2FDR01adUxOczlmejd6Smh6NU1pUjhRTUhEcnhiVVpTZkFIREdPZDI0Y09yWitQYjAyWmcwNGpRUUdSUGRuVFc3c2VMOUlyeGUvZ0hxbXhyQXpEcUFmeDA5ZXZUbjI3ZHZQMnJJcENhcG5YamF3d0IrQXAwdlM2bXFYaG5wOFQxNUJkY1NzQlRBMTZXcjV3K1A5UGdkeWNyS21xaXE2a01BTGdXQVlXbURrSnR6QWE2Y05oTnBTYW1Hek5uWTBvU1ZuN3lKVlorOWhlMTd2d3A5K2tOTjAyNHJMeS8veEpCSlRXSjBUc0pKWmlRejNXWEZjVWh5RW5sbTlwZHdraC9KVDJlc3lBY2dHWWswcS9xTEVDSjZ5V0tZNk5MVWl3dW1PbHdvQWVCbzFuajRwdGNXZkcza2ZGbFpXWmVxcXZvVWdJRXVoeE9YbjMweHZqOXpMaExqRW95YzlnUytnQi9QdlBFQ2xyOWZoTWFXSmpCekl4SGRXRkpTc3RTMElpS3NkdUtZS3dIMUJXTCtjL0xXNnYrSi9BeUZxamV2WlJkQVF4bDhXOW5xQlk5R2ZvN2pjbkp5bk14OEc0RGZBWEFOVFJ1RWhSZGRpVXZQdkJBS21YT2pYR2JHTzVXZjRzblhsMlBiM2kvQnpEb1JQUndJQk82dXFLZ3cvYmZMa1dCOFRzSkpaaVF6M1dQbWNVaHlZaHh6Kzh0eGtoL0pUMmZNZnAwckdUR0dWZjFGQ0JHOVpERk1kSXMzTjM4ZGlMN0Y0RlZscStmUEFjaUlpOHlUMSt2OU40QkZSRVFYWlU3RDdWZmRpS1I0OHhiQjJ2SUYvUGpUeTAvaGxVL2VBQUF3ODhyOSsvZC9aOWV1WFUyV0ZkVkxEYU5HRGRmaW5idkIvSEhLMXVwempKaGo2c3luSmpzY3prM01xSy9Ib1lGVlJmL2RZc1E4bVptWkl4ME94d29BWjhjNTNWaDQwWlc0OW9MTDRGQjdmUytGUG1GbXZQcnBtL2g3MFRMVU50WUR3TFpBSUhCRlJVWEY1NVlVMUFkbTVDU2NaRVl5MDExbUhJY2tKOFl5dTcrRWsveElmanBqMHV0Y3lZaUJyT3d2UW9qb0pJdGhvbHVHNXp5ZU1HUkk0dGNBVXBoeFhsblIvUGNqT2I3WDZ4MEU0QU1pU2s5TFRNR2RjMi9CT1pNOGhyMGRzaWVZR1J1L3JNSTl6LzBaZXc3VkFNQmVYZGZQajhacmlkVk9PRzByQ0tPU2ZYby8yckdqMllnNXZIa0Zid000SDB3clM0dm1YUmJwOGJPeXNzNVRGT1VGSWhvMFpjeEUvUEk3UDhMSUFVTWpQVTJ2SEtvN2lnZGUrQ2ZlMi9nWm1Ma0J3SFdscGFYUFcxMVhUNW1SazNDU0djbE1keGg5SEpLY21NUHMvaElpK1pIOGRNYm9mQUNTRVROWTFWK0VFTkhKbkhOeFJkVGJVM3hUSThEM0FHQUNYczZaODNqRVR0ZnllcjFqQU93aW92U3NzWk94L0k2L1l0cGtyeTBXd2dDQWlKQXhaZ0tldS8xUlREODlHd0NHS29xeUpUczdPOGZxMm5xS2lkY0NjRGU0bFBPTW1xT3BSYnNLQUlNNEwzTldmbllreDg3T3pyNVNWZFgxUkRUbzZuTm40N0diNzdITkMwa0E2SitjaXZzVy9ndy96TDBXcXFJa0V0SHk3T3pzMjZ5dXE2Zk15RWs0eVl4a3BqdU1QQTVKVHN4amRuOEprZnhJZmpwalpENEF5WWhack9vdlFvam9KSXRob3R0S1Z5OTRtSm0vQUdHQXBpWGRIb2t4YzNKeUpoTlJGUkc1cmp4bkp2NXkwNjhSNTNKSFl1aUlVMGpCSDY3L09iNS95VndnZUZibFo5bloyZCswdUt3ZVVYWDZBQUNZZVpwUmMyeCs0N3FEZ0g0YkFGVlZhVldreHZWNnZWY3o4d3BWVWRVN3ZuMFRicnQ4VVovdUpHb1VJc0s4R1pmamo0dCtnVGlubXdBODR2VjZmMnAxWFQxaFJrN0NTV1lrTTkxbHhIRkljbUl1cy90TE9NbVA1S2N6UnVRRGtJeVl5Y3IrSW9TSVB2YnJ4TUxXQW42K2tnRWZnWCtkTmV2cGpMNk1sWkdSTVpTWlB3ZmdtSHRlSG41NjVXSmJ2amhvNi9xTHY0MGY1bDRiZW8veE81bVptVk9zcmFnSFNLOEVBQWF5akp6R3R6UHVId0IyQXhqcXpWdnl5NzZPbDUyZFBSdkFmNXlxUS9ubGQyN0JwV2RkMU9jYWpYYjJwQ3c4dFBnWGlIZTVRVVFQZXIzZUgxcGRVN2VabEpOd2tobkpUSGRGOGpna09iR0FCZjBsbk9SSDh0T1pTT1lEa0l5WXp1TCtJb1NJTHZaZmVSQzI4dm02aFpzSStuOEFnRlJINGRnWlQ4WDFacHlNakl3a2w4dFZBVUM5K3R6WitPODUxMFcwVHFQTm0zRTViczY5RmdTQ3crSDRPQ2NuWjVqVk5YVkhvaCtiQVFRQW5HSGtQSldWYzMxZ3pBUUFobkxIcEV1ZUhkN2JzVEl6TXljQktGUVVSYmx6N2kyNHhCTTlaNzVualRzZEQ5NXdKNXlxQTBUMHFNZmptV0YxVGQxaFZrN0NTV2FDSkROZGk5UnhTSEppRFN2NlN6akpqK1NuTTVIS0J5QVpzWUxWL1VVSUVWMWtNVXowV09ucXVFVmcxQkJ3UnI4RTUwOTZNWVRENVhLOVJrU0Rjc1pQd1cyWEw0cDRqV2FZTitOeXpNNDVId0FTbVBudGtTTkh4bHRkVTFkb3g0NW1NRmVDYUVMMVdQVDZCVjUzbEJiTjN3akdrd1FreGpzRHIvVm1qUFQwOUJSVlZWOEJrTHp3d2lzeDB4czlMeVJEc3NaTnh1M2Z2aEVBbklxaUxKOHlaY29vcTJ2cWlwazVDU2VaQ1pMTWRLMnZ4eUhKaVhXczZpL2hKRCtTbjg1RTRIV3VaTVFpZHVndlFvam9JWXRob2hmbWFtQmNDNGFmZ0h1elppM3IwV25rWHE5M0lSR2RPeUM1SC83MGd6Ni9HOHBTZDgyOUJlT0hqZ2FBQ1FNSERyekw2bnE2NldNQWpnR09NVjZqSjFJY0RiY0NxQ1hRRkU5ZXdTOTYrdnlVbEpUN2lHaml1YWRuNC9zejV4cFFvVGx5Y3k3QU5lZmxBc0JBcDlQNWhOWDFkSk5wT1Frbm1RbVN6SFNsYjhjaHlZbmxMT2t2eDBsK0FNbFB4L3FXRDBBeVlqR0wrNHNRSWxySVlwam9sZEkxODk5Z2NDRUFLSXIrMHNocGhkMDZLeW96TTNNd0VUM2hVRlg4L1piZjJ1YU9rWDN4bDV0K2pYaFhIQlJGdVNzN08vdDBxK3ZwaWs0b0JnQW1PdFBvdVlwWDN0U29zWDRsQUJEd0syL2UwakhkZmE3WDY3MEF3QzJwQ2NtNDg1cGJvajRyTjgrK0ZpTUdEQVVSWGVMMWVtK3d1cDZ1bUptVGNKS1o0eVF6bmV2dGNVaHlZajJyK2tzNHlVK1E1S2Q5dmMwSElCbXhtaDM2aXhBaU9zaGltT2kxc3ByR1JXQjhEVUw2b0g2K083cnhGRVZWMVJjQTRLcHBzekM4LzJDREt6UkhTa0lTYnB6MTNkQS9YOG5JeUhCWldVK1hOTDBLQUJTaWlXWk1WMUcwOEMxbXZBZ2dubG52N2x2Zm5BRCtDUUEvdm5RQitpVW1HMWFmV2R4T0YrNjhKbmdOV2lKNllOS2tTZmIrb2t6T1NUakpUSkJrcG11OU9BNUpUdXpBd3Y0U1R2SWorZWxNTC9JQlNFYXNaNVArSW9Td1Axa01FNzFYZkpPZmlhOERFQURoLzAyZHZhelQyeGhuWjJkUElhTHBTWEdKVVhmQi9LNWNjMTV1YUhFdjNlVnlmY3ZxZWpxbDhnNEFZS2F4SnMzSW1rS0xtVkZQUkpPNjg5WTNqOGN6bDRnbVRoa3pFYms1RjVoUm95bXl4azNHN096ekFXQkFmSHo4ejYydXAxUG01eVNjWkthVlpLWUxQVHdPU1U1c3d0citjcHprQjREa3AwTTl6QWNnR2JFRnUvUVhJWVR0eVdLWTZKT3kxUXRlWjhaU0FGQVZ2VEE5dHlDbGcwMFZBRThEd0kyenZtTlNkZWI2eWVYQk04ZUo2SEU3bngyVytzV1hYMUh3VGp2ZGZ2dFpYMjFZTmU4d0szUVpBQkQ0bDVrekM4ZDF0RzFHUm9aTFVaVGZBTURpUzY0eHEwVFRMTGp3Q2hBSVJIVExhYWVkbG1wMVBSMnhJaWZoSkRQSFNXWTYxOTNqa09URVBxenVMK0VrUDBHU24vYjE0SFd1Wk1RbTdOUmZoQkQyNXJDNkFCSDl5b3JtM2VETlhYb0JFY1ltZzM4UDROYTIyM2c4bnZFQXZFbHhDYmpxM0ZubUYybUNhWk85R0pZMkNGOGYzai9LN1hhZkRlQmRxMnRxRHdIK1drWTFrN2t2RXNwWHpYdkxrNWYvRklFV0tRN2ZLd0NtdHJlZHkrV2FBK0MwS1dNbTRzd0ptV2FXYUlveGcwZGdWdlkzc2Fia25iVFUxTlJiQWZ6TzZwcmFZMVZPd2tsbWdpUXpYZXZPY1VoeVloOTI2Qy9oSkQrU244NTBKeCtBWk1RdTdOWmZUblZlcjNjNUVWMXRkUjNDdnBpNXpPZnpuVjFaV2VremUyNDVNMHhFQU9rNnRLc0FOSUhveDFQK2E4bEpGNUVub3A4QWlLbFR4dHR6N1FXWEFRQ1kyZFozbG1Ud1pnS1M2OGNOSG1MbXZQN0cydjhHODM0Q3BuaG5MMW5jd1dhTEFlQ0tjeTR4c1RKemhYMXQxMXBaUjFlc3lrazR5VXlRWktZclhSK0hJRG14RlR2MGwrTWtQNERrcDJQZHlnY2dHYkVOZS9XWFU1c3NoSW11RUpISDVYSlo4aHNFT1ROTVJFUjUwWFdsM3RrRnYySFF0cy9YTE53VS9saEdSa1lTRWQzc1ZCMjRjZlozT3hvaUpseCs5c1g0eDVwbjBkRGNPQ3NqSTJOb1pXWGxYcXRyYWc4Qm13SE0wU2xwQWxDeno2eDVLOWYvcUQ1ejVwSTVpZ081WldzV25uU0w3aWxUcG93aW90bEpjUW00S0xQTFMzTkVyWXpSRXpDOC8yRHNPVlJ6ZW1abTV0a1ZGUlVmVzExVGU2ektTVGpKVEpCa3BtdWRIWWNrSi9aamgvNFNUdklqK2VsTVova0FKQ04yWTdmK0lvRGk0bUtyU3hBMmxKZVhoMzM3OWlFUUNCeXlZbjQ1TTB4RVRPbWErZmVYclptM3ZPM24zVzczSkFBMFlzQlF4THZpTEtqTVBJcWlJR05VT2dEQTdYYWZhM0U1SFdMd0xnQmdoejdTN0xrcjFpNzh1R3oxZ3J2YmU4emhjTXdCUU5OUHo0SEw0VFMzTUJNUkVTNDdLM2lmQlZWVnI3ZTBtRTVZbVpOd2tobkpUSGQxZEJ5U25OaVAxVmxwaitSSDh0T1pqdklCU0Vic3hvNzlSUWhoUDdJWUpzd3dId0F1OFU2M3VnNVQvTmMzTGdRQU1QUDExbGJTTVlWUUF3QUVaYmpWdFlRam90a0FNUDJNSEt0TE1Wem9laUpFWk52L0dIYk5TVGpKakwzWU5UT1NFL3V4YTFiYUkvbXhIN3ZsUnpKaUwzYkxoeERDbnVSdGtzSm9Lb0RyQWVEU015K3l0aEtUZkhQS04rQlFWQVIwTFM4bkp5ZWh1TGk0MGVxYTJ0S2dIRkFBUUdmYnZFakl5TWh3RWRGRkNpa3hlZUhadHNZUEc0TjRWeHdhVzVveUprK2VQR0R6NXMwSHJhNnBMVHZtSkp4a1JqTFRIWklUKytVRXNHZFcyaVA1a2Z4MFJUSml2NHpZS1IraVo4ckx5L0h5eXk5ajI3WnRPSHo0TUdwcmErSDMrK0gzKzhITWNEcWRjTGxjU0VoSVFGcGFHa2FPSEluWnMyZmovUFBQaDZxcUVhbEIwelNzWExrU2I3NzVKbXBxYW5EbzBDRTBOemZENS9QQjcvZkQ2WFFlcXlNdExRMXBhV21ZTm0wYTVzNmRpNlNrcElqVUFNaStNSU1zaGdsRFpXUmtqQURRTHpVaEdRT1MrMWxkamlsY0RoZUdwQTNFN29QNzFFQWdNQWxBcWRVMXRjWGcvUUNCRlF5MnVwWVFoOFBoQVpCNDJ0QlJTSTVQdExvY3d6bFVGZCtZTUJYdlZuNnF4TWZIendUd3JOVTF0V1hIbklTVHpFaG11a055WXIrY0FQYk1TbnNrUDVLZnJraEc3SmNSTytWRGRHM3o1czM0NHgvL2lHM2J0cUd1cnE3VGJWdGFXdERTMG9LNnVqcnMyN2NQbXpkdnhycDE2K0IydXpGNjlHZ3NYcndZbDF6U3U1dFl2UERDQzFpMmJCbSsrdW9yQkFLQkRyY0xMVWcxTmpiaXlKRWpxSzZ1UmtsSkNSNTc3REVNR3pZTUYxOThNVzY5OVZZb1NzL2ZoQ2Y3d2x5eUdDWU01WEs1QmdOQVNvTDlWNFlqYVdCS2Yrdyt1QStLb295Q0RSZkRBazJCL1dxOEV3QUdXVjFMQ0JGTkFJQnhRMFpaWFlwcE1rYWw0OTNLVDhITUh0and4YVFkY3hKT01pT1o2UTdKaWYxeUF0Z3pLKzJSL0VoK3VpSVpzVjlHN0pRUDBiSHQyN2ZqOXR0dlIzVjFOUUNBbU9IVkFwZ2Q4R0djcmlPWmRTUXo0QUREQ1lBQStBRUVBRFFRb1k0SSswakJPb2NMYnpOajY5YXR1T09PTy9Ed3d3L2pwei85S1M2KytPSnUxVkZZV0lnbm5uZ0NCdzRjQUFDNG1aRVg4R0dHMzRjME1GS1lFYzhNQndBbkFLMjFqaFlpMUlKUVM0U1BWUWRXdWR6WXMyY1BsaXhaZ2hVclZpQTNOeGQzM25tbjdJc2U3Z3N6eVdLWU1CUVJuUVlBUTlNR1dsMktxU1lNRzRQeTZrMEFrQW5nRll2TE9jbkFyNzQ2VURmeE5BRG9iM1V0SVlxaVRBQ0FrUU5PbmJ0Z0QyLzlXa1AvVCt6R2pqa0pKNW14SHp0bVJuSmlUM2JNU25za1AvWmtwL3hJUnV6SFR2a1FKd3NFQXZqTmIzNkRvcUlpNkxxT2NacUduN1UwWWJ3ZVFGZTNXbk8zL2tsa3htQm1qSWVPYzdVQUFpM0Fia1hGdjF4eGVLK21Cai8vK2M5eHhobG40TEhISGtOeWNuSzdZelUxTldIeDRzWFlzbVVMQUNEWDM0TDV2aFlNWTczVEM2czdXdi9FTTZNZkdHQmdpcTdoQm44TERoSmhqZE9GZndONC92bm44ZTY3NytLeHh4N0R1SEhqWkY5MHNTK3NZTS96MVVTUFpNN0tuNTAxZThsNVFHRmszaHdjV2RNQUlIUHNaS3ZyTU5VWm95ZUVQanpUeWpvNlFvQVBqQlppU29qMDJKNVorZjhWek9QZFBlb3Z6SndCQUdPSG5EbzMvaG1XRmp4NzM2NHZKbzNNU1RqUDdJTHJNbWN1bWRMVDUwbG03TWZvekhobjUzOHZhOVl6Wi9Xa3YwaE83TW1zL2hMT2s3ZmtSMW01ejNpRDAzZVA1TWVlak1oUFZsNytJdThsei9iNEdsT1NFZnV4b3IrSTd0RTBEWXNXTGNLcVZhdmcxRFE4MGxTSEo1dnFrTkdOeFovT09BQ00wVFg4cnJrQitRMjFHS3pyMkxoeEk2NjY2aW9jUG56NHBPMGJHeHR4NVpWWFlzdVdMUmlqYTFqYVVJdmJXNW93b292Rm44NFFnSUhNbU85cndTdjFSekVqNEVOTlRRM216WnVIVFpzMm5iUzk3QXZyeVpsaE1VQlZjUVdnM09UTjh4MEFGenlyUVgvSldkUDBibkh4VFg2cmEwUHd6Q2hNSGpuZTZqcE1OWEg0Mk5DSHAxdFlScWVJVUt1REkzOXhDd1dYS2FUYzZNMGRmeEJZc2d6QTg2VkpjZTloK1Z5dDgzcUNMNmhHRGhnYThaTHNhbkMvQWFFUGJYdUJWOE55RWo2SGdqdFVSWm5zemMydllsWUtkTlpYVnJ5Mm9CUUFkMTZiWk1hT2pNd01FOTJvS09vTVQxNzZibkQrczVxbXJkemdHL01CMWwvWTRRVXRKQ2YyWlVaL09aRnloMElZNmMwcjJLa0R6K3E2OHNxR05WOThETnl0ZDF5ajVNZXVJcDBmQmZSUE9EV0hKM2ZwZTJCK1ZsTjlhemFzdW1GNzEzVklSdXpJL1A0aXV1T0JCeDdBeG8wYmtjSTZsalhVd29nTDZZeGlIY3NhYS9HL2NZbW9PSFFJUC9qQkQxQllXSGpDZGFzV0wxNk0vZnYzWTNyQWozdWFHeUsrS0pJQ3hxK2JHekhGR2NCZkFmendoei9FdW5YcjRIQWNuMG4yaGZWTFVYSm1XR3daQ01LdEtpbHY2RU1TYXp5NStZOW56VjQ2YSt5TXAvcXl1TnduekR3QXdDbHo4ZnlRdEtSVUFBQVIyZmIwYkIzcDI3cHlBQUFnQUVsRVFWUmNaK2h2eklnR2dKUmJRY3A2VDROdnZ5YzMvekhQelB4TE1qSUtYUjA4SXdVQWtrNkJpOCtHSkxpQy96V1oyYllYMVRNOEorR0kwa25odTFXVmlyMTUrVHM4ZVFYM1p1WXRPYnVUczRBa016WmtSbVlJR0VGRVAzTTRIRzk3NDNmdDllUVYvTlU3dStCYkhmUVh5WWxObWRwZlRqUkdBZTV3S1BvSG5yejBQZDY4Z2tlelppMjlFRG1QTzl2WlZ2SmpVMGJsaDRqUEl3Vi9jN0JybXljM3Z5UXJ0K0NubWJQekozWHlGTW1JRFZuWVgwUUh2dnp5UzZ4WXNRSnh6RmphV0dmSTRrK0lBOEREelEwWXBXdW9ycTdHK3ZYcmp6MzIvUFBQNDRzdnZzQlFYVE5rOFNlRUFGemw5MkdtMzRlNnVqcmNmdnZ0eHg2VGZYRjdsODh4Z3l5R3hhNStSSFNqb3ZDYWZ2SE8vZDdjZ3FjemM1Zk15Wnk1eE93ajlRQUFTRWxvLy8zSnNTb3A3dGl4TjlYS09qckZxR1dDS1hrZ0lJMklma2dPV3VzYzR6dmd6UzE0SWpzdmYzYjRRaTB6cHdKQWdqdmVqSkpzd2UwODluTzdmVitzbVppVEU5Rm9BbjZoUXZuSW01dSt5NXRiOEdEbXJQeHZZc2JkeDQ3VGtobWJNanN6UkFNSStCRVVySE9OOXRWNDh2S2Z6TXA3NXRMaGN4NVBBQ1FuVnRiUkpjdjZ5M0VFREFIdzM0cktiM3FISk5aNDh2TC81YzB0eUEwZG55US9ObVpDZm9qSXF4QWVWQlhhN01uTnIvVGtGZnpDT3lzL0MyRnZ0WldNMkpRTitvczQwUXN2dkFBQW1PbjNJWms3UGZrL0lod0FmdGpTREFCNC9QSEhqMzMrK2VlZkJ3RDh2S1hKOExmSktRQys3MnNDQUpTVWxCejd2T3lMa3M0M05vbjE1NmIxa1RldndQajBSRGtpSkFHNFRvVnlIUnhvOHVibXY2enBXTkdvME90VlJmTnJEWjYrUHdEMFN6eTFGc05VVllWRFZSSFFOSWMzdDBBSFFRZURtYUFEekFUU0FUQXpkQkNZZ204SDB4bGdNSmdJT3BpWmlYUUNNNWgwSmpBeDZTRG0wSFlnNk1UTUlOSTViTnpnOWpvVGlJSFd1Y0ZNUkRxM2JuOTl5Nzd4aWJvdnlaTSs4djNnT01RbjFCUStibWhlaGc2aTREek16S0VhQ0J5cUYwQk9aL3VHZ0dRUWJtRFFEZjNpblEzZXZQem5OZVlWMlBmWEZDQ0F4TGhUNThXa29paUlkOFdoeWRlc25KQVRNQi83bmh6N1hDZ1hZQ1ptc0tJVGRBWVJneEhNUi9DYm9JTkMzek1FdjZlQURvUi9UNGtKd1N5ZU9EWXpLSmdCQWhpazZOZTE3QnNmejc0a2IvcklENC9QRFoySUdBamxDVXl0dVFtV1QwekVPb2ZxYjUyYktaZ2JJUGc0bUlML0p4akRPNzJDRDJFWWdKK3FLdjNVbTVCK0FMbjV6MmxRWDhUZWgxSUFsc3kwMzFzWUoyUW0rRGUxWm91WmdvK0Z0aVhveE9EZy8zTnE3UUdrQXpvektUcVltYWkxVDdWdVI2MzlnSmxhc3hnYzkzcmZ2dkVKN0V2eWpoLzFRWHQ1SWJBT1VKdXM4ZkhlQStWWW56bzJiMnZHd1RpajB4MUVTQ1hRSW9LNmFJaVcwRGc0dCtBbEhGblpqMXQybk5JNTRkYWV3TUFKLzErQnNPOTMyK01RY094N0VPd3Z4N0owL0RnVm5oOFFoN1lOZnMrRDQ0ZitueE9DeDRudzcvdDEvZ1BwY2JvdnlaTSs0bU1FanpYTTFKb1BEaDZ6d0szSFBLSVQrc3p4NDJIcmNRNWdBakdEdy9wTXFINWlRR2ZxK21MYS9RajBmUkMrbjViZ2FPeVhWL0FTRHIvU0Q3NHZUK244dE45bm1JTTlubzhkcXhoaDJRcDdEZE9hc2JBZW8rZ2c1dUQzSEhvWFBhYTFYM0hZbk1GNUZ2djNuaGF2KzVLODZhUGZBVnBmbFJBZGUxMFV6QkgwWU9zSlpUNzB1YkNjdHZZWEJwUk9EMFZFWndDNEZ5cmQ2OG5McnliUVV0YnhDdlk5bkFMZ2xNMUlSa1pHVW1WbFpiM1ZOYlZGaEZvdzIzZXg3aFMwYnQwNkFNQlYvaGJUNXB5bStSSEhqS3FxS2h3OWVoU3BxYW5ZdFdzWEFHQzgxdWtWWENKbUVETUc2aG9PMU5WaDkrN2RHREZpaE95TDFuMWh0YWhmREJNOXcyQUZoQUVLMFJDMzNtekc5MThGQU9yMnBXcGpUL0RuQUZKQW9kMXdmR2UwM1M4VS9qQVJqbTFQb2NlNDNlMkMvd3diakxqTnY0OC9UcTNiNzNBUENUMTBidmlWbWFpOWNWc25QRjR2QjhjTXI1OU9tTEZiaUtDQWxZRXFhNE81dGJKVExTcWhyL2ZFbk5DSkQxTFlmZ2w5TDRtUGIzRHM4ZEQzaU5EbTI5LzZRV2dyUHVIQmt4NFArejd2ZEE4Ty9lT2M0M01mZjV6Q2FteXRvSjI4NEhnKzZNUXY2b1FzZHdmRHlVUkRGRDB3SUJnWmxzeDAxVnRPMk05dHY4ZG84ejBNKzc2MVpveGEvNytmdVAzeEhGQllGb21POXhZQTA5clBTM3QxbnRoZmdoK0h6ZHVyckpBQ1lDRFVCQ0pTVCsyY01CRUlEbXI3WU52L3AyaTduN21kL29OMjh0Qm0yelpQNktqSDdIUU5DbTExMXZGdDZZUnRUemkydE5kblRxaWUyL1NaVUUxaC9iSzdHQXFCQmtCSnBKUG5pWDNIOHdNbW9KMCtjL0x4cHUxcmt4T1BTOGMzSU9Mam53aDlmN3JzTVNlUHRjMTE3QnBkM3d4dTF5WTd4OFp0ZXp3NitlOGVmMytaM0NBZXBvTlMxRjYwcDFnUStucGJXbHBzK2s0amFnQkI0YkZqNDJqSGptYXJxeEhBdm4zN0FBQWp1TVBMTkVZY0lYaTN4V1lpTkRRMElEVTFGWTJOalFDQXBNNHZUUnZSR2thd2pnTlFzWC8vZm93WU1VTDJSZXUrc0ZyVUw0YVZycDUvcWgxN1R1TE55LzhIUURkMXZBVTNnckVlb09mclFTdE1PQnZzR0NJNkNHRDQwY1o2REU1MW16V3Q1WFRXRWRBME1MTmV0bnFCQXdpOUVyK2JNQU5LVHQwd2FqNHRqUnIyTnlpQmxrVHFuOXlzYUw0NGFvbjNLYnEvZ1JLYmt4UTlzWW0wZ0pNQ0xrMUowQnlrK1RRbHp1MGdYWGVRNXRBVXphOHJMcGRLV2tCVDJCa2cxaFBJRVdoUzJLa1E2d3JwQVZaVTFhRXdCMGhYV0hHeVFxd3FwR3U2NG5BbzlOQ3VweDVOMEZ1bTN6SDBlek9PcVAxOHJPa0txenF4U3FUcXJEQVRzYW9RYTZ3b1N2RGZxczRLSzBUTVJLeXdvckpDckdqRU9wVFE1eFRRelFSYzNQSGU0VVl3M21CU2luVzkrYm1LTll1M0FFQjJkdllmQUF4b2JHbEdxcU85eTdiRUhtWkdrNis1YlU0QTNLM2dtak5veHY1QnRILy9mcVZsOUY1cVBoSlE5SUdKbEZZWFVBTCtPTkpTM0pUcWQ1SFA3VmYwZ0pQOExRRkZqMittT0orbXNPYWdPTGVEQW41ZFliZEtvYXl3cnBBVzBCVjJxc1M2bnh5cXJvU3k0blFxcEdtNndnNk5uTHFiZEtWRllWYm9UN3VmK1VzUys2Yi9Zc2ozdmxtakpQdWhLcVN5UWt5NndxeVRydWlLZ3hVS25nTEFDbGdobFlsMGhSVXdrVUlCaGRsQllKMTBoUldWaVppQ2VZRktwT2lzTVBoUFJEU2lreDExRUlTMXhGVFpvcnYrWHZuYTNFTUFrSjJkL1hkSVprN0lUTTcydzBwemN4bzFEQXIybGlFREQxTnpYWm9TOE5lUlB6NmdwQVJjNUhkcmloWndrcDdncExpV2dLSnJEbkk3TkVYWGZhUTUzSXF1K2NqcDBCWFdWZEoxbGRpcGtoN1FGYWV1a0s3cWloNWdoWjBLT1hTRmRLMUZjVG9VWW9kQ3V1WlFXQS9RbzN1ZitYT2kzakw5amtIZnVlQ0F1NSt2dmJ6b2lxcXdyaEZZb1ZCL1laMFZWUW4remF5VHFoTHBwQ3BnSW1ZOXROMDlSTWpvZVArZ0hzQjZCa3AwVFhsMnc5cHJOMmRuWngrQTVLUTFKMHk0WnJreVkvOUdxcXNiUmtjSHR5aUJwbVE2Zmh5cW81YW1WRVZQYnFDVWdJdTBSQmY1bXdPS3JqV1RIdStrOW81RnV1WWp0OXRCbWw5VFRzeExnTmlwa0I0SVpxbTlIdlBuWFV2K2tzQys4KzRjZHUzMEdpWEJ6K3dLSG5kMG42THFDa0VsMG5WV1dGWEkwZHBYMnVZbTJHZUNtVUhyTmlvVHNhSlFNRHNCUlZHQzJ3SDRCd2dET3R4dlFCMHh2OFdFMGhaU250cTBldDVPeWMvOEUvdE02RFZNV0ovcG45eXN0RFQ0RlMzRlRicmZSWW51QTRvZWNKRy9KVUZKakc4bXYwOVQyTzJnT00xQkFiOWJZYmVQTklldU9FL0tUTERIc0I0Z1hYVXE0VDFHVjNTRk9hNzFOWXhHckN2MDROZEwvcFRJTGVmK2N0RGNpdzQ0ay8zTVJLcXFFT3U2RW5yOXdxeVJvcWpLOFp3UXNSNVFqdmNYblppSkZJVVZnUDZEMWwvaXRydGZnTzFnWGdmd3RyS2k3UStHYnJ5UW5aMWRoMU00STFWVlZYVlcxOU91NEZtcjJCVUluUEkvSzlyRjRNR0RzWGZ2WHV3bEJhTk1YQVJxYkYwTlQwZ0luaWdZSHgrUHhzWkdOQUtHWHFzcjNOY1VYRE1lTUNCNENKSjljWHhmV0NucUY4TkUreGlvQS9BbW1KYXJqb1lYaTFmZTFHaFJLY0hGc0lZNkRFNjFQdkJtcVc4NnRydVA0dmdkOFJpNG03RWVlakVBRkIvZmZwZVp4YlhLbVREdUNJanc1cVo3UDZGZHU1b2lOYTRuTjM5bTIxTU5HRnhIVU5acXVyYWlrUWErV0ZXVTE5NDV3VWNCREdob2FVTHFLZksyMmhhL0x4U09KcHh3NThTN2RTd0gxb2YrV1huOGtUM21sSFpNS0NldmI3NnZPSkk1Q2VmTksvanR5Wi9sdlF4YXc3citYUG1hN2E5M2NMYzN5Y3d4d2N3VUF5ZWM1MjVsYjNuamkvcy9qWFJtUExrRlAyNzdPUWFPRUdPZFRyejhhRlBnbFIzckY3VTlBMEJ5Y2d3eGxrTmIzODV6ck1pS1o4SzRveURDYXh2dkt6V3F2NXd3WDE3QkkyMS9LbWJHSVJDdkk2RFF2OU85c3JKeXJxL05KcEtmWSs3V2o3MkdDV05GZGdEZ3JBbmpEb01JNjdiYzkxRWs4dFBlcFZlWXNZV1lWbW1zTDYxNGJVRkhGN21Sak5nU00wQVlhWFVaNHBpTExyb0l5NVl0dzB0T04yNzFHZDd5QVFDZnFnNDBFV0hzMkxIbzF5OTRRN2NSSTBaZzY5YXQySzZveU5TTmYzdmdBU0xVS0NxU2twSXdhdFFvQUxJdnd2ZUZsV1F4TExZY1llQjFZaFRXNDlES3FxTC9OdTlOeUIxZzVrTkVoQ01OcHAyTVpndEhHNE8vSkNPaXd4YVgwcVd2ZGQyWTM1Z3hqakx4YTZ6cno1WHZiMzRWeFRmNU85MmN1WmFJME5CczFicXQrWnA4eDM1bWI3Q3lqdTR3TENmaEdGOHh1SWpBeTBxTEZyNkRMbDVnUzJic3pjak1NUE4rQUd0QnluTC9UbWRST3dzWTRkdEtUbXpPbFA3U1prb0E2OEI0dGl6SnRSYkw1M2I0RTREa3gvNE15RTg1TTE1bFhYbTIvTFZySzd2YVdESmlieGIwRjlHQnE2NjZDc3VXTFVPUjA0VWIvYzF3RzN6aGVCM0EzMXpCYS9uZGZQUE54ejUvK2VXWDQ4RUhIOFFmNGhLeHBMRzI0OU5CSTRBQkxHbTkrK3JVcVZPUGZWNzJ4ZFRPTnphSkxJYkZBbDFacjVHMnFxSnBWQkhXWHhpd3VwdzJOZ0c0NEl2ZDFUaHpRcWJWdFpobTI5YzdBUURNL0lYRnBWamhIUjFZV1Y0MGJ6V0NGL1B1cmk4QmVQWWMzSWNKdzhjYVZKcTk3Szg5QkFBZ29yMFdsMklwWmp4RnJMMWJ1dWE2RDN2NFZNbk1xWWI0SlE3ZzNySlU5NXVkTFdDMElUa1JRY3hMQUY1YldyVGdIWUM2KzVPSDVPY1V3WXk3ZFUxZlZyRjJZWFVQbnlvWkVhSWJ4bzBiaDBzdnZSU3Z2dm9xdmhPZmpPV050VERxamNVNmdOdmpFckZEVlRGMDZGQjg2MXZmT3ZiWTk3NzNQVHovL1BPb3JxN0d2ZTRFM05YU0NDTXVmTWNBMWppY2VNWHBSbng4UEI1KytPRmpqOG0rZUxqTDU1aEJGc05pUU9tYWVjOVpYVU1uUGdSd2MvbU9MWmhuZFNVbXF2eXlLdlRoWjFiVzBRVUdnR0VSSHJTc2FNSFM0RWZ6ZS9yVVNnQ1hWZGZzeGdVUnJzbXU5aDRLWGppU21YdjZ3dHRNaHVRa1hGblIvQWQ2K1ZUSmpEMFpscG15MVFzZTdjWFRKQ2YyWlhoL0NWZFd0T0N1NEVjTGUvSTB5WTk5UlRRL1pVWHpmOS9McDBwRzdNblUvaUs2NTFlLytoVXFLeXRSWFYyTnl4SlQ4V2hUUFNib1drUnZRSEdRQ0xmR0oyRlA2OXZ4bm5ubUdTaktpVXM4VHovOU5DNi8vSEs4Y2VRSWRpb0svdERjZ1A0Y3Vac3lOUUY0MUoyQU5VNFhIQTRISG52c01iaGNyaE8ya1gxaFBadmUvVVBFQ2wzWE53UEE3Z09uMWkrT3Z0aTlIUUJBUktVV2w5SWhwdUJpK0E2WHk3eXJObllpZEJiZDdvT25UbGIySEtvSmZiak55am82WTdlY2hKUE0ySlBkTWlNNXNTKzdaYVU5a2gvN3NrdCtKQ1AyWkpkOGlCTTVIQTQ4OTl4ek9PKzg4OUNzS0xneElSay9qRS9DbDRxQ1RxK24wZ1Vkd0g0aTNPdE93TGNUVTdGSFVURjY5R2k4L1BMTEdEaHc0RW5iSnlVbFllWEtsUmcxYWhTcVZBZStuWmlLdjduaWNZZ0l2UTBNQTZnRDRXV25HN2xKL2JERzZVSnFhaXJ5OC9PUm1YbnlPNlJrWDFoUHpnd1RodEoxL1lDcXFxaHRxcmU2RkZQdHJ3MWVLa3pYOWE4c0xxVkR4SlFFc0RiT0pyZWJadVlxQU5oUnM5dnFVa3l6ZVZkdzBWVFg5Yzh0THFWRGRzdEpPTW1NUGRrdE01SVQrN0piVnRvaitiRXZ1K1JITW1KUGRzbUhPSm5ENGNDamp6NktMVnUyNENjLytRazI3OXVIaFFrcElHYWNvL2t4eCsvRGFGMUhBaGdKekZBUnZNMHJJWGlYSUExQUV3aU5SRGhJaENLbkc2ODduUEMzM3NDclg3OSt1TzIyMnpCbnpweE82MGhJU01CTEw3MkVwNTU2Q3M4ODh3eFcxQUVyWEc0a01PTlNmd3N1RHZpUndqb1NtZUZDY09GRVFYQ2hKd0RBRDZDQkNBMUUrRmgxNGtXbkcvdGF6N3B5dTkwNC8venpjZi85OTh1KzZPYStzSUlzaGdsRDZicStDMERUa1liYStQcm1SaVRGSlZoZGt1RTBYY1Bldy92QnpLeXFxbjJ2R1VhY0RKQnRydmE2Zi8vK2tpRkRodmkyN3E1Mk5mdGFFT2R5VzEyU29YUmR4eWRieThITURHQ3QxZlYweUdZNUNTZVpzU21iWlVaeVltTTJ5MHA3SkQ4MlpwUDhTRVpzeWliNUVCMmJOR2tTVnE5ZWpiS3lNdHg3NzczWXMyY1BQbXhxd29lT0R0NUN4NHkyZDZ3UGNUcWRHREY0TUJZdlhvekxMcnNNMU1GMjdWbTBhQkVXTFZxRUpVdVdvTEN3RURVMU5TZ2tRbUhyeGQ3REVUTzRrN0VIREJpQTg4NDdEM2ZkZFJkVXRmdVhvNWQ5WVExWkRCT0dxcXlzOUhrOG51Y1VSVm0wcHZnZFhEMTl0dFVsR2U2VEx5cmdDL2dCNE8zaTR1S2pWdGZUb2VCdnpHenpJbUhQbmoyTlE0WU1lU2VnYXhlWGJLdkV1YWRuVzEyU29YYlU3RVp0WXowQVZKV1hsOXYzMThrMnkwazR5WXhOMlN3emtoTWJzMWxXMmlQNXNUR2I1RWN5WWxNMnlZZm9tc2ZqUVdGaElaZ1pIMy84TVFvTEM3Rno1MDdVMTllam9hRUJnVUFBZ1VBQWpPQ1pWQTZIQTNGeGNVaE9Uc2JRb1VNeFo4NGN6Sm8xQ3c1SDM1WTJGaTVjaUlVTEY4TG44Mkg1OHVWNDdiWFhjT1RJRWRUVjFjSG44eDJyUTFWVk9Cd09PSjFPSkNVbElUazVHZWVjY3c0V0xseUkvdjM3eTc2STBMNHdneXlHQ1RNOEFXRFI2dUwxcDhSaTJLdWZ2aG42OENrcjYraUdaSkR0Ym9sZEJPRGk5emNWeC95THlkTHR3YnUxRTlIN0ZwZlNGVHZtSkp4a3huN3NtQm5KaVQzWk1TdnRrZnpZazUzeUl4bXhIenZsUTNRREVlR2NjODdCT2VlY1kya2RMcGNMOCtiTnc3eDVKOS8rVGRNMFU4NXlrbjFoRHJtQXZqQkRKUURzck5rTnZ4YXd1aFpETVRQS3F6ZUYvdm0ybGJWMGhjQkpZSHVkUHE1cDJpb0FlTGZ5VTJpNlpuVTVobUZtclB3a3VHaXFhZHF6RnBmVEtUdm1KSnhreG43c21CbkppVDNaTVN2dGtmellrNTN5SXhteEh6dmxROFNPYUYvOGlhUlkyQmR5WnBnd1hGbFoyUkd2MTd1aXhlKzcrdG0zVjJMaFJWZGFYWkpoM3Ryd0VZNDAxQUhBWjZXbHBUdXRycWNqbkpIaHF2TTNKWURaVm5jMnFLaW8yT0wxZWo4NFZILzAzQTgybGVLYkdkK3d1aVJEYk52N0phcSszZ2tBTzh2THkyMTd2UTI3NWlTY1pNWmU3Sm9aeVluOTJEVXI3Wkg4MkkvZDhpTVpzUmU3NVVNQVo1MTFsdFVsQ0J2U05HdC9lU0JuaGdsVGFKcDJEd0Q4NTcxVlZwZGlxQ2RmWHg3NjhGZFcxdEdWQTdXMUF3R0FRUWV0cnFVdFp2NG5BTHowa1cxZlkvWFpxay9mQWdEb3V2NGZpMHZwbEoxekVrNHlZeDkyem96a3hGN3NuSlgyU0g3c3hZNzVrWXpZaHgzemNhcGk1dGVCNEtLSC9KRS9iZiswcXFxcnE5dGpSVDdsekRCaGlvcUtpczNaMmRsZkhtMm9HLzF1NWFmNFpzYVpWcGNVY1p0M2JjZk9tajFnNXNPYXByMXJkVDJkaVhjNkIrZ0FpUGlBMWJXMHBldjZDa1ZSL3ZqeEYrV0R0dXphamtralQ3TzZwSWlxT1hvUUwzNjRGZ0FhVlZYOWs5WDFkTWJPT1Frbm1iRVBPMmRHY21JdmRzNUtleVEvOW1MSC9FaEc3TU9PK1RoVmxaYVd6c3pJeU9qZ2xvaENBSldWbFg0QWJNWGNzaGdtekJJZ29ubk0vTzRmbnY5blRDNkcvYjd3TVRBWXpQemppb29LVzErd2swa2JDS2dBWUxzWENSVVZGUTNaMmRtL0FmQ1hmNjM5RHg2ODRSZFdseFJSejczektnTEI2NGs4WFZ4Yy9MWFY5WFRHemprSko1bXhEenRuUm5KaUwzYk9TbnNrUC9aaXgveElSdXpEanZrNGxWVldWdnFzcmtHSTlzamJKSVZwaW91TFB3SlFkYVNoRnN2Zks3SzZuSWg2NS9OUFVMM3ZLd0E0b0tycVMxYlgweVZTQmdJQUdMWjhNYk4zNzk0bm1YbmZSMXZLOE5HV01xdkxpWmp0ZTcvQ2l2ZlhnSmtiZkQ3ZmI2eXVwMHMyejBrNHlZeE4yRHd6a2hNYnNYbFcyaVA1c1JHYjVrY3lZaE0yelljUXdsNWtNVXlZS2VEMysyY0J3RCtLbHFHMk1UYXVhZG5pOStIK0ZZOERBSFJkdjZLNHVEZ0s3bHhEb1dzcFdQTCs3SzdzMmJPbkVjQ1BBZURCRi8rTkpsK3p4UlgxWFVEVGNQK0tmMEJuSGN4ODMrZWZmNzdQNnBxNlp1K2NoSlBNMklXOU15TTVzUk43WjZVOWtoODdzV2QrSkNOMlljOThDQ0hzUlJiRGhLazJiTml3blpsLzF4THc0ZWJIYkgyTitXNzcrZE1Qb0xhcEhnQ1dscFdWdlc5MVBkMUJDa1lEQUJGL1pYVXRIU2t0TFYzQnpDL3NQYndmZjE3NWpOWGw5TmwvM2x1RmpWOVZBVUJKV1ZuWmZWYlgweDNSa0pOd2tobnJSVU5tSkNmMkVBMVphWS9reHg3c25CL0ppUFhzbkE4aGhIM0lZcGd3WFYxZDNlOEFiUDl5L3g0ODhQdy9yUzZuVDU1KzQzbDhWclVCQUE0UTBZK3NycWU3ZE1Za0FHanlOM3hoZFMyZGFXNXUvakV6MTZ6ODVFMjgvUEU2cTh2cHRVKytLTWZmVnk4Rk16Y0FXQVJBdDdxbTdvaVduSVNUekZncldqSWpPYkZldEdTbFBaSWY2OWs5UDVJUmE5azlIMElJZTVERk1HRzZxcXFxRmlJNm01a2JYL25ramRDZGFhTE8yNTkvZ2lkZlh3RUFnVUFnY0Y1eGNmRlJxMnZxZ1VrTTFBK3ByckgxcWU2Yk5tMzZtcG12WW1iZkl5OC9pYkx0RzYwdXFjZDIxdXpHcndvZUFUUHJ6SHhqU1VsSmhkVTE5VUJVNUNTY1pNWnlVWkVaeVlrdFJFVlcyaVA1c1FWYjUwY3lZamxiNTBNSVlRK3lHQ1lzVVZ4Y2ZJQ0l2Z0VBRDczMEJGNkpzdCthdlZQNUtYNVo4SERvK2dtekt5b3F0bGhkVTNjeG9JQXduaGc3cmE2bE84ckt5dDRub3BzRG1vYi9lK3ArbEZkdnNycWtidHRac3hzL2Z2d2VOTFEwQWNBZnlzcktsbGxkVTNkRlcwN0NTV2FzRVcyWmtaeFlKOXF5MGg3SmozV2lKVCtTRVd0RVN6NkVFTmFUeFRCaEdHL2VrbTkwOW5oSlNja21acjRFQUI1NDRWOTQ0Y1BYd016bUZOY0hiMVo4Z0x2eUh3SXpROWYxNjB0TFM5K3d1cWFlYUpvNGNoZ0FOeGhmV2wxTFNIWmUvdXpPSGk4cEtYbEsxL1gvYS9LMTRLZFAzQmQ2YTZxdGJmdDZKMzcwajd0eHVQNG9BRHhXV2xwNnA5VTE5WVFkY3hMU1ZXOEJKRE5Xc0dObXVuRWNrcHhZd0k1WmFZL2t4NTdza2g4NUZ0bVRYZkloaExBL1dRd1Roc2pLTGJpVm1lN3RhcnZTMHRKMUFLWUI0SWRmZWhMM0xmOEhORTB6dnNCZWVtejFVdnkvcFkrQ21jSE1WNWVWbFVYZGxWRURtam9HQUVCMmVKSEE1SjJkLzVETytGWlhXNWFWbFQwSTRDZk4vaGIrMzMvZml4WHZGOWwyOFhUOWhvL3dnNy8rRWtjYWFzSE1meTRwS1ltYTY4bUYyQ3NueDNXM3R3Q1NHYlBaTFRQZHpZcmt4SHgyeTBwN0pELzJaWWY4eUxISXZ1eVFEeUZFZEhCWVhZQ0lMU09uRmNZUDZ0ZnlKQWpmWmFKZmR1YzVKU1VsSDJWbFpVMVZGT1dkMWNYcisyL2V2UTMzWFBzL0dEZGtsTkhsZHR1K0l3ZncyK2YraXJMcVRXRG1SbDNYTHkwdkwzL0w2cnA2UTFGb29nNkFvVnQ2dnY3VTg1YW1xY2tGcjRIb1RKMHhyVHZQS1NrcCtaUEg0OWtQQmYvODB5dFBKMno4cWdyL00rZDZwQ1ltRzExdXR6VDVtdkhrNjh2eDdEdXZBb0NmbVg5VldscjZCNnZyNmcyNzVDU2tONzBGa015WXlTNlo2ZVZ4U0hKaUlydGtwVDJTSC91ek1qOXlMTEkvTy9jWElZUzl5SmxoSW1LOGx6dzdmR0NhN3kwUWZSY0FLTUN2ZHZlNTVlWGxsWWNQSHg3QnpHOXYzL3NWTDNqNFozaHkzUXI0QTM3akN1NEdYZGV4L0wwaWZQdStINkVzZUsySHp3R01qZGFGTUFEUW9IZ0F3S21ybjFwVmd5ZHZxVWROMGJjUTBaa0FvTUszcmJ2UExTc3JXNnJyK25SbTNyRzI5RDNNZStoL3NYN0R4NWIrbHBXWlVicXRFdGMvY252b2hlUUJUZFBtUk9zTFNjQWVPUW5wUzI4QkpETm1zVU5tK3BJVnlZbDU3SkNWOWtoK29vTlYrWkZqVVhTd2EzOFJRdGdQV1YyQWlBMlp1UVhuS0lTWENCZ0NBTXlvS1N1YVA2UTNZM2s4bnY5VEZPVWVBUEZwU2FuNHdjeTV5TTI1QUU2SE02STFkMGJUZGJ4VjhTRWVYL01jdmo1Y0F3QWFNejhRYmRkTmFFL3R4TlBlQS9NNTlRMHRLY1AzN0drMGUvN00zUHlGS3VoeEVPSUFnSUd0WmF2blQrenBPSk1tVFVwT1NFaDRCTUFOUkVSVHgwekVqYk8vQjgrNDAwRmtYbXZidW1jSC9yMjJFTzl2S2dZQU1QTXJQcC92cHNyS3lyMm1GV0VBcTNNU0VzbmVJcGt4bHRXWmlWUldKQ2ZHc3pvcjdaSDhSQThyOGlQSG91aGh4LzRpaExBbldRd1RmWmFWVzNDREF2d0RoR09yVmN4WVVWWTAvNXJlanBtWm1UbFlWZFYvQWJpVWlKUkJLZjB4OTV0NXVNUXpIUU5UK2tlazd2YlVOdGJqamZJUFVQamVhbngxNEdzd014UFJlci9mLy8wTkd6WnNOMnhpa3hRQzZxd0o0Mm9CK2pwMTYvWjBzK2YzNU9VL0RLYmJpSTczSGdiZlZyWjZ3YU85SFRNcksrdENWVlVmQlRBVkFETEhUc2JWMDJkait1azVjRHRkRWFqNlpBRk53MmRiSy9EaVI2K0h2NGpjUVVSM2xKU1UvTWVRU1Uxa2RVNUNqT2d0Z0dUR0NGWm54b2lzU0U2TVlYVlcyaVA1aVI1VzVFZU9SZEhEanYxRkNHRmZzaGdtZWkwam85RGxHdDN5RUloKzNQWXhacnFwckdqZVAvczZSMVpXMWxtcXF2NkdtUzhoSWdVQXpwMmNqZk16enNRM0prekZrSDREKy94YnRFTjFSL0RwMWcxNGIrTm5XTC9oSXpBQURwNnovZ0dBWDBmYjNTSTcwNXcrYXJ4UGNWYUI4V3JLMXUxenpKbzNQYmNnSlFtOEx2UzJ5SEFCSUhQRDZ2bDl2YjBTZWIzZStRQitSVVFUQUNBNVBoR1hlS1pqMnVSc2VNYWRqbmgzWEo4bThBZjgrSHpuVm55MHBSUnJ5OTdEL3FPSFFnOTlEZUNCa3BLU3Z3SUk5R2tTbTdBcUp5Rm05QlpJWmlMS3FzeVlrQlhKU1lSWjNWL0NTWDZpajVuNWtXTlI5TEZUZnhGQzJKOHNob2xlOGVZV0RtTDRDb2t3bysxanpPQ21nRHB5eSt2ZjJ4T3ArYkt5c2pKVVZmMGZBSE1CcElZK1A3ei9FR1NPbllRcFl5WmllUC9CR0pUYUh3TlQraVBCSFFkVlVZODlYOU4xTlB1YWNhRDJNUFlmUFlTdkQrL0h4cSsyb21MSEZ1eXMyUjArVlJPQUZ6Uk4rM041ZWZrbmthcmZMbXJUeDE0T1JYa0pqQWRTdG03L3VSbHpadVUrNDFWSWVST2dmbTBmWTdDdUJ6aWxZdTNDaGdoTnAzaTkza3VKNkJZQUZ3TlFBY0NocXBnOGNqeXl4azdHeEJIak1MamZBQXhLNlkrMHBGUzRITTVqQzZyTURMOFd3TkdHV3V3L2VoZzFSdzlpMjk2ZEtLL2VnbzFmZm9GbXZ5KzBYV2l4OUorbHBhWExFQ012SWtPc3lFbUkyYjBGa3BtSXNDSXpKbWRGY2hJaFZ2YVhjSktmNkdSV2Z1UllGSjNzMGwrRUVORkJGc05FajNrdnpjK0NUcThBR04zQkpwdExWODgvM1lpNWMzSnluTXc4UjlmMUs0bm9FaUxxOEhvTlR0VUJ0OHNGbjk4UFh5Y1g0bWZtdzBTMERzRExOVFUxTCt6YXRhdkppTnJ0b0hiaTJQc0E1UTdvZkZsS1ZmVktvK2Z6NWkxZEFQQ1NqaDVuWUZYWjZ2bVhHakYzVGs3T01HYitMb0JMbVhrNkVibmIyNDVBaUhPNVFVUm85cmxCM3hBQUFDQUFTVVJCVkRWRDcvaEN0Z0VBbnpIemFwL1A5MnhsWldXVkVYWGJnZGs1Q2JHeXR3Q1NtYjR3dmJkWWV4eVNuUFNCVmYwbG5PUW5lcG1SSHprV1JTODc5QmNoUlBSd1dGMkFpQzZlbWZublFxTTNRaGMvYnc4ejNqVnEvdUxpWWorQUYxci93T1B4VEZBVVpUcUFhUUJHTS9Nb0lob0pJTW12QlZSLzA3RmZlR2tBR2dEc1llWmRBTDRrb284MVRYdS92THk4MHFoNjdZY3VBck1XMEkrOFkvUk1udHo4M3dQYzZRMEhpUEUzbytZdkxpNytHc0FqQUI3SnlNaHdPUnlPczFSVlBaK1pwd0lZUlVTakFBeG1zTHZKMXh6NnhRQXpzdy9BUVNMNmlwbS9BckFSd0x1YXBuMVlVVkVScVRQWWJNNjhuSVJZM1ZzQXlVemZtTmhickQ4T1NVNzZ4UHorRWs3eUUrMk16WS9WK1FBa0kzMWpiWDhSUWtRWFdRd1RQVksyZHR0SG50enh2d0xUcjRtUTFONDJ6Q2d5clo2eXNxMEF0Z0o0dXUxajZlbnA3dmo0K0lURGh3ODN4L0xaWHQxVk0yaFFFaGc1QUczdXYvM3dVYVBuVTJzYWY2OE5UaHhMaEdzNzJrWnYwU3FNcmdNQUtpc3JmUURlYS8zVGxqSnAwcVJFdjkrdmJOKyt2UjdCaGROVGx0azVDYkZiYjVITWRKL1ptYkZUVmlRblBXTlZmd2tuK1lsZVp1VEhUdmtBSkNNOVlZZitJb1NJTG9yVkJZaG9jN2RlVnJUZ1FiQTZsUmsxYlI5bHdNZTZ2dGFLeXRxcXFxcHEyYkJodzJGWkNBdUtTMHZ5Z2tobDhHZG16RmRjZkZOaldkSDhlVHBqRnRwNWdjYU1odklCOFhhNGZiZStaY3VXdXUzYnR4L0ZLZjVDRWpBL0o4ZEZUMitCWk9ZRTVtY21hcklpT1duRHV2NFNUdklUcmN6SlQ5VGtBNUNNbk1BZS9VVUlFVTFrTVV6MENzTS9rZ2lEQVRReitFam84OFFvanVERjBFVmtuUVVBeEdUcXFlTUV2Z0RCQzhFZXdRa1hhdVVsV0Q3M2xIL3haa09XNUNSRWVrdFVzaVF6a3BXb1pHbC9DU2Y1aVVxbTVVZnlFWlZzMDErRUVORkJGc05FajQyZDhWUWNrZkp2QUFEekgvMXduODdBcThGSFdRNUF0a1Y1QUZqVCtBMnpacHc0WjlsQUlncGVONHd4WFdmdExBWStCd0FpeDVObTFTRjZ3dnljaEVodmlWYm1aMGF5RXEyczZ5L2hKRC9SeXB6OFNENmlsVDM2aXhBaWVzZzF3MFNQcGNVN2J3ZGhFb0NOcFUzYmZvUDFkd2NBelBIT1h2cmRnRTVicmE1UG5JelQrNmZVQStjenNEV3R1bnFuT2JOZW95WnFlbkhyUDU0dExacS9zZlhqcVo3Y2dydTBPbjJiT1hXSTdySW1KOGRKYjRrK1ZtVkdzaEo5ck80djRTUS8wY2ZNL0VnK29vK2Qrb3NRSW5ySVlwam9rY3laUzhhQmNCY0FqUmszdHI1QUFBQ1VycG4zbklXbGlVN1VVcjl2RXVBZzV2Vm16Wm1WZS9uVkNONlczT2ZiNmJvKy9MR3lvdm0vTjZzTzBYMVc1Q1JFZWt0MHNpSXprcFhvWkdWL0NTZjVpVTVtNVVmeUVaM3MwbCtFRU5GRjNpWXBla1JSNldFQUxnWS9XMVkwLzMycjZ4SGR4Yk1BZ0VFcnpaZ3RQZmZQYm9Yd0xBQm9PdklxSytmNnpKaFg5Slc1T1FrbnZTVmFtWjhaeVVxMHNxNi9oSlA4UkN0ejhpUDVpRmIyNkM5Q2lPZ2lpMkdpMjd5emxsNU1SRmNBT0tJSCtLZFcxeU82aHdGU1FGY1FjMk15YjMvZGpEbVQwZjh4QUFUbWJSVnI1c3UxRzZLQUZUa0prZDRTbmF6SWpHUWxPbG5aWDhKSmZxS1RXZm1SZkVRbnUvUVhJVVQwa2NVdzBTMFpHWVV1cVB3WEFDREdmUlZyRjU1MHUybGhUL1hqeDJjd1laUk85Q0ZWb2NYbytiSm41YWVEY0FNWWdTYWZmcmJSODRuSU1Ec25JZEpib3BmWm1aR3NSQytyK2tzNHlVLzBNaU0va28vb1pZZitJb1NJVHJJWUpyckZOY1ovTTRESkFEYVhGTDM4a05YMWlCNVE5Q3NBQUxyK3F1RnpYVk9vNmlwV0FRQXJlR3J6RzljZE5IeE9FUmxtNWlTTTlKWW9abkptSkN0UnpLTCtFazd5RThWTXlJL2tJNHJab0w4SUlhS1RMSWFKTG1YT1hES1l3YjlqQnV1NmZodXdYTE82SnRFOURCQ0RyZ1BnVjlDODFPajVQSFhOc3dnMEVlREdzbFh6YnpSNlBoRVpadWNrUkhwTDlESTdNNUtWNkdWVmZ3a24rWWxlWnVSSDhoRzk3TkJmaEJEUlN4YkRSSmNVVmZrRkFja2dyQ3Bmcy9BMXErc1IzWGNrZll3SGhIUXd2NTljdFhlL2tYTmx6UGhiRWluS2NtWXdtSzR6Y2k0UldXYm1KSnowbHVobGRtWWtLOUhMcXY0U1R2SVR2Y3pJaitRamV0bWh2d2dob3Bjc2hvbE9UY2w5ZWp3Ui9SaUFUOWY1WjFiWEkzckdRY3FWQUVDTUZVYlA1VXhJV1F3Z0FZVHEwcUw1aHM4bklzZk1uSVJJYjRsdVptWkdzaExkck9ndjRTUS8wYzNvL0VnK29wdlYvVVVJRWQxa01VeDB5Z0gxSG9BZFlCUlVyRm13eGVwNlJQY1ZBaW9URmhMUW92bTBaVWJPbFRIcjMvMEJlaGlBeHF4ZWJlUmNJckxNekVrNDZTM1J5K3pNU0ZhaWwxWDlKWnprSjNxWmtSL0pSL1N5UTM4UlFrUTNXUXdUSGNxY2xaOU5SUE9ZVWU5cmN0MWxkVDJpWjJhZU5ub0dRR1BBdkw3ZmwxOGVObkl1bCtxK2l3QUZqUEx5b3UrVkdqbVhpQ3d6Y3hJaXZTVzZtWmtaeVVwMHM2Sy9oSlA4UkRlajh5UDVpRzVXOXhjaFJQU1R4VERSSVVYRi9hMGZQbGE1ZnU1ZVM0c1JQYVk2MUI4QWdBYjZsNUh6VEwxNDZXa0EvUytEV3pUZ2NpUG5FcEZuVms3Q1NXK0pibVptUnJJUzNhem9MK0VrUDlITjZQeElQcUtiMWYxRkNCSDlaREZNdEN2cnY1WmVTS0JMR0x6ZjMzVDB0MWJYSTNxbWZ1ellvY3k0bW9EZHFWdTN2MmprWEtwVGZ3Z0FHTFNxb21qK0xpUG5FcEZsWms1Q3BMZEVOek16STFtSmJsYjBsM0NTbitobWRINGtIOUhONnY0aWhJZ05zaGdtMnFVdzN3MEFUTXBEbGV0L1ZHOXhPYUtIZEpYbWdVaGw1bVVFNkViTjQ3bDA2UVFpdWdMZ1JnN29DNDJhUnhqRHJKeUVrOTRTM2N6TWpHUWx1bG5SWDhKSmZxS2IwZm1SZkVRM3EvdUxFQ0kyeUdLWU9JazNiK241QU01bllOL1JCdCtqVnRjamVvWUJCMVQ4Q1ArZnZUdVByNnV1OHovKytweDdrelJ0azFMYTBsSzZwVTFhSkcyYXBPNG9zZ2x0V1FZUlVZRjJRRWNSUngwWk4zUjA3RGpPT0lQYjZPZzRnQXRTbEIrYkcwcVJRU3dxS0dpYk5LVUliWnFrQzRVdTBEWkoyMnozZkg1LzNOdzB2VTFvbG52VyszaytIcGlUdTN5L255UnZQL2YwZTg0OUYzb0tVdkl0VHlkejlZdnBEWG1nNGVHVmh6eWR5K1NVcnpucFpiMGwydnpNakdVbDJvTG9MLzFaZnFMTjYveFlQcUl0NlA1aWpJa1BXd3d6QTlEUHBiL3czeTFycitzSXVCZ3pURzN6NTEwQ1VpYXFqeFkzTlczM2FwNmFaWGVlSVhDbEt1MkhEM2ErejZ0NWpEZjh5c214ckxkRW1iK1pzYXhFV1REOXBUL0xUNVI1bngvTFI1UUYzMStNTVhGaGkySG1HRFZMZi9nRzRIeGczNTQ5aDc0ZWREMW1lQlJFMFBRbklybk9mM282bC9CNUFFUis4dHpqNzIzemNpNlRXMzdtSk1ONlM3VDVtUm5MU3JRRjBWLzZzL3hFbTlmNXNYeEVXOUQ5eFJnVEw3WVlabzZoNG53V1FORnY3MXAzL2VHZzZ6SEQwejV2OWprS1M0QS9sMnpkK3FoWDgxUXRYYjFBNEVxVVE2MWQ3Ui94YWg3akRiOXkwcC8xbG1qek16T1dsV2dMb3IvMFovbUpOcS96WS9tSXRxRDdpekVtWG13eHpQUlp2T3lITlNLeVhPSGw3c090WHdtNkhqTUNUdUltQUhIMXkxNU9reEQ1WkhwTEgyaDY1UHFEWHM1bFBPQlRUaktzdDhTQVQ1bXhyTVNBei8ybFA4dFBESGlZSDh0SERBVFlYNHd4OFpNTXVnQVRIaUtKOUJrK3F0KzNUOWFKbm9QenkxNnI4RmJRNTBvYW0rLzFhcDdxcFQrWWczQWRjUGpRa2NTSHZackhlTU92blBSbnZTWGEvTXlNWlNYYWd1Z3YvVmwrb3Mzci9GZytvaTNvL21LTWlSODdNOHdBc09DdGQwMFg1QnFVam03cCtXclE5WmpoYzVEL0FDQ0ZwMzgvY1FyZUN3aXFqMnhlZTlVK0wrY3l1ZWRYVGpLc3QwU2ZYNW14ckVTZjMvMmxQOHRQOUhtWkg4dEg5QVhaWDR3eDhXU0xZUWFBNGtUUCswQ1RpUDUwMDRQWHZSaDBQV1o0MnVmTldhcHdEcXAvTGRuYS9GMnY1bGx5L2kwVEZHNEVVcTZiK294WDh4aHYrSldUL3F5M1JKdWZtYkdzUkZzUS9hVS95MCswZVowZnkwZTBCZDFmakRIeFpJdGhoaVdYUERBV2tZK29vb3B6YzlEMW1PRlJTS3JqZkJrZ29mcHBBZlZxTHJkby9CVUM0eFQrc3VIWDEyN3lhaDZUZTM3bUpNTjZTN1Q1bVJuTFNyUUYwVi82cy94RW05ZjVzWHhFVzlEOXhSZ1RYN1lZWnVoSkhYaW5DQ2VEL3E3K3dhdnJnNjdIREU5cmVkbTdWVmdJL0dGY1k4dlB2WnBueVpKYkNuRDFjd0N1dXYvbTFUekdHMzdscEQvckxkSG1aMllzSzlFV1JIL3B6L0lUYlY3bngvSVJiVUgzRjJOTWZOa0Y5QTBPY21QdjVuOEZXb2dadGdPelprMFU0Y3VvdWtuVlQzZzVsNTVTc2hSeFo2dXlxV0hOeWdlOG5NdmtscDg1NmM5NlMzVDVuUm5MU25RRjFWLzZzL3hFbHgvNXNYeEVWeGo2aXpFbXZ1ek1zRHhYdmZUTzF3Q0xnTzMxYTFiWTBaYUlrU0xuM3hDWnFzSjlZeHRiL3VUbFhLNmtydS9kdk1QTGVVenUrWm1URE9zdDBlWm5aaXdyMFJaRWYrblA4aE50WHVmSDhoRnRRZmNYWTB5ODJabGgrYzdoMnZTRysyUHNQZmlSMGpwdjNwbUkzZ0Q2c3VNZStaQ1hjeTI4NEs2Wm9xbmxDdTF1eXYyMmwzT1ozUEl6SjhldzNoSlp2bWZHc2hKWmdmV1gvaXcva2VWTGZpd2ZrUldLL21LTWlUVTdNeXlQTFRqemV5VW9mNHZTazFMSEZqZ2lwSG5PbkRFNDdtMEFyc28vbFRTK3VOZkwrUkpPNm1vRUVlSGhob2RYSHZKeUxwTTdmdWNrdzNwTGRQbWRHY3RLZEFYVlgvcXovRVNYSC9teGZFUlhHUHFMTVNiK2JERXNqNDJkVUhDWkNPTlVlTFJoelRVN2c2N0hETjNKaGM2bkVYa1Y4UGhKVzVyKzE5UEozbkZQd25IMEJnRFhkYi91NlZ3bXAzek5TVC9XVzZMTDc4eFlWcUlycVA3U24rVW51dnpJaitVanVzTFFYNHd4OFdkdms4eGpxczROSWlES2JVSFhNbElMRml3b0tTNHVybkljcHhvb1Y5WDVJaklQbUtDcTQwV2tXRlU3Z0hhZ1ZVU2FnYzJ1NnpZQ0c3cTd1eHMyYmRyMGNwQS93M0MxVlpTZHBmQTVWSThVNGI3UDYvbXEycnJPeHBGWndJWU5ENjM4ZzlmemVXWEpraVd6WE5ldEZwRkZxbG9CVklqSURHQ2NxcFlBQXJTTFNMdXF2Z2hzRVpFdHJ1dHVjaHluYnYzNjlWdUowRnNzL001SmYzSG9MV0NaOFdQT09HUWwzM0lDd2ZhWC9pdy9scDlYRW9kOFFQNWxKQ3o5eFJnVGZ4SjBBU1lZQzVmZFBxOUFrbzBLdStzZmJKd09xOXlnYXhxcTZ1cnFhc2R4TGdDdUJLcUJ4RWpIVWxVRm5oR1JlM3Q2ZWg1cWFHaDRpaER2TUxUT256NFppamFBVEhmVS9lajRMUzNmOEhyT21tVjNmZy9oUFlwK3N2N0JGVi8yZXI1Y21UNTkrdGhwMDZhZHBhcVhpc2hsd0ttakdVOVY5d01QaU1qUFhkZDl0TDYrL2tCdUtzMjlJSEtTRWVYZVlwbnhOek5SelVvKzV3U0M3Uy85V1g3U0xEOERpMm8rSUw4ekVwYitZb3pKRDNabVdKNHFJSGxaZWtzZWlNSU9RazFOelJSVnZjcHhuQThEOHpLM2p4MEQ1Yk9nWWpiTW1RNm5UWVVaVTJIODJQUjlSWVhRMVEySE82SDlFT3phQ3p0M3cvWmRzSGtiTkc0WGFUdEVKVkNaVENaWDFkYld2aWdpMyt6dTdsN2QwTkFRcWxQcVY0R0RGbjBQa2Vtby90S1BIWVNxQys0WXAzQ2xLTjF1U24vbzlYeTVzR1RKa2tXdTYvNGQ4QjVndkVoNnpYL3FKSmcvSjUyWFdkUFNXWms2S1oyVDRqRWdBa2M2NGNnUjJIc0FudDhOTzE2QXhoMnd1UVYyN3BhSndFcGdwWWgwMWRUVTNLV3F0OWJYMXo4UjJBODdnRlVCNUtTL3FQVVdzTXlzQ2lnelVjdEt2dWNFZ3U4di9WbCtMRCt2SkdyNUFNdklxaEQxRjJOTWZyQXp3L0pVemZJN0c0QkZxWlNlMWZEckZiOFB1cDdCVkZWVnpVZ2tFcDhVa1E4QUJRRHpac0JyRnNGNXI0ZEZGZUNNNHNwM3F1a2RoVWYrQ0U5dWhHZWIrKzVLcWVxUFZQV0w5ZlgxVzBiNVkrUkVhL25jZjhUaHE2THNUSFgyVkoyMGZmdCtyK2VzV1hySHUzQ2N1MVIxYmYyYUZlZDRQZDlvVkZkWHY5RnhuSDhGemdVb1NFTE42ZkRHbW5SV3BrNGEzZmdIMm1EdFUvRDc5ZkNYcDlNN25nQ3FXZzk4cHE2dWJzM29ac2lOSUhMU1gxUjZDMWhtTW9MS1RGU3lZams1S3VqKzBwL2xKODN5TTdDbzVBTXNJeGxoNmkvR21QeGdpMkY1cUdiWm5XY2diQUxkWHZmZ2l0bEIxek9RR1RObUZFK2VQSG1WNHpnM0FnVmppdUM4MThHVlMrSDBzdlJSTUMrMFBBOTNQd1FQUHdGdGgwQlZYZUMyZ3djUGZxcXBxZW1nTjdPZVdHdkYzSXNSZmdIMFNDcDFZY25XYmIvMVk5N3E1WGYrVE9CdlVQMWczWm9WMy9Ganp1RmF2SGp4L0VRaThWWGdZb0RwVStDaXMrQ0tDMkRpQkcvbVBIUUVmdkhiOUg5YmQvVGQvTWRVS3ZYUkRSczJQT1hOckNjV1ZFNHlvdEJid0RMVFgxQ1ppVUpXTENmSENycS85R2Y1R1pqbEp5MEsrUURMU0g5aDZpL0dtUHhoYjVQTVF3cHZFOEJGZmhaMExRTlp2SGp4eFlsRTRnZkE1TUlDdVB4OGVQODcwbTk5OU5xYzArQlQ3NFViVjhMM2Z3SjNQeVRPb1NOY1AySENoQlcxdGJYdlg3OSsvWSs4citKWTdmUExGcnVxOTRDZzZuNjgxS2NkaENYbjN6TWhSZmRTVkRzT2RoZjkySTg1aDJQSmtpVUZxdnBSNEl0QTRhbFQ0THJMNE5KelJuZTI0RkNNSzRaM0w0ZDNMWU8xZjRiYjdvUEc3YnpCY1p3LzF0YldmcTJucDJkVlEwUERJVytyT0ZaUU9la3Y3TDNGTW5Pc0lETVQ1cXhZVG80WGh2N1NuK1ZuWUphZnRERG5BeXdqMmNMV1g0d3grY1BPRE10RDFjdFhQeWZJZkZkVHRSdlcvRzFkMFBYMEl6VTFOZDhGcmhNUk9mLzE4T24zUTRrUGkyQ0Q2ZXFHci93QWZ2Wm8rbnRWZldEdjNyM3YzTGx6NXhFLzVqKzBZT2IwbENiL0RESmRYZjNXaE1ibUQvc3hMMEROc3RVckVmbWhxajVZdjJiRlJYN05PeFJWVlZVemtzbmtmY0RyeGhTbGR5SlhYQXJKRVgrVXd1aW9wbyt5L3ZlUG9iVWRnSzA5UFQyWE5UUTBQTzNIL0VIbXBMOFE5eGJMVEphZ014UFdyRmhPamhkMFZnWmkrUm1hZk0xUFdQTUJscEZzWWV3dnhwajhZWXRoZWFiNnJUK29rSUtDelNndGRXdXVLUXU2bm95YW1wb3B3Qk1pVWo2eEZQNzVCbmhqdFhkdmh4d09WZGpVQ0ovN2IzaCtEd0F2dXE1N2x0ZlhFbXNybnpaRm5lSkhRS29VMXBSdWJycElmUHlreStybGQ5NGo4QTVWdmI1K3pZcGIvWnIzUkJZdlh2d214M0YrSWlKVHF1YkQ1ejhJTTZjRlhWWGF5d2ZoMzIrRDMvMEZWUFVROExkMWRYWDNlemxuMERuSkNHdHZBY3RNdHFBekU5YXNXRTZPRjNSV0JtTDVHYjU4eWs5WTh3R1drV3hoN0MvR21Qemk4Y200Sm13a21Ud2ZRRVVlQ2JxV2pKcWFtdG5BVGhFcHJ6NGRmdjdmY0daTk9CYkNJRjNId2dxNC83L2dUYlVBVEhNYzU3bmEydG9sWHMzWmZ3ZEIwUHBEN1IxWCtMbURVRmw1VDZFb0Y2RDBKSTRrZnVMWHZDZFNXMXY3dGtRaXNWWkVwbHk1Rkc1ZEZaNGRTWUNUSjhDWFB3WWZ1Z29Tam93VGtYdHJhMnMvNnRWOFFlZWt2ekQyRnJETVpBdERac0tZRmN2SjhjS1FsWUZZZm9Zdm4vSVR4bnlBWlNSYldQdUxNU2EvMkdKWW5sSGhiUUM0L0RUZ1VnQllzbVRKNlNMU0tDS0ZWMXdBLy92UE1LWW82S29HNWpqd3RVL0M5ZThBMG1kVi9xVzJ0dmJOdVo2bi93NEM2TVpVUityYzZidDJIYzcxUEsra1lHYjMrUWdURUo1WXQvYXFmWDdPUFppYW1wb3JWUFcrWklMRVo2K0hqMS9yL2JVMVJrSUVWbDRLWDc4SnhoUWh3TmRyYW1vK2x1dDV3cENUL3NMV1c4QXlreTBzbVFsYlZpd254d3RMVmdaaStSbVpmTWxQMlBJQmxwRnNZZTR2eHBqOEVzSldiTHl5NVB4N0pnak9PWXEyMWU5dC83K2c2Nm1zckp5bXFrOER5WGN2aDArK0o1dzdCOW5lKy9iMGtiUGVFOWQrVjFWVnRUQlhZeCthUGZ0VWRZcC9rOWxCY0R0U2J3bmlvNlhGY1M4SFVPVlhmczg5a05yYTJxWEEzUVZKY1Q3L3dmUkZac1B1RFl2aEd6ZEJjUkdJeUZkcWFtcHV5TlhZWWNsSlJ0aDZDMWhtc29VbE0ySExpdVhrZUdISnlrQXNQNk1YNS95RUxSOWdHY2tXNXY1aWpNay9FVmg2TUxtU0tqeHlObWdTNURIV1hkOGRaQzJWbFpYakN3c0xHNERFTzVlbVA3MHhTbFplQ245L1Zmb29XaktaZkhMSmtpV25qbmJNOW9vNTFXNVI0czhnaTRMZVFWRGtYSUFleDMwZ2lQbjdxNnFxV2dEYzR6amkvUE1OY09HWlFWYzBkRFd2Z205OEdncVNJQ0xmcUs2dVBudTBZNFlwSnhsaDZpMWdtY2tXcHN5RUtTdVdrK09GS1NzRHNmemtSbHp6RTZaOGdHVWtXOUQ1TU1hWWJMWVlsa2VFeExrQXF2THJnRXRKRmhZVy9scEVwcnk2RWo1MmJjRFZqTkRLUzJGNStrMlNZMVgxc1JrelpoU1BkS3pXK1hNdVU1d25GRTVEOVhlcExqMHJxQjJFUlJkOWY2NUFHY3EycDMrMThxOUIxSkJSWGw1ZW1rZ2tmZ0dVWEhjWkxIMVRrTldNVFBYcDhKbjNBVkRnT002OUN4Y3VuRG5Tc2NLVWsvNUMxRnNzTTFuQ2xwbXdaTVZ5Y3J5d1pXVWdscC9jaVdOK3dwSVBzSXhrQzBNK2pERW1teTJHNVJGVlhRcVFjTjJIZ3F5anBxWm1wWWk4Y2RKSjhPM1BCbG5KNkgzK2cxQStDNENLeVpNbi85TnduNitRYUowLzk5UGcvRlNGWXREdmxXeHBQbmRpUzh1Qm5CYzdSRW0zNEVJQUZYNGJWQTBacGFXbFh4S1IrVytxaGV1dkRMcWFrYnZvTGZDdVpRQk1MaWdvK041d254L0duUFFYbHQ0Q2xwbU1zR1ltTEZteG5Cd1YxcXdNeFBLVFczSExUMWp5QVphUmpERGx3eGhqc29YazgvcU0xMTUxNGVwVHh5UmtseW83NjlkY002cWpmNk5SVlZWMVNqS1ozSjFNd0gxZmgrbW5CRlZKN2h4c2gwdi9IbzUwQW5ERyt2WHJoM1EyMVpHNWMyZjFKTGxkNFJ5QmJsWDlUT21XNXE5NFd1d1FWQzlmZmJjZ1Y2cnJYbGYvME1yYmc2cWpwcWJtTFNLeWRrSUozUHMxT0tra3FFcHlvNk1McnZvRTdOd05xdnJldXJxNjd3L2xlV0hOU1VaWWVndFlaakxDbXBtd1pNVnljbFJZc3pJUXk0ODM0cEtmc09RRExDTVpZY3FITWNZTXhNNE15eE5GVHVKMUFBSi9DckFNSjVGSS9BVGdIUmZFWXlFTVlNSjR1T0ZkZmQvK29yS3lzdkJFejJrdkw3dW1POG5UQ3VlQXZ1Q21VbjhUbmgwRWVWMzZhMnB0Z0VVVUFMY0NmUFNhNk85SUFvd3BoSC91dlFTdGlOeThZTUdDRS81VTRjNUpXa2g2QzFobWdIQm5KaVJac1p6MENuTldCbUw1OFVaYzhoT1NmSUJsQkFoZlBvd3haaUMyR0pZMzNMY0F1T2hqUVZWUVcxdTdVRVRPTEJrSE4vNXRVRlY0NDEzTCtoYjN5Z3NMQzg5N3BjZTJ6NXV6MUhWa05WQUMvTlR0U0ZWTzJMcHRqUTlsbnRDU1piZlBFNWlOYW1QOVE5ZTFCRlZIZFhYMWxTSXl2MnArK2hUOXVLZytIWmFmQmNDazR1TGlUNzNTWThPY2syTUYzMXZBTWdOUnlFendXYkdjcElVL0t3T3gvSGdsSHZrSlBoOWdHWUd3NXNNWVk0NW5pMkg1UXZSOGdJUkxVTmRSY0lEYkFXNTRaMEFWZU95VDE2Vy9pc2d0cjNSMjJMaXRMYjlHOVpjbzd5bmQzSFI1bUM0ZzZrckJSUUFxd1YxOHRyS3lzdEJ4bkM4QXZQOGRRVlhobldzdlMzOEtxWWg4Y083Y3VSTUdlMXlZYzNLTTRIdUxaYVpYNkRNVGNGWXNKMGVGUGlzRHNmeDRLdkw1c2RjaXo4WG10Y2dZWTNyWllsZ2VxRHo3MitOQnprRDFwZlcvWHRFWVJBM1YxZFh6Z0pxU3NYREZCVUZVNEwwMzFzRDBLUURNTENvcWV0MWdqeFBRMGkzTmw1UnVhZnFCYjhVTmxlb2JBVFFsVHdaVlFtRmg0U1hBM0tyNThOcEZRVlhoblRuVFlkbWJRRVFtVHBndzRjT0RQUzdVT2VrVmh0NENscG1NTUdjbURGbXhuQndWNXF3TXhQTGp2U2puSnd6NUFNdElSdGp5WVl3eGc3SEZzRHlRS0N5cEZIQlVwQ0dvR2tUa1JvRGxNVHBsZkNEWFhKcitxcXJEL21USk1GQllBT0RnQnBZVjRMMEFsNzgxd0FvODl2YWpQOXRWQVpZeGFtSG9MYjBzTXlFWGtxeFlUaUxLOHVPUHFPWW5KUGtBeTRneHhrU0tMWWJsQVNmaFZBR2d3ZXdrVkZaV2poZVJEeFFrNFlNeGZZdGt4dVhud2ZpeElDSVhWbFpXVGd1Nm51Rlo1UUFWUUZmYjF2M1BCbEhCd29VTFo0ckkwdkZqNGZ6WEIxR0JQeFpXd0dtbmdJaThxcXFxYXRDekNNTXU2TjRDbHBtb0NEb3JscE5vcy96NEk2cjVDVG9mWUJreHhwZ29zc1d3Zk9Ed0dnRFJWQ0Nmc0ZOVVZMUUFrQm5Ub0hoTUVCWDR4M0dnc2p5OVhWUlU5TVpncXhtZXlvdm5MUkpobktyV05UWitwRE9JR3BMSjVDV0F2TGtXQ2d1Q3FNQWZJbkJaNzhjc0pCS0phNE9zWlZRQzdpMWdtWW1NZ0xOaU9ZazR5NDh2SXBzZmV5M3lUV1F6WW93eEE3REZzSHlndkFHZ3E0Y25BcXJnR29BTHp3eG9kcDlkZW5iNnE2cGVHMlFkdzFYZ2NqYUFpUE40VURXSXlGS0FONzg2cUFyOGs3bWVpSWhFOS84WndmY1d5MHhVQkp3VnkwbkVXWDU4RThuODJHdVJyeUtaRVdPTUdZQXRoc1hka2xzS0JFNEhEbXg2Wk9YMkFDcElBTmNLOERmbkJEQjdBTjd5YWtnbVFFU1dMMW15Wkd6UTlReVpTZzJBdW13TVl2ckt5c3BDRVRuWGNlQjFNYnp3YkxhSzJla3pKVlcxOHZUVFQ1OFVkRDNERm54dnNjeEVSY0Jac1p4RW5PWEhWNUhMajcwVytTNXlHVEhHbUVIWVlsak0xVTRlT3h0SW9qUUZNWDlsWmVWcHdFbWxKVERwcENBcThGOWhJVXliREVDaXA2ZG5RY0RsREowd0MwQ2M3a0N5a2t3bXE0Rng4MlpDeWJnZ0t2QlhNZ0d2WFFnaTRoUVhGMGZ1TTFhRDdpMWdtUW02bnFFS09pdVdrMml6L1BncmF2a0pPaDlnR1FtNkhtT01HU2xiREl1NWxDTnplemNEMlVrb0xDdzhCV0RDK0NCbUQ4NlVrOU5mSGNlWkdXd2xReWZLVEFEWGthMkJ6QzlTQVRCdlJoQ3pCMk5oUmZxcnFsWUhXOG53QmQxYndESVRiQ1ZERjNSV0xDZlJadm54WDVUeUUzUSt3RElTYkNYR0dETnl0aGdXY3c0NkR3Q2hNWWo1UmRJN0thZE9EbUwyNEZUTTZ0dXNDckNNWVZqbEFETlFEbTM0NWNwZFFWVGdPRTRGd0l5SWZRYm5hSngyU3ZwcjV2OG5VUkowYndITFRMQ1ZERjNRV2JHY1JKdmx4MzlSeWsvUStRRExTTENWR0dQTXlObGlXTXk1SXFjRHFNclRBWlh3Qm9ERnB3YzBlMEF5Ujh3Zy9RbEhRN1c3N0pTcHJSVnpyczExUFNleThLSzVDeERHSUd3QVViL25oL1MxSndES1RndGk5bUJNSDhYTzVPRjUwMmUyVmN5NVB0YzFEVlVJZW90bFpoaUM2aTBRZkZZc0o4TVRkRy9KWnZueDMyank0M2V2Q1RvZjZia3RJOFlZRTBYSm9Bc3czbktVQ2dSRVVzOEZWRUlWd0JsNTlsSzVZRTdmNXF0TzlOajlaV1d6a3dWY2lQSnVGVG03OStiYlBTbHNFQW1WUlFDcWJQSnozdjR5TzFRejgrakk2dFNqbDUyZFBwVEhIeWlmT1U4a2NaRWdWL1dJdks3MzVsdThxTzFFUXRCYkxETW5FSWJlQXNGbnhYSnlZbUhxTGRrc1AvNGJibjZDN0RWQjV3TXNJd0dXWVl3eG8yS0xZVEduTUVzQXRHZGJJUE9yVGhLUnZMbDRmc2JFQ2VtdkluTHlRUGNmbkRldlBPR2tMa29oVjR2SWF4UkEvS3N2bTZoVUlLQm9JTmNMNjFVSytYSHgyWXppTWVtdnFqcm9WZlhhS21hL1NuRXVGcmhLUlVKemJZNmdlMHN2eTB5V3NQVVdDRVZXTENjRENHdHZ5V2I1OGQ5UThoT1dYaE9DZklCbHhCaGpJc2tXdzJKT2hKbUtkdGF2ZWMvZWdFcVlCRkJhRXREc0FTa1oyN2M1SWJQUk5tL21RbldTeTBUa2FrVVh1emhCL3h2MUtLRWNRRVIyQkZXQ3FrNFFFY1lXQjFXQi84WVU5bTJPN1g5Nys0S3lxaDZYU3h5NFdrVmVCUkRJZTFkZlFRaDZpMldtVjZoN0M4Rm54WEp5VkJSNlN6YkxqLzhHeTA4WWUwM1ErUURMU0lCbEdHUE1xTmhpV0l4Vm5uM1BlT2dxRlNUSW8yVW5BNXlVWjR0aGlRUVVKR0JPVjAveU4vUG4vb3VqdkZ1RmFGSFI4UUFBSUFCSlJFRlVDaGphUHp4YUsrYmVqK0NBaWlxT3BJKzNDaUtpcUlNaURpSXVPQTRJa3I1ZlZSMFJSQkdIekhOVW5jejlJSTZBdUtvT0lDS0lnRHpmOHJXNW5WTEl0SjREL3o2Mm91eXpLcVNmcitubmdJb0tUbThCb3RBN3BncmdvQ0lDb3IwMXArZkFBWkYwUFRpQ2l1alJPalJkazRPcUlDSi9uK3BKYlVvV01DNlBkaVlkSjMxMHRhTkRuRTN6eTk0OEF6bGZsS3RkWlo0enhIOWg5R2JsNk4rYW83L2p6TjlJZS84V21hd29PS0them93Y3pZcXFwck4yWEY0UVNHY0xrQlJPY3Z1MmI1VW1TWFhQbWwvMmpISjhYdEpqaUlqMjNpZWtzOXVYUyttN25jenQ2ZWRMSm4rQ0NwclpQbnA3SmpNclhMZG5SeUtSZDVrWk93Wk9PNVJ5ZmwxUjlzVWk1TW9SOUpiMDcxeDcvejlJNXZkK2JHOGhIWURzM25MME9hcUNISDIrZ0ROWVZncElkYytzS0h1bWYyOVJ4SkdqV1hFeS9TSFRSemcySjMyM2FWWnZBUlVuODF4dzBxVmtlcC9JRjFMZHFVZVRoWG1YazlIM2xyTDcwdi9YNi8zZDkvWHY5TzgvMDE5RUVSYzUvcldvOTN1MzkvVkllak9qMEpjUFJYcHptUDdiU3QvclF2cHY2RUppNS9admxpWTExVDE5ZnRsemZUMmlMMlBweDRseVROL1FmbU5JVnUvSjVDZFQ2d0I5NXBqODNOYmQ2ZjZvY0V6ZTV1ZnBCZlBPbkoxS25lZUtjODJ3ZXMzOHVUK0Izcit0OXZXSjQxNlg2TTJERE41bkJ0MkhVVWNTTGR1L1haclFWUGVjaXJsUEsvMGUyenQrNW04dklxSjZkSitwTHhNRHZCWmw5NWpNL2t0NnV5OGptZjBYNXh6b1VzakxqQnpwRUtleXNuTDhwazJiMm9PdXlSaGpoc3NXdzJKTWlnOVBoU1FLTHdaWVJnSUNmNWRPWU1ZQ3JxdW5KVVdLaG5YMFhiZzhzeUdTZlZkNmFVeEovMTZQR1ZmaytKM1VyQUdVM24rMjl2dCtlcytCekxlenRmL2o1ZWhHWmxPUEdVNzZ2bWkvMnpScldzbmNQbEFRUlBTNFlmTkk1bCtYMHVPV1N0S1pEakptbUFOY2ZuUjd3Rjl3MzgzOXM2RURQRllHdU8zbzMvTG9mUW1Vc3U0OUFBV0tITDB1bmh5M01YQmVzamI3NStqWXU2VHZtNnljSzZvcTVHZHJFVEtINHVVMEIwYmNXN0ovZTltOUJmcjkzb2ZjV3pJVnBoMlRGVGsySzVtKzBQZjhWOGhFLzI5RzBGdnlOaWVqNnkzeTltTkdHL0MzS0gyLzRNRmVpeVRyOXY3Znk3SC9rM1ZIZWpWa1Z0YytnQUtRK1VkamtaVzlmdDlxVm5ZMHE0cmoyOXdyOUpuMFNrN2U1Z2ZBVloyZ01vSmVBMi9yRzJtQTMzbjIzeUg5TnN2aDdjT0l3dHl1M1FBRktsUU85Qm9qV1g5N1BmNEJaRC9wbFhyTVFLOUZ2WXRpMlpYSFh1WW43dXpzdEE5a004WkVraTJHeFpnanp1VGV6Y0JPSFJlUmw0RHBCOXRoVEZGUVZmalBkYUU3QmZWT3dwM1UyUHcrQmRySzU5Nm80cFlMenZuMEhsMGRWTXA5Vy9ya0RCUVJWY0dGbENaY2NVRzBSOUNraUtzaTJ0UFRvMGtSRnhIdEZqUXBLWmNlMGZReGVISHBFVTJLdU4zU280ajBQYmFyT3oxMmdkUGpYamY3UXc5MFMwSFpGZnNlUCtjZHJldWY3eFJSbFM0dFNqZ3VJdHJSMmFsRmpyaEhSRlE3UklzVENUZDluUFN3YXNKeDliQ2o2aml1T282cTQraEp5VmFYaEtNY1NMZ2tFcnJUY2JRbm1kUTU0MXBjTnFHazl5ZGQwditHVVlEYTJ0cDl3S1RESFZCWTRQRWZLQ1JVNFVnSHVLcnVHVTNiSGdSK3BTQnQ4OHIrRVdHQk9yeFZrRG12T0VqS2ZSdUNKaEEzSmFJS2lxU1VsTGdJcW9nbUhYRjdRRW1KSmlTVjNwYjBOb0xTSSttc0hMTjlmRjRLSE1kRnV2VTdreTlZK1BqNHl2OVhuT3BjZSt1Mlc2OHZGSEU3cEV0eFJJc2N4KzNvRkZYcFZCVzB1Tk54VlVRUE80NFdPNDZyenVGMHBvK2tNMVNhVExyN0hVZlZPYUJ1d3RISkJ4THVDNG1FbmxwWTZKSk02ak5GalhyR3BuUldTT2ZGemZ6bytacVp3eDNwM25MS2xxYjNqS3kzb0pEK3UyWjZTem9idlJubzExc3lHZWdXTkVtL1hQWDJsdlFZUGU1Z3ZlWGJrOTY2Nkk4bEMrL0t6c3JSM2lKYTVIUzZpT2pock43UzdvaU9QWkp3RVZFM2tYRDc5NWE5TDR0T0tTaHdjUnh0U1NaMXpyaHhMcHMyV1cvcGxaUGVRdXJ5aEN0dUt2MEp3NXFkRjRUZXpJZ08xRjgwKy9VSTZjMlBxTktkN2llZ1haTE9VVUdQdUYzU3JTcWloYjBaL0srVGwxYjlaZnlyN2g2ajNiKzlZOXMzM3RmUjIyUG9GRDJTMVdOd01xOUR2VDNHY1ZRUEgzMWRVc2ZSaVFXdExpK25IMHRCZ1VzeXFRUDFHU3cvZmZtcDJ0eTBCbmhRUVliVmExejNNa2ozbFhRbVVGS3BkSC9wOTdxVVNLWGM5TGw5NHFxZ2tOSmtTdHllN013TTBHZHVuM0x1d2orVW52R2pZdTFlKzUwZC8zc0RQWTViQ05vcG9rV0picmREUkxWVFZKMHV0MzlXTkpIdUsrM09ZUjJiU0xnY0VsVVJkWk5KTjd2SERMRC9rdWt2ZWY5YWRLUURWTlZ0Ykd4c0M3b2VZNHdaQ1ZzTWk3R0VKRXBRQlRUSUY2bjBZbGpiTVo4OEUzdnRoL3MyRDVJNWFOM1k5TFcrKzh2S3F0d2sxNEJjaEhCRzl2Tkx0N2I4ekk4Nk0ycm1UM2NBL20zU0pSdFgxTi8za3A5ejkzTVFtSFQ0U1A2OHJiYWpxKzhvOHhFeUI4WkIyZHI4MWN4akRzeWQrK3BFZ3F0VldBN016eDdENzZ3QTFDdzQ1MVJVVWZTRjBxYW16WDdQMzAvZVp5YjB2V1hCdVdISVN0N25CRWJRV3padis2ay8xUTZ1NXFJM3orak56NHRqR25jRTlRRXZsaDk2OHpPY1h0UFk4bk92NjZ3NTQ5eFQrdnJMNXBabnZaN3ZGVmhHakRFbWd1eTAxaGh6VTVwK1NWWUNXd3hUMVpjQjlyY0dWVUV3RHZUK3hrVmsvMEQzajI5dWJpamQwdnpKMGkxTmxZaWVydkF2b3F6M3M4YitWQ2tHNkVpNWg0S3JRVnZobUlYRTJEdlMwYmM1Nk8vOXBLYW12NVJzYWJxeGRIUFRBcWVIS3VBL1VUYjVVZDlnd3RCYndESXowUDFoNnkxaHlJcmxaR0JoN0MzWkxEL0JHRXArd3RCcndwQVBzSXdFV0lZeHhveUtMWWJGbU9QSWVBQkJndHhKK0N2QWN5MEJWaENBeHUzcHI2cDZ3ak1oU3A5cmZtN0M1cVpWSlZ1YWxuU25PbWE1OEJtdjZ6dU9hREZLVDh2YTZ6cE8vR0RQYkFkNGZrK0FGZmhzYis5U3FZZ002YnArNDV1YU5wWnVicnFwZEV2VFFubzZGeWg4d2N2NkJoT1MzZ0tXbVZjVWh0NFNrcXhZVGs0Z0xMMGxtK1VuR01QTlQxQzlKaVQ1QU11SU1jWkVraTJHeFppNjZTTm00akRnMlVrKytTTkFmWkFucndmZzZTMTltMzhaenZNbWJkMjE0NlROVFYvS2VVRW5JQ3JGd010K3o1dGxFMER6em9DcjhORUx2VHZPcXRvODNPZVdOajIvZWNMbXBzL251cWFoQ0VsdkFjdk1rQVhWVzBLU0ZjdkpNQVRaVzdKWmZvSXhtdno0Mld0Q2tnK3dqQmhqVENUWllsaWNPVG9PUURXNEkyYXU2ejRMc0RQUGpoczkyN3RySUNKMXdWWnlZdVhMSGl4Q1NLcHdNTWc2TW1mUjdjaWpyUFE3aWh6VXRYQkdKZ1M5SlQyL1pTYjBRcEFWeTBtRVdYNENFWm44aENBZjZma3RJOFlZRTBXMkdCWnJtZ1JRVjN1Q3FzQjEzWDBBclhsMlJZSE02ZU91Nis0SXRwSVRHNXZhbHdRUUNDd25BS3JhQ05EOGZKQlYrT3V2VGVtdnJ1cytIV3dsd3hWOGJ3SExUTENWREZYd1diR2NSSm5sSndqUnlVL3crUURMU0xDVkdHUE15TmxpV0p5cDR3Q0ljL1Rqbi8zbXV1NU80TWorMXZ5NXNHZ3FCUy9zQlZYVlJDSVI1Q2Z0RGNuaGhKTUFVRFFWWkIxNzkrNWRyNnBkbTF2Z1NHZVFsZmpEZGVISmhuUk9nSWVEcm1kWVF0QmJ3RElUZEQxREVvS3NXRTRpelBManUwamxKd1Q1QU10STBQVVlZOHhJMldKWWpBbnFBS2dTMkNMSHBrMmJ1bHpYL1grcThPRHZncXJDWDM5cWdLNXVBQjVidDI1ZG9HODlISXBpcHpXUjNwSkFGOE4yN2RwMUdQaGRUd3JXaGVyenpMelIvRHdjYkFlZ2NjT0dEWkU2bmh5RzNnS1dtWURMR1pJd1pNVnlFbDJXSC85RktUOWh5QWRZUmdJdXh4aGpSc3dXdzJKTUpYM0VUQWwySndINEhzQXZId3U0Q3AvOC9MZDltejhJc0l3aDYrNFlsejZ5R3ZET1pLODFBSC93OWNQWmc1SFpZUmFSeDRPdFpQaEMxRnZBTWhOcUljcUs1U1NDTEQvK2kxSitRcFFQc0l3WVkwemsyR0pZckxrQzRHajZhNEEyQWJROEQ5MkJYdFhCZTZwUS85ZStieU94L09lbUNnUkEwYUJ6UWlxVitoWEEyaituMzI0YVY2cEhGMDFUcWRSZHdWWXpFcUhwTFphWjBBdEhWaXduVVdYNThWUDA4aE9PZklCbHhCaGpvc2dXdytMTUpYM1plbkhHQmxsR2ZYMzlBVlc5cjZNTDdud2d5RXE4OStpVGNDRDltVVovcWF1cjJ4WndPVVBpN3R6WCt5bE16cmhnSzRHR2hvYm5WUFdKbHcvQ0gwTC9PWndqMTdnZHRxVFRzVzNEaGczUnU5NUdTSG9MV0daQ0x5UlpzWnhFbE9YSFY1SExUMGp5QVpZUlk0eUpJbHNNaXpOSERnTzRRdUNMSEtsVTZsOEE3bm93NkVxOGRldTlmWnVmQzdDTVlXbHMvRWdua0FJZEgzUXRBS3A2SzhEOS94ZDBKZDc1eGRyMFY5ZDE3dzYwa0pFS1VXOEJ5MHlvaFNncmxwTUlzdno0S25MNUNWRSt3REppakRGUlk0dGhNYWJLRVFDSDRIY1NHaG9hbmdXMkgyaUR4LzRjZERYZStHc1R0T3dDVmQzZjA5UHorNkRyR2FaT1JFdUNMZ0xBZGQzN2dMMS8ybkQwbzd2alpNOUxjSC82V09yaFJDTHhYd0dYTXlKaDZpMWdtUW16TUdYRmNoSTlsaC8vUkRFL1ljb0hXRWFNTVNacWJERXN4aHpWSXdDS2htRW5vVWRFcmdiNDk5dUNMc1ViWC9oTytsb0txdnFoaG9hR1E2LzAyTmF5c2dWKzFUVVVpbllKRXZqYkRBQjZmM2RmQUxqbG5vQ0w4Y0NQZmdVOTZldUozTDV1M2JvWFh1bXhZY3RKUnNoNmkyV21uN0JsSmt4WnNad2NGYmFjRE1ieTQ1L2g1S2U5WWs2MUwwV2RRSmp5QVphUi9xTFNZNHd4K2MwV3cySXNSZSsxRkZSQzhmYTNkZXZXL1FsbzNOOEtkNjhKdXByY1d2dG4yTG9EZ0gySlJPSm5KM3E4SnVXamJmUG4vc3NXS1BLOHVDRVE2QUFTTTk1d1QzSFF0UUM4K09LTDMxZlYzVS9Vd3gvcmc2NG1kN2J1Z0xzZkFsVTkxTlhWOVlVVFBUNXNPY2tJVzI4QnkweEcyRElUdHF4WVR0TENscFBCV0g3OE1kejh1QTRYSHF5WSs1MWQwNmNIZWhBdGJQa0F5MGhHVkhxTU1TYS8yV0pZakRraUw2VzNkSEt3bGZUcDZlN3V2aERnVzNkQmEzdlE1ZVJHWnhkODhaYjB0dXU2bDYxYnQrN3dpWjRqd284VS9ubHFSZG5HbCtmTk90UHJHazlFY1ZvQnBveHZteGgwTFFDN2R1MDZESHdJNEQrK0IwYzZBaTRvQjNwUzZaeTRMcWpxbDU1Kyt1bmRKM3BPMkhLU0VjTGVZcG5wRmJiTWhDMHJscE8wc09Wa01KWWY3NDBrUDRYcTNpdkNCOGFQRzdPdHJXTDIyLzJvY3lCaHl3ZFlSaktpMG1PTU1mbk5Gc05pekZYZEJ5QWlrNEt1SldQanhvMU5xdnJGemk1NDd6OEhYVTF1Zk96TGZRdDdQNnF2cjM5OEtNOHAyZHowT09nTGlGUVVPSW5IV3N2bmZtbkhqQm1CblpVbDBBcmdPb2xRTElZQjFOWFYzYWVxUDNsaEwzenRqcUNyR2IyN2ZnV2JHZ0ZZWDE5Zi82V2hQQ2RzT2NrSVkyOEJ5d3lFTHpOaHpJcmxKSHc1R1l6bHgzc2p5YytZemR1YlVCb1JKaXZPdmEzenkrNTRlZTdjQ1o0V09vQXc1Z01zSXhDZEhtT015VysyR0JaalhkM3V2dDdOMEJ3eEEyaHJhL3NpMExSdFYvU3ZIL2E5KytHcGpRRHNFNUcvSCtyekJCUlh2d0dnSWdrY2JwcFFYTGloZGQ3c04zcFU2aXRUdHpWZG1CT2F4VENBam82T0Q2bnFucDgvQ2ovOVRkRFZqTnlURGZEZlAwNi92UUM0RG5DSDhyelE1YVJYV0hzTFdHYkNscG13WnNWeUVxNmNETWJ5NDYyUjVnZkFFVDRBZ0lpQXJDaEk2SzYyOHJKM2VGVHFnTUthRDdDTVJLWEhHR1B5bXkyR3hkaXp2Mm5lRDlLakdwN1R4d0VhR3hzN1JlUjFxbnI0WjcrQit4NE91cUtSK2UxVGNOdjlBUFQwOVBTOGFkMjZkUWVIOC94VUQzY0QybmVEVUlIai9MNTEvcHl2NmRTcC9sNE1WcHo5QURqT1NiN09ld0ovL2V0ZlgxRFZ5MVcxNjh2ZmgvVi9EYnFpNFd0NUhtNzZPcWlxcTZydlg3OStmY053bmgrcW5QUUthMjhCeXd5RUt6Tmh6WXJsSkZ3NUdZemx4enVqemM4NGFYMktmZ3NqS2pKV2hidGJLOHArMlZZK2JVck9DeDVBV1BNQmxoR0lSbzh4eHVRM1d3eUx0VlV1cWkrSXlLVEt5bnNLZzY2bXYzWHIxdTBUa1ZjRDNQejk2QjAxVy90bitQVFgrNjZmc0xTaG9lRzU0WTR4c2FXbFJaVmpmM0lSQjV3YjJ5YU0zZGhXUHVjdE9TdjRCRVRkNXZSWFR2VnJ6cUdxcjY5L1hFUSswSk9DRy84RDZwNE51cUtoYTlrRkgvZ0NIRG9Dd0gvVzE5Zi9lTGhqaENrblI0VzN0NEJsSmx5WkNXOVdMQ2RoeXNsZ0xEOWV5RVYrNUxsOWJTaTNIM3VqQ0NJWHFSUy8wRHF2N0gwS2twT0NCeFhlZklCbEpCbzl4aGlUejJ3eExPNkU1NEJFY3NiaGlxQkx5YlorL2ZxL3F1cGJBYjUwVy9vTU1kVVRQU3Q0ai93UlB2VTFjQlZjMTcyMnJxNXV4RXQ1anV0K2QrQjdwRXdkNTdjSDU1ZDkrNlh5azB0SE92NVFwVlEyOUc2ZTRmVmNJN0YrL2ZvZnVLNzdpU09kOEE5ZmdqOXZETHFpRTJ2Y0R0ZXZncGZUNXd2K1QxMWQzV2RHT2xaWWNuTHMxT0h0TFdDWkNWVm1RcHdWeTBtSWNqSVl5MDlPNVRJLzlPak5BOTR1a2lBaHQ3WlZsUDMyOEx4NU0wYzgvbENFT0I5Z0dZbEVqekhHNUMxYkRJczcxZlJ4S0NsWUVIQWxBNnFycTNzRWVBT2dOMzhmL3ZXVzlLZldoTlYvL3dnKzg0MzBvcDJxWGxGZlgvL0QwWXczdnYzSUx4VUcrMXhORWVTREJYTFNwcmJ5V2Q0dVVxbFRsNTZSaFo3T013cjE5ZlZmQVc3czZFUS8vS1hNUjN3SFhkWEFIbjBTcnZzczdHOEZWZjNtK3ZYcmgzdzl1WUdFSmlmOWhieTNnR1VtTkprSmVWWXNKeUhKeVdBc1B6bVQ2L3lVTkRkdkJYMXAwQWVJdktVbm9kc09Wc3krYWpUenZLS1E1d1B5T3lPUjZESEdtTHhsaTJHeEo1c0JSTnpUZzY1a01PdlhyLzlUS3BWYXBLb3YvM0l0ckxnSm1uWUVYZFd4ZHUrREQvd0xySDRBVlBWd0twVTZ0NjZ1N3Y3UmppdTdkeDlDV1Qzb0ExUmRWTzhlMzdqZDA2dE5iQ2hOUG92U0xXaG9GOE1BMXE5Zi8xK3U2NjV3WFE1LzlYYjQvTGZoUUZ2UVZSMTFwQU8rZVdmNkdodWRYWFNyNmsxMWRYWC9NTnB4dzVLVHJLcEMzMXZBTWpQb0Ezek5UUGl6WWprWlJDQzlKWnZsWjdROHl3LzBxTXVOSjNqWWI3dWNRdytNZHE1WHFDTDArWUE4emtna2Vvd3hKbC9aWWxqY3FXNERFR1JlMEtXOGtnMGJObXphdjMvL2FhcjYyTllkNkxzK0FiZmRCOTNkd2RibHVuRDNHcmprUTMwWFAzMGFtTE5odzRiZjVtb08wZFRBT3dsS2grS3VLRzFzL3JqMHZ3Q3BGKzY5TWdXOENES3RmTm1kb1Q1ZHZiNisva2V1NjU2cHFpMFAvUUhlK2JIMGtjd2dqN0txd3JwbjRPcFB3WjIvQkdCZktwVzZwSzZ1N2o5ek5VY29jbkxNdk5Ib0xXQ1pPWDV5bnpNVGtheFlUckluRDZpM0hGZUg1V2VrL01pUDI2T0RMblNKOGw4bG01dk9uL0xjUHUrV2ZTS1NEOGpmaklTK3h4aGo4cFl0aHNXY3E2bXRBQXFoUFgwOG82V2xwYU91cnU1czEzVS9CUnk1N2I3MEl0UlBmK1Avb2xqS2hZZWZnTXMvQ2w5TnZ4RXlwYXBmV3I5Ky9hSzZ1cnE5dVp5cnBISGJuMUFhKzkrVzNpUFFnb1RLNEc4L3lERVZ0Z09VaUR2ZnJ6bEhxcjYrdnY3dzRjTlZxdnE5bHcrcTN2UjFlTi9uMHp0MGZ1OVVibTZCajM4RmJ2Z0M3TndOcXZxTHpzN09SUnMyYlBoMUx1Y0pTMDR5b3RSYndES1RFVVJtb3BRVnkwbGFrTDBsbStWblpQekt6OFNXbGdPZ2YrcC9XK1pIZGRFMnJ4YzVvcFFQeU0rTWhMM0hHR1B5bDhlZjhtS0NWbGw1VDJIaDdLNDJWZHJyMTF3ektlaDZocXFxcXVxVVJDSnhHM0N4aURoVEpzSzdsOE9GYjRJcEU3MmI5MkE3UFBJRTNMVUd0cjhBcXFvaXNyYTd1L3Z2Tm03YzJPVFZ2SzN6eXo0RzhoVUFWWDBFK0pPSWZCYjBwVlEzU3lZMk4yL3phdTZNNnVWMy9rRGcycFRxM3phc1dYR0gxL1BseXVMRmk4OUpKQkxmQUJZQkxGNEE3MXdHYjY2RklvOCtXNm9uQlU5dGhQc2ZodCt2VDkrbXFpMGljdFA2OWV2djltYldjT1FrSTZxOUJTd3pmbWNtcWxteG5BVFRXN0paZm9ZdXFQd2NLcDlkbTNJUzY5SVRzdE5WZmE4alBJaElRbEtwYzB1MmJzdloyZlRab3BvUHlLK01oTG5IR0dQeWx5Mkc1WUdhNVhmK0JWalNsWEJuYjNwZzVmYWc2eG1PeFlzWHZ6YVJTSHhCVmQ4cUlnN0FtMnJnTGErQjF5NkNhWk5CUnBuaWx3Nmtkd3grdHc0ZS9WUDZhSldxS3ZBRThQblJmRnJrVUIyZU4zMW1UMkpNRTZwZkw5blMvQ21BdG9xeW55RnlLZWlUNnpZM3Yra2M2UEd5aHRxbHE2OVhSLzRYNUd0MUQxNzlNUy9uOG9EVTFOUmNBM3hPUkNvQVNzYkJoV2ZDbTJxaCtuUVlPMlowRTNSMXc4WXQ4RVFkUFBRNDdIMjU3NjRYZ0p2WHIxLy9MVHorRzRVaEovMUZ1YmRnbWZFMU14SE9pdVVrZ042U3pmSXp1RERrUitmTUdkTldJTzNBcjBxMk5MOU53RzJ0S1BzNGNETWllcVM3ZmZyVTVqMjd2Wm8vd3ZtQVBNbEkySHVNTVNZLzJXSllIbGk4N003dk9NSUhRSytvZTNERnFDLzZIb1RGaXhkWEpoS0pmd0N1QkNaa2JqOXRhdnBJV2xVRlRKOEtwMHlFS1NlbmR4d1NpYVBQVDducGk0UHUydzk3WG9ZWDlzS21ScWgvRGxxZVAyYXFJOEJQVXFuVU56ZHMyUENVUHo5ZDJzSHlPYStmME5qUzkxYUQvWFBtbkpRc2NEYW9NQXVYL3lodGJQcTBsL05YWFhESHdrVFMyYWlxZjZoZnMrTE5YczdsSWFlbXB1WmlFZmtnY0Q2UUFFZ200SXg1NlozS0JYTmc2dVQwR1lZblQ0RENncU1McXFyUTNRTUhXbUh2ZnRqOVV2b2p4dXVmaGFlM1FFZFg1bkY5aTZXMzF0WFYvUmdmZCtDQ3prbC9jZWd0V0daOHlVd01zbUk1OGJHM1pMUDhSQ0EvRlhNdm1yQ2w2VmY5YjJ1dEtGdUx5RnRRTnBWc2Fhb1I4T1NpRnpISUIrUkRSa0xjWTR3eCtja1d3L0pBOWJJNzN5ZkNyWXArdWY3QkZaOE11cDdSV0xKa1NZR3FYdUs2N3R0RTVLMGlNbld3eHhZa1lVd2hkSGFuajRvTlJsWDNpOGdqd00vMzdObnprNTA3ZHg3eG9QUVJhWjAzKzQwNHp1OEFSUFc4a3NhV3g3eWJUYVZtK1ozdEFIV0haMHhnN1RtUlBrSzNaTW1TVTFYMVhjREZxbnFtaUJRTjlEZ1JLQzVLZnozU0FlN2cxK3pvQWY2aXFnOTJkWFhkdFduVHBzWkJIK2t6ZjNOeVZKeDZDMWhtdkp3dlRsbXhuUGpQOGhQTi9DZ2syaXJtN2tjb1VkeC9tYkM1WlpVWDg4UXBINUJmR1FsTGp6SEc1Q2RiRE1zRE5jdnZlaldrL3F5cWo5V3ZXWEYyMFBYa1VuVjFkWVhqT0djQ2J3Qm1xZXBNRVprQmpLZjNxRnF2RkhBSTJLV3FPNEh0SXZKa0twVjZmTU9HRFp2OHIzem8yaXJLUHFzaS82cktEcmZiclVwZnJOWWJtYmNhS0ZKVC8rRFY5VjdONDdmS3lzckNaREw1MmtRaWNaYXFMZ0ptaXNoTTRCU2dpS085VUZXMUMzaEpSSGFvNmc3Z0dlRDNxVlRxancwTkRZZUMrUWxPek0rY1pNUzV0MWhtY2l1dVdiR2MrTVB5RTkzOEhDcWZYWk55RWs4Q0JUMDlQVzgrdVduN0gzSTlSMXp6QWZtUmtURDBHR05NZnJMRnNEeFFXWGxQWWVHc3pvTXFkTmMvK0l1SmNHOHE2SnI4VUY1ZVhsUmNYRHgyLy83OUhXRTYyMnU0RkJKdDgrZXVCZDRFL0t4MGM5UGJ2SnFyWnZucTc0SzhWMVd2cjErejRsYXY1Z2taWjhHQ0JlTzZ1N3VkcHFhbWR0SUxwNUhqWjA0eThyVzNZSmtadGp6Tml1VWtSeXcvMGMwUFFGdEYyYitxeUQ4cGVsZzdVak5QMnI1OWZ5N0h6OU44UUV3eUVvWWVZNHpKVDA3UUJSanZiZHAwWlJmSTQ0S1VWQy85bTlxZzYvRkxZMk5qNThhTkcvZEhlU0VNUUNCVjBOTnh0YW9lQUM1ckxTOTdyMWR6cWF1OUg2Y3RiL0ZxamhCeW4zdnV1YmFtcHFhRFJIUkhFdnpOU1VhKzloWXNNOE9XcDFteG5PU0k1U2U2K1FFbzJkTDhPVlhkSU1nNFowenlSM3JzbWZ1amxxZjVnSmhrSkF3OXhoaVRuMnd4TEU4bytpZ0FEdWNIWElvWmdlS21YZHNkNWYwQU9IeTVmYzZjYVY3TWM2QWo5WDhnUFFqbllXZU9SbzVmT2VuUGVrdTArWmtaeTBwMEJkRmJzbGwrb3ExMGY5dFpxaHdFbHJVdktIdDdyc2UzZkVSYkdIcU1NU2IvMkdKWW5sREgrU09BS1BsMHhrK3NsRFEyMzR2eUU1Q0pib0Z6bXhkenRLeTk3Z0RxUGlNd3RlYkMxVlZlekdHODVVZE8rclBlRW4xK1pjYXlFbTErOTVac2xwOW9rMzM3MmxEOU1Lb3VLbmUwbDVVTitnRklJMkg1aUw2Z2U0d3hKdi9ZWWxpZTJQdGkrNU9vZGlpY1dWbDVUMkhROVppUjZleEtmUWgwUDhMRkI4dm5YdTNKSkNKckFVaklNay9HTjU3ekpTZTlyTGZFZ3grWnNheEVuNSs5Slp2bEovb21ORGF2QnY2Z1VPUW01YnU1Zkx1azVTTWVndXd4eHBqOFk0dGhlV0xYdXVzUEEvOG53dmpDV1YzbkJWMlBHWmtwMjdhOTRLaDhDRUNFcjdkT256NDUxM09rMVAxNWVrdVc1bnBzNHc4L2NwSmh2U1VlL01pTVpTWDYvT3d0MlN3LzhkQ3RCeThCZlJuaDRrTVZjNi9NMWJpV2ozZ0lzc2NZWS9LUExZYjVvTGk0K0hXbm4zNzZVelUxTlYyMXRiV2ErVy9Sb2tVN3k4cksvdDlRaHpudHROUCtyYkt5Y210TlRVM1hva1dMWHBnMWE5WVBpb3VMWncyMURrVWVBRUQwYjBieWM1aHdHTCtsNmNjb3YwU1l3dmlpLzhuMStBMXJ4anlHY2hEVk04dVgzVm1hNi9HTlA3ek9TWC9XVytMQmo4eFlWcUxQejk2U3pmSVRmWk1hWDI1Vmw0K2lxaTc2dlZ4ZUc4cnlFUTlCOWhoalRINnh4VEFmSERseTVNbG5uMzMydFpzM2IrNTcyOW1lUFh0dTNyaHg0NHptNXVaM0RXR0lvZ1VMRnZ4bTZ0U3BueGFScE91NjdRVUZCZE1tVDU1OGJVVkZSZDM0OGVNWERxV09ibGQvbTk2U2MwZjBnNWpRNk5iT0c0QTJrSGNjbURzcnh4ZUx2VEtsd3U4Umt1TlZMc3p0Mk1aUDN1YWszenpXVzJMRDY4eFlWdUxCcjk1eTNMeVduMWlZME5pOFdrVFdJbExzSnVYbVhJMXIrWWlQb0hxTU1TYS8yR0tZanc0ZE92U0h6UFpMTDczMDA2RStiOXEwYWYvZ3V1NmhaNTU1cHZ6cHA1K2V2V0hEaGtuYnRtMWJxYXFkeVdUeTVCa3padHcrbEhFMi9YcEZJL0FNVUZGejhlckZ3LzRCVEdoTWFueCtwNmorRTRDVFNIeFRJWm5UQ2JUMzZLcWpWK1IwWE9NcnozUFN5M3BMZkhpZEdjdEtQUGpWVzdKWmZ1TGpjSGY3dTFGYWNXUkYyN3g1NStSaVRNdEhmQVRWWTR3eCtjVVd3L3pWbWRsd0hLZGpxRThhTzNic2E3ZHMyWEpKUjBkSFUrOU4rdEpMTDYxKy92bm5QOU43LzVMaTR1S1pReG5MZFZtZDNuQldEcjFzRTBianR6Ui9CMlVUSXE5cW16LzM0N2tjdTdXNzRHNVVPd1F1cWp6N252RzVITnY0eTh1YzlHZTlKVDY4em94bEpSNzg2aTNaTEQveE1MVjV6MjVSdmdxZ2p0NmljK2FNeWNXNGxvLzRDS3JIR0dQeWh5MkdoWis4OE1JTE53UEhMWjd0MmJQbnpzeTI2N3BqaHpLWUkvd2l2YVdYNUtnK0V4Q0JIbnE2YitqOTl0T0haczgrTlZkak56MXk1VUZFZmcyTVM0N3RmRWV1eGpYKzh6SW4vVmx2aVErdk0yTlppUWUvZWtzMnkwOThqRzlzK2xlVUxRZ1ZyVWsra0lzeExSL3hFVlNQTWNia0Qxc01Dejg5Y3VUSVU0UGMxd3FRU3FWYU96czdtd1o1ekRIcTFsenpEUEJYb0tMcXd0VzFPYXJSQktTMGVjZnZRVmNEcGFraTV4dTVIRnRWN2dWd1ZHd3hMT0s4ekVtRzlaWjQ4VEl6bHBYNDhLTzNaTFA4eEllQWlpdlhvNW9Ta2Y5NHFmeTBHYU1kMC9JUkwwSDBHR05NL3JERnNBZ2JPM2JzcXdEMjc5Ly9RNkI3eUU5VStTRkFJc0g3dmFuTStLbnpTTTlOcEM4eWVzWEIrV1d2emRXNDdlZ0R3QkdFODVhYy9XUDdhT3VJOHlvbng3RGVFaXVlWnNheUVodSs5SlpzbHAvWUtObTY5YmNxM0lkSVVZRlQrUG5XTmZaYkFBQWdBRWxFUVZTY0RHcjVpSlZBZW93eEppL1lZbGlFblh6eXllOUtwVkw3dDIvZi9zWGhQRS9WdVZzVkJlZnlKVXR1S2ZDcVB1T1BLVHQyN01MbDN3QVI1Y3U1R3JkeHpUV3Rxdm9Ub0RCVm5MSWR5b2p6S2lmOVdXK0pGeTh6WTFtSkR6OTZTemJMVDd3a3V2a0hvQjNrN3c2VXp4NzEyVnlXajNnSm9zY1lZL0tETFlaRjE3UkpreVo5WU1lT0hkY0RlNGJ6eFBxSDN0MEMvQi9vRkhmcVdQdTB3QmdvYVR2MExaVGRpSngxY1A3YzVia2FWeDNuZStrdDU2cGNqV21DNDFWT01xeTN4STlYbWJHc3hJdlh2U1diNVNkZXhqYzM3eGJsdXdBaXpuK01kanpMUi96NDNXT01NZm5CRnNNaWF0NjhlZis3YjkrK2I3Mzg4c3YzanVUNUlzNnR2VnZ2eVdWZEpoaXllL2NobE04QU9PaS9LMGd1eHQzd3E2dlhLcnBaUkN1cmx0MzUrbHlNYVlMalZVNk9tY042UzZ4NG1SbkxTbno0MFZ1T205UHlFeXVIV2c5OUZ0Z25JbTg5TUgvV2VhTWR6L0lSTDBIMEdHTk0vTmxpV0FSTm16YnRFOTNkM1h1ZmYvNzVmeHJwR0h2M3YvZ2djQUE0cCtxQ084cHlWNTBKU2tsajB4MmdteFZaM0ZZeDUyOXpOS3dDL3dQZ0NCL08wWmdtUUI3bHBJLzFsdmp4S2pPV2xYanh1cmRrcy96RXk3VGR1dzhCWHdNUVRkNnNrQmpOZUphUCtQRzd4eGhqNHM4V3c4SnJQSERjUmN0UFB2bmtkeFlWRlMzYXZuMzc5YU1aZk9jZi8vR0l3bmVBaEpPUVQ0eG1MQk1PQWoyNGZEejluZlBaMGU1STlvMnJSVDhHT2tTNWZPRjVQNTZhaXpGTmNMektTWWIxbHZqeEtqT1dsWGp4dXJka3MvekVUOG5tcHB0UjNTSkNiV3Y1M0hlTlppekxSL3o0M1dPTU1mRm5pMkVoZGNvcHA3eWZyRk9BVHpycHBFdExTa291M3JadDIzV0FtL1dVSW9iN291QW1iZ1ZTSXZMdXlyUHZHVCthZWswNGxEWTJQeURLZW9SNWJSVnpWdVJpekxvMVYrNEZia2NZVTFEb2p2aHNSQk1lWHVUa0dOWmJZc2V6ekZoV1lzWHozcExOOGhNckFpbEgrQ0tBSTl3MDZyZkNXVDVpeC9jZVk0eUpOVnNNODFmZjcxdFZCMTI0S2lvcW1sZFNVbklXc0RkejIwa25uZlMyQ1JNbVhORzdFSmJLZXNyVXNyS3lPeGptMzdQK29YZTNLTndQbkZRd3R2T0c0VHpYaEplanVxcDM2eE81dXFaQ1QrOWJKUkY5VjJYbFBZVzVHTk1FeTR1Y1pGaHZpU2N2TW1OWmlSOHZlMHMyeTAvOGpOdmN2QnFsVVlXRmJmUG5YVGFhc1N3ZjhlUm5qekhHeEpzdGh2bG96Smd4TXpQYnBhV2w1d0g5RnhVU3dOU0pFeWRlUFgvKy9OKzN0clkrbXJsajBxUkpLOHZLeXU0WlAzNzg2eXNySzUrdXJLeDhOdlBmd29VTHQ5WFcxdTdxNmVuWkEzUVB1eWpsbStrTitRRGNZNmNieDhEWXh1WmZvVHlEY0ViN2dyS2NmSXJTeGdldjJZanlHNUFweWRtZEg4ckZtQ1pZWHVUa0dOWmJZc2V6ekZoV1lzWHozcExOOGhNckFpcTRYd0ZROURPakh0RHlFVHUrOXhoalRHelpZcGdQeG93Wk0zdmF0R21mbkRObnprOHp0MDJmUHYwL2EydHJPMnRyYTdYM3Y1N2EydG9YeThySzdpd29LRGkxdmIzOXA1QytSdGpzMmJOdkY1RmtVVkZSUlZGUjBZTCsveFVXRnM0Q25IMzc5cTBlU1czMWE2NTVYT0VwZ2JrMVN6dXV6YzFQYklJazRFcnZVVFBYbFp0eU5hNExOd000eUVkc2h6TDZ2TXBKaHZXVytQRXFNNWFWZVBHNnQyU3ovTVRQK0MwdDMwVzFTZURWcmVWei9tWTBZMWsrNHNmdkhtT01pUzg3dGRSUXZmU081ZUk0djFMbHVmbzFqV2ZBcXV6cmtabUlVVWkwVmN4OURtR2VwdHhsRTdhMlBKU0xjYXVYci82VElLOUQrWGpkbW11K21vc3hUWEM4eWttRzlaYjQ4YXkzV0ZaaXhldmVrczN5RXo4SDVwZTl6MEZ1UmZWUHBWdWEzekNhc1N3ZjhlTjNqekhHeEpPZEdXYW9mMmpsR2xRYlJGaFF2YXppM1VIWFkwWlBJQVdTdmdpdEl4L04xYml1Sy8vVU84RkhZSlgxajRqektpY1oxbHZpeDZ2TVdGYml4ZXZla3MzeUV6OFROamZmRHZvQ0lxOC9PSGZ1YTBZemx1VWpmdnp1TWNhWWVMSi96Qm9BZFZWVzlXNSsyaFk1NHVGd2EvdTlLQWNVemo4d2Y5YmNYSXpaOE5EVmp5cTZBWmhWczNTdVhUc3NCcnpJU1QvV1cyTElvOHhZVm1MRzQ5NlN6ZklUTXdMZGd2NHZBRW4rY1pURFdUNWl5T2NlWTR5SklYc3hNQUJzZUtqeDU2cHNFcUd5ZXZtODl3UmRqeG05YWJ0M0h4TDAyNGdraE1USGNqT3FxTHI2cWZTbTg2bkt5bFgyeVpJUjUwMU9qckxlRWo5ZVpjYXlFaTllOTVac2xwLzRrVzY1UmFCRGxNdmE1czA3WlRSaldUN2l4KzhlWTR5Skgxc01NNzFXdWFoOEVrQ1F6NVV2KzJaUjBCV1owVXNtOUx1b3VnTHYzalY5K3RoY2pMbmhvUlVQQTc5RG1GNHdhOTdOdVJqVEJNdUxuQnhsdlNXT3ZNbU1aU1Z1dk8wdDJTdy9jVE8rdVhtM0tqOUVHT01tVXFPOFVMcmxJNDc4N1RIR21MaXh4VERUcC82aHF4OVUxVDhBczhZejBZNnd4RUR4c3kwdHdFOUJKcGFNSzNwdmJrWVY3VXJwUndCRTVMcTU1OTh5SVRmam1xQjRrNU9qckxmRWoxZVpzYXpFaTllOUpadmxKMzRjMGU4QU9NaTdGRWIxU2RhV2ovanh1OGNZWStMRkZzUE1NVVFUbit6ZCtsamxoZDg5T2RocVRDNmtYUGZiQUNxeU1sZGpidnIxaWcwSzl3Q2xFd3JHM1pLcmNVMXd2TWhKZjlaYjRzZXJ6RmhXNHNYcjNwTE44aE12NHpjM2J3RCtvTWlwQjh2TDNqN2E4U3dmOGVOM2p6SEd4SWN0aHBsajFEMTAxUjlCN2hmaDVHU2l5TjRDRndNbmJkMzJHTXBPNE5XdDgrZWNucXR4VXlLZkJsSUliMXUwL001RnVSclhCTU9ybkdSWWI0a2ZyekpqV1lrWHIzdExOc3RQL0NoNks0QUlmemZhc1N3ZjhlTjNqekhHeEljdGhwbmpwSHBTbjBEcGNKQnJGeSs3cXlib2Vzem9DTGpTdXlNSnZEOVg0Mjc4MWRWTnFud0dLRXpDL2JrYTF3VERxNXowWjcwbFhyek1qR1VsUHZ6b0xka3NQL0ZTMm5QZ0Y2Z2VFWGp6Z1ZtekpvNTJQTXRIdkFUUlk0d3g4V0NMWWVZNERRK3ZiQWI1ZHlEaGtQcWZvT3N4bzZjcHVSdEExYmxDUVhJMXJwdHl2NjNLSHFCaThkTFYxK2RxWEJNTXIzS1NZYjBsZnJ6S2pHVWxYcnp1TGRrc1AvRWlUZnNQS25JN0ltT2tLUEdQb3gzUDhoRS9mdmNZWTB3ODJHS1lHZER1UGUxZlJkbUI4UHJxNWF0SGZWcTZDVlpwVTlObTRBa1JaaDZxS0RzL1YrTTJQTHp5RUNtOUJrQWMrVkxWQlhlTXk5WFl4bjllNWFRLzZ5M3g0bVZtTEN2eDRVZHZ5V2I1aVJmUjFHb0FnVkZmTnd3c0gzRVRSSTh4eGtTZnJaeWJRZFVzWFgwcGp2eGNsWmZkbFB1cWhvZFg3Z202cG13TEZpd29LUzR1cm5JY3B4b29WOVg1SWpJUG1LQ3E0MFdrV0ZVN2dIYWdWVVNhZ2MydTZ6WUNHN3E3dXhzMmJkcjBjcEEvZzE5YUsrWmVoL0I5MER0TE56ZXZ5TjNJcTV6cTVlVnJCQzVRMWNmcTE2dzRPM2RqNTg2U0pVdG11YTViTFNLTFZMVUNxQkNSR2NBNFZTMGgzUS9iUmFSZFZWOEV0b2pJRnRkMU56bU9VN2QrL2ZxdGdBYjVNL2pCdTV3Y0ZZWGVBcGFab2ZJeU0xSElpdVZrYVB6b0xka3NQL0Z4RHlTV3pwKzdEZFhwcnFUS1Q5cTh2V20wWTBZaEgyQVpHYW9nZW93eEp0cHNNY3k4b3BybFA3b1A5TzJxL0xSK3pUV1hCMTBQUUhWMWRiWGpPQmNBVndMVmpPS2p0bFZWZ1dkRTVONmVucDZIR2hvYW5pS21Pd3p0WldWVDNTUzdRUGFXYkdtYUx1RG1hdXp5WmZkTUthSHJlUlVTb2x4Y3QrYWFOYmthZTZTbVQ1OCtkdHEwYVdlcDZxVWljaGx3Nm1qR1U5WDl3QU1pOG5QWGRSK3RyNjgva0p0S3c4WExuUFFYeHQ1aW1Sa1pyek1UdHF4WVRrYkdyOTZTemZJVEgyM3o1NjVTK0R6bzEwbzNOMzhzRjJPR0xSOWdHUm1wb0hxTU1TYTZiREhNdktJRmIvM2U5TEhKb21jUUpyaXUrL1lORDYzOFNSQjExTlRVVEZIVnF4ekgrVEF3TDNQNzJERlFQZ3NxWnNPYzZYRGFWSmd4RmNhUFRkOVhWQWhkM1hDNEU5b1B3YTY5c0hNM2JOOEZtN2RCNDNab08zVE1WQytLeURlN3U3dFhOelEwN1BUNzUvUmFhMFhaV2tUZWtuTGRzeWMydGp5V3k3RVhYL1REYXh4TnJFWTU2T3c1TkdYZHV1dTdjem4rVUMxWnNtU1I2N3AvQjd4SFJNWm5icDg2Q2ViUFNlZGwxclIwVnFaT1N1ZWtlQXlJd0pGT09ISUU5aDZBNTNmRGpoZWdjUWRzYmtubkprTlZ1NEM3VlBYVyt2cjZKL3orR2IzbVpVNHl3dEpid0RLVEMxNW1KaXhac1p5TW5oKzlKWnZsSno0T3ppOTdyU0JQQWh0TE56ZFY1V0xNc09RRExDTzVFRVNQTWNaRWx5MkdtUk5hdkh6MWRRN3lmWlJkWFc3aG9rMi92dEszdHhWV1ZWWE5TQ1FTbnhTUkR3QUZBUE5td0dzV3dYbXZoMFVWNEl6aXluZXE2UjJGUi80SVQyNkVaNXY3N2txcDZvOVU5WXYxOWZWYlJ2bGpoRVpiK2R3YjFPRi9GUDJmQ1p1Yi96Nm5nNSs5S2xrOXR2eHhnZGNxUEZMLzREVnZ6ZW40SjFCZFhmMUd4M0grRlRnWG9DQUpOYWZERzJ2U1daazZhWFRqSDJpRHRVL0I3OWZEWDU1TzczZ0NxR285OEptNnVyckF6NGJMRlU5ejBrK1F2UVVzTTdua2RXYUN6SXJsSkhmODZpM1pMRC94b0pCc3E1aTdDMkVpaHpxbmxUNy8vRXU1R05kZWkrS1RrYUI2akRFbW1td3h6QXlGMUN5LzgySGdmRlg5V2YyYUZXL3plc0laTTJZVVQ1NDhlWlhqT0RjQ0JXT0s0THpYd1pWTDRmU3k5RkV3TDdROEQzYy9CQTgva1Q1alRGVmQ0TGFEQnc5K3FxbXA2YUEzcy9wbi81dzVjeEtGVGpQSzF0SXRUZVc1SG4vKzJiZE1IamQyM0l1cU9DTDZqcm9IVjl5ZjZ6bXlMVjY4ZUg0aWtmZ3FjREhBOUNsdzBWbHd4UVV3OGYrM2QrZnhjZFgxK3NDZnp6bVRTYnFrYWVsS0tXMmFwaW1hMG1aU1JCRVFVSUcyc2lnWFdXU1JSVUZRcjZKZXhiMXlVYStvS09xVkMvNUFwUzBndTJ3RlJDMDdDTTNTVW9FMk5PbENLVjFvbXpSTk1wbHpQcjgvemlTWmhFNDdrOHpNOXp2SjgzNjlOTk5aSDVLbm56bjl6c2s1SmRsNXpkWTI0TUYvQnY5N2MyUDMxUzk0bnZmVit2cjZmMlhuVlhNbjJ6MUprUFBaQXJBejJaQ0R6dVM4Syt4SjV1Vnd0dlRGL2d5Qy9nQkF5OHpwMTZqSTl3RjhaOVNhZFQvTjBOUHl2V2lRZE1UZ2pDR2lQTVRGTUVySm5BVkxwcmlpcXdBWjdTc3VyVjkyL3EzWmVxMjVjK2VlNHJydUh3R01DeGNBWjN3Y3VPelR3YTgrNWtxMEU3ajF2bUJockxVTlVOVzlJbkpaVFUzTjB0eWx5STZXbVdVclZGQXRmbXgyY2NPRzFabCsvcXI1U3o4dGp0NmxRTlNOaGllc2VQS3NyQ3dpenBzM3IwQlZ2d3JnV2dEaGc4Y0RGMzhTT08yRWdlMHRtQTVWWVBuTHdCL3VDWDdsVmxWOUViaytGb3N0V3JseVpldUJuOEZlMmU1Smwxek9GblltdTdMZG1WeDFoVDNKcmx6TmxyN1luOEhSbjExbGh4N2hoQXBlaHVxTG85WTJIcFdwNStWNzBlRHBpS2taUTBUNUowY2psL0xkeW1YbmIxSnhMZ01BQjdnK3NuRHB0Q3k4akVRaWtWc2N4M2tRd0xpUGZ3aFlkaFB3dGMvbWRpRU1BTUlGd0JmT0JoNi9HZmprUndFUkdRNWdTU1FTZVhES2xDbkRjcHNtMC9RQkFGQTRwMlRqMmVzZVczdXZBZzhMRVBiQzBkcHN2TWFjT1hPbXFPb3pBSzRyS2tUNGlyT0JlMzhOZlBKanVkdVFCSUk5RkU4NEVsajZNK0M3bHdFbHhlSUErRVlvRktxZk0yZk83TndseVliczlxUkxqbVlMTzVNVDJlMU1McnJDbnVSQ2JtWkxYK3pQNE9oUFNWUlhBK2dFNUgyYXdRLzErVjQwZURwaWFzWVFVZjdoWWhpbHJPNlI4KzVXMWFVUWxDajBMc3k3cVNCVHp4MkpSTVpISXBFMUluTEpRU1Vpdi9vVzhPT3ZBTVU1WGdUcksxd0FmUHZ6d0szL0RSd3lBUkNSVXlkTW1MQ3VxcXBxcHRsa0E2RDZOQURBY1k3THpnc3M4anZYaC85REZhMENUSzllc1BUSG1YejJ1WFBuSHVPNmJnMkFEODZwQ0Ria0x2NFVFT3IzT1VVSFRnUTQvYVBBWGI4RVBuSUVBR0NHNjdvdlJpS1IvekNYYW9DeTNwTWUyWnd0QUR1VE16bm9URGE3d3A3a1NBNW5TMS9zVC83M1J6WnRhb1BxNHhDVTdKazE3WVJNUGpmZml3QU1nbzZZbkRGRWxGKzRHRWJwYVl0OVNSVk5BaHdabVRqaUY1bDR5a2drTWczQUpoRXByem9NK090dmdhTWoyVHN1V0xwRWdOa3pnMC91anFrR0FFeHlIT2VONnVycWVZYWo5VXZMM3VqTEFEcFU5U2pOMGd4WXZmcXNxUGg2TkFDbzZIZm1mbUpwUmpaWXE2dXJQK1c2N25JUkdYL1dmT0RtUmNDaGt6THh6Smx4VUFudzg2OERYL29NNERveVFrVHVycTZ1L3FycFhQMlJpNTcwa29YWkFyQXp1WlN6em1TaEsreEo3dVI4dHZURi91UjFmd0RBVWJrVEFIeGZMczM0ay9POUtPODdZbnpHRUZIZTRJQ2d0TlF0djNpWDU4bVpDa1NoK1BMYytiZWRNWkRubXpkdjNtRWkwaUFpNFROUEF2N3ZCMEJSWWFiU1pwYmpBTmQvRTdqODB3Q0NYZk5mcWE2dVB0WnNxdlJOM3J4NXJ5cWVGcEhSemVXbFIyYnJkV29mdjZBZWltOEFnS1A2Wk9YSi8rK2dnVHhmSkJJNVUxWHZDYmx3djNjNThJMkxjdnNyQmFrU0FTNDhEZmpWMVVCUklRVEFyeUtSeU5kTjUwcFhybnJTSmRPekJXQm5jaTFYbmNsMFY5aVQzTXIxYk9tTC9jbnYvZ0NBaWxjREFDS1M4UThsK1Y2VS94MHhQV09JS0g5WU9JckpkcXVlT0c4RmZGd0ZnVGlPM0hMNHg1ZVc5ZWQ1S2lzcko2bnFxd0JDNXk0RXZubUpuUnNIZlYzNkg4RW5aL0VkMTU3T3kyTXJLSllCZ09NNEM3TDVNclhMenY4bEZNOEJjTUpPNGIvS0YveW1YMHVkMWRYVjh3SDhwU0FremcrdkRBNHlhN3VqNWdJM1hBME1Ld1JFNUJlUlNPUUswNW5TbHFPZWRNblViQUhZR1dOeTFKbE1kWVU5TVNUSHM2VXY5aWUvK3pOeTdmcTFBUGFJeWpRRlFwbCtmcjRYNVg5SFRNOFlJc29QZWJEMFFEYXFlK3o4M3l0d055Q2ozUUo5c1BMNC94Mlp6dU1yS3l0SGhzUGhsUURjcytjRFYxMllwYUJaY3VGcHdCYy9FM3lLRmdxRlhwbzNiOTdCcGpPbFErQzlDQUFLSEpIdDE2cGRkdjZ4QUxaRFpNWklPZWcyWUZGYWMyZk9uRG16QU56bE9PTDg0QXJnNUtPemt6TWJJdThEYnZnMlVCQUNST1NHcXFxcTQwMW5Ta2N1ZTlKbG9MTUZZR2RNeW1WbkJ0b1Y5c1FjRTdPbEwvWW5uL3VEbUVDWHFhQm8xNHhwV2RsRG4rOUYrZDRSOHpPR2lPekh4VERxdDdiZEhaZENzVm9FbFFWRkpVdVErbGw5UXVGdytIRVJHWDlFSmZEMWk3SVlNb3N1UEExWUdHeUNEVmZWcC9McExKTWR1MXBmaGFvUHhad2N2Sno2N1Y0VlZEc0ZPR3Z1d2hrcEg0T2l2THg4bE91NkR3SW92dmlUd1B4anNwZ3lTNm9PQTc3emVRQkFnZU00ZDgrZVBmdFF3NUZTbHVPZWRCdkFiR0ZuRE10MVovcmJGZmJFTEZPenBTLzJCMEFlOWdjQTFNZmpBT0E0Y2xxMlhvUHZSZm5iRVZ0bURCSFpqWXRoMUc5dlBIZHBTeWRpcHl1d1V4eWNYclZ3OFE5VGVWd2tFcmxRUkQ0OGRqVHd2OS9MZHNycyt1R1ZRUGxVQU1ETWNlUEdmZGR3bkpTTjM3NjlSUVN2UWpDbFpjYkVDZGwrdmZwL2ZQWXRYK1FNS0dJTzVKZHo1eTg5T1pYSGpSbzE2cWNpVW5GTU5YRDVXZGxPbVQyZk9BNDRKOWhSZjF4QlFjRXRodU9rTE5jOTZkTGYyUUt3TTZibHVqUDk3UXA3WXBhcDJkSVgrNU9mL1FFQWRiQUtBRVRrdzlsNkRiNFg1VzlIYkpreFJHUTNMb2JSZ0x5NjdLSTNBVDBiZ0FmSTk2dm1MLzMwL3U0L1o4NmNDU0p5UzhnRmJybkduak5HRHNTTlB3aU9xK0E0em5lcnE2dmZaenBQcW56Z1dRQlF0eWduTys3WFAzcit3NnB5clNyVWNmU1J3MCs2L2JEOTNUOFNpUndINE1xU1l1QUhWK1IvVjY0OEY1Z3lFUkNSRXlPUnlDV204NlFxMXozcGt1NXNBZGdaVytTNk0rbDJoVDJ4ZzZuWjBoZjdrNS85MmV1M05RSUFWQ1puODNYNFhwUy9IYkZseGhDUnZiZ1lSZ05XOStnRmYxUG8xd1Z3eE5FL1Y1MjBPTm1uZEk3cnV2Y0J3S2RQQWlZUGtzOXBTa1lDVjV6VC9jY0hLeXNyd3dianBNd0ZYZ0lBWDUyc2ZhcmFWOTFqNS8xSW9BOEJjRU1oLzRVNUo5MldyQVVGQUc0R2dLK2VENHd1emxYQzdDa0tCeHZGQUNBaTE4MmFOU3N2L3F0TTlLUkxHck1GWUdlc1lXUzJwTjRWOXNRU0ptZExYK3hQY0RtZituTnd3NVp0b3RnQXdTUXRMUzNLNW12eHZTZy9PMkxUakNFaU8zRXhqREtpN3RFTGJvREs3d0FNazVEOHRmTGt4ZVY5NzFOZFhUMWJSSTR1SGdGYzlWa0RJYlBvbkFYZGkzdmw0WEQ0WTRianBDUVdpLzBiQUJ6SWZ2ZlF5clRhWlJlY0RzVUxBRVk3SWZlWnF1UC9PTHJ2ZmFxcXFzNFNrWW81RmNFdStvTkYxV0hBd284QUFNWU9HemJzVzRianBNUlVUN3FrTWxzQWRzWW1wanFUU2xmWUUzdVluaTE5c1Q4QThxZy9BS0RReHdDRVdzTk8xdmY4NFh0Ui9uWEV0aGxEUlBiaFloaGxUTzJ5Qjc2cWlvY0JqQXM3Y2x1Zm14MEFmd0tBSzg3T2RiTGMrT2JGd1ZjUnVTa3Y5ZzZMeVp2QkJaMlI2NWV1M2RwNm5BTHJCRm9od3dwK21YaGJaV1ZsMkhHY2F3RGdzZ1ArTWtMK3VlaVR3YTlNaU1pVlpXVmxKYWJ6SEpEQm5uUTV3R3hoWjJ4amNyYnNweXZzaVdVc21DMTlzVDk1MUI4QXFzR3Z3WG1xeCtmaTlmaGVsR2Nkc1hER0VKRmR1QmhHR1hTMzUzditPYUx5Z0MvZVJZbTNWRlZWelFBUUtSNE9uSG1TbVhUWjl1RUlNSGs4QU9EUXdzTENEeHFPYzBDak4yellDY1ZXZ1pScXJtZkJpc3M3cFNYNklTaVd4VnJrRzRrM2hjUGhVd0dVemFrQWpqdzhwNmx5b25ReXNPQVlRRVRHbEpTVWZObDBuZ014MnBOdXlXY0x3TTdZeG14bmtuZUZQYkdMSGJPbEwvWW5YL29EQUNGSFhnY0FCemcyTjYvSTk2Sjg2b2lkTTRhSWJCSXlIWUFHbDVWUFhOZ0s0Rk45cnhlUnF3Qmc0U0RhWlh4ZnpqOE51TzRXUUZXL0MyQys2VHdIb29KVkFEN1dVVEcxRkdzMnJNdmxhOWMrYzhrMkFBdjNjZE9sQUhER2libE1rMXYvY1NMdzZETUFnTThBdU5ac21nTXoyWk11eVdaTEhEdGpHWk9kMlU5WDJCUEwyREJiK21KL0FPUkpmem9SMitFZ0JFVjJENktmaU85RitkVVJHMmNNRWRtRHErU1VkWldWbFNORjVBc0ZJZURLUWZvcmtsM08rQmd3Y2pnZ0lpZFhWbFpPTXAzblFCd05UazBlOVIwclBzT2NQWHYyb1NJeWYrUnc0T01mTXAwbWUyYlBCQTZaQUlqSSsrYk1tV1A5WG9TMjlTUVJPMk1uMnpyRG50akp0cDRrdy83WXlmUDNiSTlmTlA0cmUreUluZkpseGhDUkdWd01vNndyTEN5Y0JVQ21UQUtHWmZWOFArWTVEbEFaUDZScVlXR2gvV2V2VVg4TkFEZ2lNMDFIQVlCUUtIUXFBRG0yR2dnWG1FNlRQU0xBSitPbldYQmQ5eUtUV1ZKaVdVOFNzVE9Xc3F3ejdJbWxMT3RKTXV5UG5jWTJ2TnNNWUErZ3hzOXV5STVZS2s5bURCR1p3Y1V3eW9YekFlRGtySi9yeHc2bkhSOThWZFdMVE9aSWlUanZBSUFIbVdJNkNnQ0l5SHdBT1BZSTAwbXlyK3Q0SWlKaS85OE15M3FTaUoyeGxHV2RZVThzWlZsUGttRi83Q1dLTlFDS3RCSkdUMXpFamxncVQyWU1FWm5CeFRES05oZkFSUUxnOUJOTVI4bU40NDRBUWk0Z0lndm56WnMzM0hTZS9WRXZ0aFVBSEdDQzZTeVZsWlZoRWZtbzR3QWZIQUk3czgrY0Z1d3BxYXFWaHgxMjJGalRlZmJIcHA0a1ltZnNaVk5uMkJONzJkU1RaTmdmNjcwQkVkblRNZFhZbmovc2lMM3lZY1lRa1RsY0RLT3NxcXlzUEFUQTZGSEZ3TmpScHRQa1JqZ01UQm9IQUhCanNkZ3N3M0gyU3hGNkJ3QjhNYitSRUFxRnFnQ01tSEVvVUR6Q2RKcnNDN25Ba2JNQkVYR0dEUnRtOVRsV2JlcEpJbmJHWGpaMWhqMnhsMDA5U1liOXNaeGdUZkExZEppcENPeUl2ZkpoeGhDUk9Wd01vNndLaDhNVEFLQmtwT2trdVRYK29PQ3I0emlIbWsyeWZ4NWd6U2RtRWorZXc0d2h0Q1A3N1BqbjJLcGFaVGJKL3RuVWswVHNqTDFzNmd4N1lpK2JlcElNKzJNM1Vid0JBRDcwL2NZeXNDUFd5b2NaUTBUbWNER01za3BFeWdEZzRIR21rK1RXektuZEYrY1lqSEZBQjYxYnR4dUtxRUtONytidU9NNU1BSmhpL1RrNE0rZVErS1paMTk4VFc5blVrMFRzakwxczZneDdZaStiZXBJTSsyTTNYM1FUQUFqTVpXVkg3SlVQTTRhSXpPRmlHR1hiVVFBdzE5ak82MmJNN2pseXhRY014a2lOb0ZsVk1yWmpmOVhKaXo4eGQvNXR4d0NMMHBvdnFsb0pBTk1QeVZRUyswM09rNDFKQUJudlNhS3ErVXMrTytlazIyYW4remgyeG5KWjZFeGsvdUp6NTU3ODV5UFRtUy9zaWVXeU9GdjZxbHA0Mnhmbkx2aHpCSUNrK2hqMngyNGhvQ080cEFQKzJIWHV3c1VYUjA2OFkzSzZqMk5ITEpmREdVTkUrU1ZrT2dBTmVuTUE0UDMydjFWbTFLelM3b3Z2TTVjaU5RcHRGcEdwQjc1bmloeWM1b2h6V1dUQmpCM0FiYmNEdUxkMlpOR3p1UHNzYjM4UDY5cWdPblFJZmJJNnNlZHp5clEzdm5NdDR6MUpJQTZ1ZGgzbnNNaUN4UTJxemhKZi9ZZFdQbjVCTFFEZDcrUFlHYXRsb3pNcWNwbmp1TWRYTFN4L0M3cjREcy96SGxvVm5mWThscDhRUy9ZWTlzUnUyWnd0NytWYzdRaW1SQll1V2U4RGQvaSs4K0NxeDlhOEJDenlrejJDL2JHYnJ4cUZDQUNNSCtoek9aQ2JVZUNGcWhZc2ZSYXFkM2h1OUxGVmoxeXk3a0NQWTBmc2x0c1pRMFQ1aEl0aGxGV3FPbFpFaHN6Qjg3dU1LUW0raXNoQlpwT2tRTkVNUWFpeHRMUm9lbE5UZThhZVYyUXNJRjhHOE9XcTF1aE9MRmg4Snp6YzMvbFc0Vk9yVjU4VjNjY2pSZ0ZENCtDelhZWVZCVjlWMWY2ajZtV3JKNGxFeWtWMGtRdFpGRm00ZUlOQ2x2cncvN3J5MFhVdkovbkhLanRqc3l4MlJvQkRJUEtOVUNqMGpZaTdhWWN1WEhLbitMZy91akg4ekQ3bUMzdGlzMXpNbHZlYTVnQlhPNDUvZGRYQzhuY0VTLzdpZS9KQS9mWTl6MkxGNVoxOTdzditXRXpWajBJY2lHQllwcDVUUkkrQjRKaVFobEcxWUhHdFFwYXE2c01ySDd2Z2pTUVBZVWRzWm1iR0VGRWU0R0lZWmR0WUFCaFZiRHBHYmhVUDc3NVlZakJHU2tUUURBRGpRdTNGQUxLeWtTREFHSWhjZ1JDdUtKZ1diWWxNWFhLM2lONzk3dDdZOHFibEY3Y0RnS3FXaUFpR1oyeHoxbjVGNGU2THcvZHpOeXZrb2lkOVhuR3FBTjkyNFh3N3NxRDhiV0RKN1o2dmYxM1o4ZVlMV0w0b0JyQXpCbU9rSkdlZEVSa3J3QmZoNEl2aHFkSGRWZE1XMzZmdzc5dm10djlqODBPWDcyVlA3SmI3MmRMbjlZR0pBUDdUY2ZVL0l4Tkg3TktGaSs4UmxmdDJ0blgrczJuNXhlM3NqOTE4OWFNQ1FCVUYyWGgrRVlrSUVJSElMNm9XTFA0M1JKYUlwNC9XUG43QlNzVDNYbVpIN0daNnhoQ1J2VkkrWmdKUmYwUWlrVllSR2Y3VW40RmhoYWJUNU5hSHp3TmlIcUFUdjZZUStGQ29RaFVpS2dvZkFnVlVWY1dIcUFwRUFmZ0tLQlFxVUlVNGZuQVhxQ0QrSEtJcTZ2Z1FWUUNxQ29YQUY1WGcrVVQ4NEFzVWdBOFZWZkc3bno5NGpLaUkrb0RxMU9qMm1jUDlqcExHd2ttMUhRaTFxNmdDRXJ3ZW9NSHJpeThhWEErQnFzSVhRQ0dxbXZDOHdSK2R3d0V0VGVWN3BJcFdFYjNYVTczSGZlZDNkd3RpaGM4dUJzSloyYVMxMDNFWEFXM3RRVTgwNklHdkd2UUVDUDRjNzBud2M0NzNRMFVWNnZoQlQ3cTdwQ0pkUCtQZzV5TXE4YTRsWGhmLzJZcW9RbFhnK0lDdkNINzR3WE9vYUJBbGVJMnBuVHRtRE5QMmtuVUZrK3FqanR2ZU93ZDhFWW0vUnRETG9EL3h2a0FWOGM1cHZLY1E4UVdpcXI1QzVBUUJVbDB5M3c3Vk96MjQ5N3RiZnZtb2lMSXpLc0hjNkpvVDZPa0RSSDJCS09JL2UxV0ovOTFOK0xzZC8vbkVuOE9YN3Z2MnpKbmc3N2I0UFQvTFlMNTBkNnByRHNUbm5JajRoMGEzbFEvM295WHJ3aFBxTzUyQ3R1NitBUEZleC92U1BWL2luVXljTHdxRlNNSjhrYU1BcEhoc0lGdUhsdjhBQUNBQVNVUkJWTjJyS2cvSXJvYytqWTZtZ3VjV2R3N3RuZ1E5OERVK0x5VGhleHQvSDlHdXY5Zjc2Z3FDSDNUQ2UxSDh2YXByNWdRTEF6MTlBVlJGNHZNaGVNM2cvYWhyam9sQ1ZLZDB2anQ5bU5jeGFuM2grRlZSY1R2aXN5NmVNVDVYQlBIM3RhNDVFN3lISnI0dklRZ2R6QmxJa0RsK3ZjVC91d1U0Q1VoMUR5TGRxNUFIWk9lRG41Ym9ob0puYjRzTzJmNzBiTVBFZTdLdmJaajRlNDJpeisySTk2alg5a3JYOW9QakI5VkpZY1lvZkVoOGxrSDlZRmFvaGpWV1VCNTlaMjRNVHZ1YW9vTnJFUC9aaTRqZjNRbW8zM3Y3UmVJZDExN3pSVVUrSVNrZVQxbWhqUUpacWo0ZWxIZXVmMFlFUS9hOXFLT2pvM2oxNnRWN1RPZEpwcm1pN0ZFQUM3eW9QMzFNVTFPVDZUeEVaQS91R1ViWjVnSkRlOVUxL285VkJ3S1JydTlFOXpkRTRvZTY2UGtPU2EvL1UwQjYzUjBDUWZEdnp2aFZYVGZHcjVQNFkzcnVvSkErUHdIcGZyeGdRN2o3TUJ1UmVDTDB1WE04amlSZTFaTy96MzBQY0ppbnZrL3RRSjF4cm5vVEZDSkRzU2RkLzgzeG5nZ0VvWjd2Uk0vWFh0K2NmZlNnNzMyNmUzV2c2N3A2RnIrKzUwZXI4ZWNNWG1ORHVQc0FJWFBmMjhmRTEzanZUN0huUG4zNzNvK2Z1cUpBUlNZNmZteHM4T0RVK3paWTdMTXorN2hYcis5MXIrOS8xMTI2L3Y3Mi9kbDMzVmQ3M1RkKzdiNDdsZkRZcm1mZDJETmI1dmE5cmVmeFhmbVN6SmMrZWRPaTRnQVlCM2U0aUxnQSt2NzIyK0MyajU0NEVMaUpQL1B1KzByZkIrNzdlOS83N3o3Ni91ajNmZjgrRCtvOVk0Qk5CUWNodmsvUDRiMno5Tnc1Nlh0UXI1RGEzY2UrOSsvem41c2FoU09Rc1hCRzlPZlJlYTlYZjlDMURkUG54c1E1MDN2VTlOeWUrSnk5M3RvazJGN3BjMlBTR2RQbnNjRnRnazRwd0d0RlV3Q2dTSUFQOTM0aGZjK01DdjZzM1k5UHZDR3RuN0pLSVVRUDlpR2ozS0ZZRVBUOFIzZDBkRmgrUWphTkQ1K09vYmZCUUVUN3hjVXd5aW9SMlFGZzh1NDlRTkVRMmpQTTkrTjdoYW42ZFk5ZUVFTDN2OWdYT2NENzVmamp4MHRMeXhyWlBhSERpYlVWUzZ4amhCeFUzTzU0MFNLSmRiWkk1N0NZTXlvV0ZtOUVXRHJiWTQ0L3ZFRDhXTHNNOTBMaWhUeW55QXVKN3dlWGZjK1Z3c0pPOFRvOXgvZGQwUUpYL0pqdkZQaU9hRUZNL0pqdnFPOUtRWUVqbnVjN0JTRkgxUGZFZDN4SHRVaHVlT3ZtMzQvUXpnL2RPdm9qcHp3L2ZOWTJkVnpIMWVBKzZxaWpyb2lxSTY3dk8rckdyL2ZWY1YxSFZFVmNYeDExUkZSOVVWOGR4M1cvQk1ISnliODd1aGVLdi91aS8zSTl1YlBtOGZNYkFLQzZ1dnBuQU1idWJSODZuNnlxeGo5NWYwOVBWSUN6SEJ4L3BjeHJXU1B0N1dPa2RYeXJFK3NZSVJQSDdaVDJscGdUNnl3U2IxU2hsSFNHSlZxNDNmRmpZZkZpQlJJTGU4NXdMeVMrMXlIcWhTUmM0RHUrRnhJdGRNWHI5SjF3T0NycXUrTDdydmh1dkJ0K1RMVEE2ZFVWMzNmRWR6dUNIcWtqdjMzN2xodUx0UE9vUDQwNmJ1RnpKWWR0VTk4UjMvY2R1STY0Nm9pNm5xZ1g5Q1hvVDA5Zm9JNDRmbkFiVk1SMWZQRjl4NEg2b3E2SUtHNFV3WlQ5ZktOMlFQQUVGUFV4eDdsNTFTUG43UVNBNnVycUc4SE9KSFRtYnVmNDQvOHRMUzBIeSs3ZEhVNXNTakJiSm80Ykp1MHRiVTZzczBXOFVZVXlzcTNUOFVhRXhZOFZTR2RIelBHSHhXZEwxSE9LQ2tQaSsxSHhRb1dPNzBWRkMwTlMwRDFiWXVMSENweXV2cWp2aUI5VFJ3c2NDZm1PcU1ZazVLaWpvZUMyWDIvNmZ6ZU8xTTRQL1hITXNaOTRibmpsdGw1OThVWFU2ZHhIWDBUVTc5ekhmQkZSUCtZNElmY25pQythSlBuKzdBR3dYSUdYRWZYdXJQLzdaOWRVVjFkdkIzdVMwSk1mQ1k2SE02L2xZR2x2SHlNZFU3ZElySzFZb2kxUlo5ellZZUpGVzZScnZ2aWRZUmxSMk9uNHNUYnhZZ1dTN0wzSUwzVEZpKzV4MUE5Sk9PeUtGL01jN2U1SjhobWpHcE9iM3I3bHBpTHQvUENmeGh3N2YvbklxcTNxeHlRVWNzVDNvbzVxMEFPNGpqaWVPbEFSZFlPNTBmZDlDZXFJcWlldVd5Q3FmcS91UUgzeEhYVmNjVzdGZnZZc1ZLQkZWUDhKNEpWT3IvTlByejV4eVViMnA4ODJ6S2ZmTDhkdis3ZHMyL1orcDI5M09sbzduYUEzclRKcVpGZzYyenlucXpkRkhiSDRlMUdIaER0OXgvZUtSUXVqNG9WOEorekZPMU1RRS9XSFN5alc1aHhveHZpZTc2anZ5RW50cng1eTFydlBQeGdWZC8yVmgzejJIRmNMZTdaZlZNUjFlODhYcUM5Ty9EYW9pQ1BCNWZoOGVRRHhEM0gzK1gwQjFnbndOOS8zMzZoLzdJSmZkNjNvVmxkWHQyQUlkNlNob2FIRmRKNzlFWVdqQWhTNnpuNVA1RVJFUXc4WHd5amJnc1d3bGw1bm5objA5dXp0dnJnYnZYWmRDUTRDdm56NWV4K3pLY3Vaa29uTUxOc2pBdnlpYVhIdGlJMGJOdy8wK2FvV0xENjE3K2VyQ20wUk9FOTR2bmZQWGhsM2Y4T3loUjM3ZU9odUFHUDN0Z0dqaDhneDV0cWozZVZvUTYrZWlBTHdzUHh1ck9qekdGTTlPWHhtV2FzSThMTU5pK3N6MFpORWtZVkxmdjdlYTNXTFFoNVQzNyt6L3JGMWYwdHlBSDEycGx2UW1WNnpwU0g0WW5xMlhOZTRwQzVUbmFsYXNPVHJmWGNRVTJDWEtKNzBSZS9lM1JaN3NPczRoQW5ZazI3QnJ4bGlPZnp1MmJLNjU5YU0vc1ZPMGZ0bmx1MFZBWDdTZFB1cUVSdC9sdFVJVlF1WHRQZmRoVWNWNzBMMFNRSHU2bHhmK05BK1RzREEvblJiNU9OdVlIblhIdzEzQndDZW5qVnRwNk11QUcxZnVlemlGd2Z5WEpHRlM5Nno1NUFxM2hDVlJ6ejFsNjU4L0lLYW5sc3VUTHdiTzJJeEgrSUlBTzF3a3A0MWxvaUdKaTZHVVZhcDZyc2lncDNOcHBQazFxNzRaMlFpc3ROc2tnTVRDWTZQb2E2YjJZMEV4VzRWZlZ4OS84NzZiZTBQNytNTVhiM3ZydG9zSW9rTGlZTmVXODgvMlZzTnhraEoxbnFTU0xGUm9jc0VlbnZ0c2d1ZnhnRTJzTmtadTJXek02cTZEY0FURU9mdXp2VUZ5NUtjb2JicnZ1eUp4WEl5Vzk3cmJRQlBRbkZIM2Nqd0U3ajdyS1I3akxBL2xsUHQrWjNJektsWHhjUHFPM2ZVUC82WjFRZTZNenRpTjBNemhvanlBQmZES050ZUEzRGNHMDNBQitlWWpwSTdEUnVDcjZxNnhteVNBeE5GZ1FyZ1I2T3hERDNsMHo3d1VQMnk4eDVGY0pEc1ZHMEFVUFhXVnFDaU5FTkpMTGN0dmxRcUlsdk1Kam13TFBTa215citLT285VS92WVoxOUk4Nkhzak1XeTBoblJCelNHbjlTVkZQNWpmd3NZZmJBbkZzdm1iSGtQMWRzQWZhSjIyUVZQOXpubzR2NndQeGFUbU84aUJJaW10YjJ4VDZwWTVIdis3U3VmdUxBeHpZZXlJeGJMNll3aG9yekN4VERLdGhjQWZLSHVkZURDMDB4SHlaMVgxM1pmZk1WZ2pKUW9NQWFBRm0vZXZDc1R6MWUzN0lLbHdhWHowMzNvYWdDbk5XNENUamd5RTBuczkvYlc0S3VxcHJ2aG5YT1o3a21pdW1Yblg5ZlBoN0l6RnN0R1orb2V2ZUNHZmp5TVBiRllObWRMWDNYTEx2aHVjT25DL2QreE4vYkhZbzVJb1FLQWFOSzlRMU5WdCt6OEgvZnpvZXlJeFhJNVk0Z292MWgrOWcvS2Q3N3Z2dzRBbTZ6LzNDaXpYbzl2R29oSXJka2txZENEQU4wcmdORlB6THIyb3RzNGhMcnkxdGJ1aTI4YWpKRWlPM3FTaUoyeG5SMmRZVTlzWjBkUGttRi83T1lwaWdEQVY5bGhLZ003WWp1N1p3d1JtY1BGTU1vcTMvZTNBMEN6OVVjVXlLeXUzY2Q5Mzk5b05rbEt4Z0F3ZmlZZ1ZXMEFnTWEzVENmSm5kZldCVjk5MzMvVmJKS1VXTkdUUk95TTlhem9ESHRpUFN0NmtnejdZemNmVWdRQUltTHFHUDdzaVAyc25qRkVaQTRYd3lpcmZOL2ZCS0J0WnpPR3pJRkZQUTk0ZXh1Z3F1cTZydFhIRE5OS2hDRXlESUR4VXh4czI3YXRSbFdqYTVxQXRuMmRhM0tROFgzZ3BaVkJUd0E4WVRyUC90alVrMFRzakwxczZneDdZaStiZXBJTSsyTTMxNVVTQUlCNmI1dkt3STdZS3g5bURCR1p3OFV3eXFyVnExZEhmZCsvVXhWNDlHblRhWExqeFpWQU5EaHY0bE1yVnF6WWJUak9mclh1blQ0bWZ0RjR6czJiTis4RjhIVE1BMVljOE54TithL3hMV0QzSGdCQVEzMTl2ZFdmSjl2VWswVHNqTDFzNmd4N1lpK2JlcElNKzJNM0IzSW9BQWhrazZrTTdJaTk4bUhHRUpFNVhBeWpYTGdGQUI1K3luU00zUGpyUDdzdi90RmdqSlIwdXY1a0FJREMyQ2VxZlN3RGdHZHJUTWZJdnE0TlpoRjV6bXlTQTdPd0o0bllHUXRaMkJuMnhFSVc5aVFaOXNkU3ZzaHNBSWlwcmpRY2hSMnhVQjdOR0NJeWdJdGhsQXVyQWFEcExhQnprQis2VWhXb2U2MzdqOVl2L3ptQ1lDTUJZc1ZHZ3VkNWp3REE4cGVEWHpjZHJGUjdGazA5ejd2RGJKb0RzNjBuaWRnWk85bldHZmJFVHJiMUpCbjJ4MTZpbUExQUVVTzl5UnpzaUozeVpjWVFrUmxjREtPc3E2dXIyNldxOTdSSGdTVVBtVTZUWGY5NENkZ1ZIS0x6bGRyYTJ2V0c0eHlRcUhOd2NBRldaRjI1Y3VVYnF2cjh1N3VCWi9QZ1BKejkxYkFCV0J0OHg5ZlgxOWRiZmJ3TndMNmVKR0puN0dSYlo5Z1RPOW5XazJUWUgzdXBZTFlvT3NZME5lMHltWU1kc1ZPK3pCZ2lNb09MWVpRVG51ZjlDQUR1ZU5SMGt1eTYrZTd1aTk4M0dDTmw0Z1RIMmxENGphYXpkRkhWbXdIZzNyK1pUcEk5RHk0UHZ2cSsveGVqUVZKa1kwOFNzVFAyc2JFejdJbDliT3hKTXV5UGZScExTNHNFTWxaRnJUaG5PVHRpbjN5YU1VU1VlMXdNbzV4WXVYTGw2d0EyN0dvQm5uclpkSnJzZUcwZDBMUVpVTldkc1Zqc0dkTjVVdUZERHdNQUZhL0JkSll1dnUvZkEyRGJpL1U5cCs0ZVRMYnVBTzROUGt2ZDY3cnVydzNIU1ltTlBVbkV6dGpIeHM2d0ovYXhzU2ZKc0QvMm1hRGFkWEQwUFVhRHhMRWo5c21uR1VORXVjZkZNTXFWbUlpY0J3QS8rWVBwS05seHpZM0JzUlJVOVVzclY2NjA0bFBLQXhHVkNGUzlsbGExNXZ4SDhlL2ROUUJ3MDEyR3cyVEIwa2VBV0hBOGtUK3RXTEVpTDQ1aFlXTlBFckV6OXJHeE0reUpmV3pzU1RMc2ozMjAwSmtBQUtxeXczUVdnQjJ4VVQ3TkdDTEtQUzZHVWM2c1dMSGlSUUFOTzV1QnZ5d3puU2F6bHI4TXZMa1JBTERkZGQwSERNZEppVTZlUEJ5Q2NnRHJEOTIwcWMxMG5rUmJ0bXk1VlZYZmViNE9lS0hPZEpyTWVYTWo4SmZIQUZWdGpVYWoxNWpPa3dxYmU1S0luYkdIeloxaFQreGhjMCtTWVgvczRzTXZBd0FIc0dadmZIYkVIdms0WTRnb3Q3Z1lScmtVNit6c1BCa0FmbmNIMEd6RlR1MEQxeEVGcnIwcHVPejcvaWRYckZpeDEyeWkxT3dhV1RnVGdFQ3d4blNXdmpadjNyd1h3SmNBNEg5dUFkcmFEUWZLZ0pnWDlNVDNBVlg5NmF1dnZ2cU82VXlwc0xrbmlkZ1plOWpjR2ZiRUhqYjNKQm4yeHk2cTduRUE0QXVzT1pBN08yS1BmSnd4UkpSYlhBeWpuRnExYXRVNlZiMjJJd3BjK2dQVGFUTGo2ei92WHRoYldsZFg5NXpoT0NrTCthZ0FBRlU3TnhKcWEydnZVZFg3M3Q0R1hIK2I2VFFEZDhjandPcmdpQlUxZFhWMVB6VWNKMlcyOXlRUk8yTUgyenZEbnRqQjlwNGt3LzdZUTBRL0NsVy9iWGZyVTZhekpHSkg3SkN2TTRhSWNvZUxZWlJ6TFMwdDF3Sll0MzV6L2g4LzdKWjdnWCt0QWdCc0Y1RXZHbzZURm5Wa0hnQzRnbGRNWjBtbXZiMzlTNnE2OWEvL0FPNy91K2swL2ZmU1N1QzN0d2UvWGdEZ1lnQys2VXlweW9lZUpHSm56TXVIenJBbjV1VkRUNUpoZjh6YlVYN1FLRUFPQjJUN3BIZmVzZTQ0cmV5SWVmazhZNGdvTjdnWVJqblgwTkRRSVNJZlZOVzlEL3dkdU1lYW5kdlQ4ODkvQVgrNEZ3QVFpOFZpeDZ4WXNXSzM0VWhwVWVoSEFhREQ2MWh1T0VwU3I3MzIydHVxZW9hcVJuOStLMUR6bXVsRTZXdDZDN2o2VjRDcStxcDZXVTFOelVyVG1kS1JEejFKeE02WWx3K2RZVS9NeTRlZUpNUCttT2VpdUJ3QVZMRFJkSlo5WVVmTXkrY1pRMFM1d2NVd01tTEZpaFhiUmVRSUFManUxdno3MUd6NXk4QzNmOVY5L0lUNUsxZXVmTU4wcG5Ub3hJa2pSRkVOeGFheGIyNjJja095UzExZDNYTWk4b1dZQjF6MVAwRHQ2NllUcGE1cE0vQ0ZhNERXNExDdFA2dXJxN3ZkY0tTMDVGTlBFckV6NXVSVFo5Z1RjL0twSjhtd1AyWTVJbk1Bd0ZGN0RwN2ZGenRpem1DWU1VU1VmVndNSTJOcWFtcGVVOVVUQWVDbmZ3ajJFRk0xbmVyQW5ud0IrTmIxZ0srQTcvc1gxZGJXNXRsU0hyQnp4SWdJUkZ5SXJqQ2RKUlUxTlRWLzlIMy92OW82Z0svOEZIaDVsZWxFQjlhd0FiaDhFZkJ1c0wvZzcydHJhNzlqTmxINjhxMG5pZGdaTS9LdE0reUpHZm5XazJUWUg1T2Mwd0RBVi84dnBwUHNEenRpeG1DWk1VU1VYVndNSTZOcWEydWZCSEFVQUwzdVZ1Qy9id3JPV21PcjN5NEZ2bk5Ec0dpbnFtZlcxZFg5MlhTbS9nZzVPREs0SkMrWlRaSzZ1cnE2WHdDNHFyMEQrdVdmZHAzaTIzU3FmZnZIUzhERjN3TjJOZ09xK3B1YW1wcThPcDVjbDN6c1NTSjJKdmZ5c1RQc1NlN2xZMCtTWVg5eTd4V2dBS0lucWVyZWtvYW1GMDNuT1JCMkpQY0cwNHdob3V6aFloZ1pWMU5UODZMbmVZZXI2cnNQTHdjdXVCcFlaOWtPemU5c0I3N3dJMkR4UTRDcTd2VTg3Nk8xdGJYM21zN1ZidzVPQVFEWDl4NHpIU1VkTlRVMXYvWjkvd0xmeDk1Zi9nbjQ0ZjhDdTFwTXArclIxZzc4Wmtsd2pJMk9LRHBWOWVyYTJ0cXZtTTdWYjNuYWswVHNUSTdsYVdmWWt4ekwwNTRrdy83azFxenlxUldBakJCSWsra3NxV0pIY215UXpSZ2l5ZzR4SFlDb1MybHBhZEdZTVdNZUU1R1BBSkRQbndsY2REcFFVR0F1ays4RGR6OE8vTEpuLzY5WFZmV2p0YlcxMjh5bEdwaDN5OGFVaE56Uk8wU3d0WGhONDJUVGVmcWpxcXFxU2tUdUY1SFNNYU9BYjEwS25IQWtJSVltbW1wd2NOd2Yzd1JzZWdjQXNOM3p2UFByNitzZk41Tm80QVpEVHhLeE05azNHRHJEbm1UZllPaEpNdXhQYmpSWFRQODhJRGVyK2plV3JHMjYwblNlZExBajJUZVlad3dSWlJZWHc4ZzZWVlZWLytVNHpvOEFERHVvQkxqOExPQ1VqK1IyVWN6emdiKy9DUHorVG1EejF1QXFWYjB1SDQrYjBGZnJ6TEpQZUlLSEZmcVhraldONTVqTzAxK3paczBxSGo1OCtLOEFYQ0lpTXFjQ3VPSWNvUHA5dWQyb1hOTUUzSFEzOEV6OHFCU3ErbUEwR3IxODllclZXM0tYSXZNR1MwOFNzVFBaTlZnNnc1NWsxMkRwU1RMc1QvWTF6NXorUEVRK0pMNXplSEZEdzJyVGVkTEZqbVRYWUo4eFJKUTVYQXdqSzgyWk0yZUM2N3AvQUhDS2lEamp4d0RuTGdST1BnWVlQeVo3cjd0N0QvRGs4OEFkeTRBTmJ3T3FxaUt5dkxPejgzT3JWcTFhbDcxWHpwMldtZE4vb3lKZlZ1aG5TOVkwM21ZNnowRE5uVHYzQk5kMWJ3QndPQURNblFXY3ZRQTR0aG9vREdmbk5XTWU4SzlWd0wxUEFNL1VCTmVwYXBPSVhGMVRVMlAxd1h4VE5kaDZrb2lkeVk3QjFobjJKRHNHVzArU1lYK3lvL21RUThaaVJPRjJVV3dxWHJ2dVVOTjVCb0lkeVk2aE1tT0lhT0M0R0VaV216dDM3cEd1NjE2anFpZUtpQU1BeDBTQTR6NEFISGs0TUduY3dEOUYyN0VyMkRCNGVnWHdqeGNCUmJBSUJ1QjVBRC9NeDdORkpuTVg0TTZ2bUw0QmtBbTZOenF4Wk5PbWQwMW55aENKUkNMbkEvaStpTXdFZ09JUndNbEhBOGRVQTFXSEFjT0xCdllDMFU1ZzFWcmcrVnJnc2VlQWJUM2Z1YmNCWEZkVFUvTTdBTEdCdllvZEJuRlBFckV6R1RTSU84T2VaTkFnN2treTdFK0c3U3FmZnBManlPT3FlS1JrN2JwVFRPZkpBSFlrZzRiZ2pDR2lBZUJpR09XRnVYUG5WcnF1K3hVQVp3RW82YnIra0luQkoybHpaZ0tUSndJVHhnRGpEd28ySEZ5MzUvR2VIeHdjZFB0T1lPdTd3TnZiZ05VTlFOMGJRTk5idlY2cURjQjludWY5cHI2Ky9sKzUrYS9MbmVZWjB6NE0xMzFPRmMrV3JGMTNyT2s4V2VCRUlwRlRST1JLQUI4SDRBSkF5QVhlUHlQWXFKeFZDa3djRit4aGVGQUpFQzdvV1ZCVkJUcGp3SzVtWU50TzRKMGR3U25HNjE0SFhsMEx0RWU3N3RlOVdIcHpiVzN0N1Jna0c1RmRoa0JQRXJFekdUQUVPc09lWk1BUTZFa3k3RStHdE15Y2ZyZUtuT2w1M2hsajNseC92K2s4R2NTT1pNQVFuakZFMUE5Y0RLTzhNbS9ldkFKVlBkWDMvVStKeUlraU1qSFpmUXRDUUZFWTZPZ01QaFZMUmxWM2lzaVRBUDY2ZGV2Vyt6WnQydFNXaGVoV2FLNG91eDdBVmVyN1Y1VTBOUDNhZEo1c21qZHYzc0dxZWc2QVUxVDFhQkVwM05mOVJJQmhoY0hYdG5iQVQzNjY4eGlBVjFUMTBXZzBlc2ZxMWFzYnNoVGR1S0hVazBUc1RQOE5wYzZ3Si8wM2xIcVNEUHZUZjgwVms4Y0JSZThvZE5lb05ZM2pKTmlaZjlCaFIvcVBNNGFJMHNIRk1NcHJWVlZWTXgzSE9SckFVUUNtcXVxaElqSUZ3RWdBcmtJZ3diYVNCNkFWd0daVjNRUmdnNGk4NUhuZWMvWDE5WGwzOE5YK1VDRFVNclBzTFFqR0ZLTjlzcXpadk4xMHBseXByS3dNaDBLaEkxM1gvWWlxSGc3Z1VCRTVGTUFFQUlVQUpCaUhxcW9hQmJCRFJEYXE2a1lBL3did2pPZDVMNnhjdWJMVjNIOUZiZ3psbmlSaVoxSTNsRHZEbnFSdUtQY2tHZlluUFMwVnBXY3JuRHVoZUhqVTJuV25tczZUQyt4STZqaGppSWlJNHNyTHl3dXJGL3poTzFPbVRCbG1Pb3NOZHBhWEh0OWNVYWJOTTZmLzAzUVd5emh6UC82TFk2cE92R0VoNHIrV01KU3hKeWxoWnhLd00wbXhKd25ZazdTeFAzM3Nuam45YjgwVlpkcGFVYmJRZEJaTHNDTUpPR09JS0YyTzZRQkUyVkpZK3BPSktzTytWMUx5T2M5MEZodTRJaGNCZ0tqZVpUaUtiWHluWU5KSHBXRHNhUWoySUJ6UzJKT1VzRE1KMkptazJKTUU3RW5hMko4RWJhV2xwU0x5Y1NpMmpsaXo3bEhUZVN6QmppVGdqQ0dpZElWTUJ5REtsbkFvK2hzQXd3cW56SmlLMVJpMHgwZElSZlBreWVORTVGd0Zta2Z1amY3WmRCN2JLUFE4QVFaNHZxYjh4NTZranAwSnNEUDd4NTRFMkpQK1lYOTZkSWFkYzROTHVzeHNFcnV3SXdIT0dDTHFEKzRaUm9PWG95Y0NnT2ZnWE5OUlRKT1JoZWNvRUliaVB0bThlYS9wUERhSkxGanlmaEdwQUdScTFmd2xIekNkeHlUMkpEWHNUQTkySmpuMnBBZDdrajcycDRlV2xoWUpjQldBV0VIVS81SHBQTFpnUjNwd3hoQlJmM0F4akFhbGVhZmVQazVWaGdHQWlQelh2SGszRlpqT1pJb0NvcEF2QTRDdjNtOU41N0dOaW42aSt3K09uR2N3aWxIc1NlclltUUE3czMvc1NZQTk2Ui8ycDhlZWtKeWl3SGlvUGo5cy9mcEcwM2xzd1k0RU9HT0lxTCs0R0VhRGt1ZnBMMFdDczZVS1VCd2JWMWhoT3BNcHUyZE1Pd0ZBaFFBclJqZXNyekdkeHphQ25nMUlnUTdaZy9LeUo2bGpad0xzelA2eEp3SDJwSC9Zbng3cXlGY0FRRVIvYnpxTFRkaVJBR2NNRWZVWEY4Tm9jRkk5SS9HUDRyaW5tNHBpbWpqT3R3QkFvZjluT290dER2L0UwaklBY3hPdW1qbjM1TnNyVGVVeGlUMUpEVHZUZzUxSmpqM3B3WjZrai8zcDBWdys3U2dBeDRoaXc4ZzFUVHd3ZWh3NzBvTXpob2o2aTR0aE5Pak1PdnF2eFJBTTczMnRmQjNITHhweUo0eG9MWjhXRVpHVEJOaTBZazNqbjB6bnNZM2o0ejJmcERxdWY3NkpMQ2F4SjZsalp3THN6UDZ4SndIMnBIL1lud1NPKzAwQThLQTNDNkNtNDlpQ0hRbHd4aERSUUhBeGpBYWQ0U1hOMTB1ZmJvdmdvS3JoTTJlYnltUktUT1FiQU9CQmJ6d0JpSm5PWXhzSCtwbSsxeW4wRkJOWlRHSlBVc2ZPQk5pWi9XTlBBdXhKLzdBL2dUMFYwK2NDK0NRVVcwczY5WmVtODlpRUhRbHd4aERSUUhBeGpBYVg0eGVGQVBuY3ZtNVNlRU5xSTJGWCthRXpCSEtPcXU2Szd0enpHOU41YkRObndaSXBFQnpWOTNxQnpLNDhlWEc1aVV3bXNDZXBZMmNDN016K3NTY0I5cVIvMko4ZXF0TDE2Mjkva0thbWR0TjViTUdPQkRoamlHaWd1QmhHZzBvRktrWW51MDNVdVFKWU5HUTY3MGpCOXlEaWlPS1dDZHUyN1RHZHh6YU9yL09UM1JaMmNHNHVzNWpFbnFTT25RbXdNL3ZIbmdUWWsvNWhmd0x2empoMHRrTFBWcUJGT3p6dUZaYUFIUWx3eGhEUlFBMlpoUUVhR29ZUDg3Nlg3RFlSVEQ3OHBOSklMdk9ZMGxJK3RSS0N6MEoxbHgvMWZtdzZqNDNFa1hPUzNhYkFhYm5NWWdwN2toNTJocDFKQlh2Q25nd0UreE1JdWFGckllS280c2JSR3pic05KM0hKdXdJWnd3UlpRWVh3MmpRcUt4Y0ZCWUpUcitkVE1oMWg4U3BwOVVKL1RjQVVlQjMzSWg4ci9JRnQ0Nkg0R1BKYmhlUkl5SW4zakU1bDVsTVlFOVN4ODRFMkpuOVkwOEM3RW4vc0QrQm5lV2x4d0Z5T2hUYlNwem1hMDNuc1FrN0V1Q01JYUpNNEdJWURSNEhsMDA2NEgxRUxoM3N2eXE1ZTJicEJ3RjhDb3F0bzFvN2ZtbzZqNDJLcFREcHJ4aDAwWkEzcU0vS3hKNmtoNTFoWjFMQm5yQW5BOEgrQkZ5Um53S0FLbjRpYjJ4dk1aM0hKdXdJWnd3UkVkRUJWUzFjdkRPeWNJbEdUbDQ4MTNTV1hGSEFhYTRvZTdhNW9reWJaMDcvTDlONThrVms0UktOTEZ3eVpFN1p6cDRNSER0RHFXQlBhQ0NHV244QVlOZU0wck9iSzhwMDk4eXlEV3ZMVVdnNmorMkdXa2M0WTRnb2t3YjFIakpFUTAxcitiUnpBUndOUmNPYXRZMi9OcDJIN01TZVVMcllHVW9GZTBJRG9aTW5EeGRIcmdNQVYvSHRtUTNvTUoySjdNSVpRMFNaRkRJZGdJZ3k0OTJ5c2hKZmNEMEFoZXJYamdBNlRXY2krN0FubEM1MmhsTEJudEJBN1JsWmVKMUFwaXJ3OTVFTjY1YWF6a04yNFl3aG9rempubUZFZzBUSTFlOUNNQUhBc2xFTmpRK1p6a04yWWs4b1hld01wWUk5b1lGb0xpdXJVSlhQQVlnNWZ1dy9UZWNoKzNER0VGR21jVEdNYUJEWU0ydjZIQUJmZzJxYjczZHlJNUwyaVQyaGRMRXpsQXIyaEFZc2hGc2hLSVRxcjRvYk52emJkQnl5QzJjTUVXVURGOE9JOHB3Q1lmWHhKNGk0VVB4cWRNUEdOMDFuSXZ1d0o1UXVkb1pTd1o3UVFPMmVXZllWQUVlclltUE0yL1ZqMDNuSUxwd3hSSlF0UEdZWVVaNXJxWmorRFVBaVVLeGUwZEQ0UTlONXlFN3NDYVdMbmFGVXNDYzBFRHRMUzBzRnVBWUFIUFV2S0ZtM2M3ZnBUR1FYemhnaXloYnVHVWFVeDFyS3AxWUM4aU1Cb3VyaDRoT0FtT2xNWkIvMmhOTEZ6bEFxMkJNYUtDZnMzQVhCS0ZYY1dOelE5SlRwUEdRWHpoZ2l5aVl1aGhIbHFjYlMwaUxmQ2YwWlFFaFZieWhadCs1bDA1bklQdXdKcFl1ZG9WU3dKelJRemVWbDN4TGdBNEJ1OWp4ODIzUWVzZ3RuREJGbEczOU5raWhQalEzSmp3SE1nK3ByeFdzYnYyczZEOW1KUGFGMHNUT1VDdmFFQm1MMzlDbEhRblFSSUJEeEx6aG8zWHIrZWlUMXdobERSTm5HeFRDaVBMUjdadGtuSVBnYW9LMk9KMmNMMEdrNkU5bUhQYUYwc1RPVUN2YUVCbUxMeElram5JS0MreFZTcE1DUFJyMngvaCttTTVGZE9HT0lLQmY0YTVKRWVXWkgrU0ZUUkhReEFJZ3YzeHk1YnQwcTA1bklQdXdKcFl1ZG9WU3dKelJRdzBZTnYwOGhrNkg2NHFnMTYzajJTT3FGTTRhSWNvVjdoaEhsa2JYbEtDeVE4TzJBaklIaS91S0dkYjgzblluc3c1NVF1dGdaU2dWN1FnUFZYREg5TzRDY0JLQzUwKzg0aTN2OFVDTE9HQ0xLSlM2R0VlV1JDVkwyS3dpT0JiU3BVM2RmWkRvUDJZazlvWFN4TTVRSzlvUUdZbGY1OUpNQVdRUUE0bm1mSFB2bTVvMkdJNUZsT0dPSUtKZTRHRWFVSjFvcXBsK213QlVLN1BGVlB6VzI0ZDFtMDVuSVB1d0pwWXVkb1ZTd0p6UVFiYVdscFZGSDdnRlFBT0E3eFcrdS82ZnBUR1FYemhnaXlqVWVNNHdvRCt5ZE1mVm9RUDRYcXI0RC8vTmoxamJWbWM1RTltRlBLRjNzREtXQ1BhR0JhQ3d0TFlxRm5aY0VLQmJnenVJMTYzNW1PaFBaaFRPR2lFemdZaGlSNVhaVlRDMkx1YUVIRkFoQjVPZkZhNXJ1TkoySjdNT2VVTHJZR1VvRmUwSUROVGJzUEtYQUJDait2V3R2eFRhSEhBQUFDb1JKUkVGVTlCSUJmTk9aeUI2Y01VUmtDbjlOa3NoaUxlV1R4cXVHSG9kZ0hGUWZHYlcyOFdyVG1jZys3QW1saTUyaFZMQW5ORkRORldXUEFqaFNvVHNkYlR2KzBFMWIya3huSW50d3hoQ1JTZHd6ak1oU09uNzhTRitHUFF4Qk9ZQlhpanYxVE5PWnlEN3NDYVdMbmFGVXNDYzBVTHRubHQwSVlJRUFIWDVVcTRzYnRtd3puWW5zd1JsRFJLWnh6ekFpQzYwR3dpMmpSOTRoSWtkQzhTYjJkc3lYdDk1cU41Mkw3TUtlVUxyWUdVb0ZlMElEMVZ4ZStpMUFMd2RFblZqbk1XT2FOamFaemtUMjRJd2hJaHR3TVl6SU1ncUVXaXFtM3dMSUtWQjl4eGZ2cE5GdnZiWERkQzZ5QzN0QzZXSm5LQlhzQ1EzVTdvcnBYNExpSnhBUjM5ZVRSNjNiK0lycFRHUVB6aGdpc2dVWHc0Z3Nvb0M3ZTJiWnpRNXdQbFIzdVNLbmpscXpZWjNwWEdRWDlvVFN4YzVRS3RnVEdxam1pdW1mQitTM0VFQ2dsNDl1YUh6Q2RDYXlCMmNNRWRtRXh3d2pzb1FDVHN2TTZiOTNCQmREMFF5UlUwZXNXZmV5NlZ4a0YvYUUwc1hPVUNyWUV4cW9YVFBMdmdESXpRQ2d2bjlWOFpyR20wMW5JbnR3eGhDUmJiaG5HSkVGRkhEMlZFeS9BWkRMRk5qanFIOTY4ZHFtWjAzbklydXdKNVF1ZG9aU3daN1FRRFhQS3JzRWloc0JRTlgvYWtsRDB3Mm1NNUU5T0dPSXlFWmNEQ015N0JXZ29LVmkrbzJBWEFwb3F5ck9LRzVvV200NkY5bUZQYUYwc1RPVUN2YUVCa0lCMlYxZStrMG8vZ2VxUG9DclM5WnlJWXg2Y01ZUWthMjRHRVpra0phV0ZyVVVPSXNCbktsQWkvbzRjM1JENDk5TTV5SzdzQ2VVTG5hR1VzR2UwRUFvNExhVWwxM3JPTGdhcXI3Q3VhcGs3WnUvTVoyTDdNRVpRMFEyNDJJWWtTRTZmdnpJUFFWeUR3UW5BN3BEZlAvVWtvYjFMNWpPUlhaaFR5aGQ3QXlsZ2oyaGdWQ2dvR1ZtMmY5QmNJa0FVVi93dVpJMWJ5NDJuWXZzd1JsRFJMYmpZaGlSSWEwbEl6K2xJaWNEK3JiVGlma2pHOWV2TkoySjdNT2VVTHJZR1VvRmUwSURzYmQ4Mm13SUxvR2l3MWYvOUpLR3BzZE5aeUs3Y01ZUWtlMTROa2tpUTBZMk5DNFcxZS83ZnV6WWtZMk4zRUNnZldKUEtGM3NES1dDUGFHQkdOR3d2bGJVLzRLS2ZvUUxZYlF2bkRGRVpEdnVHVVprVVBIYXhtdE5aeUQ3c1NlVUxuYUdVc0dlMEVBVXIyMjZ5WFFHc2h0bkRCSFpqSHVHRVJFUkVSRVJFUkhSa01IRk1DSWlJaUlpSWlJaUdqSzRHRVpFUkVSRVJFUkVSRVBHa0RsbTJPR0hIMTVXVUZEdzV2N3U0M25lN1ByNit0VzV5a1JFUkVSRVJFUkVSTGsxWlBZTVc3VnExVG9BK3p1VFNRTVh3b2lJaUlpSWlJaUlCcmNoc3hnR0FMN3ZMOW5Qelkva0xBZ1JFUkVSRVJFUkVSa3haSDVORWdCODMxL21PTTUxU1c2K002ZGhob2hJSkZJcklsVW1YdHYzT3dDbkNMSnpTVjExZFhYS2oxUFZEaEVwekdLMHJGRFYxVHQzN2p5aXFhbXAzWFNXZEVVaWtiK0t5R21tWGwvalg2dXJxM1cvZDN5dkZnREZHWTZUZGZuY2xTNG1ad3ZRNzg1c0FiQU53T0daVDVSVlczemZmMTlkWGQwdTAwSFN4ZG1TVzROaHRpUmlmM0lySC92RDk2S2N5dHYzSWlLeTA1RGFNMnpseXBXdnFtcmpQbTdhWEZOVDgyTE9BdzBCSmpjUStpc2ZGOElBUUVRcVMwcEtwcHJPMFI4bS83RXhRSG4zancwZ3Y3dlNKUjluQzRCSnlMOS9mQUJCN2crWUR0RWZuQzI1TlJobVN5TDJKN2Z5c1Q5OEw4cXB2SDB2SWlJN0Rhazl3K0lXQS9oQjRoV3ErcWloTEVPR1R2cWFpVmNGQVBoakw0QUlvRkFJcE5kdENvRjBmWlltZ0ViZmh2aXRrRjBQNG83MSt6M2ZnbFd1UEdRYWRvWkNBTkJxT3N0QW1PbEo3OWRYRllnb0ZJQWdhSXBvL0t0MC9WbUI2RnZBN29jaC9sNTJ4YUM4NlV6MGJVQ2p3TzVsZWRXWnF5ZE53ZnJDUXFqcWR0TlpCaUp2ZXNMWllpWDJKL3Z5dlQ5NTB4RytGeEVSZFJ0eWkyRys3ei9pdW03ZnhiQzdUT1ZKMWJCaHd6NDRiZHEwM3c0Yk5xeEtSQXE2cnUvczdIeHJ6NTQ5enpZMk5wNlR4dE1OSHo5Ky9DVVRKMDc4V21OajR4bXRyYTExV1loc1hOZkNsMGp2UDNmOXFmdi9FNjZXOE1IQlJnSU5MVjFiamdBa3ZqcmFWWXV1anZUK3N3Q0ZVd0M0T1F4SlZrbTNNK0dENDM5aVo0WVV6aFlhQ1BhSERvVHZSVVJFL1Ria0ZzUHE2K3YvVlYxZHZRM0FlQUJRMVYxMWRYVi9NeHpyZ05yYTJsNTYvZlhYanh3eFlzVEhaczJhOVNRQWJOMjY5YnBObXpaOUs0Mm5LWmswYWRJWHhvMGJkMlU0SE02cjNkRDdSd0VWcUNSOFF0WjFkZnl5Sm13a0tBQ24rU21veDBNUkREVkJEOTY3NzZEMHVoTjZsMlgzRTRDL040Y3B5U2JwZGtaMkw0ZjZ6ZXpNRU1QWlFnUEIvdENCOEwySWlLai9odFF4d3hJa25sVnltYkVVL2REYTJ2cHMxK1VkTzNiY24rYkRZMXUyYlBsdFkyUGo2Um1PWlNsNTd5ZGlYVmNMZXQzV2ZYdDBJNlFqUDNZWnA4enAyay93dmZzT0pybENBSWsyUWVCbE9SblpLdTNPZEc2Q2REU3dNME1NWndzTkJQdERCOEwzSWlLaS9odVNpMkdlNXoyVThNZDdqUVhwbjQ2dUM0N2pwSHUyblZZQWUxdGJXMS9MYkNRaUlpSWlJaUlpb3Z3d0pCZkQ2dXZybitxNlhGdGJtKzdlVllOQng0SHZRa1JFUkVSRVJFUTArQXpKeFRBQWZwTExSRVJFUkVSRVJFUTBpQTNWeFRBaUlpSWlJaUlpSWhxQ2h1eGlXR3RyNnlnUkdXMDZCeEVSRVJFUkVSRVI1VTdJZEFCVDNuampqUmJUR1lpSWlJaUlpSWlJS0xlRzdKNWhSRVJFUkVSRVJFUTA5SEF4aklpSWlJaUlpSWlJaGd3dWhnMXVJd0dNTXgyQ2lJaUlpSWlJaU1nV1hBd2J4Q1pNbUhBWkFER2RnNGlJaUlpSWlJaklGbHdNeXovZFB6TlZkWlBkcWJDd2NFWnhjZkZIQUd6Yng4MWNJQ01pSWlJaUlpS2lJWW1MWVhtbXFLam8wSzdMbzBhTitoaUFjTUxOTG9DSlk4YU1PYStpb3VLWjV1Ym1meVI1bWxGZEZ4ekhLYzVPVWlJaUlpSWlJaUlpKzRSTUI2RFVGQlVWVFJzOWV2VFpvMGVQUHFmcnVzbVRKLzlzOHVUSlAwdjJtRDE3OXR6ZjU2cUNDUk1tZkdYVXFGRWY3N3Jpa0VNT3VXSG56cDEzdmZQT083Y0MySnI1NUVSRVJFUkVSRVJFOXVCaVdKNW9iMjlmdjJYTGx1dTJiTmx5M1FDZXBuUHIxcTIvMkxwMTZ5OHlGb3lJaUlpSWlJaUlLSTl3TVl4eVFyWmNienBDMnM2ZE5zTjBoQ0VuSDNzQ3NDc21zVE9VQ3ZhRUJvTDlvUU5oUjRpSThnK1BHVWJaOXJycEFQM1FhVHBBZjZocW82cnVNcDJqUDFSMXVla00vZFJ1T2tCLzVITlhFdVRqYk5taHFtdE5oK2lISFcxdGJSdE5oK2dQenBiY0dpU3pwUnY3azF0NTJoKytGK1ZPM3I0WE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lo3ZjhEUmxXUzc0M3ZJcTRBQUFBQVNVVk9SSzVDWUlJPSIsCgkiVGhlbWUiIDogIiIsCgkiVHlwZSIgOiAiZmxvdyIsCgkiVmVyc2lvbiIgOiAiIgp9Cg=="/>
    </extobj>
  </extobjs>
</s:customData>
</file>

<file path=customXml/itemProps15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582</Words>
  <Application>WPS 演示</Application>
  <PresentationFormat>全屏显示(4:3)</PresentationFormat>
  <Paragraphs>64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4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华文新魏</vt:lpstr>
      <vt:lpstr>Palatino Linotype</vt:lpstr>
      <vt:lpstr>Times New Roman</vt:lpstr>
      <vt:lpstr>Arial Unicode MS</vt:lpstr>
      <vt:lpstr>等线</vt:lpstr>
      <vt:lpstr>Office 主题​​</vt:lpstr>
      <vt:lpstr>自定义设计方案</vt:lpstr>
      <vt:lpstr>1_自定义设计方案</vt:lpstr>
      <vt:lpstr>2_自定义设计方案</vt:lpstr>
      <vt:lpstr>3_自定义设计方案</vt:lpstr>
      <vt:lpstr>Image Captioning with Deep Bidirectional LSTMs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Chengze</dc:creator>
  <cp:lastModifiedBy>罗铃皓</cp:lastModifiedBy>
  <cp:revision>340</cp:revision>
  <dcterms:created xsi:type="dcterms:W3CDTF">2021-03-23T08:59:00Z</dcterms:created>
  <dcterms:modified xsi:type="dcterms:W3CDTF">2023-11-03T11:39:54Z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23A4D11F09B241EE9402DADAF4B4234D_13</vt:lpwstr>
  </property>
  <property fmtid="{D5CDD505-2E9C-101B-9397-08002B2CF9AE}" pid="3" name="KSOProductBuildVer">
    <vt:lpwstr>2052-12.1.0.15712</vt:lpwstr>
  </property>
</Properties>
</file>