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 id="2147483653" r:id="rId3"/>
    <p:sldMasterId id="2147483655" r:id="rId4"/>
    <p:sldMasterId id="2147483657" r:id="rId5"/>
    <p:sldMasterId id="2147483659" r:id="rId6"/>
    <p:sldMasterId id="2147483661" r:id="rId7"/>
  </p:sldMasterIdLst>
  <p:notesMasterIdLst>
    <p:notesMasterId r:id="rId14"/>
  </p:notesMasterIdLst>
  <p:handoutMasterIdLst>
    <p:handoutMasterId r:id="rId15"/>
  </p:handoutMasterIdLst>
  <p:sldIdLst>
    <p:sldId id="284" r:id="rId8"/>
    <p:sldId id="280" r:id="rId9"/>
    <p:sldId id="297" r:id="rId10"/>
    <p:sldId id="301" r:id="rId11"/>
    <p:sldId id="299" r:id="rId12"/>
    <p:sldId id="300" r:id="rId13"/>
  </p:sldIdLst>
  <p:sldSz cx="9144000" cy="6858000" type="screen4x3"/>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hengze" initials="W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0202"/>
    <a:srgbClr val="1C93D6"/>
    <a:srgbClr val="55916F"/>
    <a:srgbClr val="FFFDF6"/>
    <a:srgbClr val="BFBFBF"/>
    <a:srgbClr val="E2F0D9"/>
    <a:srgbClr val="DAE8D1"/>
    <a:srgbClr val="CAD6C1"/>
    <a:srgbClr val="FFFFFF"/>
    <a:srgbClr val="DBE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7" autoAdjust="0"/>
    <p:restoredTop sz="85999" autoAdjust="0"/>
  </p:normalViewPr>
  <p:slideViewPr>
    <p:cSldViewPr snapToGrid="0">
      <p:cViewPr varScale="1">
        <p:scale>
          <a:sx n="71" d="100"/>
          <a:sy n="71" d="100"/>
        </p:scale>
        <p:origin x="1474" y="43"/>
      </p:cViewPr>
      <p:guideLst/>
    </p:cSldViewPr>
  </p:slideViewPr>
  <p:notesTextViewPr>
    <p:cViewPr>
      <p:scale>
        <a:sx n="1" d="1"/>
        <a:sy n="1" d="1"/>
      </p:scale>
      <p:origin x="0" y="0"/>
    </p:cViewPr>
  </p:notesTextViewPr>
  <p:notesViewPr>
    <p:cSldViewPr snapToGrid="0">
      <p:cViewPr varScale="1">
        <p:scale>
          <a:sx n="85" d="100"/>
          <a:sy n="85" d="100"/>
        </p:scale>
        <p:origin x="38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59330F-88E0-42CC-B6FC-67AC1AD97942}" type="datetimeFigureOut">
              <a:rPr lang="zh-CN" altLang="en-US" smtClean="0"/>
              <a:t>2024/7/26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3EE26D-DD3C-44C7-9FB1-B5213CE7180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5058A143-40B6-4BB3-B308-59B1959A0944}"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5D7D132-F2B0-47F2-9FCE-932F12DCD9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041400"/>
            <a:ext cx="7772400" cy="2387600"/>
          </a:xfrm>
        </p:spPr>
        <p:txBody>
          <a:bodyPr vert="horz" lIns="91440" tIns="45720" rIns="91440" bIns="45720" rtlCol="0" anchor="ctr">
            <a:normAutofit/>
          </a:bodyPr>
          <a:lstStyle>
            <a:lvl1pPr algn="ctr">
              <a:defRPr lang="en-US" dirty="0">
                <a:solidFill>
                  <a:schemeClr val="bg1"/>
                </a:solidFill>
                <a:latin typeface="微软雅黑" panose="020B0503020204020204" pitchFamily="34" charset="-122"/>
                <a:ea typeface="微软雅黑" panose="020B0503020204020204" pitchFamily="34" charset="-122"/>
              </a:defRPr>
            </a:lvl1pPr>
          </a:lstStyle>
          <a:p>
            <a:pPr marL="0" lvl="0"/>
            <a:r>
              <a:rPr lang="zh-CN" altLang="en-US"/>
              <a:t>单击此处编辑母版标题样式</a:t>
            </a:r>
            <a:endParaRPr lang="en-US" dirty="0"/>
          </a:p>
        </p:txBody>
      </p:sp>
      <p:sp>
        <p:nvSpPr>
          <p:cNvPr id="3" name="Subtitle 2"/>
          <p:cNvSpPr>
            <a:spLocks noGrp="1"/>
          </p:cNvSpPr>
          <p:nvPr>
            <p:ph type="subTitle" idx="1"/>
          </p:nvPr>
        </p:nvSpPr>
        <p:spPr>
          <a:xfrm>
            <a:off x="2028825" y="3429000"/>
            <a:ext cx="5086350" cy="635000"/>
          </a:xfrm>
        </p:spPr>
        <p:txBody>
          <a:bodyPr anchor="ct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20650" y="6544186"/>
            <a:ext cx="2057400" cy="365125"/>
          </a:xfrm>
        </p:spPr>
        <p:txBody>
          <a:bodyPr/>
          <a:lstStyle>
            <a:lvl1pPr>
              <a:defRPr sz="1400">
                <a:solidFill>
                  <a:schemeClr val="bg1"/>
                </a:solidFill>
                <a:latin typeface="微软雅黑" panose="020B0503020204020204" pitchFamily="34" charset="-122"/>
                <a:ea typeface="微软雅黑" panose="020B0503020204020204" pitchFamily="34" charset="-122"/>
              </a:defRPr>
            </a:lvl1pPr>
          </a:lstStyle>
          <a:p>
            <a:fld id="{4FE6640B-B578-4E4F-80FC-F65C087C806E}" type="datetime1">
              <a:rPr lang="zh-CN" altLang="en-US" smtClean="0"/>
              <a:t>2024/7/26</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0490" y="6470014"/>
            <a:ext cx="2057400" cy="365125"/>
          </a:xfrm>
        </p:spPr>
        <p:txBody>
          <a:bodyPr/>
          <a:lstStyle>
            <a:lvl1pPr>
              <a:defRPr sz="1600">
                <a:solidFill>
                  <a:schemeClr val="tx1"/>
                </a:solidFill>
              </a:defRPr>
            </a:lvl1pPr>
          </a:lstStyle>
          <a:p>
            <a:fld id="{8937E081-6A8A-4C12-AE8C-2E13CF4ECFCD}" type="datetime1">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59C5EAF8-B0E6-4733-AAEA-DA9F488BF4AD}" type="slidenum">
              <a:rPr lang="zh-CN" altLang="en-US" smtClean="0"/>
              <a:t>‹#›</a:t>
            </a:fld>
            <a:r>
              <a:rPr lang="en-US" altLang="zh-CN" dirty="0"/>
              <a:t>/13</a:t>
            </a:r>
            <a:endParaRPr lang="zh-CN" altLang="en-US" dirty="0"/>
          </a:p>
        </p:txBody>
      </p:sp>
      <p:sp>
        <p:nvSpPr>
          <p:cNvPr id="8" name="标题 7"/>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1137558" y="5805442"/>
            <a:ext cx="6868883" cy="111215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300" dirty="0">
                <a:solidFill>
                  <a:srgbClr val="70A8DA"/>
                </a:solidFill>
                <a:effectLst>
                  <a:outerShdw blurRad="50800" dist="50800" dir="2700000" algn="tl" rotWithShape="0">
                    <a:schemeClr val="bg1">
                      <a:alpha val="44000"/>
                    </a:schemeClr>
                  </a:outerShdw>
                </a:effectLst>
                <a:latin typeface="华文新魏" panose="02010800040101010101" pitchFamily="2" charset="-122"/>
                <a:ea typeface="华文新魏" panose="02010800040101010101" pitchFamily="2" charset="-122"/>
              </a:rPr>
              <a:t>为国为民 笃志笃行</a:t>
            </a:r>
            <a:endParaRPr lang="en-US" altLang="zh-CN" sz="2000" spc="300" dirty="0">
              <a:solidFill>
                <a:srgbClr val="70A8DA"/>
              </a:solidFill>
              <a:effectLst>
                <a:outerShdw blurRad="50800" dist="50800" dir="2700000" algn="tl" rotWithShape="0">
                  <a:schemeClr val="bg1">
                    <a:alpha val="44000"/>
                  </a:schemeClr>
                </a:outerShdw>
              </a:effectLst>
              <a:latin typeface="华文新魏" panose="02010800040101010101" pitchFamily="2" charset="-122"/>
              <a:ea typeface="华文新魏" panose="02010800040101010101" pitchFamily="2" charset="-122"/>
            </a:endParaRPr>
          </a:p>
          <a:p>
            <a:pPr algn="ctr"/>
            <a:r>
              <a:rPr lang="en-US" altLang="zh-CN" sz="1050" dirty="0">
                <a:solidFill>
                  <a:srgbClr val="70A8DA"/>
                </a:solidFill>
                <a:effectLst>
                  <a:outerShdw blurRad="50800" dist="50800" dir="2700000" algn="tl" rotWithShape="0">
                    <a:schemeClr val="bg1">
                      <a:alpha val="44000"/>
                    </a:schemeClr>
                  </a:outerShdw>
                </a:effectLst>
                <a:latin typeface="Palatino Linotype" panose="02040502050505030304" pitchFamily="18" charset="0"/>
              </a:rPr>
              <a:t>For the nation, for the people; keep ambition, keep action.</a:t>
            </a:r>
            <a:endParaRPr lang="zh-CN" altLang="en-US" sz="1050" dirty="0">
              <a:solidFill>
                <a:srgbClr val="70A8DA"/>
              </a:solidFill>
              <a:effectLst>
                <a:outerShdw blurRad="50800" dist="50800" dir="2700000" algn="tl" rotWithShape="0">
                  <a:schemeClr val="bg1">
                    <a:alpha val="44000"/>
                  </a:schemeClr>
                </a:outerShdw>
              </a:effectLst>
              <a:latin typeface="Palatino Linotype" panose="0204050205050503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0490" y="6470014"/>
            <a:ext cx="2057400" cy="365125"/>
          </a:xfrm>
        </p:spPr>
        <p:txBody>
          <a:bodyPr/>
          <a:lstStyle>
            <a:lvl1pPr>
              <a:defRPr sz="1600">
                <a:solidFill>
                  <a:schemeClr val="tx1"/>
                </a:solidFill>
              </a:defRPr>
            </a:lvl1pPr>
          </a:lstStyle>
          <a:p>
            <a:fld id="{D727D11B-724C-4CF7-ABF1-D394197BE872}" type="datetime1">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59C5EAF8-B0E6-4733-AAEA-DA9F488BF4AD}" type="slidenum">
              <a:rPr lang="zh-CN" altLang="en-US" smtClean="0"/>
              <a:t>‹#›</a:t>
            </a:fld>
            <a:r>
              <a:rPr lang="en-US" altLang="zh-CN" dirty="0"/>
              <a:t>/13</a:t>
            </a:r>
            <a:endParaRPr lang="zh-CN" altLang="en-US" dirty="0"/>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2024/7/26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2024/7/26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2024/7/26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2024/7/26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2024/7/26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6FC43-F76C-413A-BDAC-27D5D5B786D2}" type="datetime1">
              <a:rPr lang="zh-CN" altLang="en-US" smtClean="0"/>
              <a:t>2024/7/26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EAF8-B0E6-4733-AAEA-DA9F488BF4AD}" type="slidenum">
              <a:rPr lang="zh-CN" altLang="en-US" smtClean="0"/>
              <a:t>‹#›</a:t>
            </a:fld>
            <a:endParaRPr lang="zh-CN" altLang="en-US"/>
          </a:p>
        </p:txBody>
      </p:sp>
      <p:sp>
        <p:nvSpPr>
          <p:cNvPr id="7" name="矩形 6"/>
          <p:cNvSpPr/>
          <p:nvPr userDrawn="1"/>
        </p:nvSpPr>
        <p:spPr>
          <a:xfrm>
            <a:off x="0" y="0"/>
            <a:ext cx="9144000" cy="3429001"/>
          </a:xfrm>
          <a:prstGeom prst="rect">
            <a:avLst/>
          </a:prstGeom>
          <a:solidFill>
            <a:srgbClr val="193F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7094859" y="6566518"/>
            <a:ext cx="1871025" cy="307777"/>
          </a:xfrm>
          <a:prstGeom prst="rect">
            <a:avLst/>
          </a:prstGeom>
          <a:noFill/>
        </p:spPr>
        <p:txBody>
          <a:bodyPr wrap="none" rtlCol="0">
            <a:spAutoFit/>
          </a:bodyPr>
          <a:lstStyle/>
          <a:p>
            <a:r>
              <a:rPr lang="en-US" altLang="zh-CN" sz="1400">
                <a:solidFill>
                  <a:schemeClr val="bg1"/>
                </a:solidFill>
                <a:latin typeface="+mn-ea"/>
                <a:ea typeface="+mn-ea"/>
              </a:rPr>
              <a:t>iOPEN.nwpu.edu.cn</a:t>
            </a:r>
            <a:endParaRPr lang="zh-CN" altLang="en-US" sz="1400">
              <a:solidFill>
                <a:schemeClr val="bg1"/>
              </a:solidFill>
              <a:latin typeface="+mn-ea"/>
              <a:ea typeface="+mn-ea"/>
            </a:endParaRPr>
          </a:p>
        </p:txBody>
      </p:sp>
      <p:pic>
        <p:nvPicPr>
          <p:cNvPr id="15" name="图片 14"/>
          <p:cNvPicPr>
            <a:picLocks noChangeAspect="1"/>
          </p:cNvPicPr>
          <p:nvPr userDrawn="1"/>
        </p:nvPicPr>
        <p:blipFill rotWithShape="1">
          <a:blip r:embed="rId3">
            <a:alphaModFix amt="5000"/>
          </a:blip>
          <a:srcRect t="34559" r="41681"/>
          <a:stretch>
            <a:fillRect/>
          </a:stretch>
        </p:blipFill>
        <p:spPr>
          <a:xfrm>
            <a:off x="4544610" y="0"/>
            <a:ext cx="4599390" cy="6017190"/>
          </a:xfrm>
          <a:prstGeom prst="rect">
            <a:avLst/>
          </a:prstGeom>
        </p:spPr>
      </p:pic>
      <p:sp>
        <p:nvSpPr>
          <p:cNvPr id="8" name="矩形 7"/>
          <p:cNvSpPr/>
          <p:nvPr userDrawn="1"/>
        </p:nvSpPr>
        <p:spPr>
          <a:xfrm>
            <a:off x="1" y="3429000"/>
            <a:ext cx="9144000" cy="659754"/>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p:cNvCxnSpPr/>
          <p:nvPr userDrawn="1"/>
        </p:nvCxnSpPr>
        <p:spPr>
          <a:xfrm>
            <a:off x="8016746" y="407789"/>
            <a:ext cx="0" cy="2525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图形 2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202939" y="185738"/>
            <a:ext cx="695001" cy="695001"/>
          </a:xfrm>
          <a:prstGeom prst="rect">
            <a:avLst/>
          </a:prstGeom>
        </p:spPr>
      </p:pic>
      <p:pic>
        <p:nvPicPr>
          <p:cNvPr id="24" name="图片 23"/>
          <p:cNvPicPr>
            <a:picLocks noChangeAspect="1"/>
          </p:cNvPicPr>
          <p:nvPr userDrawn="1"/>
        </p:nvPicPr>
        <p:blipFill>
          <a:blip r:embed="rId6"/>
          <a:stretch>
            <a:fillRect/>
          </a:stretch>
        </p:blipFill>
        <p:spPr>
          <a:xfrm>
            <a:off x="8137472" y="181947"/>
            <a:ext cx="700977" cy="696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32122220-D019-4E63-9BB7-F559D4920E12}"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7029449" y="6470015"/>
            <a:ext cx="2057400" cy="365125"/>
          </a:xfrm>
          <a:prstGeom prst="rect">
            <a:avLst/>
          </a:prstGeom>
        </p:spPr>
        <p:txBody>
          <a:bodyPr vert="horz" lIns="91440" tIns="45720" rIns="91440" bIns="45720" rtlCol="0" anchor="ctr"/>
          <a:lstStyle>
            <a:lvl1pPr algn="r">
              <a:defRPr sz="1600">
                <a:solidFill>
                  <a:schemeClr val="tx1"/>
                </a:solidFill>
                <a:latin typeface="微软雅黑" panose="020B0503020204020204" pitchFamily="34" charset="-122"/>
                <a:ea typeface="微软雅黑" panose="020B0503020204020204" pitchFamily="34" charset="-122"/>
              </a:defRPr>
            </a:lvl1pPr>
          </a:lstStyle>
          <a:p>
            <a:fld id="{42E7B5AE-3D3F-44C1-BC8C-4382542C9D47}" type="slidenum">
              <a:rPr lang="zh-CN" altLang="en-US" smtClean="0"/>
              <a:t>‹#›</a:t>
            </a:fld>
            <a:endParaRPr lang="zh-CN" altLang="en-US" dirty="0"/>
          </a:p>
        </p:txBody>
      </p:sp>
      <p:sp>
        <p:nvSpPr>
          <p:cNvPr id="7" name="矩形 6"/>
          <p:cNvSpPr/>
          <p:nvPr userDrawn="1"/>
        </p:nvSpPr>
        <p:spPr>
          <a:xfrm>
            <a:off x="1" y="0"/>
            <a:ext cx="9143999" cy="136525"/>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136525"/>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812281"/>
            <a:ext cx="9143999" cy="45719"/>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Slide Number Placeholder 5"/>
          <p:cNvSpPr txBox="1"/>
          <p:nvPr userDrawn="1"/>
        </p:nvSpPr>
        <p:spPr>
          <a:xfrm>
            <a:off x="6972300" y="6545262"/>
            <a:ext cx="2057400" cy="365125"/>
          </a:xfrm>
          <a:prstGeom prst="rect">
            <a:avLst/>
          </a:prstGeom>
        </p:spPr>
        <p:txBody>
          <a:bodyPr/>
          <a:lstStyle>
            <a:defPPr>
              <a:defRPr lang="en-US"/>
            </a:defPPr>
            <a:lvl1pPr marL="0" algn="l"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C5EAF8-B0E6-4733-AAEA-DA9F488BF4A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2024/7/26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48995"/>
            <a:ext cx="7772400" cy="2598420"/>
          </a:xfrm>
        </p:spPr>
        <p:txBody>
          <a:bodyPr>
            <a:normAutofit fontScale="90000"/>
          </a:bodyPr>
          <a:lstStyle/>
          <a:p>
            <a:r>
              <a:rPr lang="zh-CN" altLang="en-US" sz="3600" b="1" dirty="0"/>
              <a:t>Transferable Decoding with Visual Entities for Zero-Shot Image Captioning</a:t>
            </a:r>
            <a:br>
              <a:rPr lang="zh-CN" altLang="en-US" sz="3600" b="1" dirty="0"/>
            </a:br>
            <a:r>
              <a:rPr lang="zh-CN" altLang="en-US" sz="3600" b="1" dirty="0"/>
              <a:t>基于视觉实体的零样本图像字幕可转移解码</a:t>
            </a:r>
          </a:p>
        </p:txBody>
      </p:sp>
      <p:sp>
        <p:nvSpPr>
          <p:cNvPr id="3" name="副标题 2"/>
          <p:cNvSpPr>
            <a:spLocks noGrp="1"/>
          </p:cNvSpPr>
          <p:nvPr>
            <p:ph type="subTitle" idx="1"/>
          </p:nvPr>
        </p:nvSpPr>
        <p:spPr>
          <a:xfrm>
            <a:off x="1168400" y="3447143"/>
            <a:ext cx="6807200" cy="635000"/>
          </a:xfrm>
        </p:spPr>
        <p:txBody>
          <a:bodyPr>
            <a:normAutofit/>
          </a:bodyPr>
          <a:lstStyle/>
          <a:p>
            <a:pPr>
              <a:lnSpc>
                <a:spcPct val="100000"/>
              </a:lnSpc>
              <a:spcBef>
                <a:spcPts val="0"/>
              </a:spcBef>
            </a:pPr>
            <a:r>
              <a:rPr>
                <a:sym typeface="+mn-ea"/>
              </a:rPr>
              <a:t>arxiv/2307.16525</a:t>
            </a:r>
          </a:p>
        </p:txBody>
      </p:sp>
      <p:sp>
        <p:nvSpPr>
          <p:cNvPr id="4" name="文本框 3"/>
          <p:cNvSpPr txBox="1"/>
          <p:nvPr/>
        </p:nvSpPr>
        <p:spPr>
          <a:xfrm>
            <a:off x="975360" y="4081780"/>
            <a:ext cx="7134225" cy="2153920"/>
          </a:xfrm>
          <a:prstGeom prst="rect">
            <a:avLst/>
          </a:prstGeom>
          <a:noFill/>
        </p:spPr>
        <p:txBody>
          <a:bodyPr wrap="square" rtlCol="0">
            <a:noAutofit/>
          </a:bodyPr>
          <a:lstStyle/>
          <a:p>
            <a:pPr algn="just"/>
            <a:r>
              <a:rPr>
                <a:solidFill>
                  <a:schemeClr val="bg1">
                    <a:lumMod val="50000"/>
                  </a:schemeClr>
                </a:solidFill>
              </a:rPr>
              <a:t>Junjie Fei1∗, Teng Wang1,2∗, Jinrui Zhang1, Zhenyu He3, Chengjie Wang4,5, Feng Zheng1†1Southern University of Science and Technology2The University of Hong Kong3Harbin Institute of Technology (Shenzhen)4Tencent5Shanghai Jiao Tong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702945" y="1380490"/>
            <a:ext cx="7751445" cy="4745990"/>
          </a:xfrm>
        </p:spPr>
        <p:txBody>
          <a:bodyPr>
            <a:normAutofit fontScale="80000"/>
          </a:bodyPr>
          <a:lstStyle/>
          <a:p>
            <a:pPr>
              <a:lnSpc>
                <a:spcPct val="140000"/>
              </a:lnSpc>
            </a:pPr>
            <a:r>
              <a:rPr lang="zh-CN" altLang="en-US"/>
              <a:t>目的：解决现有通过直接适配预训练的视觉语言模型到下游图像描述生成任务的方法存在的生成的描述与图像无关和生成的描述包含图像中并不存在的对象的问题。</a:t>
            </a:r>
          </a:p>
          <a:p>
            <a:pPr>
              <a:lnSpc>
                <a:spcPct val="140000"/>
              </a:lnSpc>
            </a:pPr>
            <a:r>
              <a:rPr lang="zh-CN" altLang="en-US"/>
              <a:t>方法：在训练中，冻结CLIP文本编码器以最大化迁移性，只优化projector和语言模型。在推理时，将图像的CLIP视觉表达直接输入训练好的解码器生成描述。</a:t>
            </a:r>
          </a:p>
          <a:p>
            <a:pPr>
              <a:lnSpc>
                <a:spcPct val="140000"/>
              </a:lnSpc>
            </a:pPr>
            <a:r>
              <a:rPr lang="zh-CN" altLang="en-US"/>
              <a:t>特点：ViECap是一个</a:t>
            </a:r>
            <a:r>
              <a:rPr lang="zh-CN" altLang="en-US" b="1"/>
              <a:t>融合实体感知hard</a:t>
            </a:r>
            <a:r>
              <a:rPr lang="en-US" altLang="zh-CN" b="1"/>
              <a:t> </a:t>
            </a:r>
            <a:r>
              <a:rPr lang="zh-CN" altLang="en-US" b="1"/>
              <a:t>prompts和soft prompts的图像描述</a:t>
            </a:r>
            <a:r>
              <a:rPr lang="zh-CN" altLang="en-US"/>
              <a:t>生成框架，可以仅通过文本数据进行训练，并可以零样本推理生成描述。</a:t>
            </a:r>
          </a:p>
          <a:p>
            <a:pPr>
              <a:lnSpc>
                <a:spcPct val="100000"/>
              </a:lnSpc>
            </a:pPr>
            <a:endParaRPr lang="en-US" altLang="zh-CN">
              <a:latin typeface="Arial" panose="020B0604020202020204" pitchFamily="34" charset="0"/>
              <a:cs typeface="Arial" panose="020B0604020202020204" pitchFamily="34" charset="0"/>
              <a:sym typeface="+mn-ea"/>
            </a:endParaRPr>
          </a:p>
        </p:txBody>
      </p:sp>
      <p:sp>
        <p:nvSpPr>
          <p:cNvPr id="10" name="文本占位符 9"/>
          <p:cNvSpPr>
            <a:spLocks noGrp="1"/>
          </p:cNvSpPr>
          <p:nvPr>
            <p:ph type="body" sz="quarter" idx="13"/>
          </p:nvPr>
        </p:nvSpPr>
        <p:spPr>
          <a:xfrm>
            <a:off x="527050" y="95250"/>
            <a:ext cx="4961255" cy="577850"/>
          </a:xfrm>
        </p:spPr>
        <p:txBody>
          <a:bodyPr/>
          <a:lstStyle/>
          <a:p>
            <a:r>
              <a:rPr lang="en-US" altLang="zh-CN"/>
              <a:t>1 </a:t>
            </a:r>
            <a:r>
              <a:rPr lang="zh-CN" altLang="en-US"/>
              <a:t>概述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3"/>
          </p:nvPr>
        </p:nvSpPr>
        <p:spPr>
          <a:xfrm>
            <a:off x="527050" y="95250"/>
            <a:ext cx="4961255" cy="577850"/>
          </a:xfrm>
        </p:spPr>
        <p:txBody>
          <a:bodyPr/>
          <a:lstStyle/>
          <a:p>
            <a:r>
              <a:rPr lang="en-US" altLang="zh-CN"/>
              <a:t>2 </a:t>
            </a:r>
            <a:r>
              <a:rPr lang="zh-CN" altLang="en-US">
                <a:ea typeface="宋体" panose="02010600030101010101" pitchFamily="2" charset="-122"/>
              </a:rPr>
              <a:t>原图</a:t>
            </a:r>
          </a:p>
        </p:txBody>
      </p:sp>
      <p:sp>
        <p:nvSpPr>
          <p:cNvPr id="5" name="矩形 4"/>
          <p:cNvSpPr/>
          <p:nvPr/>
        </p:nvSpPr>
        <p:spPr>
          <a:xfrm>
            <a:off x="155575" y="3480435"/>
            <a:ext cx="4380865" cy="21247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437380" y="3429000"/>
            <a:ext cx="182880" cy="2044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p:cNvSpPr/>
          <p:nvPr/>
        </p:nvSpPr>
        <p:spPr>
          <a:xfrm>
            <a:off x="6366510" y="5523865"/>
            <a:ext cx="182880" cy="2044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屏幕截图 2024-07-11 231028"/>
          <p:cNvPicPr>
            <a:picLocks noChangeAspect="1"/>
          </p:cNvPicPr>
          <p:nvPr/>
        </p:nvPicPr>
        <p:blipFill>
          <a:blip r:embed="rId3"/>
          <a:stretch>
            <a:fillRect/>
          </a:stretch>
        </p:blipFill>
        <p:spPr>
          <a:xfrm>
            <a:off x="0" y="1590040"/>
            <a:ext cx="9144000" cy="3677920"/>
          </a:xfrm>
          <a:prstGeom prst="rect">
            <a:avLst/>
          </a:prstGeom>
        </p:spPr>
      </p:pic>
      <p:sp>
        <p:nvSpPr>
          <p:cNvPr id="28" name="圆角矩形 27"/>
          <p:cNvSpPr/>
          <p:nvPr/>
        </p:nvSpPr>
        <p:spPr>
          <a:xfrm>
            <a:off x="5150485" y="1906905"/>
            <a:ext cx="979170" cy="40576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Projector</a:t>
            </a:r>
          </a:p>
        </p:txBody>
      </p:sp>
      <p:sp>
        <p:nvSpPr>
          <p:cNvPr id="9" name="矩形 8"/>
          <p:cNvSpPr/>
          <p:nvPr/>
        </p:nvSpPr>
        <p:spPr>
          <a:xfrm>
            <a:off x="6982460" y="3773805"/>
            <a:ext cx="137795" cy="132080"/>
          </a:xfrm>
          <a:prstGeom prst="rect">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圆角矩形 11"/>
          <p:cNvSpPr/>
          <p:nvPr/>
        </p:nvSpPr>
        <p:spPr>
          <a:xfrm>
            <a:off x="5150485" y="2755265"/>
            <a:ext cx="466090" cy="161290"/>
          </a:xfrm>
          <a:prstGeom prst="roundRect">
            <a:avLst/>
          </a:prstGeom>
          <a:solidFill>
            <a:srgbClr val="BFBFBF"/>
          </a:solidFill>
          <a:ln>
            <a:solidFill>
              <a:srgbClr val="BFBFB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直接连接符 13"/>
          <p:cNvCxnSpPr/>
          <p:nvPr/>
        </p:nvCxnSpPr>
        <p:spPr>
          <a:xfrm>
            <a:off x="118745" y="1334135"/>
            <a:ext cx="8823960" cy="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3"/>
          </p:nvPr>
        </p:nvSpPr>
        <p:spPr>
          <a:xfrm>
            <a:off x="527050" y="95250"/>
            <a:ext cx="4961255" cy="577850"/>
          </a:xfrm>
        </p:spPr>
        <p:txBody>
          <a:bodyPr/>
          <a:lstStyle/>
          <a:p>
            <a:r>
              <a:rPr lang="en-US" altLang="zh-CN"/>
              <a:t>2 </a:t>
            </a:r>
            <a:r>
              <a:rPr lang="zh-CN" altLang="en-US">
                <a:ea typeface="宋体" panose="02010600030101010101" pitchFamily="2" charset="-122"/>
              </a:rPr>
              <a:t>绘图</a:t>
            </a:r>
          </a:p>
        </p:txBody>
      </p:sp>
      <p:sp>
        <p:nvSpPr>
          <p:cNvPr id="7" name="矩形 6"/>
          <p:cNvSpPr/>
          <p:nvPr/>
        </p:nvSpPr>
        <p:spPr>
          <a:xfrm>
            <a:off x="4437380" y="3429000"/>
            <a:ext cx="182880" cy="2044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p:cNvSpPr/>
          <p:nvPr/>
        </p:nvSpPr>
        <p:spPr>
          <a:xfrm>
            <a:off x="6366510" y="5523865"/>
            <a:ext cx="182880" cy="2044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圆角矩形 17"/>
          <p:cNvSpPr/>
          <p:nvPr/>
        </p:nvSpPr>
        <p:spPr>
          <a:xfrm>
            <a:off x="113665" y="1691640"/>
            <a:ext cx="8829040" cy="3476625"/>
          </a:xfrm>
          <a:prstGeom prst="roundRect">
            <a:avLst>
              <a:gd name="adj" fmla="val 4237"/>
            </a:avLst>
          </a:prstGeom>
          <a:solidFill>
            <a:srgbClr val="FFFDF6"/>
          </a:solidFill>
          <a:ln w="12700" cmpd="sng">
            <a:solidFill>
              <a:schemeClr val="tx1">
                <a:lumMod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文本框 18"/>
          <p:cNvSpPr txBox="1"/>
          <p:nvPr/>
        </p:nvSpPr>
        <p:spPr>
          <a:xfrm>
            <a:off x="120650" y="1680210"/>
            <a:ext cx="1704975" cy="33718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600" b="1" i="1">
                <a:solidFill>
                  <a:srgbClr val="020202"/>
                </a:solidFill>
                <a:latin typeface="Calibri" panose="020F0502020204030204" charset="0"/>
                <a:ea typeface="微软雅黑" panose="020B0503020204020204" pitchFamily="34" charset="-122"/>
                <a:cs typeface="Calibri" panose="020F0502020204030204" charset="0"/>
              </a:rPr>
              <a:t>Text-only Training</a:t>
            </a:r>
          </a:p>
        </p:txBody>
      </p:sp>
      <p:sp>
        <p:nvSpPr>
          <p:cNvPr id="21" name="文本框 20"/>
          <p:cNvSpPr txBox="1"/>
          <p:nvPr/>
        </p:nvSpPr>
        <p:spPr>
          <a:xfrm>
            <a:off x="406400" y="2268855"/>
            <a:ext cx="1184275" cy="635635"/>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sz="1200">
                <a:solidFill>
                  <a:srgbClr val="020202"/>
                </a:solidFill>
                <a:latin typeface="Calibri" panose="020F0502020204030204" charset="0"/>
                <a:ea typeface="微软雅黑" panose="020B0503020204020204" pitchFamily="34" charset="-122"/>
                <a:cs typeface="Calibri" panose="020F0502020204030204" charset="0"/>
              </a:rPr>
              <a:t>A woman in a room with a cat.</a:t>
            </a:r>
          </a:p>
        </p:txBody>
      </p:sp>
      <p:cxnSp>
        <p:nvCxnSpPr>
          <p:cNvPr id="6" name="直接箭头连接符 5"/>
          <p:cNvCxnSpPr>
            <a:endCxn id="26" idx="1"/>
          </p:cNvCxnSpPr>
          <p:nvPr/>
        </p:nvCxnSpPr>
        <p:spPr>
          <a:xfrm flipV="1">
            <a:off x="1499235" y="2114550"/>
            <a:ext cx="520065" cy="37020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9" name="直接箭头连接符 8"/>
          <p:cNvCxnSpPr>
            <a:endCxn id="11" idx="1"/>
          </p:cNvCxnSpPr>
          <p:nvPr/>
        </p:nvCxnSpPr>
        <p:spPr>
          <a:xfrm>
            <a:off x="1499235" y="2484755"/>
            <a:ext cx="520700" cy="34671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sp>
        <p:nvSpPr>
          <p:cNvPr id="26" name="圆角矩形 25"/>
          <p:cNvSpPr/>
          <p:nvPr/>
        </p:nvSpPr>
        <p:spPr>
          <a:xfrm>
            <a:off x="2019300" y="1917065"/>
            <a:ext cx="997585" cy="39433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CLIP Text Encoder</a:t>
            </a:r>
          </a:p>
        </p:txBody>
      </p:sp>
      <p:sp>
        <p:nvSpPr>
          <p:cNvPr id="11" name="圆角矩形 10"/>
          <p:cNvSpPr/>
          <p:nvPr/>
        </p:nvSpPr>
        <p:spPr>
          <a:xfrm>
            <a:off x="2019935" y="2633980"/>
            <a:ext cx="997585" cy="39433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Grammar</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Parser</a:t>
            </a:r>
          </a:p>
        </p:txBody>
      </p:sp>
      <p:sp>
        <p:nvSpPr>
          <p:cNvPr id="13" name="圆角矩形 12"/>
          <p:cNvSpPr/>
          <p:nvPr/>
        </p:nvSpPr>
        <p:spPr>
          <a:xfrm>
            <a:off x="3965575" y="2635885"/>
            <a:ext cx="949325" cy="39433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Random</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Masking</a:t>
            </a:r>
          </a:p>
        </p:txBody>
      </p:sp>
      <p:sp>
        <p:nvSpPr>
          <p:cNvPr id="15" name="圆角矩形 14"/>
          <p:cNvSpPr/>
          <p:nvPr/>
        </p:nvSpPr>
        <p:spPr>
          <a:xfrm>
            <a:off x="7749540" y="4009390"/>
            <a:ext cx="960755" cy="39433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Language</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Model</a:t>
            </a:r>
          </a:p>
        </p:txBody>
      </p:sp>
      <p:sp>
        <p:nvSpPr>
          <p:cNvPr id="28" name="圆角矩形 27"/>
          <p:cNvSpPr/>
          <p:nvPr/>
        </p:nvSpPr>
        <p:spPr>
          <a:xfrm>
            <a:off x="5150485" y="3639185"/>
            <a:ext cx="967105" cy="40576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Projector</a:t>
            </a:r>
          </a:p>
        </p:txBody>
      </p:sp>
      <p:sp>
        <p:nvSpPr>
          <p:cNvPr id="16" name="圆角矩形 15"/>
          <p:cNvSpPr/>
          <p:nvPr/>
        </p:nvSpPr>
        <p:spPr>
          <a:xfrm>
            <a:off x="5150485" y="1906905"/>
            <a:ext cx="979170" cy="40576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Projector</a:t>
            </a:r>
          </a:p>
        </p:txBody>
      </p:sp>
      <p:sp>
        <p:nvSpPr>
          <p:cNvPr id="20" name="圆角矩形 19"/>
          <p:cNvSpPr/>
          <p:nvPr/>
        </p:nvSpPr>
        <p:spPr>
          <a:xfrm>
            <a:off x="7749540" y="2287905"/>
            <a:ext cx="960755" cy="39433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Language</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Model</a:t>
            </a:r>
          </a:p>
        </p:txBody>
      </p:sp>
      <p:sp>
        <p:nvSpPr>
          <p:cNvPr id="2" name="圆角矩形 1"/>
          <p:cNvSpPr/>
          <p:nvPr/>
        </p:nvSpPr>
        <p:spPr>
          <a:xfrm>
            <a:off x="2032635" y="3633470"/>
            <a:ext cx="1012825" cy="40576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CLIP Image</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Encoder</a:t>
            </a:r>
          </a:p>
        </p:txBody>
      </p:sp>
      <p:sp>
        <p:nvSpPr>
          <p:cNvPr id="3" name="圆角矩形 2"/>
          <p:cNvSpPr/>
          <p:nvPr/>
        </p:nvSpPr>
        <p:spPr>
          <a:xfrm>
            <a:off x="2032635" y="4357370"/>
            <a:ext cx="1346200" cy="405765"/>
          </a:xfrm>
          <a:prstGeom prst="roundRect">
            <a:avLst/>
          </a:prstGeom>
          <a:solidFill>
            <a:srgbClr val="FFF2CC"/>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CLIP-based</a:t>
            </a:r>
          </a:p>
          <a:p>
            <a:pPr algn="ctr">
              <a:lnSpc>
                <a:spcPct val="80000"/>
              </a:lnSpc>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Entity Classifie</a:t>
            </a:r>
          </a:p>
        </p:txBody>
      </p:sp>
      <p:sp>
        <p:nvSpPr>
          <p:cNvPr id="4" name="椭圆 3"/>
          <p:cNvSpPr/>
          <p:nvPr/>
        </p:nvSpPr>
        <p:spPr>
          <a:xfrm>
            <a:off x="3554730" y="1884045"/>
            <a:ext cx="1171575" cy="467995"/>
          </a:xfrm>
          <a:prstGeom prst="ellipse">
            <a:avLst/>
          </a:prstGeom>
          <a:solidFill>
            <a:srgbClr val="DEEBF7"/>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00000"/>
              </a:lnSpc>
              <a:buClrTx/>
              <a:buSzTx/>
              <a:buNone/>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ID</a:t>
            </a:r>
          </a:p>
          <a:p>
            <a:pPr algn="ctr">
              <a:lnSpc>
                <a:spcPct val="100000"/>
              </a:lnSpc>
              <a:buClrTx/>
              <a:buSzTx/>
              <a:buNone/>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Space</a:t>
            </a:r>
          </a:p>
        </p:txBody>
      </p:sp>
      <p:sp>
        <p:nvSpPr>
          <p:cNvPr id="5" name="椭圆 4"/>
          <p:cNvSpPr/>
          <p:nvPr/>
        </p:nvSpPr>
        <p:spPr>
          <a:xfrm>
            <a:off x="3561080" y="3604895"/>
            <a:ext cx="1270635" cy="467360"/>
          </a:xfrm>
          <a:prstGeom prst="ellipse">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00000"/>
              </a:lnSpc>
              <a:buClrTx/>
              <a:buSzTx/>
              <a:buNone/>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OOD</a:t>
            </a:r>
          </a:p>
          <a:p>
            <a:pPr algn="ctr">
              <a:lnSpc>
                <a:spcPct val="100000"/>
              </a:lnSpc>
              <a:buClrTx/>
              <a:buSzTx/>
              <a:buNone/>
            </a:pPr>
            <a:r>
              <a:rPr lang="en-US" altLang="zh-CN" sz="1400">
                <a:solidFill>
                  <a:srgbClr val="020202"/>
                </a:solidFill>
                <a:latin typeface="Calibri" panose="020F0502020204030204" charset="0"/>
                <a:ea typeface="微软雅黑" panose="020B0503020204020204" pitchFamily="34" charset="-122"/>
                <a:cs typeface="Calibri" panose="020F0502020204030204" charset="0"/>
              </a:rPr>
              <a:t>Space</a:t>
            </a:r>
          </a:p>
        </p:txBody>
      </p:sp>
      <p:sp>
        <p:nvSpPr>
          <p:cNvPr id="12" name="矩形 11"/>
          <p:cNvSpPr/>
          <p:nvPr/>
        </p:nvSpPr>
        <p:spPr>
          <a:xfrm>
            <a:off x="6564630" y="2048510"/>
            <a:ext cx="137795" cy="131445"/>
          </a:xfrm>
          <a:prstGeom prst="rect">
            <a:avLst/>
          </a:prstGeom>
          <a:solidFill>
            <a:srgbClr val="DBE8F4"/>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6701790" y="2048510"/>
            <a:ext cx="137795" cy="131445"/>
          </a:xfrm>
          <a:prstGeom prst="rect">
            <a:avLst/>
          </a:prstGeom>
          <a:solidFill>
            <a:srgbClr val="DBE8F4"/>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6833235" y="2048510"/>
            <a:ext cx="137795" cy="131445"/>
          </a:xfrm>
          <a:prstGeom prst="rect">
            <a:avLst/>
          </a:prstGeom>
          <a:solidFill>
            <a:srgbClr val="DBE8F4"/>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nvSpPr>
        <p:spPr>
          <a:xfrm>
            <a:off x="6970395" y="2048510"/>
            <a:ext cx="137795" cy="131445"/>
          </a:xfrm>
          <a:prstGeom prst="rect">
            <a:avLst/>
          </a:prstGeom>
          <a:solidFill>
            <a:srgbClr val="DBE8F4"/>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矩形 22"/>
          <p:cNvSpPr/>
          <p:nvPr/>
        </p:nvSpPr>
        <p:spPr>
          <a:xfrm>
            <a:off x="6570980" y="3773805"/>
            <a:ext cx="137795" cy="132080"/>
          </a:xfrm>
          <a:prstGeom prst="rect">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nvSpPr>
        <p:spPr>
          <a:xfrm>
            <a:off x="6708140" y="3773805"/>
            <a:ext cx="137795" cy="132080"/>
          </a:xfrm>
          <a:prstGeom prst="rect">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矩形 24"/>
          <p:cNvSpPr/>
          <p:nvPr/>
        </p:nvSpPr>
        <p:spPr>
          <a:xfrm>
            <a:off x="6845300" y="3773805"/>
            <a:ext cx="137795" cy="132080"/>
          </a:xfrm>
          <a:prstGeom prst="rect">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6982460" y="3773805"/>
            <a:ext cx="137795" cy="132080"/>
          </a:xfrm>
          <a:prstGeom prst="rect">
            <a:avLst/>
          </a:prstGeom>
          <a:solidFill>
            <a:srgbClr val="E2F0D9"/>
          </a:solidFill>
          <a:ln>
            <a:solidFill>
              <a:srgbClr val="02020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圆角矩形 28"/>
          <p:cNvSpPr/>
          <p:nvPr/>
        </p:nvSpPr>
        <p:spPr>
          <a:xfrm>
            <a:off x="5166995" y="2753360"/>
            <a:ext cx="466090" cy="161290"/>
          </a:xfrm>
          <a:prstGeom prst="roundRect">
            <a:avLst/>
          </a:prstGeom>
          <a:solidFill>
            <a:srgbClr val="BFBFBF"/>
          </a:solidFill>
          <a:ln>
            <a:solidFill>
              <a:srgbClr val="BFBFB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3171825" y="2524760"/>
            <a:ext cx="657225" cy="621665"/>
          </a:xfrm>
          <a:prstGeom prst="rect">
            <a:avLst/>
          </a:prstGeom>
          <a:solidFill>
            <a:srgbClr val="FFFDF6"/>
          </a:solidFill>
          <a:ln w="12700" cmpd="sng">
            <a:solidFill>
              <a:srgbClr val="020202"/>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1200">
                <a:solidFill>
                  <a:srgbClr val="1C93D6"/>
                </a:solidFill>
                <a:latin typeface="Calibri" panose="020F0502020204030204" charset="0"/>
                <a:cs typeface="Calibri" panose="020F0502020204030204" charset="0"/>
              </a:rPr>
              <a:t>womanroom cat</a:t>
            </a:r>
          </a:p>
        </p:txBody>
      </p:sp>
      <p:sp>
        <p:nvSpPr>
          <p:cNvPr id="31" name="矩形 30"/>
          <p:cNvSpPr/>
          <p:nvPr/>
        </p:nvSpPr>
        <p:spPr>
          <a:xfrm>
            <a:off x="5107305" y="2524760"/>
            <a:ext cx="657225" cy="621665"/>
          </a:xfrm>
          <a:prstGeom prst="rect">
            <a:avLst/>
          </a:prstGeom>
          <a:solidFill>
            <a:srgbClr val="FFFDF6"/>
          </a:solidFill>
          <a:ln w="12700" cmpd="sng">
            <a:solidFill>
              <a:srgbClr val="020202"/>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1200">
                <a:solidFill>
                  <a:srgbClr val="1C93D6"/>
                </a:solidFill>
                <a:latin typeface="Calibri" panose="020F0502020204030204" charset="0"/>
                <a:cs typeface="Calibri" panose="020F0502020204030204" charset="0"/>
              </a:rPr>
              <a:t>woman </a:t>
            </a:r>
          </a:p>
          <a:p>
            <a:pPr algn="l"/>
            <a:endParaRPr lang="en-US" altLang="zh-CN" sz="1200">
              <a:solidFill>
                <a:srgbClr val="1C93D6"/>
              </a:solidFill>
              <a:latin typeface="Calibri" panose="020F0502020204030204" charset="0"/>
              <a:cs typeface="Calibri" panose="020F0502020204030204" charset="0"/>
            </a:endParaRPr>
          </a:p>
          <a:p>
            <a:pPr algn="l"/>
            <a:r>
              <a:rPr lang="en-US" altLang="zh-CN" sz="1200">
                <a:solidFill>
                  <a:srgbClr val="1C93D6"/>
                </a:solidFill>
                <a:latin typeface="Calibri" panose="020F0502020204030204" charset="0"/>
                <a:cs typeface="Calibri" panose="020F0502020204030204" charset="0"/>
              </a:rPr>
              <a:t>cat</a:t>
            </a:r>
          </a:p>
        </p:txBody>
      </p:sp>
      <p:sp>
        <p:nvSpPr>
          <p:cNvPr id="33" name="圆角矩形 32"/>
          <p:cNvSpPr/>
          <p:nvPr/>
        </p:nvSpPr>
        <p:spPr>
          <a:xfrm>
            <a:off x="5190490" y="2755265"/>
            <a:ext cx="466090" cy="161290"/>
          </a:xfrm>
          <a:prstGeom prst="roundRect">
            <a:avLst/>
          </a:prstGeom>
          <a:solidFill>
            <a:srgbClr val="BFBFBF"/>
          </a:solidFill>
          <a:ln>
            <a:solidFill>
              <a:srgbClr val="BFBFB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4" name="矩形 33"/>
          <p:cNvSpPr/>
          <p:nvPr/>
        </p:nvSpPr>
        <p:spPr>
          <a:xfrm>
            <a:off x="4536440" y="4440555"/>
            <a:ext cx="843280" cy="251460"/>
          </a:xfrm>
          <a:prstGeom prst="rect">
            <a:avLst/>
          </a:prstGeom>
          <a:solidFill>
            <a:srgbClr val="FFFDF6"/>
          </a:solidFill>
          <a:ln w="12700" cmpd="sng">
            <a:solidFill>
              <a:srgbClr val="020202"/>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1200">
                <a:solidFill>
                  <a:srgbClr val="55916F"/>
                </a:solidFill>
                <a:latin typeface="Calibri" panose="020F0502020204030204" charset="0"/>
                <a:cs typeface="Calibri" panose="020F0502020204030204" charset="0"/>
              </a:rPr>
              <a:t>sea turtle</a:t>
            </a:r>
          </a:p>
        </p:txBody>
      </p:sp>
      <p:cxnSp>
        <p:nvCxnSpPr>
          <p:cNvPr id="35" name="直接连接符 34"/>
          <p:cNvCxnSpPr/>
          <p:nvPr/>
        </p:nvCxnSpPr>
        <p:spPr>
          <a:xfrm>
            <a:off x="118745" y="3404870"/>
            <a:ext cx="8823960" cy="0"/>
          </a:xfrm>
          <a:prstGeom prst="line">
            <a:avLst/>
          </a:prstGeom>
          <a:ln w="12700" cmpd="sng">
            <a:solidFill>
              <a:srgbClr val="020202"/>
            </a:solidFill>
            <a:prstDash val="dash"/>
          </a:ln>
        </p:spPr>
        <p:style>
          <a:lnRef idx="2">
            <a:schemeClr val="accent1"/>
          </a:lnRef>
          <a:fillRef idx="0">
            <a:srgbClr val="FFFFFF"/>
          </a:fillRef>
          <a:effectRef idx="0">
            <a:srgbClr val="FFFFFF"/>
          </a:effectRef>
          <a:fontRef idx="minor">
            <a:schemeClr val="tx1"/>
          </a:fontRef>
        </p:style>
      </p:cxnSp>
      <p:sp>
        <p:nvSpPr>
          <p:cNvPr id="36" name="文本框 35"/>
          <p:cNvSpPr txBox="1"/>
          <p:nvPr/>
        </p:nvSpPr>
        <p:spPr>
          <a:xfrm>
            <a:off x="135890" y="3385185"/>
            <a:ext cx="2144395" cy="337185"/>
          </a:xfrm>
          <a:prstGeom prst="rect">
            <a:avLst/>
          </a:prstGeom>
          <a:noFill/>
        </p:spPr>
        <p:txBody>
          <a:bodyPr wrap="square" rtlCol="0">
            <a:spAutoFit/>
          </a:bodyPr>
          <a:lstStyle/>
          <a:p>
            <a:r>
              <a:rPr lang="en-US" altLang="zh-CN" sz="1600" b="1" i="1">
                <a:solidFill>
                  <a:srgbClr val="020202"/>
                </a:solidFill>
                <a:latin typeface="Calibri" panose="020F0502020204030204" charset="0"/>
                <a:cs typeface="Calibri" panose="020F0502020204030204" charset="0"/>
              </a:rPr>
              <a:t>Zero-shot Inference</a:t>
            </a:r>
          </a:p>
        </p:txBody>
      </p:sp>
      <p:pic>
        <p:nvPicPr>
          <p:cNvPr id="38" name="图片 37" descr="屏幕截图 2024-07-12 112022"/>
          <p:cNvPicPr>
            <a:picLocks noChangeAspect="1"/>
          </p:cNvPicPr>
          <p:nvPr/>
        </p:nvPicPr>
        <p:blipFill>
          <a:blip r:embed="rId3"/>
          <a:stretch>
            <a:fillRect/>
          </a:stretch>
        </p:blipFill>
        <p:spPr>
          <a:xfrm>
            <a:off x="454660" y="3774440"/>
            <a:ext cx="1060450" cy="951865"/>
          </a:xfrm>
          <a:prstGeom prst="rect">
            <a:avLst/>
          </a:prstGeom>
        </p:spPr>
      </p:pic>
      <p:sp>
        <p:nvSpPr>
          <p:cNvPr id="40" name="文本框 39"/>
          <p:cNvSpPr txBox="1"/>
          <p:nvPr/>
        </p:nvSpPr>
        <p:spPr>
          <a:xfrm>
            <a:off x="513715" y="4709160"/>
            <a:ext cx="1002030" cy="275590"/>
          </a:xfrm>
          <a:prstGeom prst="rect">
            <a:avLst/>
          </a:prstGeom>
          <a:noFill/>
        </p:spPr>
        <p:txBody>
          <a:bodyPr wrap="square" rtlCol="0">
            <a:spAutoFit/>
          </a:bodyPr>
          <a:lstStyle/>
          <a:p>
            <a:r>
              <a:rPr lang="en-US" altLang="zh-CN" sz="1200">
                <a:solidFill>
                  <a:srgbClr val="020202"/>
                </a:solidFill>
                <a:latin typeface="Calibri" panose="020F0502020204030204" charset="0"/>
                <a:cs typeface="Calibri" panose="020F0502020204030204" charset="0"/>
              </a:rPr>
              <a:t>OOD Image</a:t>
            </a:r>
          </a:p>
        </p:txBody>
      </p:sp>
      <p:cxnSp>
        <p:nvCxnSpPr>
          <p:cNvPr id="42" name="直接箭头连接符 41"/>
          <p:cNvCxnSpPr/>
          <p:nvPr/>
        </p:nvCxnSpPr>
        <p:spPr>
          <a:xfrm>
            <a:off x="1517015" y="4187190"/>
            <a:ext cx="507365" cy="37020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4" name="直接箭头连接符 43"/>
          <p:cNvCxnSpPr>
            <a:endCxn id="2" idx="1"/>
          </p:cNvCxnSpPr>
          <p:nvPr/>
        </p:nvCxnSpPr>
        <p:spPr>
          <a:xfrm flipV="1">
            <a:off x="1515110" y="3836670"/>
            <a:ext cx="517525" cy="35687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5" name="直接箭头连接符 44"/>
          <p:cNvCxnSpPr>
            <a:endCxn id="20" idx="1"/>
          </p:cNvCxnSpPr>
          <p:nvPr/>
        </p:nvCxnSpPr>
        <p:spPr>
          <a:xfrm flipV="1">
            <a:off x="7120255" y="2485390"/>
            <a:ext cx="629285" cy="42926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6" name="直接箭头连接符 45"/>
          <p:cNvCxnSpPr>
            <a:endCxn id="15" idx="1"/>
          </p:cNvCxnSpPr>
          <p:nvPr/>
        </p:nvCxnSpPr>
        <p:spPr>
          <a:xfrm flipV="1">
            <a:off x="7120255" y="4206875"/>
            <a:ext cx="629285" cy="44069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7" name="直接箭头连接符 46"/>
          <p:cNvCxnSpPr>
            <a:endCxn id="15" idx="1"/>
          </p:cNvCxnSpPr>
          <p:nvPr/>
        </p:nvCxnSpPr>
        <p:spPr>
          <a:xfrm>
            <a:off x="7120255" y="3839845"/>
            <a:ext cx="629285" cy="36703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8" name="直接箭头连接符 47"/>
          <p:cNvCxnSpPr>
            <a:stCxn id="22" idx="3"/>
            <a:endCxn id="20" idx="1"/>
          </p:cNvCxnSpPr>
          <p:nvPr/>
        </p:nvCxnSpPr>
        <p:spPr>
          <a:xfrm>
            <a:off x="7108190" y="2114550"/>
            <a:ext cx="641350" cy="37084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49" name="直接箭头连接符 48"/>
          <p:cNvCxnSpPr>
            <a:endCxn id="4" idx="2"/>
          </p:cNvCxnSpPr>
          <p:nvPr/>
        </p:nvCxnSpPr>
        <p:spPr>
          <a:xfrm flipV="1">
            <a:off x="3028315" y="2118360"/>
            <a:ext cx="526415" cy="762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0" name="直接箭头连接符 49"/>
          <p:cNvCxnSpPr>
            <a:endCxn id="16" idx="1"/>
          </p:cNvCxnSpPr>
          <p:nvPr/>
        </p:nvCxnSpPr>
        <p:spPr>
          <a:xfrm flipV="1">
            <a:off x="4737100" y="2110105"/>
            <a:ext cx="413385" cy="444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1" name="直接箭头连接符 50"/>
          <p:cNvCxnSpPr>
            <a:endCxn id="12" idx="1"/>
          </p:cNvCxnSpPr>
          <p:nvPr/>
        </p:nvCxnSpPr>
        <p:spPr>
          <a:xfrm>
            <a:off x="6129655" y="2110105"/>
            <a:ext cx="434975" cy="444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2" name="直接箭头连接符 51"/>
          <p:cNvCxnSpPr>
            <a:stCxn id="11" idx="3"/>
            <a:endCxn id="30" idx="1"/>
          </p:cNvCxnSpPr>
          <p:nvPr/>
        </p:nvCxnSpPr>
        <p:spPr>
          <a:xfrm>
            <a:off x="3017520" y="2831465"/>
            <a:ext cx="154305" cy="444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3" name="直接箭头连接符 52"/>
          <p:cNvCxnSpPr>
            <a:stCxn id="30" idx="3"/>
            <a:endCxn id="13" idx="1"/>
          </p:cNvCxnSpPr>
          <p:nvPr/>
        </p:nvCxnSpPr>
        <p:spPr>
          <a:xfrm flipV="1">
            <a:off x="3829050" y="2833370"/>
            <a:ext cx="136525" cy="254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4" name="直接箭头连接符 53"/>
          <p:cNvCxnSpPr>
            <a:stCxn id="13" idx="3"/>
            <a:endCxn id="31" idx="1"/>
          </p:cNvCxnSpPr>
          <p:nvPr/>
        </p:nvCxnSpPr>
        <p:spPr>
          <a:xfrm>
            <a:off x="4914900" y="2833370"/>
            <a:ext cx="192405" cy="254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5" name="直接箭头连接符 54"/>
          <p:cNvCxnSpPr/>
          <p:nvPr/>
        </p:nvCxnSpPr>
        <p:spPr>
          <a:xfrm>
            <a:off x="5758180" y="2842895"/>
            <a:ext cx="292735" cy="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6" name="直接箭头连接符 55"/>
          <p:cNvCxnSpPr>
            <a:endCxn id="5" idx="2"/>
          </p:cNvCxnSpPr>
          <p:nvPr/>
        </p:nvCxnSpPr>
        <p:spPr>
          <a:xfrm flipV="1">
            <a:off x="3058160" y="3838575"/>
            <a:ext cx="502920" cy="190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7" name="直接箭头连接符 56"/>
          <p:cNvCxnSpPr>
            <a:endCxn id="28" idx="1"/>
          </p:cNvCxnSpPr>
          <p:nvPr/>
        </p:nvCxnSpPr>
        <p:spPr>
          <a:xfrm>
            <a:off x="4826635" y="3840480"/>
            <a:ext cx="323850" cy="190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8" name="直接箭头连接符 57"/>
          <p:cNvCxnSpPr>
            <a:stCxn id="28" idx="3"/>
            <a:endCxn id="23" idx="1"/>
          </p:cNvCxnSpPr>
          <p:nvPr/>
        </p:nvCxnSpPr>
        <p:spPr>
          <a:xfrm flipV="1">
            <a:off x="6117590" y="3839845"/>
            <a:ext cx="453390" cy="2540"/>
          </a:xfrm>
          <a:prstGeom prst="straightConnector1">
            <a:avLst/>
          </a:prstGeom>
          <a:ln w="6350" cmpd="sng">
            <a:solidFill>
              <a:srgbClr val="FF0000"/>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 name="直接箭头连接符 58"/>
          <p:cNvCxnSpPr/>
          <p:nvPr/>
        </p:nvCxnSpPr>
        <p:spPr>
          <a:xfrm>
            <a:off x="3380740" y="4563745"/>
            <a:ext cx="1158875" cy="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0" name="直接箭头连接符 59"/>
          <p:cNvCxnSpPr/>
          <p:nvPr/>
        </p:nvCxnSpPr>
        <p:spPr>
          <a:xfrm>
            <a:off x="5390515" y="4563745"/>
            <a:ext cx="421640" cy="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1" name="直接箭头连接符 60"/>
          <p:cNvCxnSpPr/>
          <p:nvPr/>
        </p:nvCxnSpPr>
        <p:spPr>
          <a:xfrm flipV="1">
            <a:off x="5680710" y="4581525"/>
            <a:ext cx="0" cy="340360"/>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2" name="直接箭头连接符 61"/>
          <p:cNvCxnSpPr/>
          <p:nvPr/>
        </p:nvCxnSpPr>
        <p:spPr>
          <a:xfrm flipV="1">
            <a:off x="5877560" y="2837180"/>
            <a:ext cx="0" cy="35242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3" name="直接箭头连接符 62"/>
          <p:cNvCxnSpPr/>
          <p:nvPr/>
        </p:nvCxnSpPr>
        <p:spPr>
          <a:xfrm flipH="1">
            <a:off x="8231505" y="2682240"/>
            <a:ext cx="5715" cy="28511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4" name="直接箭头连接符 63"/>
          <p:cNvCxnSpPr/>
          <p:nvPr/>
        </p:nvCxnSpPr>
        <p:spPr>
          <a:xfrm flipH="1">
            <a:off x="8225790" y="4399915"/>
            <a:ext cx="5715" cy="271145"/>
          </a:xfrm>
          <a:prstGeom prst="straightConnector1">
            <a:avLst/>
          </a:prstGeom>
          <a:ln w="6350" cmpd="sng">
            <a:solidFill>
              <a:srgbClr val="020202"/>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66" name="直接箭头连接符 65"/>
          <p:cNvCxnSpPr/>
          <p:nvPr/>
        </p:nvCxnSpPr>
        <p:spPr>
          <a:xfrm flipV="1">
            <a:off x="6785610" y="4109720"/>
            <a:ext cx="0" cy="304800"/>
          </a:xfrm>
          <a:prstGeom prst="straightConnector1">
            <a:avLst/>
          </a:prstGeom>
          <a:ln w="6350" cmpd="sng">
            <a:solidFill>
              <a:srgbClr val="020202"/>
            </a:solidFill>
            <a:prstDash val="dash"/>
            <a:tailEnd type="triangle" w="sm" len="sm"/>
          </a:ln>
        </p:spPr>
        <p:style>
          <a:lnRef idx="2">
            <a:schemeClr val="accent1"/>
          </a:lnRef>
          <a:fillRef idx="0">
            <a:srgbClr val="FFFFFF"/>
          </a:fillRef>
          <a:effectRef idx="0">
            <a:srgbClr val="FFFFFF"/>
          </a:effectRef>
          <a:fontRef idx="minor">
            <a:schemeClr val="tx1"/>
          </a:fontRef>
        </p:style>
      </p:cxnSp>
      <p:sp>
        <p:nvSpPr>
          <p:cNvPr id="67" name="文本框 66"/>
          <p:cNvSpPr txBox="1"/>
          <p:nvPr/>
        </p:nvSpPr>
        <p:spPr>
          <a:xfrm>
            <a:off x="6360160" y="2177415"/>
            <a:ext cx="949325" cy="275590"/>
          </a:xfrm>
          <a:prstGeom prst="rect">
            <a:avLst/>
          </a:prstGeom>
          <a:noFill/>
        </p:spPr>
        <p:txBody>
          <a:bodyPr wrap="square" rtlCol="0">
            <a:spAutoFit/>
          </a:bodyPr>
          <a:lstStyle/>
          <a:p>
            <a:r>
              <a:rPr lang="en-US" altLang="zh-CN" sz="1200">
                <a:solidFill>
                  <a:srgbClr val="020202"/>
                </a:solidFill>
                <a:latin typeface="Calibri" panose="020F0502020204030204" charset="0"/>
                <a:cs typeface="Calibri" panose="020F0502020204030204" charset="0"/>
              </a:rPr>
              <a:t>Soft Prompt</a:t>
            </a:r>
          </a:p>
        </p:txBody>
      </p:sp>
      <p:sp>
        <p:nvSpPr>
          <p:cNvPr id="68" name="文本框 67"/>
          <p:cNvSpPr txBox="1"/>
          <p:nvPr/>
        </p:nvSpPr>
        <p:spPr>
          <a:xfrm>
            <a:off x="5801995" y="2599690"/>
            <a:ext cx="1518920" cy="608965"/>
          </a:xfrm>
          <a:prstGeom prst="rect">
            <a:avLst/>
          </a:prstGeom>
          <a:noFill/>
        </p:spPr>
        <p:txBody>
          <a:bodyPr wrap="square" rtlCol="0">
            <a:noAutofit/>
          </a:bodyPr>
          <a:lstStyle/>
          <a:p>
            <a:pPr algn="ctr"/>
            <a:r>
              <a:rPr lang="en-US" altLang="zh-CN" sz="1200">
                <a:solidFill>
                  <a:srgbClr val="020202"/>
                </a:solidFill>
                <a:latin typeface="Calibri" panose="020F0502020204030204" charset="0"/>
                <a:cs typeface="Calibri" panose="020F0502020204030204" charset="0"/>
              </a:rPr>
              <a:t>There are </a:t>
            </a:r>
            <a:r>
              <a:rPr lang="en-US" altLang="zh-CN" sz="1200">
                <a:solidFill>
                  <a:srgbClr val="1C93D6"/>
                </a:solidFill>
                <a:latin typeface="Calibri" panose="020F0502020204030204" charset="0"/>
                <a:cs typeface="Calibri" panose="020F0502020204030204" charset="0"/>
              </a:rPr>
              <a:t>woman,</a:t>
            </a:r>
            <a:r>
              <a:rPr lang="en-US" altLang="zh-CN" sz="1200">
                <a:solidFill>
                  <a:srgbClr val="020202"/>
                </a:solidFill>
                <a:latin typeface="Calibri" panose="020F0502020204030204" charset="0"/>
                <a:cs typeface="Calibri" panose="020F0502020204030204" charset="0"/>
              </a:rPr>
              <a:t> </a:t>
            </a:r>
            <a:r>
              <a:rPr lang="en-US" altLang="zh-CN" sz="1200">
                <a:solidFill>
                  <a:srgbClr val="1C93D6"/>
                </a:solidFill>
                <a:latin typeface="Calibri" panose="020F0502020204030204" charset="0"/>
                <a:cs typeface="Calibri" panose="020F0502020204030204" charset="0"/>
              </a:rPr>
              <a:t>cat</a:t>
            </a:r>
            <a:r>
              <a:rPr lang="en-US" altLang="zh-CN" sz="1200">
                <a:solidFill>
                  <a:srgbClr val="020202"/>
                </a:solidFill>
                <a:latin typeface="Calibri" panose="020F0502020204030204" charset="0"/>
                <a:cs typeface="Calibri" panose="020F0502020204030204" charset="0"/>
              </a:rPr>
              <a:t> in the image.</a:t>
            </a:r>
          </a:p>
        </p:txBody>
      </p:sp>
      <p:sp>
        <p:nvSpPr>
          <p:cNvPr id="69" name="文本框 68"/>
          <p:cNvSpPr txBox="1"/>
          <p:nvPr/>
        </p:nvSpPr>
        <p:spPr>
          <a:xfrm>
            <a:off x="5822315" y="4338955"/>
            <a:ext cx="1518920" cy="608965"/>
          </a:xfrm>
          <a:prstGeom prst="rect">
            <a:avLst/>
          </a:prstGeom>
          <a:noFill/>
        </p:spPr>
        <p:txBody>
          <a:bodyPr wrap="square" rtlCol="0">
            <a:noAutofit/>
          </a:bodyPr>
          <a:lstStyle/>
          <a:p>
            <a:pPr algn="l"/>
            <a:r>
              <a:rPr lang="en-US" altLang="zh-CN" sz="1200">
                <a:solidFill>
                  <a:srgbClr val="020202"/>
                </a:solidFill>
                <a:latin typeface="Calibri" panose="020F0502020204030204" charset="0"/>
                <a:cs typeface="Calibri" panose="020F0502020204030204" charset="0"/>
              </a:rPr>
              <a:t>There are </a:t>
            </a:r>
            <a:r>
              <a:rPr lang="en-US" altLang="zh-CN" sz="1200">
                <a:solidFill>
                  <a:srgbClr val="55916F"/>
                </a:solidFill>
                <a:latin typeface="Calibri" panose="020F0502020204030204" charset="0"/>
                <a:cs typeface="Calibri" panose="020F0502020204030204" charset="0"/>
                <a:sym typeface="+mn-ea"/>
              </a:rPr>
              <a:t>sea turtle</a:t>
            </a:r>
            <a:r>
              <a:rPr lang="en-US" altLang="zh-CN" sz="1200">
                <a:solidFill>
                  <a:srgbClr val="020202"/>
                </a:solidFill>
                <a:latin typeface="Calibri" panose="020F0502020204030204" charset="0"/>
                <a:cs typeface="Calibri" panose="020F0502020204030204" charset="0"/>
              </a:rPr>
              <a:t> in the image.</a:t>
            </a:r>
          </a:p>
        </p:txBody>
      </p:sp>
      <p:sp>
        <p:nvSpPr>
          <p:cNvPr id="70" name="文本框 69"/>
          <p:cNvSpPr txBox="1"/>
          <p:nvPr/>
        </p:nvSpPr>
        <p:spPr>
          <a:xfrm>
            <a:off x="6363335" y="3905885"/>
            <a:ext cx="949325" cy="275590"/>
          </a:xfrm>
          <a:prstGeom prst="rect">
            <a:avLst/>
          </a:prstGeom>
          <a:noFill/>
        </p:spPr>
        <p:txBody>
          <a:bodyPr wrap="square" rtlCol="0">
            <a:spAutoFit/>
          </a:bodyPr>
          <a:lstStyle/>
          <a:p>
            <a:r>
              <a:rPr lang="en-US" altLang="zh-CN" sz="1200">
                <a:solidFill>
                  <a:srgbClr val="020202"/>
                </a:solidFill>
                <a:latin typeface="Calibri" panose="020F0502020204030204" charset="0"/>
                <a:cs typeface="Calibri" panose="020F0502020204030204" charset="0"/>
              </a:rPr>
              <a:t>Soft Prompt</a:t>
            </a:r>
          </a:p>
        </p:txBody>
      </p:sp>
      <p:sp>
        <p:nvSpPr>
          <p:cNvPr id="71" name="文本框 70"/>
          <p:cNvSpPr txBox="1"/>
          <p:nvPr/>
        </p:nvSpPr>
        <p:spPr>
          <a:xfrm>
            <a:off x="6078220" y="3546475"/>
            <a:ext cx="1128395" cy="275590"/>
          </a:xfrm>
          <a:prstGeom prst="rect">
            <a:avLst/>
          </a:prstGeom>
          <a:noFill/>
        </p:spPr>
        <p:txBody>
          <a:bodyPr wrap="square" rtlCol="0">
            <a:spAutoFit/>
          </a:bodyPr>
          <a:lstStyle/>
          <a:p>
            <a:r>
              <a:rPr lang="en-US" altLang="zh-CN" sz="1200" b="1" i="1">
                <a:solidFill>
                  <a:srgbClr val="020202"/>
                </a:solidFill>
                <a:latin typeface="Calibri" panose="020F0502020204030204" charset="0"/>
                <a:cs typeface="Calibri" panose="020F0502020204030204" charset="0"/>
              </a:rPr>
              <a:t>Domain Shift</a:t>
            </a:r>
          </a:p>
        </p:txBody>
      </p:sp>
      <p:sp>
        <p:nvSpPr>
          <p:cNvPr id="72" name="文本框 71"/>
          <p:cNvSpPr txBox="1"/>
          <p:nvPr/>
        </p:nvSpPr>
        <p:spPr>
          <a:xfrm>
            <a:off x="5349875" y="3115945"/>
            <a:ext cx="1452880" cy="333375"/>
          </a:xfrm>
          <a:prstGeom prst="rect">
            <a:avLst/>
          </a:prstGeom>
          <a:noFill/>
        </p:spPr>
        <p:txBody>
          <a:bodyPr wrap="square" rtlCol="0">
            <a:noAutofit/>
          </a:bodyPr>
          <a:lstStyle/>
          <a:p>
            <a:r>
              <a:rPr lang="en-US" altLang="zh-CN" sz="1200">
                <a:solidFill>
                  <a:srgbClr val="020202"/>
                </a:solidFill>
                <a:latin typeface="Calibri" panose="020F0502020204030204" charset="0"/>
                <a:cs typeface="Calibri" panose="020F0502020204030204" charset="0"/>
              </a:rPr>
              <a:t>Prompt Template</a:t>
            </a:r>
          </a:p>
        </p:txBody>
      </p:sp>
      <p:sp>
        <p:nvSpPr>
          <p:cNvPr id="73" name="文本框 72"/>
          <p:cNvSpPr txBox="1"/>
          <p:nvPr/>
        </p:nvSpPr>
        <p:spPr>
          <a:xfrm>
            <a:off x="5387975" y="4883150"/>
            <a:ext cx="1452880" cy="333375"/>
          </a:xfrm>
          <a:prstGeom prst="rect">
            <a:avLst/>
          </a:prstGeom>
          <a:noFill/>
        </p:spPr>
        <p:txBody>
          <a:bodyPr wrap="square" rtlCol="0">
            <a:noAutofit/>
          </a:bodyPr>
          <a:lstStyle/>
          <a:p>
            <a:r>
              <a:rPr lang="en-US" altLang="zh-CN" sz="1200">
                <a:solidFill>
                  <a:srgbClr val="020202"/>
                </a:solidFill>
                <a:latin typeface="Calibri" panose="020F0502020204030204" charset="0"/>
                <a:cs typeface="Calibri" panose="020F0502020204030204" charset="0"/>
              </a:rPr>
              <a:t>Prompt Template</a:t>
            </a:r>
          </a:p>
        </p:txBody>
      </p:sp>
      <p:sp>
        <p:nvSpPr>
          <p:cNvPr id="74" name="文本框 73"/>
          <p:cNvSpPr txBox="1"/>
          <p:nvPr/>
        </p:nvSpPr>
        <p:spPr>
          <a:xfrm>
            <a:off x="4449445" y="4747260"/>
            <a:ext cx="1452880" cy="333375"/>
          </a:xfrm>
          <a:prstGeom prst="rect">
            <a:avLst/>
          </a:prstGeom>
          <a:noFill/>
        </p:spPr>
        <p:txBody>
          <a:bodyPr wrap="square" rtlCol="0">
            <a:noAutofit/>
          </a:bodyPr>
          <a:lstStyle/>
          <a:p>
            <a:r>
              <a:rPr lang="en-US" altLang="zh-CN" sz="1200" b="1" i="1">
                <a:solidFill>
                  <a:srgbClr val="020202"/>
                </a:solidFill>
                <a:latin typeface="Calibri" panose="020F0502020204030204" charset="0"/>
                <a:cs typeface="Calibri" panose="020F0502020204030204" charset="0"/>
              </a:rPr>
              <a:t>Novel Entities</a:t>
            </a:r>
          </a:p>
        </p:txBody>
      </p:sp>
      <p:sp>
        <p:nvSpPr>
          <p:cNvPr id="75" name="文本框 74"/>
          <p:cNvSpPr txBox="1"/>
          <p:nvPr/>
        </p:nvSpPr>
        <p:spPr>
          <a:xfrm>
            <a:off x="5956935" y="4145280"/>
            <a:ext cx="1452880" cy="333375"/>
          </a:xfrm>
          <a:prstGeom prst="rect">
            <a:avLst/>
          </a:prstGeom>
          <a:noFill/>
        </p:spPr>
        <p:txBody>
          <a:bodyPr wrap="square" rtlCol="0">
            <a:noAutofit/>
          </a:bodyPr>
          <a:lstStyle/>
          <a:p>
            <a:r>
              <a:rPr lang="en-US" altLang="zh-CN" sz="1200" b="1" i="1">
                <a:solidFill>
                  <a:srgbClr val="020202"/>
                </a:solidFill>
                <a:latin typeface="Calibri" panose="020F0502020204030204" charset="0"/>
                <a:cs typeface="Calibri" panose="020F0502020204030204" charset="0"/>
              </a:rPr>
              <a:t>Correction</a:t>
            </a:r>
          </a:p>
        </p:txBody>
      </p:sp>
      <p:sp>
        <p:nvSpPr>
          <p:cNvPr id="76" name="文本框 75"/>
          <p:cNvSpPr txBox="1"/>
          <p:nvPr/>
        </p:nvSpPr>
        <p:spPr>
          <a:xfrm>
            <a:off x="7618095" y="2933700"/>
            <a:ext cx="1518920" cy="608965"/>
          </a:xfrm>
          <a:prstGeom prst="rect">
            <a:avLst/>
          </a:prstGeom>
          <a:noFill/>
        </p:spPr>
        <p:txBody>
          <a:bodyPr wrap="square" rtlCol="0">
            <a:noAutofit/>
          </a:bodyPr>
          <a:lstStyle/>
          <a:p>
            <a:pPr algn="l"/>
            <a:r>
              <a:rPr lang="en-US" altLang="zh-CN" sz="1200">
                <a:solidFill>
                  <a:srgbClr val="020202"/>
                </a:solidFill>
                <a:latin typeface="Calibri" panose="020F0502020204030204" charset="0"/>
                <a:cs typeface="Calibri" panose="020F0502020204030204" charset="0"/>
              </a:rPr>
              <a:t>A woman in a</a:t>
            </a:r>
          </a:p>
          <a:p>
            <a:pPr algn="l"/>
            <a:r>
              <a:rPr lang="en-US" altLang="zh-CN" sz="1200">
                <a:solidFill>
                  <a:srgbClr val="020202"/>
                </a:solidFill>
                <a:latin typeface="Calibri" panose="020F0502020204030204" charset="0"/>
                <a:cs typeface="Calibri" panose="020F0502020204030204" charset="0"/>
              </a:rPr>
              <a:t>room with a cat.</a:t>
            </a:r>
          </a:p>
        </p:txBody>
      </p:sp>
      <p:sp>
        <p:nvSpPr>
          <p:cNvPr id="77" name="文本框 76"/>
          <p:cNvSpPr txBox="1"/>
          <p:nvPr/>
        </p:nvSpPr>
        <p:spPr>
          <a:xfrm>
            <a:off x="7481570" y="4668520"/>
            <a:ext cx="1518920" cy="608965"/>
          </a:xfrm>
          <a:prstGeom prst="rect">
            <a:avLst/>
          </a:prstGeom>
          <a:noFill/>
        </p:spPr>
        <p:txBody>
          <a:bodyPr wrap="square" rtlCol="0">
            <a:noAutofit/>
          </a:bodyPr>
          <a:lstStyle/>
          <a:p>
            <a:pPr algn="l"/>
            <a:r>
              <a:rPr lang="en-US" altLang="zh-CN" sz="1200">
                <a:solidFill>
                  <a:srgbClr val="020202"/>
                </a:solidFill>
                <a:latin typeface="Calibri" panose="020F0502020204030204" charset="0"/>
                <a:cs typeface="Calibri" panose="020F0502020204030204" charset="0"/>
              </a:rPr>
              <a:t>A sea turtle is laying on the sandy beach.</a:t>
            </a:r>
          </a:p>
        </p:txBody>
      </p:sp>
      <p:sp>
        <p:nvSpPr>
          <p:cNvPr id="79" name="文本框 78"/>
          <p:cNvSpPr txBox="1"/>
          <p:nvPr/>
        </p:nvSpPr>
        <p:spPr>
          <a:xfrm>
            <a:off x="3168650" y="4295140"/>
            <a:ext cx="1487805" cy="496570"/>
          </a:xfrm>
          <a:prstGeom prst="rect">
            <a:avLst/>
          </a:prstGeom>
          <a:noFill/>
        </p:spPr>
        <p:txBody>
          <a:bodyPr wrap="square" rtlCol="0">
            <a:spAutoFit/>
          </a:bodyPr>
          <a:lstStyle/>
          <a:p>
            <a:pPr algn="ctr">
              <a:lnSpc>
                <a:spcPct val="110000"/>
              </a:lnSpc>
            </a:pPr>
            <a:r>
              <a:rPr lang="en-US" altLang="zh-CN" sz="1200">
                <a:solidFill>
                  <a:srgbClr val="020202"/>
                </a:solidFill>
                <a:latin typeface="Calibri" panose="020F0502020204030204" charset="0"/>
                <a:cs typeface="Calibri" panose="020F0502020204030204" charset="0"/>
              </a:rPr>
              <a:t>Zero-shot </a:t>
            </a:r>
          </a:p>
          <a:p>
            <a:pPr algn="ctr">
              <a:lnSpc>
                <a:spcPct val="110000"/>
              </a:lnSpc>
            </a:pPr>
            <a:r>
              <a:rPr lang="en-US" altLang="zh-CN" sz="1200">
                <a:solidFill>
                  <a:srgbClr val="020202"/>
                </a:solidFill>
                <a:latin typeface="Calibri" panose="020F0502020204030204" charset="0"/>
                <a:cs typeface="Calibri" panose="020F0502020204030204" charset="0"/>
              </a:rPr>
              <a:t>Entity Retrieval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3"/>
          </p:nvPr>
        </p:nvSpPr>
        <p:spPr>
          <a:xfrm>
            <a:off x="527050" y="95250"/>
            <a:ext cx="4961255" cy="577850"/>
          </a:xfrm>
        </p:spPr>
        <p:txBody>
          <a:bodyPr/>
          <a:lstStyle/>
          <a:p>
            <a:r>
              <a:rPr lang="en-US" altLang="zh-CN"/>
              <a:t>2 </a:t>
            </a:r>
            <a:r>
              <a:rPr lang="zh-CN" altLang="en-US">
                <a:ea typeface="宋体" panose="02010600030101010101" pitchFamily="2" charset="-122"/>
              </a:rPr>
              <a:t>绘图</a:t>
            </a:r>
            <a:r>
              <a:rPr lang="en-US" altLang="zh-CN">
                <a:ea typeface="宋体" panose="02010600030101010101" pitchFamily="2" charset="-122"/>
              </a:rPr>
              <a:t>/</a:t>
            </a:r>
            <a:r>
              <a:rPr lang="zh-CN" altLang="en-US">
                <a:ea typeface="宋体" panose="02010600030101010101" pitchFamily="2" charset="-122"/>
              </a:rPr>
              <a:t>对比</a:t>
            </a:r>
          </a:p>
        </p:txBody>
      </p:sp>
      <p:sp>
        <p:nvSpPr>
          <p:cNvPr id="4" name="文本框 3"/>
          <p:cNvSpPr txBox="1"/>
          <p:nvPr/>
        </p:nvSpPr>
        <p:spPr>
          <a:xfrm>
            <a:off x="306070" y="950595"/>
            <a:ext cx="160083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b="1">
                <a:solidFill>
                  <a:srgbClr val="000000"/>
                </a:solidFill>
                <a:ea typeface="宋体" panose="02010600030101010101" pitchFamily="2" charset="-122"/>
              </a:rPr>
              <a:t>原图：</a:t>
            </a:r>
          </a:p>
        </p:txBody>
      </p:sp>
      <p:sp>
        <p:nvSpPr>
          <p:cNvPr id="5" name="文本框 4"/>
          <p:cNvSpPr txBox="1"/>
          <p:nvPr/>
        </p:nvSpPr>
        <p:spPr>
          <a:xfrm>
            <a:off x="95250" y="3557905"/>
            <a:ext cx="160083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b="1">
                <a:solidFill>
                  <a:srgbClr val="000000"/>
                </a:solidFill>
                <a:ea typeface="宋体" panose="02010600030101010101" pitchFamily="2" charset="-122"/>
              </a:rPr>
              <a:t>作图：</a:t>
            </a:r>
          </a:p>
        </p:txBody>
      </p:sp>
      <p:pic>
        <p:nvPicPr>
          <p:cNvPr id="3" name="图片 2" descr="屏幕截图 2024-07-11 231028"/>
          <p:cNvPicPr>
            <a:picLocks noChangeAspect="1"/>
          </p:cNvPicPr>
          <p:nvPr/>
        </p:nvPicPr>
        <p:blipFill>
          <a:blip r:embed="rId3"/>
          <a:stretch>
            <a:fillRect/>
          </a:stretch>
        </p:blipFill>
        <p:spPr>
          <a:xfrm>
            <a:off x="95250" y="1265555"/>
            <a:ext cx="5993130" cy="2292350"/>
          </a:xfrm>
          <a:prstGeom prst="rect">
            <a:avLst/>
          </a:prstGeom>
        </p:spPr>
      </p:pic>
      <p:pic>
        <p:nvPicPr>
          <p:cNvPr id="2" name="图片 1" descr="屏幕截图 2024-07-12 121545"/>
          <p:cNvPicPr>
            <a:picLocks noChangeAspect="1"/>
          </p:cNvPicPr>
          <p:nvPr/>
        </p:nvPicPr>
        <p:blipFill>
          <a:blip r:embed="rId4"/>
          <a:stretch>
            <a:fillRect/>
          </a:stretch>
        </p:blipFill>
        <p:spPr>
          <a:xfrm>
            <a:off x="95250" y="3820795"/>
            <a:ext cx="5993130" cy="2547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ctrTitle"/>
          </p:nvPr>
        </p:nvSpPr>
        <p:spPr/>
        <p:txBody>
          <a:bodyPr/>
          <a:lstStyle/>
          <a:p>
            <a:r>
              <a:rPr lang="zh-CN" altLang="en-US" b="1"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敬请大家批评指正</a:t>
            </a:r>
            <a:br>
              <a:rPr lang="zh-CN" altLang="en-US" b="1"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br>
            <a:r>
              <a:rPr lang="zh-CN" altLang="en-US" b="1"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谢谢！</a:t>
            </a:r>
            <a:br>
              <a:rPr lang="zh-CN" altLang="en-US"/>
            </a:br>
            <a:endParaRPr lang="zh-CN" altLang="en-US"/>
          </a:p>
        </p:txBody>
      </p:sp>
      <p:sp>
        <p:nvSpPr>
          <p:cNvPr id="12" name="副标题 11"/>
          <p:cNvSpPr>
            <a:spLocks noGrp="1"/>
          </p:cNvSpPr>
          <p:nvPr>
            <p:ph type="subTitle" idx="1"/>
          </p:nvPr>
        </p:nvSpPr>
        <p:spPr/>
        <p:txBody>
          <a:bodyPr/>
          <a:lstStyle/>
          <a:p>
            <a:r>
              <a:rPr lang="zh-CN" altLang="en-US" dirty="0">
                <a:sym typeface="+mn-ea"/>
              </a:rPr>
              <a:t>汇报人    周世豪</a:t>
            </a:r>
          </a:p>
        </p:txBody>
      </p:sp>
      <p:sp>
        <p:nvSpPr>
          <p:cNvPr id="14" name="矩形 13"/>
          <p:cNvSpPr/>
          <p:nvPr/>
        </p:nvSpPr>
        <p:spPr>
          <a:xfrm>
            <a:off x="3514105" y="4439589"/>
            <a:ext cx="5362636" cy="125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840"/>
              </a:lnSpc>
            </a:pPr>
            <a:r>
              <a:rPr lang="zh-CN" altLang="en-US" sz="3200">
                <a:solidFill>
                  <a:schemeClr val="tx1"/>
                </a:solidFill>
                <a:latin typeface="微软雅黑" panose="020B0503020204020204" pitchFamily="34" charset="-122"/>
                <a:ea typeface="微软雅黑" panose="020B0503020204020204" pitchFamily="34" charset="-122"/>
              </a:rPr>
              <a:t>西北工业大学</a:t>
            </a:r>
            <a:endParaRPr lang="en-US" altLang="zh-CN" sz="3200">
              <a:solidFill>
                <a:schemeClr val="tx1"/>
              </a:solidFill>
              <a:latin typeface="微软雅黑" panose="020B0503020204020204" pitchFamily="34" charset="-122"/>
              <a:ea typeface="微软雅黑" panose="020B0503020204020204" pitchFamily="34" charset="-122"/>
            </a:endParaRPr>
          </a:p>
          <a:p>
            <a:pPr>
              <a:lnSpc>
                <a:spcPts val="3840"/>
              </a:lnSpc>
            </a:pPr>
            <a:r>
              <a:rPr lang="zh-CN" altLang="en-US" sz="2400">
                <a:solidFill>
                  <a:schemeClr val="tx1"/>
                </a:solidFill>
                <a:latin typeface="微软雅黑" panose="020B0503020204020204" pitchFamily="34" charset="-122"/>
                <a:ea typeface="微软雅黑" panose="020B0503020204020204" pitchFamily="34" charset="-122"/>
              </a:rPr>
              <a:t>光电与智能研究院</a:t>
            </a:r>
            <a:r>
              <a:rPr lang="en-US" altLang="zh-CN" sz="2400">
                <a:solidFill>
                  <a:schemeClr val="tx1"/>
                </a:solidFill>
                <a:latin typeface="微软雅黑" panose="020B0503020204020204" pitchFamily="34" charset="-122"/>
                <a:ea typeface="微软雅黑" panose="020B0503020204020204" pitchFamily="34" charset="-122"/>
              </a:rPr>
              <a:t>(iOPEN)</a:t>
            </a:r>
            <a:endParaRPr lang="zh-CN" altLang="en-US" sz="2400">
              <a:solidFill>
                <a:schemeClr val="tx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2164080" y="4439589"/>
            <a:ext cx="1445275" cy="153409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ZhYmMxYzI2YzA5OWExZTJlNjBmZTc5ODFmMGMzMzkifQ=="/>
</p:tagLst>
</file>

<file path=ppt/theme/theme1.xml><?xml version="1.0" encoding="utf-8"?>
<a:theme xmlns:a="http://schemas.openxmlformats.org/drawingml/2006/main" name="Office 主题​​">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442</Words>
  <Application>Microsoft Office PowerPoint</Application>
  <PresentationFormat>全屏显示(4:3)</PresentationFormat>
  <Paragraphs>67</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7</vt:i4>
      </vt:variant>
      <vt:variant>
        <vt:lpstr>幻灯片标题</vt:lpstr>
      </vt:variant>
      <vt:variant>
        <vt:i4>6</vt:i4>
      </vt:variant>
    </vt:vector>
  </HeadingPairs>
  <TitlesOfParts>
    <vt:vector size="20" baseType="lpstr">
      <vt:lpstr>等线</vt:lpstr>
      <vt:lpstr>华文新魏</vt:lpstr>
      <vt:lpstr>宋体</vt:lpstr>
      <vt:lpstr>微软雅黑</vt:lpstr>
      <vt:lpstr>Arial</vt:lpstr>
      <vt:lpstr>Calibri</vt:lpstr>
      <vt:lpstr>Palatino Linotype</vt:lpstr>
      <vt:lpstr>Office 主题​​</vt:lpstr>
      <vt:lpstr>自定义设计方案</vt:lpstr>
      <vt:lpstr>1_自定义设计方案</vt:lpstr>
      <vt:lpstr>2_自定义设计方案</vt:lpstr>
      <vt:lpstr>3_自定义设计方案</vt:lpstr>
      <vt:lpstr>4_自定义设计方案</vt:lpstr>
      <vt:lpstr>5_自定义设计方案</vt:lpstr>
      <vt:lpstr>Transferable Decoding with Visual Entities for Zero-Shot Image Captioning 基于视觉实体的零样本图像字幕可转移解码</vt:lpstr>
      <vt:lpstr>PowerPoint 演示文稿</vt:lpstr>
      <vt:lpstr>PowerPoint 演示文稿</vt:lpstr>
      <vt:lpstr>PowerPoint 演示文稿</vt:lpstr>
      <vt:lpstr>PowerPoint 演示文稿</vt:lpstr>
      <vt:lpstr>敬请大家批评指正 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Chengze</dc:creator>
  <cp:lastModifiedBy>杨 力畅</cp:lastModifiedBy>
  <cp:revision>342</cp:revision>
  <dcterms:created xsi:type="dcterms:W3CDTF">2024-03-12T11:56:00Z</dcterms:created>
  <dcterms:modified xsi:type="dcterms:W3CDTF">2024-07-26T08:49:44Z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2052-12.1.0.17140</vt:lpwstr>
  </property>
</Properties>
</file>