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  <p:sldMasterId id="2147483661" r:id="rId7"/>
  </p:sldMasterIdLst>
  <p:notesMasterIdLst>
    <p:notesMasterId r:id="rId16"/>
  </p:notesMasterIdLst>
  <p:handoutMasterIdLst>
    <p:handoutMasterId r:id="rId17"/>
  </p:handoutMasterIdLst>
  <p:sldIdLst>
    <p:sldId id="284" r:id="rId8"/>
    <p:sldId id="280" r:id="rId9"/>
    <p:sldId id="297" r:id="rId10"/>
    <p:sldId id="308" r:id="rId11"/>
    <p:sldId id="304" r:id="rId12"/>
    <p:sldId id="301" r:id="rId13"/>
    <p:sldId id="302" r:id="rId14"/>
    <p:sldId id="300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A02"/>
    <a:srgbClr val="E4E3E3"/>
    <a:srgbClr val="000000"/>
    <a:srgbClr val="A0202C"/>
    <a:srgbClr val="D0838B"/>
    <a:srgbClr val="B8DBF7"/>
    <a:srgbClr val="BADBF7"/>
    <a:srgbClr val="A19F8F"/>
    <a:srgbClr val="FED966"/>
    <a:srgbClr val="FC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5" autoAdjust="0"/>
    <p:restoredTop sz="95026" autoAdjust="0"/>
  </p:normalViewPr>
  <p:slideViewPr>
    <p:cSldViewPr snapToGrid="0">
      <p:cViewPr varScale="1">
        <p:scale>
          <a:sx n="75" d="100"/>
          <a:sy n="75" d="100"/>
        </p:scale>
        <p:origin x="34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52603673546701"/>
          <c:y val="0.17499071667285601"/>
          <c:w val="0.68920658966104897"/>
          <c:h val="0.773208317861120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Tent</c:v>
                </c:pt>
              </c:strCache>
            </c:strRef>
          </c:tx>
          <c:spPr>
            <a:ln w="22225" cap="rnd" cmpd="sng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noFill/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FF9-464B-8C15-C4C5A1E8C8D4}"/>
              </c:ext>
            </c:extLst>
          </c:dPt>
          <c:cat>
            <c:strRef>
              <c:f>Sheet1!$A$2:$A$16</c:f>
              <c:strCache>
                <c:ptCount val="15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66.400000000000006</c:v>
                </c:pt>
                <c:pt idx="1">
                  <c:v>62.3</c:v>
                </c:pt>
                <c:pt idx="2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F9-464B-8C15-C4C5A1E8C8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EATA</c:v>
                </c:pt>
              </c:strCache>
            </c:strRef>
          </c:tx>
          <c:spPr>
            <a:ln w="22225" cap="rnd" cmpd="sng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69</c:v>
                </c:pt>
                <c:pt idx="1">
                  <c:v>68.099999999999994</c:v>
                </c:pt>
                <c:pt idx="2">
                  <c:v>66.7</c:v>
                </c:pt>
                <c:pt idx="3">
                  <c:v>67.5</c:v>
                </c:pt>
                <c:pt idx="4">
                  <c:v>67.5</c:v>
                </c:pt>
                <c:pt idx="5">
                  <c:v>67.7</c:v>
                </c:pt>
                <c:pt idx="6">
                  <c:v>67.900000000000006</c:v>
                </c:pt>
                <c:pt idx="7">
                  <c:v>68.099999999999994</c:v>
                </c:pt>
                <c:pt idx="8">
                  <c:v>67.900000000000006</c:v>
                </c:pt>
                <c:pt idx="9">
                  <c:v>67.7</c:v>
                </c:pt>
                <c:pt idx="10">
                  <c:v>67.900000000000006</c:v>
                </c:pt>
                <c:pt idx="11">
                  <c:v>67.900000000000006</c:v>
                </c:pt>
                <c:pt idx="12">
                  <c:v>68</c:v>
                </c:pt>
                <c:pt idx="13">
                  <c:v>67.599999999999994</c:v>
                </c:pt>
                <c:pt idx="14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F9-464B-8C15-C4C5A1E8C8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MeTA+CoTTA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pattFill prst="pct5">
                <a:fgClr>
                  <a:srgbClr val="7030A0"/>
                </a:fgClr>
                <a:bgClr>
                  <a:srgbClr val="7030A0"/>
                </a:bgClr>
              </a:pattFill>
              <a:ln w="9525">
                <a:solidFill>
                  <a:srgbClr val="7030A0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69.5</c:v>
                </c:pt>
                <c:pt idx="1">
                  <c:v>69.599999999999994</c:v>
                </c:pt>
                <c:pt idx="2">
                  <c:v>69.8</c:v>
                </c:pt>
                <c:pt idx="3">
                  <c:v>69.599999999999994</c:v>
                </c:pt>
                <c:pt idx="4">
                  <c:v>69.5</c:v>
                </c:pt>
                <c:pt idx="5">
                  <c:v>69.400000000000006</c:v>
                </c:pt>
                <c:pt idx="6">
                  <c:v>69.5</c:v>
                </c:pt>
                <c:pt idx="7">
                  <c:v>69.400000000000006</c:v>
                </c:pt>
                <c:pt idx="8">
                  <c:v>69.5</c:v>
                </c:pt>
                <c:pt idx="9">
                  <c:v>69.400000000000006</c:v>
                </c:pt>
                <c:pt idx="10">
                  <c:v>69.400000000000006</c:v>
                </c:pt>
                <c:pt idx="11">
                  <c:v>69.5</c:v>
                </c:pt>
                <c:pt idx="12">
                  <c:v>69.5</c:v>
                </c:pt>
                <c:pt idx="13">
                  <c:v>69.5</c:v>
                </c:pt>
                <c:pt idx="14">
                  <c:v>69.599999999999994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F9-464B-8C15-C4C5A1E8C8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CoTTA</c:v>
                </c:pt>
              </c:strCache>
            </c:strRef>
          </c:tx>
          <c:spPr>
            <a:ln w="22225" cap="rnd" cmpd="sng">
              <a:solidFill>
                <a:srgbClr val="F2BA0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69.900000000000006</c:v>
                </c:pt>
                <c:pt idx="1">
                  <c:v>69.5</c:v>
                </c:pt>
                <c:pt idx="2">
                  <c:v>68.5</c:v>
                </c:pt>
                <c:pt idx="3">
                  <c:v>67.8</c:v>
                </c:pt>
                <c:pt idx="4">
                  <c:v>67</c:v>
                </c:pt>
                <c:pt idx="5">
                  <c:v>66.5</c:v>
                </c:pt>
                <c:pt idx="6">
                  <c:v>66</c:v>
                </c:pt>
                <c:pt idx="7">
                  <c:v>65.8</c:v>
                </c:pt>
                <c:pt idx="8">
                  <c:v>65.7</c:v>
                </c:pt>
                <c:pt idx="9">
                  <c:v>65.8</c:v>
                </c:pt>
                <c:pt idx="10">
                  <c:v>65.8</c:v>
                </c:pt>
                <c:pt idx="11">
                  <c:v>65.900000000000006</c:v>
                </c:pt>
                <c:pt idx="12">
                  <c:v>65.8</c:v>
                </c:pt>
                <c:pt idx="13">
                  <c:v>65.7</c:v>
                </c:pt>
                <c:pt idx="14">
                  <c:v>65.5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F9-464B-8C15-C4C5A1E8C8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MeTA+Tent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0">
                  <c:v>69.3</c:v>
                </c:pt>
                <c:pt idx="1">
                  <c:v>68.3</c:v>
                </c:pt>
                <c:pt idx="2">
                  <c:v>66.2</c:v>
                </c:pt>
                <c:pt idx="3">
                  <c:v>66.8</c:v>
                </c:pt>
                <c:pt idx="4">
                  <c:v>66.099999999999994</c:v>
                </c:pt>
                <c:pt idx="5">
                  <c:v>66.099999999999994</c:v>
                </c:pt>
                <c:pt idx="6">
                  <c:v>66</c:v>
                </c:pt>
                <c:pt idx="7">
                  <c:v>66</c:v>
                </c:pt>
                <c:pt idx="8">
                  <c:v>65.900000000000006</c:v>
                </c:pt>
                <c:pt idx="9">
                  <c:v>65.900000000000006</c:v>
                </c:pt>
                <c:pt idx="10">
                  <c:v>65.599999999999994</c:v>
                </c:pt>
                <c:pt idx="11">
                  <c:v>64.900000000000006</c:v>
                </c:pt>
                <c:pt idx="12">
                  <c:v>64</c:v>
                </c:pt>
                <c:pt idx="13">
                  <c:v>63.9</c:v>
                </c:pt>
                <c:pt idx="14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FF9-464B-8C15-C4C5A1E8C8D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MeTA+EATA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pattFill prst="pct5">
                <a:fgClr>
                  <a:srgbClr val="C00000"/>
                </a:fgClr>
                <a:bgClr>
                  <a:srgbClr val="C00000"/>
                </a:bgClr>
              </a:patt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69.7</c:v>
                </c:pt>
                <c:pt idx="1">
                  <c:v>69.5</c:v>
                </c:pt>
                <c:pt idx="2">
                  <c:v>69.2</c:v>
                </c:pt>
                <c:pt idx="3">
                  <c:v>69</c:v>
                </c:pt>
                <c:pt idx="4">
                  <c:v>69.2</c:v>
                </c:pt>
                <c:pt idx="5">
                  <c:v>69.3</c:v>
                </c:pt>
                <c:pt idx="6">
                  <c:v>69</c:v>
                </c:pt>
                <c:pt idx="7">
                  <c:v>69.3</c:v>
                </c:pt>
                <c:pt idx="8">
                  <c:v>69.3</c:v>
                </c:pt>
                <c:pt idx="9">
                  <c:v>69.400000000000006</c:v>
                </c:pt>
                <c:pt idx="10">
                  <c:v>69.400000000000006</c:v>
                </c:pt>
                <c:pt idx="11">
                  <c:v>69.5</c:v>
                </c:pt>
                <c:pt idx="12">
                  <c:v>69.400000000000006</c:v>
                </c:pt>
                <c:pt idx="13">
                  <c:v>69.8</c:v>
                </c:pt>
                <c:pt idx="14">
                  <c:v>69.5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FF9-464B-8C15-C4C5A1E8C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4045617"/>
        <c:axId val="849083930"/>
      </c:lineChart>
      <c:catAx>
        <c:axId val="744045617"/>
        <c:scaling>
          <c:orientation val="minMax"/>
        </c:scaling>
        <c:delete val="1"/>
        <c:axPos val="b"/>
        <c:majorGridlines>
          <c:spPr>
            <a:ln w="6350" cap="flat" cmpd="sng" algn="ctr">
              <a:solidFill>
                <a:schemeClr val="bg2">
                  <a:lumMod val="50000"/>
                  <a:alpha val="7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49083930"/>
        <c:crosses val="autoZero"/>
        <c:auto val="1"/>
        <c:lblAlgn val="ctr"/>
        <c:lblOffset val="100"/>
        <c:noMultiLvlLbl val="0"/>
      </c:catAx>
      <c:valAx>
        <c:axId val="849083930"/>
        <c:scaling>
          <c:orientation val="minMax"/>
          <c:max val="72"/>
          <c:min val="60"/>
        </c:scaling>
        <c:delete val="0"/>
        <c:axPos val="l"/>
        <c:majorGridlines>
          <c:spPr>
            <a:ln w="6350" cap="flat" cmpd="sng" algn="ctr">
              <a:solidFill>
                <a:schemeClr val="bg2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744045617"/>
        <c:crosses val="autoZero"/>
        <c:crossBetween val="between"/>
        <c:majorUnit val="2"/>
      </c:valAx>
      <c:spPr>
        <a:solidFill>
          <a:schemeClr val="bg2">
            <a:lumMod val="10000"/>
            <a:alpha val="0"/>
          </a:schemeClr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6434387426623701"/>
          <c:y val="0.17489788340141099"/>
          <c:w val="0.49555008521113397"/>
          <c:h val="8.2250278499814297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6350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507766470273"/>
          <c:y val="6.1754684838160101E-2"/>
          <c:w val="0.78204606320299896"/>
          <c:h val="0.622402044293015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2225" cap="rnd" cmpd="sng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10">
                  <c:v>19</c:v>
                </c:pt>
                <c:pt idx="11">
                  <c:v>16</c:v>
                </c:pt>
                <c:pt idx="12">
                  <c:v>10.5</c:v>
                </c:pt>
                <c:pt idx="13">
                  <c:v>8</c:v>
                </c:pt>
                <c:pt idx="14">
                  <c:v>6.5</c:v>
                </c:pt>
                <c:pt idx="1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30-4EE4-A6C5-91B2F8D238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30-4EE4-A6C5-91B2F8D238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30-4EE4-A6C5-91B2F8D238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905229"/>
        <c:axId val="791494926"/>
      </c:lineChart>
      <c:catAx>
        <c:axId val="25390522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2">
                <a:lumMod val="10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494926"/>
        <c:crosses val="autoZero"/>
        <c:auto val="1"/>
        <c:lblAlgn val="ctr"/>
        <c:lblOffset val="100"/>
        <c:noMultiLvlLbl val="0"/>
      </c:catAx>
      <c:valAx>
        <c:axId val="791494926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2">
                <a:lumMod val="10000"/>
              </a:schemeClr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905229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  <a:t>2024/10/26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937E081-6A8A-4C12-AE8C-2E13CF4ECFCD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9815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MeTA: Multi-source Test Time Adaptation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8400" y="3447143"/>
            <a:ext cx="6807200" cy="63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>
                <a:sym typeface="+mn-ea"/>
              </a:rPr>
              <a:t>arXiv preprint arXiv:2401.02561</a:t>
            </a:r>
            <a:r>
              <a:rPr 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2024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845" y="4631055"/>
            <a:ext cx="5274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>
                <a:solidFill>
                  <a:schemeClr val="bg1">
                    <a:lumMod val="50000"/>
                  </a:schemeClr>
                </a:solidFill>
              </a:rPr>
              <a:t>Sk Miraj Ahmed, Fahim Faisal Niloy, Dripta S. Raychaudhuri, Samet Oymak, Amit K.Roy-Chowdhury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02945" y="1380490"/>
            <a:ext cx="7751445" cy="47459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目的：实现完全无监督的多源测试时间适应框架，处理多个源模型并优化组合它们以适应测试数据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方法：</a:t>
            </a:r>
            <a:r>
              <a:rPr dirty="0"/>
              <a:t>通过冻结模型参数来学习当前批次在时间步t的组合权重</a:t>
            </a:r>
            <a:r>
              <a:rPr lang="zh-CN" dirty="0"/>
              <a:t>，</a:t>
            </a:r>
            <a:r>
              <a:rPr dirty="0"/>
              <a:t>然后用现有的最先进的TTA方法更新最大权重对应的模型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zh-CN" altLang="en-US" dirty="0"/>
              <a:t>特点：</a:t>
            </a:r>
            <a:r>
              <a:rPr dirty="0"/>
              <a:t>对遗忘具有鲁棒性</a:t>
            </a:r>
            <a:r>
              <a:rPr lang="zh-CN" dirty="0"/>
              <a:t>，具有将任何当前的单源测试时间适应方法扩展到多源场景的能力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>
                <a:ea typeface="宋体" panose="02010600030101010101" pitchFamily="2" charset="-122"/>
              </a:rPr>
              <a:t>概述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panose="02010600030101010101" pitchFamily="2" charset="-122"/>
              </a:rPr>
              <a:t>原理图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6650" y="1905635"/>
            <a:ext cx="304800" cy="2285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463675"/>
            <a:ext cx="6692900" cy="3930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panose="02010600030101010101" pitchFamily="2" charset="-122"/>
              </a:rPr>
              <a:t>绘图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原图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3395" y="5626735"/>
            <a:ext cx="7319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绘制原因：</a:t>
            </a:r>
            <a:r>
              <a:rPr lang="zh-CN" altLang="en-US" sz="2800" dirty="0">
                <a:sym typeface="Wingdings" panose="05000000000000000000" pitchFamily="2" charset="2"/>
              </a:rPr>
              <a:t>（用</a:t>
            </a:r>
            <a:r>
              <a:rPr lang="en-US" altLang="zh-CN" sz="2800" dirty="0">
                <a:sym typeface="Wingdings" panose="05000000000000000000" pitchFamily="2" charset="2"/>
              </a:rPr>
              <a:t>Excel</a:t>
            </a:r>
            <a:r>
              <a:rPr lang="zh-CN" altLang="en-US" sz="2800" dirty="0">
                <a:sym typeface="Wingdings" panose="05000000000000000000" pitchFamily="2" charset="2"/>
              </a:rPr>
              <a:t>实现数据的可视化）</a:t>
            </a:r>
            <a:endParaRPr lang="zh-CN" altLang="en-US" sz="2800" dirty="0"/>
          </a:p>
        </p:txBody>
      </p:sp>
      <p:pic>
        <p:nvPicPr>
          <p:cNvPr id="4" name="图片 3" descr="屏幕截图 2024-10-11 174918"/>
          <p:cNvPicPr>
            <a:picLocks noChangeAspect="1"/>
          </p:cNvPicPr>
          <p:nvPr/>
        </p:nvPicPr>
        <p:blipFill>
          <a:blip r:embed="rId3"/>
          <a:srcRect l="5222" t="6119" r="10140" b="3118"/>
          <a:stretch>
            <a:fillRect/>
          </a:stretch>
        </p:blipFill>
        <p:spPr>
          <a:xfrm>
            <a:off x="1014095" y="1096010"/>
            <a:ext cx="5933440" cy="44176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36650" y="1905635"/>
            <a:ext cx="304800" cy="2285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panose="02010600030101010101" pitchFamily="2" charset="-122"/>
              </a:rPr>
              <a:t>绘图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作图</a:t>
            </a:r>
          </a:p>
        </p:txBody>
      </p:sp>
      <p:graphicFrame>
        <p:nvGraphicFramePr>
          <p:cNvPr id="3" name="图表 2" descr="7b0a202020202263686172745265734964223a20223230343731343133220a7d0a"/>
          <p:cNvGraphicFramePr/>
          <p:nvPr/>
        </p:nvGraphicFramePr>
        <p:xfrm>
          <a:off x="1618615" y="744855"/>
          <a:ext cx="6706870" cy="3420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矩形 3"/>
          <p:cNvSpPr/>
          <p:nvPr/>
        </p:nvSpPr>
        <p:spPr>
          <a:xfrm>
            <a:off x="2705100" y="1339850"/>
            <a:ext cx="4622800" cy="2660650"/>
          </a:xfrm>
          <a:prstGeom prst="rect">
            <a:avLst/>
          </a:prstGeom>
          <a:noFill/>
          <a:ln w="12700" cmpd="sng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664460" y="1339850"/>
            <a:ext cx="38100" cy="1270"/>
          </a:xfrm>
          <a:prstGeom prst="line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661285" y="1782445"/>
            <a:ext cx="38100" cy="1270"/>
          </a:xfrm>
          <a:prstGeom prst="line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667000" y="2225040"/>
            <a:ext cx="38100" cy="1270"/>
          </a:xfrm>
          <a:prstGeom prst="line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667000" y="2665095"/>
            <a:ext cx="38100" cy="1270"/>
          </a:xfrm>
          <a:prstGeom prst="line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171190" y="1847850"/>
            <a:ext cx="38100" cy="1270"/>
          </a:xfrm>
          <a:prstGeom prst="line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2665730" y="3107690"/>
            <a:ext cx="38100" cy="1270"/>
          </a:xfrm>
          <a:prstGeom prst="line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667000" y="3547745"/>
            <a:ext cx="38100" cy="1270"/>
          </a:xfrm>
          <a:prstGeom prst="line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661285" y="3997960"/>
            <a:ext cx="38100" cy="1270"/>
          </a:xfrm>
          <a:prstGeom prst="line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014980" y="4003675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28035" y="4003675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629660" y="4003675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945255" y="4000500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44340" y="4003675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562475" y="4003675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859020" y="4003675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179695" y="4003675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87670" y="4003675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796915" y="3997960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098540" y="4000500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405245" y="3997960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711950" y="4003675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7022465" y="4003675"/>
            <a:ext cx="0" cy="4254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259320" y="3964940"/>
            <a:ext cx="131445" cy="889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2647950" y="3956685"/>
            <a:ext cx="131445" cy="889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 rot="16200000">
            <a:off x="1039495" y="2814320"/>
            <a:ext cx="2564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Classification Accuracy (in %)</a:t>
            </a:r>
          </a:p>
        </p:txBody>
      </p:sp>
      <p:graphicFrame>
        <p:nvGraphicFramePr>
          <p:cNvPr id="34" name="图表 33"/>
          <p:cNvGraphicFramePr/>
          <p:nvPr/>
        </p:nvGraphicFramePr>
        <p:xfrm>
          <a:off x="2007870" y="3997960"/>
          <a:ext cx="5927725" cy="149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5" name="直接连接符 34"/>
          <p:cNvCxnSpPr/>
          <p:nvPr/>
        </p:nvCxnSpPr>
        <p:spPr>
          <a:xfrm flipH="1">
            <a:off x="7280275" y="4044315"/>
            <a:ext cx="131445" cy="889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647950" y="4063365"/>
            <a:ext cx="131445" cy="889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 rot="18960000">
            <a:off x="2534920" y="510603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gaussian</a:t>
            </a:r>
          </a:p>
        </p:txBody>
      </p:sp>
      <p:sp>
        <p:nvSpPr>
          <p:cNvPr id="38" name="文本框 37"/>
          <p:cNvSpPr txBox="1"/>
          <p:nvPr/>
        </p:nvSpPr>
        <p:spPr>
          <a:xfrm rot="18960000">
            <a:off x="2647950" y="523176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buClrTx/>
              <a:buSzTx/>
              <a:buFontTx/>
            </a:pPr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shot</a:t>
            </a:r>
          </a:p>
        </p:txBody>
      </p:sp>
      <p:sp>
        <p:nvSpPr>
          <p:cNvPr id="40" name="文本框 39"/>
          <p:cNvSpPr txBox="1"/>
          <p:nvPr/>
        </p:nvSpPr>
        <p:spPr>
          <a:xfrm rot="18960000">
            <a:off x="2963545" y="523176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impulse</a:t>
            </a:r>
            <a:endParaRPr lang="en-US" altLang="zh-CN" sz="1200"/>
          </a:p>
        </p:txBody>
      </p:sp>
      <p:sp>
        <p:nvSpPr>
          <p:cNvPr id="42" name="文本框 41"/>
          <p:cNvSpPr txBox="1"/>
          <p:nvPr/>
        </p:nvSpPr>
        <p:spPr>
          <a:xfrm rot="18960000">
            <a:off x="3317240" y="523176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defocus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 rot="18960000">
            <a:off x="3645535" y="525081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glass</a:t>
            </a:r>
          </a:p>
        </p:txBody>
      </p:sp>
      <p:sp>
        <p:nvSpPr>
          <p:cNvPr id="46" name="文本框 45"/>
          <p:cNvSpPr txBox="1"/>
          <p:nvPr/>
        </p:nvSpPr>
        <p:spPr>
          <a:xfrm rot="18960000">
            <a:off x="3970020" y="523176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motion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 rot="18960000">
            <a:off x="4154805" y="523176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zoom</a:t>
            </a:r>
            <a:endParaRPr lang="en-US" altLang="zh-CN" sz="1200"/>
          </a:p>
        </p:txBody>
      </p:sp>
      <p:sp>
        <p:nvSpPr>
          <p:cNvPr id="48" name="文本框 47"/>
          <p:cNvSpPr txBox="1"/>
          <p:nvPr/>
        </p:nvSpPr>
        <p:spPr>
          <a:xfrm rot="18960000">
            <a:off x="4445000" y="525081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snow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 rot="18960000">
            <a:off x="4756150" y="525081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frost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 rot="18960000">
            <a:off x="5030470" y="524573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fog</a:t>
            </a:r>
            <a:endParaRPr lang="en-US" altLang="zh-CN" sz="1200"/>
          </a:p>
        </p:txBody>
      </p:sp>
      <p:sp>
        <p:nvSpPr>
          <p:cNvPr id="51" name="文本框 50"/>
          <p:cNvSpPr txBox="1"/>
          <p:nvPr/>
        </p:nvSpPr>
        <p:spPr>
          <a:xfrm rot="18960000">
            <a:off x="5436870" y="523176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brightness</a:t>
            </a:r>
            <a:endParaRPr lang="en-US" altLang="zh-CN" sz="1200"/>
          </a:p>
        </p:txBody>
      </p:sp>
      <p:sp>
        <p:nvSpPr>
          <p:cNvPr id="52" name="文本框 51"/>
          <p:cNvSpPr txBox="1"/>
          <p:nvPr/>
        </p:nvSpPr>
        <p:spPr>
          <a:xfrm rot="18960000">
            <a:off x="5681980" y="526351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contrast</a:t>
            </a:r>
            <a:endParaRPr lang="en-US" altLang="zh-CN" sz="1200"/>
          </a:p>
        </p:txBody>
      </p:sp>
      <p:sp>
        <p:nvSpPr>
          <p:cNvPr id="53" name="文本框 52"/>
          <p:cNvSpPr txBox="1"/>
          <p:nvPr/>
        </p:nvSpPr>
        <p:spPr>
          <a:xfrm rot="18960000">
            <a:off x="5992495" y="525716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elastic</a:t>
            </a:r>
            <a:endParaRPr lang="en-US" altLang="zh-CN" sz="1200"/>
          </a:p>
        </p:txBody>
      </p:sp>
      <p:sp>
        <p:nvSpPr>
          <p:cNvPr id="54" name="文本框 53"/>
          <p:cNvSpPr txBox="1"/>
          <p:nvPr/>
        </p:nvSpPr>
        <p:spPr>
          <a:xfrm rot="18960000">
            <a:off x="6264910" y="524573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buClrTx/>
              <a:buSzTx/>
              <a:buFontTx/>
            </a:pPr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pixelate</a:t>
            </a:r>
          </a:p>
        </p:txBody>
      </p:sp>
      <p:sp>
        <p:nvSpPr>
          <p:cNvPr id="55" name="文本框 54"/>
          <p:cNvSpPr txBox="1"/>
          <p:nvPr/>
        </p:nvSpPr>
        <p:spPr>
          <a:xfrm rot="18960000">
            <a:off x="6603365" y="5231765"/>
            <a:ext cx="94043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1200">
                <a:solidFill>
                  <a:schemeClr val="bg2">
                    <a:lumMod val="10000"/>
                  </a:schemeClr>
                </a:solidFill>
              </a:rPr>
              <a:t>jpeg</a:t>
            </a:r>
            <a:endParaRPr lang="en-US" altLang="zh-CN" sz="1200"/>
          </a:p>
        </p:txBody>
      </p:sp>
      <p:sp>
        <p:nvSpPr>
          <p:cNvPr id="56" name="文本框 55"/>
          <p:cNvSpPr txBox="1"/>
          <p:nvPr/>
        </p:nvSpPr>
        <p:spPr>
          <a:xfrm>
            <a:off x="4273550" y="550037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2">
                    <a:lumMod val="10000"/>
                  </a:schemeClr>
                </a:solidFill>
              </a:rPr>
              <a:t>Domains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2692400" y="4089400"/>
            <a:ext cx="4641850" cy="1905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7327900" y="4098925"/>
            <a:ext cx="3175" cy="93027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panose="02010600030101010101" pitchFamily="2" charset="-122"/>
              </a:rPr>
              <a:t>绘图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对比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7050" y="1739265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原图：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61585" y="1739265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作图：</a:t>
            </a:r>
          </a:p>
        </p:txBody>
      </p:sp>
      <p:pic>
        <p:nvPicPr>
          <p:cNvPr id="2" name="图片 1" descr="屏幕截图 2024-10-11 174918"/>
          <p:cNvPicPr>
            <a:picLocks noChangeAspect="1"/>
          </p:cNvPicPr>
          <p:nvPr/>
        </p:nvPicPr>
        <p:blipFill>
          <a:blip r:embed="rId3"/>
          <a:srcRect l="5222" t="6119" r="10140" b="3118"/>
          <a:stretch>
            <a:fillRect/>
          </a:stretch>
        </p:blipFill>
        <p:spPr>
          <a:xfrm>
            <a:off x="78105" y="2182495"/>
            <a:ext cx="4474210" cy="3331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40" y="2092960"/>
            <a:ext cx="4191000" cy="3564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panose="02010600030101010101" pitchFamily="2" charset="-122"/>
              </a:rPr>
              <a:t>绘图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技巧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5600" y="1802597"/>
            <a:ext cx="87287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Key elements: </a:t>
            </a:r>
            <a:r>
              <a:rPr lang="zh-CN" altLang="en-US" sz="2800" dirty="0"/>
              <a:t>不同曲线的选用和坐标轴设置</a:t>
            </a:r>
          </a:p>
          <a:p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6792" y="2755951"/>
            <a:ext cx="412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绘制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使用教程：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-76962" y="3585421"/>
            <a:ext cx="71640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单击可编辑一条线，双击选定特定点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3530" y="4538171"/>
            <a:ext cx="7164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 坐标轴的调整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敬请大家批评指正</a:t>
            </a:r>
            <a:b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</a:br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谢谢！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汇报人    周世豪</a:t>
            </a:r>
          </a:p>
        </p:txBody>
      </p:sp>
      <p:sp>
        <p:nvSpPr>
          <p:cNvPr id="14" name="矩形 13"/>
          <p:cNvSpPr/>
          <p:nvPr/>
        </p:nvSpPr>
        <p:spPr>
          <a:xfrm>
            <a:off x="3514105" y="443958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(iOPEN)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443958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ZhYmMxYzI2YzA5OWExZTJlNjBmZTc5ODFmMGMzMzkifQ=="/>
  <p:tag name="RESOURCE_RECORD_KEY" val="{&quot;8&quot;:[20471413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8&quot;:[20471413]}"/>
</p:tagLst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390</Words>
  <Application>Microsoft Office PowerPoint</Application>
  <PresentationFormat>全屏显示(4:3)</PresentationFormat>
  <Paragraphs>54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等线</vt:lpstr>
      <vt:lpstr>华文新魏</vt:lpstr>
      <vt:lpstr>宋体</vt:lpstr>
      <vt:lpstr>微软雅黑</vt:lpstr>
      <vt:lpstr>Arial</vt:lpstr>
      <vt:lpstr>Palatino Linotype</vt:lpstr>
      <vt:lpstr>Wingdings</vt:lpstr>
      <vt:lpstr>Office 主题​​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MeTA: Multi-source Test Time Adaptation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敬请大家批评指正 谢谢！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杨 力畅</cp:lastModifiedBy>
  <cp:revision>349</cp:revision>
  <dcterms:created xsi:type="dcterms:W3CDTF">2024-03-12T11:56:00Z</dcterms:created>
  <dcterms:modified xsi:type="dcterms:W3CDTF">2024-10-26T00:35:28Z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2052-12.1.0.17140</vt:lpwstr>
  </property>
</Properties>
</file>