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</p:sldMasterIdLst>
  <p:notesMasterIdLst>
    <p:notesMasterId r:id="rId12"/>
  </p:notesMasterIdLst>
  <p:handoutMasterIdLst>
    <p:handoutMasterId r:id="rId13"/>
  </p:handoutMasterIdLst>
  <p:sldIdLst>
    <p:sldId id="284" r:id="rId7"/>
    <p:sldId id="299" r:id="rId8"/>
    <p:sldId id="280" r:id="rId9"/>
    <p:sldId id="297" r:id="rId10"/>
    <p:sldId id="298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546" userDrawn="1">
          <p15:clr>
            <a:srgbClr val="A4A3A4"/>
          </p15:clr>
        </p15:guide>
        <p15:guide id="4" pos="40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engze" initials="WC" lastIdx="1" clrIdx="0"/>
  <p:cmAuthor id="2" name="BxuanZhao" initials="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9E195"/>
    <a:srgbClr val="FFFFFF"/>
    <a:srgbClr val="8B7E9A"/>
    <a:srgbClr val="7B6993"/>
    <a:srgbClr val="DBCFE1"/>
    <a:srgbClr val="C0AACB"/>
    <a:srgbClr val="EDE4EC"/>
    <a:srgbClr val="C4C3D5"/>
    <a:srgbClr val="AAA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7" autoAdjust="0"/>
    <p:restoredTop sz="85999" autoAdjust="0"/>
  </p:normalViewPr>
  <p:slideViewPr>
    <p:cSldViewPr snapToGrid="0" showGuides="1">
      <p:cViewPr varScale="1">
        <p:scale>
          <a:sx n="67" d="100"/>
          <a:sy n="67" d="100"/>
        </p:scale>
        <p:origin x="1483" y="53"/>
      </p:cViewPr>
      <p:guideLst>
        <p:guide orient="horz" pos="2236"/>
        <p:guide pos="2880"/>
        <p:guide orient="horz" pos="1546"/>
        <p:guide pos="40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4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330F-88E0-42CC-B6FC-67AC1AD97942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E26D-DD3C-44C7-9FB1-B5213CE71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58A143-40B6-4BB3-B308-59B1959A0944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5D7D132-F2B0-47F2-9FCE-932F12DCD9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E6640B-B578-4E4F-80FC-F65C087C806E}" type="datetime1">
              <a:rPr lang="zh-CN" altLang="en-US" smtClean="0"/>
              <a:t>2024/8/27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8937E081-6A8A-4C12-AE8C-2E13CF4ECFCD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37558" y="5805442"/>
            <a:ext cx="6868883" cy="111215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为国为民 笃志笃行</a:t>
            </a:r>
            <a:endParaRPr lang="en-US" altLang="zh-CN" sz="2000" spc="30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05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Palatino Linotype" panose="02040502050505030304" pitchFamily="18" charset="0"/>
              </a:rPr>
              <a:t>For the nation, for the people; keep ambition, keep action.</a:t>
            </a:r>
            <a:endParaRPr lang="zh-CN" altLang="en-US" sz="105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727D11B-724C-4CF7-ABF1-D394197BE872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C43-F76C-413A-BDAC-27D5D5B786D2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094859" y="656651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iOPEN.nwpu.edu.cn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alphaModFix amt="5000"/>
          </a:blip>
          <a:srcRect t="34559" r="41681"/>
          <a:stretch>
            <a:fillRect/>
          </a:stretch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016746" y="407789"/>
            <a:ext cx="0" cy="25256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939" y="185738"/>
            <a:ext cx="695001" cy="6950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37472" y="181947"/>
            <a:ext cx="700977" cy="696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122220-D019-4E63-9BB7-F559D4920E12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2800" b="1" dirty="0"/>
              <a:t>From Association to Generation: Text-only Captioning by Unsupervised</a:t>
            </a:r>
            <a:r>
              <a:rPr altLang="zh-CN" sz="2800" b="1" dirty="0"/>
              <a:t> </a:t>
            </a:r>
            <a:r>
              <a:rPr lang="zh-CN" altLang="en-US" sz="2800" b="1" dirty="0"/>
              <a:t>Cross-modal Mapping</a:t>
            </a:r>
            <a:br>
              <a:rPr lang="zh-CN" altLang="en-US" sz="2800" b="1" dirty="0"/>
            </a:br>
            <a:r>
              <a:rPr altLang="zh-CN" sz="2800" b="1" dirty="0"/>
              <a:t>                                                       </a:t>
            </a:r>
            <a:r>
              <a:rPr altLang="zh-CN" sz="2000" b="1" dirty="0"/>
              <a:t>  ———</a:t>
            </a:r>
            <a:r>
              <a:rPr lang="zh-CN" altLang="en-US" sz="2000" b="1" dirty="0"/>
              <a:t>图复现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8400" y="3447143"/>
            <a:ext cx="6807200" cy="63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/>
              <a:t>报告人：赵炳轩</a:t>
            </a:r>
          </a:p>
        </p:txBody>
      </p:sp>
      <p:sp>
        <p:nvSpPr>
          <p:cNvPr id="7" name="矩形 6"/>
          <p:cNvSpPr/>
          <p:nvPr/>
        </p:nvSpPr>
        <p:spPr>
          <a:xfrm>
            <a:off x="3629675" y="4674539"/>
            <a:ext cx="5362636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40"/>
              </a:lnSpc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西北工业大学</a:t>
            </a:r>
            <a:endParaRPr lang="en-US" altLang="zh-CN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4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光电与智能研究院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(iOPEN)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4674539"/>
            <a:ext cx="1445275" cy="15340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6108700" cy="57785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sz="4000" dirty="0"/>
              <a:t>1.</a:t>
            </a:r>
            <a:r>
              <a:rPr lang="zh-CN" altLang="en-US" sz="4000" dirty="0"/>
              <a:t>概述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t>2</a:t>
            </a:fld>
            <a:r>
              <a:rPr lang="en-US" altLang="zh-CN"/>
              <a:t>/13</a:t>
            </a:r>
            <a:endParaRPr lang="zh-CN" altLang="en-US" dirty="0"/>
          </a:p>
        </p:txBody>
      </p:sp>
      <p:sp>
        <p:nvSpPr>
          <p:cNvPr id="107" name="矩形: 圆角 4"/>
          <p:cNvSpPr/>
          <p:nvPr/>
        </p:nvSpPr>
        <p:spPr>
          <a:xfrm>
            <a:off x="80010" y="1641475"/>
            <a:ext cx="8382000" cy="1017270"/>
          </a:xfrm>
          <a:prstGeom prst="roundRect">
            <a:avLst>
              <a:gd name="adj" fmla="val 7323"/>
            </a:avLst>
          </a:prstGeom>
          <a:solidFill>
            <a:srgbClr val="FAFAFA"/>
          </a:solidFill>
          <a:ln>
            <a:solidFill>
              <a:srgbClr val="0C6D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提出一种新的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text-only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的训练方法</a:t>
            </a:r>
          </a:p>
        </p:txBody>
      </p:sp>
      <p:sp>
        <p:nvSpPr>
          <p:cNvPr id="108" name="矩形: 圆角 5"/>
          <p:cNvSpPr/>
          <p:nvPr/>
        </p:nvSpPr>
        <p:spPr>
          <a:xfrm>
            <a:off x="298119" y="1399907"/>
            <a:ext cx="1223118" cy="490918"/>
          </a:xfrm>
          <a:prstGeom prst="roundRect">
            <a:avLst/>
          </a:prstGeom>
          <a:solidFill>
            <a:srgbClr val="023B7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585212"/>
              <a:satOff val="-11697"/>
              <a:lumOff val="20686"/>
              <a:alphaOff val="0"/>
            </a:schemeClr>
          </a:fillRef>
          <a:effectRef idx="2">
            <a:schemeClr val="accent2">
              <a:hueOff val="585212"/>
              <a:satOff val="-11697"/>
              <a:lumOff val="20686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3" name="矩形: 圆角 4"/>
          <p:cNvSpPr/>
          <p:nvPr/>
        </p:nvSpPr>
        <p:spPr>
          <a:xfrm>
            <a:off x="80010" y="3413760"/>
            <a:ext cx="8518525" cy="1194435"/>
          </a:xfrm>
          <a:prstGeom prst="roundRect">
            <a:avLst>
              <a:gd name="adj" fmla="val 7323"/>
            </a:avLst>
          </a:prstGeom>
          <a:solidFill>
            <a:srgbClr val="FAFAFA"/>
          </a:solidFill>
          <a:ln>
            <a:solidFill>
              <a:srgbClr val="0C6D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在训练以及推理过程中引入数据库，通过相似度计算，取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K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的数据作为条件输入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decoder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，减小数据跨模态影响。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298119" y="3172192"/>
            <a:ext cx="1223118" cy="490918"/>
          </a:xfrm>
          <a:prstGeom prst="roundRect">
            <a:avLst/>
          </a:prstGeom>
          <a:solidFill>
            <a:srgbClr val="023B7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585212"/>
              <a:satOff val="-11696"/>
              <a:lumOff val="20686"/>
              <a:alphaOff val="0"/>
            </a:schemeClr>
          </a:fillRef>
          <a:effectRef idx="2">
            <a:schemeClr val="accent2">
              <a:hueOff val="585212"/>
              <a:satOff val="-11696"/>
              <a:lumOff val="20686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6108700" cy="57785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sz="4000" dirty="0"/>
              <a:t>2.</a:t>
            </a:r>
            <a:r>
              <a:rPr lang="zh-CN" altLang="en-US" sz="4000" dirty="0"/>
              <a:t>原图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t>3</a:t>
            </a:fld>
            <a:r>
              <a:rPr lang="en-US" altLang="zh-CN"/>
              <a:t>/13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0695"/>
            <a:ext cx="9144000" cy="3356610"/>
          </a:xfrm>
          <a:prstGeom prst="rect">
            <a:avLst/>
          </a:prstGeom>
          <a:effectLst>
            <a:outerShdw blurRad="63500" dist="36830" dir="2700000" sx="0" sy="0" rotWithShape="0">
              <a:srgbClr val="EDE4EC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6108700" cy="57785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sz="4000" dirty="0"/>
              <a:t>3.</a:t>
            </a:r>
            <a:r>
              <a:rPr lang="zh-CN" altLang="en-US" sz="4000" dirty="0"/>
              <a:t>个人作图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t>4</a:t>
            </a:fld>
            <a:r>
              <a:rPr lang="en-US" altLang="zh-CN"/>
              <a:t>/13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0945" y="2028190"/>
            <a:ext cx="688975" cy="279400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 flipH="1">
            <a:off x="995680" y="2564765"/>
            <a:ext cx="904240" cy="495300"/>
            <a:chOff x="3118" y="3699"/>
            <a:chExt cx="1424" cy="780"/>
          </a:xfrm>
        </p:grpSpPr>
        <p:sp>
          <p:nvSpPr>
            <p:cNvPr id="50" name="矩形 49"/>
            <p:cNvSpPr/>
            <p:nvPr/>
          </p:nvSpPr>
          <p:spPr>
            <a:xfrm>
              <a:off x="3118" y="3699"/>
              <a:ext cx="1085" cy="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231" y="3813"/>
              <a:ext cx="1085" cy="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45" y="3926"/>
              <a:ext cx="1085" cy="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458" y="4039"/>
              <a:ext cx="1085" cy="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217295" y="2568575"/>
            <a:ext cx="673100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US" altLang="zh-CN"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0775" y="2509520"/>
            <a:ext cx="805180" cy="3073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55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A sign which is</a:t>
            </a:r>
          </a:p>
          <a:p>
            <a:pPr algn="ctr"/>
            <a:endParaRPr lang="en-US" altLang="zh-CN" sz="550" b="1">
              <a:solidFill>
                <a:srgbClr val="000000"/>
              </a:solidFill>
              <a:latin typeface="Microsoft YaHei UI" panose="020B0503020204020204" charset="-122"/>
              <a:ea typeface="Microsoft YaHei UI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48385" y="2585085"/>
            <a:ext cx="805180" cy="294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55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This is a photo of</a:t>
            </a:r>
          </a:p>
          <a:p>
            <a:pPr algn="ctr"/>
            <a:endParaRPr lang="en-US" altLang="zh-CN" sz="550" b="1">
              <a:solidFill>
                <a:srgbClr val="000000"/>
              </a:solidFill>
              <a:latin typeface="Microsoft YaHei UI" panose="020B0503020204020204" charset="-122"/>
              <a:ea typeface="Microsoft YaHei UI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76630" y="2659380"/>
            <a:ext cx="805180" cy="200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55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The big bear is </a:t>
            </a:r>
          </a:p>
          <a:p>
            <a:pPr algn="ctr"/>
            <a:endParaRPr lang="en-US" altLang="zh-CN" sz="550" b="1">
              <a:solidFill>
                <a:srgbClr val="000000"/>
              </a:solidFill>
              <a:latin typeface="Microsoft YaHei UI" panose="020B0503020204020204" charset="-122"/>
              <a:ea typeface="Microsoft YaHei UI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04875" y="2743835"/>
            <a:ext cx="804545" cy="172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A photo of a clean bedroom with book </a:t>
            </a:r>
            <a:r>
              <a:rPr lang="en-US" altLang="zh-CN" sz="600" b="1">
                <a:solidFill>
                  <a:srgbClr val="FFFFFF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altLang="zh-CN" sz="600" b="1">
              <a:solidFill>
                <a:srgbClr val="FFFFFF"/>
              </a:solidFill>
              <a:latin typeface="Microsoft YaHei UI" panose="020B0503020204020204" charset="-122"/>
              <a:ea typeface="Microsoft YaHei UI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39190" y="1991360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A pretty woman is looking at her cellphone</a:t>
            </a:r>
          </a:p>
          <a:p>
            <a:pPr algn="ctr"/>
            <a:endParaRPr lang="en-US" altLang="zh-CN" sz="600" b="1">
              <a:solidFill>
                <a:srgbClr val="000000"/>
              </a:solidFill>
              <a:latin typeface="Microsoft YaHei UI" panose="020B0503020204020204" charset="-122"/>
              <a:ea typeface="Microsoft YaHei UI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72440" y="2063115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training caption freom corpus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84785" y="2645410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caption corups</a:t>
            </a:r>
          </a:p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(size = n)</a:t>
            </a:r>
          </a:p>
        </p:txBody>
      </p:sp>
      <p:sp>
        <p:nvSpPr>
          <p:cNvPr id="65" name="左大括号 64"/>
          <p:cNvSpPr/>
          <p:nvPr/>
        </p:nvSpPr>
        <p:spPr>
          <a:xfrm>
            <a:off x="904875" y="2555875"/>
            <a:ext cx="75565" cy="504190"/>
          </a:xfrm>
          <a:prstGeom prst="leftBrace">
            <a:avLst>
              <a:gd name="adj1" fmla="val 8333"/>
              <a:gd name="adj2" fmla="val 49370"/>
            </a:avLst>
          </a:prstGeom>
          <a:ln w="6350">
            <a:solidFill>
              <a:srgbClr val="011E39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cxnSp>
        <p:nvCxnSpPr>
          <p:cNvPr id="66" name="直接连接符 65"/>
          <p:cNvCxnSpPr>
            <a:endCxn id="154" idx="1"/>
          </p:cNvCxnSpPr>
          <p:nvPr/>
        </p:nvCxnSpPr>
        <p:spPr>
          <a:xfrm>
            <a:off x="50800" y="3360420"/>
            <a:ext cx="5456555" cy="6350"/>
          </a:xfrm>
          <a:prstGeom prst="line">
            <a:avLst/>
          </a:prstGeom>
          <a:ln w="19050" cap="flat" cmpd="sng" algn="ctr">
            <a:gradFill>
              <a:gsLst>
                <a:gs pos="50000">
                  <a:schemeClr val="accent3"/>
                </a:gs>
                <a:gs pos="0">
                  <a:schemeClr val="accent3">
                    <a:lumMod val="25000"/>
                    <a:lumOff val="75000"/>
                  </a:schemeClr>
                </a:gs>
                <a:gs pos="100000">
                  <a:schemeClr val="accent3">
                    <a:lumMod val="85000"/>
                  </a:schemeClr>
                </a:gs>
              </a:gsLst>
              <a:lin ang="5400000" scaled="0"/>
            </a:gra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7145" y="1703705"/>
            <a:ext cx="336550" cy="128460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Yu Gothic UI Semibold" panose="020B0700000000000000" charset="-128"/>
                <a:ea typeface="Yu Gothic UI Semibold" panose="020B0700000000000000" charset="-128"/>
              </a:rPr>
              <a:t>Training   Pipeline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7145" y="3431540"/>
            <a:ext cx="336550" cy="128460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Yu Gothic UI Semibold" panose="020B0700000000000000" charset="-128"/>
                <a:ea typeface="Yu Gothic UI Semibold" panose="020B0700000000000000" charset="-128"/>
              </a:rPr>
              <a:t> Inference  Pipeline</a:t>
            </a: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899920" y="2152015"/>
            <a:ext cx="252095" cy="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861185" y="2844165"/>
            <a:ext cx="292735" cy="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梯形 76"/>
          <p:cNvSpPr/>
          <p:nvPr/>
        </p:nvSpPr>
        <p:spPr>
          <a:xfrm rot="5400000">
            <a:off x="2079625" y="1990725"/>
            <a:ext cx="504190" cy="360045"/>
          </a:xfrm>
          <a:prstGeom prst="trapezoid">
            <a:avLst/>
          </a:prstGeom>
          <a:solidFill>
            <a:srgbClr val="DBCFE1"/>
          </a:solidFill>
          <a:ln w="3175">
            <a:solidFill>
              <a:srgbClr val="8B7E9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梯形 77"/>
          <p:cNvSpPr/>
          <p:nvPr/>
        </p:nvSpPr>
        <p:spPr>
          <a:xfrm rot="5400000">
            <a:off x="2081530" y="2654935"/>
            <a:ext cx="504190" cy="360045"/>
          </a:xfrm>
          <a:prstGeom prst="trapezoid">
            <a:avLst/>
          </a:prstGeom>
          <a:solidFill>
            <a:srgbClr val="DBCFE1"/>
          </a:solidFill>
          <a:ln w="3175">
            <a:solidFill>
              <a:srgbClr val="8B7E9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110230" y="2052320"/>
            <a:ext cx="195580" cy="199390"/>
          </a:xfrm>
          <a:prstGeom prst="rect">
            <a:avLst/>
          </a:prstGeom>
          <a:solidFill>
            <a:srgbClr val="DBCFE1"/>
          </a:solidFill>
          <a:ln>
            <a:solidFill>
              <a:srgbClr val="C0AAC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856230" y="2366645"/>
            <a:ext cx="197485" cy="862965"/>
          </a:xfrm>
          <a:prstGeom prst="rect">
            <a:avLst/>
          </a:prstGeom>
          <a:solidFill>
            <a:srgbClr val="DBCFE1"/>
          </a:solidFill>
          <a:ln w="3175">
            <a:solidFill>
              <a:srgbClr val="C0AAC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/>
          <p:cNvCxnSpPr/>
          <p:nvPr/>
        </p:nvCxnSpPr>
        <p:spPr>
          <a:xfrm>
            <a:off x="2856865" y="2550795"/>
            <a:ext cx="195580" cy="0"/>
          </a:xfrm>
          <a:prstGeom prst="line">
            <a:avLst/>
          </a:prstGeom>
          <a:ln w="3175">
            <a:solidFill>
              <a:srgbClr val="C0AACB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2856865" y="2722245"/>
            <a:ext cx="195580" cy="0"/>
          </a:xfrm>
          <a:prstGeom prst="line">
            <a:avLst/>
          </a:prstGeom>
          <a:ln w="3175">
            <a:solidFill>
              <a:srgbClr val="C0AACB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856865" y="2893060"/>
            <a:ext cx="195580" cy="0"/>
          </a:xfrm>
          <a:prstGeom prst="line">
            <a:avLst/>
          </a:prstGeom>
          <a:ln w="3175">
            <a:solidFill>
              <a:srgbClr val="C0AACB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2856865" y="3060065"/>
            <a:ext cx="195580" cy="0"/>
          </a:xfrm>
          <a:prstGeom prst="line">
            <a:avLst/>
          </a:prstGeom>
          <a:ln w="3175">
            <a:solidFill>
              <a:srgbClr val="C0AACB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2856865" y="3227705"/>
            <a:ext cx="195580" cy="0"/>
          </a:xfrm>
          <a:prstGeom prst="line">
            <a:avLst/>
          </a:prstGeom>
          <a:ln w="3175">
            <a:solidFill>
              <a:srgbClr val="C0AACB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3616960" y="2469515"/>
            <a:ext cx="190500" cy="668020"/>
          </a:xfrm>
          <a:prstGeom prst="rect">
            <a:avLst/>
          </a:prstGeom>
          <a:solidFill>
            <a:srgbClr val="DBCFE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/>
          <p:nvPr/>
        </p:nvCxnSpPr>
        <p:spPr>
          <a:xfrm>
            <a:off x="3617595" y="2622550"/>
            <a:ext cx="189230" cy="0"/>
          </a:xfrm>
          <a:prstGeom prst="line">
            <a:avLst/>
          </a:prstGeom>
          <a:ln w="6350">
            <a:solidFill>
              <a:srgbClr val="C0AACB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617595" y="2794000"/>
            <a:ext cx="189230" cy="0"/>
          </a:xfrm>
          <a:prstGeom prst="line">
            <a:avLst/>
          </a:prstGeom>
          <a:ln w="6350">
            <a:solidFill>
              <a:srgbClr val="C0AACB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3617595" y="2964815"/>
            <a:ext cx="189230" cy="0"/>
          </a:xfrm>
          <a:prstGeom prst="line">
            <a:avLst/>
          </a:prstGeom>
          <a:ln w="6350">
            <a:solidFill>
              <a:srgbClr val="C0AACB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3617595" y="3131820"/>
            <a:ext cx="189230" cy="0"/>
          </a:xfrm>
          <a:prstGeom prst="line">
            <a:avLst/>
          </a:prstGeom>
          <a:ln w="6350">
            <a:solidFill>
              <a:srgbClr val="C0AACB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64" name="组合 363"/>
          <p:cNvGrpSpPr/>
          <p:nvPr/>
        </p:nvGrpSpPr>
        <p:grpSpPr>
          <a:xfrm>
            <a:off x="3101975" y="2364105"/>
            <a:ext cx="205105" cy="863600"/>
            <a:chOff x="5378" y="3527"/>
            <a:chExt cx="346" cy="1360"/>
          </a:xfrm>
        </p:grpSpPr>
        <p:sp>
          <p:nvSpPr>
            <p:cNvPr id="128" name="矩形 127"/>
            <p:cNvSpPr/>
            <p:nvPr/>
          </p:nvSpPr>
          <p:spPr>
            <a:xfrm>
              <a:off x="5386" y="3527"/>
              <a:ext cx="333" cy="1357"/>
            </a:xfrm>
            <a:prstGeom prst="rect">
              <a:avLst/>
            </a:prstGeom>
            <a:solidFill>
              <a:srgbClr val="C0AACB"/>
            </a:solidFill>
            <a:ln w="3175">
              <a:solidFill>
                <a:srgbClr val="8B7E9A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4" name="直接连接符 133"/>
            <p:cNvCxnSpPr/>
            <p:nvPr/>
          </p:nvCxnSpPr>
          <p:spPr>
            <a:xfrm>
              <a:off x="5378" y="3817"/>
              <a:ext cx="331" cy="0"/>
            </a:xfrm>
            <a:prstGeom prst="line">
              <a:avLst/>
            </a:prstGeom>
            <a:ln w="3175">
              <a:solidFill>
                <a:srgbClr val="8B7E9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5386" y="4087"/>
              <a:ext cx="331" cy="0"/>
            </a:xfrm>
            <a:prstGeom prst="line">
              <a:avLst/>
            </a:prstGeom>
            <a:ln w="3175">
              <a:solidFill>
                <a:srgbClr val="8B7E9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5394" y="4357"/>
              <a:ext cx="331" cy="0"/>
            </a:xfrm>
            <a:prstGeom prst="line">
              <a:avLst/>
            </a:prstGeom>
            <a:ln w="3175">
              <a:solidFill>
                <a:srgbClr val="8B7E9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5387" y="4627"/>
              <a:ext cx="331" cy="0"/>
            </a:xfrm>
            <a:prstGeom prst="line">
              <a:avLst/>
            </a:prstGeom>
            <a:ln w="3175">
              <a:solidFill>
                <a:srgbClr val="8B7E9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5394" y="4887"/>
              <a:ext cx="331" cy="0"/>
            </a:xfrm>
            <a:prstGeom prst="line">
              <a:avLst/>
            </a:prstGeom>
            <a:ln w="3175">
              <a:solidFill>
                <a:srgbClr val="8B7E9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43" name="梯形 142"/>
          <p:cNvSpPr/>
          <p:nvPr/>
        </p:nvSpPr>
        <p:spPr>
          <a:xfrm rot="16200000" flipH="1">
            <a:off x="3818255" y="2534285"/>
            <a:ext cx="895985" cy="509905"/>
          </a:xfrm>
          <a:prstGeom prst="trapezoid">
            <a:avLst/>
          </a:prstGeom>
          <a:solidFill>
            <a:srgbClr val="F9E195"/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20" y="2367280"/>
            <a:ext cx="172085" cy="287020"/>
          </a:xfrm>
          <a:prstGeom prst="rect">
            <a:avLst/>
          </a:prstGeom>
        </p:spPr>
      </p:pic>
      <p:pic>
        <p:nvPicPr>
          <p:cNvPr id="148" name="图片 1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53920" y="2592705"/>
            <a:ext cx="115570" cy="127000"/>
          </a:xfrm>
          <a:prstGeom prst="rect">
            <a:avLst/>
          </a:prstGeom>
        </p:spPr>
      </p:pic>
      <p:pic>
        <p:nvPicPr>
          <p:cNvPr id="150" name="图片 1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52015" y="1936115"/>
            <a:ext cx="115570" cy="127000"/>
          </a:xfrm>
          <a:prstGeom prst="rect">
            <a:avLst/>
          </a:prstGeom>
        </p:spPr>
      </p:pic>
      <p:cxnSp>
        <p:nvCxnSpPr>
          <p:cNvPr id="153" name="直接连接符 152"/>
          <p:cNvCxnSpPr/>
          <p:nvPr/>
        </p:nvCxnSpPr>
        <p:spPr>
          <a:xfrm flipV="1">
            <a:off x="4488180" y="2482215"/>
            <a:ext cx="1002030" cy="762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headEnd type="none" w="sm" len="sm"/>
            <a:tailEnd type="triangle" w="sm" len="sm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5507355" y="2009140"/>
            <a:ext cx="3522980" cy="2715260"/>
          </a:xfrm>
          <a:prstGeom prst="roundRect">
            <a:avLst>
              <a:gd name="adj" fmla="val 9926"/>
            </a:avLst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梯形 194"/>
          <p:cNvSpPr/>
          <p:nvPr/>
        </p:nvSpPr>
        <p:spPr>
          <a:xfrm rot="16200000" flipH="1">
            <a:off x="3830320" y="4128770"/>
            <a:ext cx="895985" cy="509905"/>
          </a:xfrm>
          <a:prstGeom prst="trapezoid">
            <a:avLst/>
          </a:prstGeom>
          <a:solidFill>
            <a:srgbClr val="F9E195"/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1" name="直接连接符 200"/>
          <p:cNvCxnSpPr>
            <a:stCxn id="143" idx="3"/>
            <a:endCxn id="195" idx="1"/>
          </p:cNvCxnSpPr>
          <p:nvPr/>
        </p:nvCxnSpPr>
        <p:spPr>
          <a:xfrm>
            <a:off x="4266565" y="3173730"/>
            <a:ext cx="12065" cy="825500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tailEnd type="triangle" w="sm" len="sm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2" name="圆角矩形 201"/>
          <p:cNvSpPr/>
          <p:nvPr/>
        </p:nvSpPr>
        <p:spPr>
          <a:xfrm>
            <a:off x="4768850" y="3431540"/>
            <a:ext cx="662305" cy="37719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4737735" y="4233545"/>
            <a:ext cx="720090" cy="36004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6" name="组合 265"/>
          <p:cNvGrpSpPr/>
          <p:nvPr/>
        </p:nvGrpSpPr>
        <p:grpSpPr>
          <a:xfrm flipH="1">
            <a:off x="1039495" y="4143375"/>
            <a:ext cx="904240" cy="495300"/>
            <a:chOff x="3118" y="3699"/>
            <a:chExt cx="1424" cy="780"/>
          </a:xfrm>
        </p:grpSpPr>
        <p:sp>
          <p:nvSpPr>
            <p:cNvPr id="267" name="矩形 266"/>
            <p:cNvSpPr/>
            <p:nvPr/>
          </p:nvSpPr>
          <p:spPr>
            <a:xfrm>
              <a:off x="3118" y="3699"/>
              <a:ext cx="1085" cy="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3231" y="3813"/>
              <a:ext cx="1085" cy="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>
              <a:off x="3345" y="3926"/>
              <a:ext cx="1085" cy="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>
              <a:off x="3458" y="4039"/>
              <a:ext cx="1085" cy="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271" name="文本框 270"/>
          <p:cNvSpPr txBox="1"/>
          <p:nvPr/>
        </p:nvSpPr>
        <p:spPr>
          <a:xfrm>
            <a:off x="1261110" y="4147185"/>
            <a:ext cx="673100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US" altLang="zh-CN"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1164590" y="4088130"/>
            <a:ext cx="805180" cy="3073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55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A sign which is</a:t>
            </a:r>
          </a:p>
          <a:p>
            <a:pPr algn="ctr"/>
            <a:endParaRPr lang="en-US" altLang="zh-CN" sz="550" b="1">
              <a:solidFill>
                <a:srgbClr val="000000"/>
              </a:solidFill>
              <a:latin typeface="Microsoft YaHei UI" panose="020B0503020204020204" charset="-122"/>
              <a:ea typeface="Microsoft YaHei UI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1096010" y="4163695"/>
            <a:ext cx="805180" cy="294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55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This is a photo of</a:t>
            </a:r>
          </a:p>
          <a:p>
            <a:pPr algn="ctr"/>
            <a:endParaRPr lang="en-US" altLang="zh-CN" sz="550" b="1">
              <a:solidFill>
                <a:srgbClr val="000000"/>
              </a:solidFill>
              <a:latin typeface="Microsoft YaHei UI" panose="020B0503020204020204" charset="-122"/>
              <a:ea typeface="Microsoft YaHei UI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74" name="文本框 273"/>
          <p:cNvSpPr txBox="1"/>
          <p:nvPr/>
        </p:nvSpPr>
        <p:spPr>
          <a:xfrm>
            <a:off x="1020445" y="4237990"/>
            <a:ext cx="805180" cy="200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55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The big bear is </a:t>
            </a:r>
          </a:p>
          <a:p>
            <a:pPr algn="ctr"/>
            <a:endParaRPr lang="en-US" altLang="zh-CN" sz="550" b="1">
              <a:solidFill>
                <a:srgbClr val="000000"/>
              </a:solidFill>
              <a:latin typeface="Microsoft YaHei UI" panose="020B0503020204020204" charset="-122"/>
              <a:ea typeface="Microsoft YaHei UI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948690" y="4322445"/>
            <a:ext cx="804545" cy="172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A photo of a clean bedroom with book </a:t>
            </a:r>
            <a:r>
              <a:rPr lang="en-US" altLang="zh-CN" sz="600" b="1">
                <a:solidFill>
                  <a:srgbClr val="FFFFFF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altLang="zh-CN" sz="600" b="1">
              <a:solidFill>
                <a:srgbClr val="FFFFFF"/>
              </a:solidFill>
              <a:latin typeface="Microsoft YaHei UI" panose="020B0503020204020204" charset="-122"/>
              <a:ea typeface="Microsoft YaHei UI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377825" y="3634740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inference image</a:t>
            </a:r>
          </a:p>
        </p:txBody>
      </p:sp>
      <p:sp>
        <p:nvSpPr>
          <p:cNvPr id="278" name="左大括号 277"/>
          <p:cNvSpPr/>
          <p:nvPr/>
        </p:nvSpPr>
        <p:spPr>
          <a:xfrm>
            <a:off x="948690" y="4134485"/>
            <a:ext cx="75565" cy="504190"/>
          </a:xfrm>
          <a:prstGeom prst="leftBrace">
            <a:avLst>
              <a:gd name="adj1" fmla="val 8333"/>
              <a:gd name="adj2" fmla="val 49370"/>
            </a:avLst>
          </a:prstGeom>
          <a:ln w="6350">
            <a:solidFill>
              <a:srgbClr val="011E39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cxnSp>
        <p:nvCxnSpPr>
          <p:cNvPr id="279" name="直接箭头连接符 278"/>
          <p:cNvCxnSpPr/>
          <p:nvPr/>
        </p:nvCxnSpPr>
        <p:spPr>
          <a:xfrm>
            <a:off x="1943735" y="3733800"/>
            <a:ext cx="252095" cy="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/>
          <p:nvPr/>
        </p:nvCxnSpPr>
        <p:spPr>
          <a:xfrm>
            <a:off x="1905000" y="4422775"/>
            <a:ext cx="292735" cy="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1" name="梯形 280"/>
          <p:cNvSpPr/>
          <p:nvPr/>
        </p:nvSpPr>
        <p:spPr>
          <a:xfrm rot="5400000">
            <a:off x="2123440" y="3572510"/>
            <a:ext cx="504190" cy="360045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梯形 281"/>
          <p:cNvSpPr/>
          <p:nvPr/>
        </p:nvSpPr>
        <p:spPr>
          <a:xfrm rot="5400000">
            <a:off x="2123440" y="4215130"/>
            <a:ext cx="504190" cy="360045"/>
          </a:xfrm>
          <a:prstGeom prst="trapezoid">
            <a:avLst/>
          </a:prstGeom>
          <a:solidFill>
            <a:srgbClr val="DBCFE1"/>
          </a:solidFill>
          <a:ln w="3175">
            <a:solidFill>
              <a:srgbClr val="8B7E9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3" name="图片 2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97735" y="4171315"/>
            <a:ext cx="115570" cy="127000"/>
          </a:xfrm>
          <a:prstGeom prst="rect">
            <a:avLst/>
          </a:prstGeom>
        </p:spPr>
      </p:pic>
      <p:pic>
        <p:nvPicPr>
          <p:cNvPr id="284" name="图片 2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95830" y="3517900"/>
            <a:ext cx="115570" cy="125730"/>
          </a:xfrm>
          <a:prstGeom prst="rect">
            <a:avLst/>
          </a:prstGeom>
        </p:spPr>
      </p:pic>
      <p:sp>
        <p:nvSpPr>
          <p:cNvPr id="285" name="文本框 284"/>
          <p:cNvSpPr txBox="1"/>
          <p:nvPr/>
        </p:nvSpPr>
        <p:spPr>
          <a:xfrm>
            <a:off x="215265" y="4243070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caption corups</a:t>
            </a:r>
          </a:p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(size = n)</a:t>
            </a:r>
          </a:p>
        </p:txBody>
      </p:sp>
      <p:sp>
        <p:nvSpPr>
          <p:cNvPr id="286" name="矩形 285"/>
          <p:cNvSpPr/>
          <p:nvPr/>
        </p:nvSpPr>
        <p:spPr>
          <a:xfrm>
            <a:off x="6095365" y="227965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6455410" y="227965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6959600" y="227965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7346950" y="227965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7727950" y="227965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>
            <a:off x="8104505" y="227965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圆角矩形 303"/>
          <p:cNvSpPr/>
          <p:nvPr/>
        </p:nvSpPr>
        <p:spPr>
          <a:xfrm>
            <a:off x="6056630" y="2589530"/>
            <a:ext cx="2691130" cy="812165"/>
          </a:xfrm>
          <a:prstGeom prst="roundRect">
            <a:avLst>
              <a:gd name="adj" fmla="val 11804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文本框 316"/>
          <p:cNvSpPr txBox="1"/>
          <p:nvPr/>
        </p:nvSpPr>
        <p:spPr>
          <a:xfrm>
            <a:off x="5380355" y="2981960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5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Transformer</a:t>
            </a:r>
          </a:p>
        </p:txBody>
      </p:sp>
      <p:sp>
        <p:nvSpPr>
          <p:cNvPr id="319" name="圆角矩形 318"/>
          <p:cNvSpPr/>
          <p:nvPr/>
        </p:nvSpPr>
        <p:spPr>
          <a:xfrm>
            <a:off x="6102985" y="4050665"/>
            <a:ext cx="2649855" cy="2266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0" name="图片 3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240" y="3495675"/>
            <a:ext cx="795655" cy="513715"/>
          </a:xfrm>
          <a:prstGeom prst="rect">
            <a:avLst/>
          </a:prstGeom>
        </p:spPr>
      </p:pic>
      <p:sp>
        <p:nvSpPr>
          <p:cNvPr id="321" name="文本框 320"/>
          <p:cNvSpPr txBox="1"/>
          <p:nvPr/>
        </p:nvSpPr>
        <p:spPr>
          <a:xfrm>
            <a:off x="5380355" y="3481705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5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altLang="zh-CN" sz="65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Logits</a:t>
            </a:r>
          </a:p>
        </p:txBody>
      </p:sp>
      <p:sp>
        <p:nvSpPr>
          <p:cNvPr id="323" name="文本框 322"/>
          <p:cNvSpPr txBox="1"/>
          <p:nvPr/>
        </p:nvSpPr>
        <p:spPr>
          <a:xfrm>
            <a:off x="5395595" y="3810635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5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Attention</a:t>
            </a:r>
          </a:p>
          <a:p>
            <a:pPr algn="ctr"/>
            <a:r>
              <a:rPr lang="en-US" altLang="zh-CN" sz="65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Mask</a:t>
            </a:r>
          </a:p>
        </p:txBody>
      </p:sp>
      <p:sp>
        <p:nvSpPr>
          <p:cNvPr id="324" name="矩形 323"/>
          <p:cNvSpPr/>
          <p:nvPr/>
        </p:nvSpPr>
        <p:spPr>
          <a:xfrm>
            <a:off x="6098540" y="3549016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6457950" y="3549016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6967220" y="3549016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7346950" y="3549016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7737475" y="3549016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8110220" y="3549016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0" name="曲线连接符 329"/>
          <p:cNvCxnSpPr/>
          <p:nvPr/>
        </p:nvCxnSpPr>
        <p:spPr>
          <a:xfrm rot="10800000" flipV="1">
            <a:off x="5877560" y="4159885"/>
            <a:ext cx="217805" cy="215900"/>
          </a:xfrm>
          <a:prstGeom prst="curvedConnector3">
            <a:avLst>
              <a:gd name="adj1" fmla="val 49854"/>
            </a:avLst>
          </a:prstGeom>
          <a:ln w="0">
            <a:solidFill>
              <a:schemeClr val="accent6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1" name="文本框 330"/>
          <p:cNvSpPr txBox="1"/>
          <p:nvPr/>
        </p:nvSpPr>
        <p:spPr>
          <a:xfrm>
            <a:off x="5519420" y="4277360"/>
            <a:ext cx="48641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50" b="1">
                <a:solidFill>
                  <a:srgbClr val="FF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Loss</a:t>
            </a:r>
          </a:p>
        </p:txBody>
      </p:sp>
      <p:sp>
        <p:nvSpPr>
          <p:cNvPr id="332" name="左大括号 331"/>
          <p:cNvSpPr/>
          <p:nvPr/>
        </p:nvSpPr>
        <p:spPr>
          <a:xfrm rot="5400000">
            <a:off x="7355840" y="909320"/>
            <a:ext cx="107950" cy="2613025"/>
          </a:xfrm>
          <a:prstGeom prst="lef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文本框 332"/>
          <p:cNvSpPr txBox="1"/>
          <p:nvPr/>
        </p:nvSpPr>
        <p:spPr>
          <a:xfrm>
            <a:off x="5921375" y="2005965"/>
            <a:ext cx="2812415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zh-CN" sz="65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Current: A pretty </a:t>
            </a:r>
            <a:r>
              <a:rPr lang="en-US" altLang="zh-CN" sz="650" b="1">
                <a:solidFill>
                  <a:schemeClr val="accent3">
                    <a:lumMod val="60000"/>
                    <a:lumOff val="40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woman is looking at cellphone.</a:t>
            </a:r>
          </a:p>
        </p:txBody>
      </p:sp>
      <p:sp>
        <p:nvSpPr>
          <p:cNvPr id="334" name="左大括号 333"/>
          <p:cNvSpPr/>
          <p:nvPr/>
        </p:nvSpPr>
        <p:spPr>
          <a:xfrm rot="16200000" flipV="1">
            <a:off x="7379335" y="3208020"/>
            <a:ext cx="106680" cy="2621915"/>
          </a:xfrm>
          <a:prstGeom prst="lef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文本框 334"/>
          <p:cNvSpPr txBox="1"/>
          <p:nvPr/>
        </p:nvSpPr>
        <p:spPr>
          <a:xfrm>
            <a:off x="5953125" y="4517390"/>
            <a:ext cx="2812415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5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Label: </a:t>
            </a:r>
            <a:r>
              <a:rPr lang="en-US" altLang="zh-CN" sz="650" b="1">
                <a:solidFill>
                  <a:schemeClr val="accent3">
                    <a:lumMod val="60000"/>
                    <a:lumOff val="40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A pretty</a:t>
            </a:r>
            <a:r>
              <a:rPr lang="en-US" altLang="zh-CN" sz="65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 woman</a:t>
            </a:r>
            <a:r>
              <a:rPr lang="en-US" altLang="zh-CN" sz="650" b="1">
                <a:solidFill>
                  <a:schemeClr val="accent3">
                    <a:lumMod val="60000"/>
                    <a:lumOff val="40000"/>
                  </a:schemeClr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 is looking at cellphone.</a:t>
            </a:r>
          </a:p>
        </p:txBody>
      </p:sp>
      <p:pic>
        <p:nvPicPr>
          <p:cNvPr id="336" name="图片 3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1240" y="3458210"/>
            <a:ext cx="167640" cy="32194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 flipV="1">
            <a:off x="6142990" y="2661920"/>
            <a:ext cx="192405" cy="18478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V="1">
            <a:off x="6483985" y="2661920"/>
            <a:ext cx="192405" cy="18478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flipV="1">
            <a:off x="6990715" y="2661920"/>
            <a:ext cx="192405" cy="18478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flipV="1">
            <a:off x="7399020" y="2661920"/>
            <a:ext cx="192405" cy="18478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flipV="1">
            <a:off x="7789545" y="2661920"/>
            <a:ext cx="192405" cy="18478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flipV="1">
            <a:off x="8173720" y="2661920"/>
            <a:ext cx="192405" cy="18478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86550" y="2160270"/>
            <a:ext cx="335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...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688455" y="2574290"/>
            <a:ext cx="295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...</a:t>
            </a:r>
          </a:p>
        </p:txBody>
      </p:sp>
      <p:sp>
        <p:nvSpPr>
          <p:cNvPr id="15" name="椭圆 14"/>
          <p:cNvSpPr/>
          <p:nvPr/>
        </p:nvSpPr>
        <p:spPr>
          <a:xfrm flipV="1">
            <a:off x="6145530" y="3141345"/>
            <a:ext cx="192405" cy="18478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flipV="1">
            <a:off x="6492875" y="3141345"/>
            <a:ext cx="192405" cy="18478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V="1">
            <a:off x="7005955" y="3141345"/>
            <a:ext cx="192405" cy="18478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V="1">
            <a:off x="7404100" y="3141345"/>
            <a:ext cx="192405" cy="18478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flipV="1">
            <a:off x="7785735" y="3141345"/>
            <a:ext cx="192405" cy="18478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8179435" y="3141345"/>
            <a:ext cx="192405" cy="18478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03695" y="3046730"/>
            <a:ext cx="295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...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47105" y="2273935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[CLS]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364605" y="2273935"/>
                <a:ext cx="448945" cy="18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s</m:t>
                          </m:r>
                          <m: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2273935"/>
                <a:ext cx="448945" cy="18351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869430" y="2273935"/>
                <a:ext cx="448945" cy="18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sk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30" y="2273935"/>
                <a:ext cx="448945" cy="1835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7296150" y="2273935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[SEQ]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750175" y="2273935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7" name="矩形 26"/>
          <p:cNvSpPr/>
          <p:nvPr/>
        </p:nvSpPr>
        <p:spPr>
          <a:xfrm>
            <a:off x="8463915" y="227965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V="1">
            <a:off x="8503285" y="2661920"/>
            <a:ext cx="192405" cy="18478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V="1">
            <a:off x="8513445" y="3141345"/>
            <a:ext cx="192405" cy="18478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055610" y="2273935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pretty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411210" y="2272665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[EOS]</a:t>
            </a:r>
          </a:p>
        </p:txBody>
      </p:sp>
      <p:sp>
        <p:nvSpPr>
          <p:cNvPr id="33" name="矩形 32"/>
          <p:cNvSpPr/>
          <p:nvPr/>
        </p:nvSpPr>
        <p:spPr>
          <a:xfrm>
            <a:off x="6104890" y="3880485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464935" y="387985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969125" y="3880485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356475" y="387985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737475" y="3880485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114030" y="387985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051550" y="3543301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[CLS]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6374765" y="3543301"/>
                <a:ext cx="448945" cy="18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s</m:t>
                          </m:r>
                          <m: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765" y="3543301"/>
                <a:ext cx="448945" cy="183515"/>
              </a:xfrm>
              <a:prstGeom prst="rect">
                <a:avLst/>
              </a:prstGeom>
              <a:blipFill rotWithShape="1">
                <a:blip r:embed="rId8"/>
                <a:stretch>
                  <a:fillRect t="-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6878320" y="3543301"/>
                <a:ext cx="448945" cy="18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sk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320" y="3543301"/>
                <a:ext cx="448945" cy="183515"/>
              </a:xfrm>
              <a:prstGeom prst="rect">
                <a:avLst/>
              </a:prstGeom>
              <a:blipFill rotWithShape="1">
                <a:blip r:embed="rId9"/>
                <a:stretch>
                  <a:fillRect t="-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7308850" y="3543301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[SEQ]</a:t>
            </a:r>
          </a:p>
        </p:txBody>
      </p:sp>
      <p:sp>
        <p:nvSpPr>
          <p:cNvPr id="44" name="矩形 43"/>
          <p:cNvSpPr/>
          <p:nvPr/>
        </p:nvSpPr>
        <p:spPr>
          <a:xfrm>
            <a:off x="8473440" y="3886835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037830" y="3542348"/>
                <a:ext cx="448945" cy="185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logits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30" y="3542348"/>
                <a:ext cx="448945" cy="185420"/>
              </a:xfrm>
              <a:prstGeom prst="rect">
                <a:avLst/>
              </a:prstGeom>
              <a:blipFill rotWithShape="1">
                <a:blip r:embed="rId10"/>
                <a:stretch>
                  <a:fillRect t="-172" b="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/>
          <p:cNvSpPr txBox="1"/>
          <p:nvPr/>
        </p:nvSpPr>
        <p:spPr>
          <a:xfrm>
            <a:off x="8424545" y="3543300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[EOS]</a:t>
            </a:r>
          </a:p>
        </p:txBody>
      </p:sp>
      <p:sp>
        <p:nvSpPr>
          <p:cNvPr id="48" name="矩形 47"/>
          <p:cNvSpPr/>
          <p:nvPr/>
        </p:nvSpPr>
        <p:spPr>
          <a:xfrm>
            <a:off x="6105525" y="428117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465570" y="428117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969760" y="428117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357110" y="428117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738110" y="428117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114665" y="428117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380480" y="4275455"/>
                <a:ext cx="448945" cy="18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s</m:t>
                          </m:r>
                          <m: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480" y="4275455"/>
                <a:ext cx="448945" cy="18351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892290" y="4275455"/>
                <a:ext cx="448945" cy="18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sk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90" y="4275455"/>
                <a:ext cx="448945" cy="1835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8474075" y="4281170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8472805" y="3549016"/>
            <a:ext cx="280035" cy="1720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702425" y="3434080"/>
            <a:ext cx="295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...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6701155" y="3771900"/>
            <a:ext cx="295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...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6699885" y="4164965"/>
            <a:ext cx="295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...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6146800" y="3881120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492240" y="3886835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7000240" y="3892550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7390130" y="3885565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7776845" y="3878580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8144510" y="3877945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8497570" y="3883660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6057900" y="4275455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[CLS]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7316470" y="4275455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[SEQ]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7699375" y="4275455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pretty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7693025" y="3543301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pretty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8039735" y="4275455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woman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8423275" y="4275455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[EOS]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6104463" y="3520191"/>
            <a:ext cx="250655" cy="349707"/>
            <a:chOff x="9754" y="7735"/>
            <a:chExt cx="539" cy="765"/>
          </a:xfrm>
        </p:grpSpPr>
        <p:sp>
          <p:nvSpPr>
            <p:cNvPr id="111" name="椭圆 110"/>
            <p:cNvSpPr/>
            <p:nvPr/>
          </p:nvSpPr>
          <p:spPr>
            <a:xfrm flipV="1">
              <a:off x="9964" y="8229"/>
              <a:ext cx="233" cy="234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/>
                <p:cNvSpPr txBox="1"/>
                <p:nvPr/>
              </p:nvSpPr>
              <p:spPr>
                <a:xfrm>
                  <a:off x="9754" y="7735"/>
                  <a:ext cx="539" cy="7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×</m:t>
                        </m:r>
                      </m:oMath>
                    </m:oMathPara>
                  </a14:m>
                  <a:endParaRPr lang="en-US" altLang="zh-CN" sz="1600" i="1">
                    <a:solidFill>
                      <a:srgbClr val="00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 xmlns=""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4" y="7735"/>
                  <a:ext cx="539" cy="765"/>
                </a:xfrm>
                <a:prstGeom prst="rect">
                  <a:avLst/>
                </a:prstGeom>
                <a:blipFill rotWithShape="1">
                  <a:blip r:embed="rId11"/>
                </a:blipFill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/>
          <p:cNvGrpSpPr/>
          <p:nvPr/>
        </p:nvGrpSpPr>
        <p:grpSpPr>
          <a:xfrm>
            <a:off x="6449903" y="3520191"/>
            <a:ext cx="250655" cy="349707"/>
            <a:chOff x="9754" y="7735"/>
            <a:chExt cx="539" cy="765"/>
          </a:xfrm>
        </p:grpSpPr>
        <p:sp>
          <p:nvSpPr>
            <p:cNvPr id="114" name="椭圆 113"/>
            <p:cNvSpPr/>
            <p:nvPr/>
          </p:nvSpPr>
          <p:spPr>
            <a:xfrm flipV="1">
              <a:off x="9964" y="8229"/>
              <a:ext cx="233" cy="234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9754" y="7735"/>
                  <a:ext cx="539" cy="7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×</m:t>
                        </m:r>
                      </m:oMath>
                    </m:oMathPara>
                  </a14:m>
                  <a:endParaRPr lang="en-US" altLang="zh-CN" sz="1600" i="1">
                    <a:solidFill>
                      <a:srgbClr val="00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4" y="7735"/>
                  <a:ext cx="539" cy="765"/>
                </a:xfrm>
                <a:prstGeom prst="rect">
                  <a:avLst/>
                </a:prstGeom>
                <a:blipFill rotWithShape="1">
                  <a:blip r:embed="rId11"/>
                </a:blipFill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/>
          <p:cNvGrpSpPr/>
          <p:nvPr/>
        </p:nvGrpSpPr>
        <p:grpSpPr>
          <a:xfrm>
            <a:off x="6952823" y="3520191"/>
            <a:ext cx="250655" cy="349707"/>
            <a:chOff x="9754" y="7735"/>
            <a:chExt cx="539" cy="765"/>
          </a:xfrm>
        </p:grpSpPr>
        <p:sp>
          <p:nvSpPr>
            <p:cNvPr id="117" name="椭圆 116"/>
            <p:cNvSpPr/>
            <p:nvPr/>
          </p:nvSpPr>
          <p:spPr>
            <a:xfrm flipV="1">
              <a:off x="9964" y="8229"/>
              <a:ext cx="233" cy="234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/>
                <p:cNvSpPr txBox="1"/>
                <p:nvPr/>
              </p:nvSpPr>
              <p:spPr>
                <a:xfrm>
                  <a:off x="9754" y="7735"/>
                  <a:ext cx="539" cy="7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×</m:t>
                        </m:r>
                      </m:oMath>
                    </m:oMathPara>
                  </a14:m>
                  <a:endParaRPr lang="en-US" altLang="zh-CN" sz="1600" i="1">
                    <a:solidFill>
                      <a:srgbClr val="00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 xmlns="">
            <p:sp>
              <p:nvSpPr>
                <p:cNvPr id="118" name="文本框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4" y="7735"/>
                  <a:ext cx="539" cy="765"/>
                </a:xfrm>
                <a:prstGeom prst="rect">
                  <a:avLst/>
                </a:prstGeom>
                <a:blipFill rotWithShape="1">
                  <a:blip r:embed="rId11"/>
                </a:blipFill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组合 121"/>
          <p:cNvGrpSpPr/>
          <p:nvPr/>
        </p:nvGrpSpPr>
        <p:grpSpPr>
          <a:xfrm>
            <a:off x="7735608" y="3520191"/>
            <a:ext cx="250190" cy="349707"/>
            <a:chOff x="9754" y="7735"/>
            <a:chExt cx="539" cy="765"/>
          </a:xfrm>
        </p:grpSpPr>
        <p:sp>
          <p:nvSpPr>
            <p:cNvPr id="123" name="椭圆 122"/>
            <p:cNvSpPr/>
            <p:nvPr/>
          </p:nvSpPr>
          <p:spPr>
            <a:xfrm flipV="1">
              <a:off x="9964" y="8229"/>
              <a:ext cx="233" cy="234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/>
                <p:cNvSpPr txBox="1"/>
                <p:nvPr/>
              </p:nvSpPr>
              <p:spPr>
                <a:xfrm>
                  <a:off x="9754" y="7735"/>
                  <a:ext cx="539" cy="7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×</m:t>
                        </m:r>
                      </m:oMath>
                    </m:oMathPara>
                  </a14:m>
                  <a:endParaRPr lang="en-US" altLang="zh-CN" sz="1600" i="1">
                    <a:solidFill>
                      <a:srgbClr val="00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 xmlns=""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4" y="7735"/>
                  <a:ext cx="539" cy="765"/>
                </a:xfrm>
                <a:prstGeom prst="rect">
                  <a:avLst/>
                </a:prstGeom>
                <a:blipFill rotWithShape="1">
                  <a:blip r:embed="rId11"/>
                </a:blipFill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组合 124"/>
          <p:cNvGrpSpPr/>
          <p:nvPr/>
        </p:nvGrpSpPr>
        <p:grpSpPr>
          <a:xfrm>
            <a:off x="8105178" y="3520191"/>
            <a:ext cx="250190" cy="349707"/>
            <a:chOff x="9754" y="7735"/>
            <a:chExt cx="539" cy="765"/>
          </a:xfrm>
        </p:grpSpPr>
        <p:sp>
          <p:nvSpPr>
            <p:cNvPr id="126" name="椭圆 125"/>
            <p:cNvSpPr/>
            <p:nvPr/>
          </p:nvSpPr>
          <p:spPr>
            <a:xfrm flipV="1">
              <a:off x="9964" y="8229"/>
              <a:ext cx="233" cy="234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/>
                <p:cNvSpPr txBox="1"/>
                <p:nvPr/>
              </p:nvSpPr>
              <p:spPr>
                <a:xfrm>
                  <a:off x="9754" y="7735"/>
                  <a:ext cx="539" cy="7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×</m:t>
                        </m:r>
                      </m:oMath>
                    </m:oMathPara>
                  </a14:m>
                  <a:endParaRPr lang="en-US" altLang="zh-CN" sz="1600" i="1">
                    <a:solidFill>
                      <a:srgbClr val="00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 xmlns="">
            <p:sp>
              <p:nvSpPr>
                <p:cNvPr id="127" name="文本框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4" y="7735"/>
                  <a:ext cx="539" cy="765"/>
                </a:xfrm>
                <a:prstGeom prst="rect">
                  <a:avLst/>
                </a:prstGeom>
                <a:blipFill rotWithShape="1">
                  <a:blip r:embed="rId11"/>
                </a:blipFill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组合 128"/>
          <p:cNvGrpSpPr/>
          <p:nvPr/>
        </p:nvGrpSpPr>
        <p:grpSpPr>
          <a:xfrm>
            <a:off x="8474748" y="3520191"/>
            <a:ext cx="250190" cy="349707"/>
            <a:chOff x="9754" y="7735"/>
            <a:chExt cx="539" cy="765"/>
          </a:xfrm>
        </p:grpSpPr>
        <p:sp>
          <p:nvSpPr>
            <p:cNvPr id="130" name="椭圆 129"/>
            <p:cNvSpPr/>
            <p:nvPr/>
          </p:nvSpPr>
          <p:spPr>
            <a:xfrm flipV="1">
              <a:off x="9964" y="8229"/>
              <a:ext cx="233" cy="234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/>
                <p:cNvSpPr txBox="1"/>
                <p:nvPr/>
              </p:nvSpPr>
              <p:spPr>
                <a:xfrm>
                  <a:off x="9754" y="7735"/>
                  <a:ext cx="539" cy="7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×</m:t>
                        </m:r>
                      </m:oMath>
                    </m:oMathPara>
                  </a14:m>
                  <a:endParaRPr lang="en-US" altLang="zh-CN" sz="1600" i="1">
                    <a:solidFill>
                      <a:srgbClr val="00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 xmlns="">
            <p:sp>
              <p:nvSpPr>
                <p:cNvPr id="131" name="文本框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4" y="7735"/>
                  <a:ext cx="539" cy="765"/>
                </a:xfrm>
                <a:prstGeom prst="rect">
                  <a:avLst/>
                </a:prstGeom>
                <a:blipFill rotWithShape="1">
                  <a:blip r:embed="rId11"/>
                </a:blipFill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组合 131"/>
          <p:cNvGrpSpPr/>
          <p:nvPr/>
        </p:nvGrpSpPr>
        <p:grpSpPr>
          <a:xfrm>
            <a:off x="6276843" y="3974889"/>
            <a:ext cx="252980" cy="362050"/>
            <a:chOff x="9756" y="7924"/>
            <a:chExt cx="544" cy="792"/>
          </a:xfrm>
        </p:grpSpPr>
        <p:sp>
          <p:nvSpPr>
            <p:cNvPr id="133" name="椭圆 132"/>
            <p:cNvSpPr/>
            <p:nvPr/>
          </p:nvSpPr>
          <p:spPr>
            <a:xfrm flipV="1">
              <a:off x="9964" y="8229"/>
              <a:ext cx="233" cy="234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9761" y="7951"/>
              <a:ext cx="539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wrap="square" rtlCol="0">
              <a:noAutofit/>
            </a:bodyPr>
            <a:lstStyle/>
            <a:p>
              <a:endParaRPr lang="en-US" altLang="zh-CN" baseline="-25000">
                <a:solidFill>
                  <a:srgbClr val="000000"/>
                </a:solidFill>
                <a:latin typeface="Cambria Math" panose="02040503050406030204" charset="0"/>
                <a:ea typeface="MS Mincho" charset="0"/>
                <a:cs typeface="Cambria Math" panose="02040503050406030204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9756" y="7924"/>
              <a:ext cx="539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wrap="square" rtlCol="0">
              <a:noAutofit/>
            </a:bodyPr>
            <a:lstStyle/>
            <a:p>
              <a:r>
                <a:rPr lang="en-US" altLang="zh-CN" sz="2000" baseline="-25000">
                  <a:solidFill>
                    <a:srgbClr val="00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rPr>
                <a:t>+</a:t>
              </a: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705468" y="3984414"/>
            <a:ext cx="252980" cy="362050"/>
            <a:chOff x="9756" y="7924"/>
            <a:chExt cx="544" cy="792"/>
          </a:xfrm>
        </p:grpSpPr>
        <p:sp>
          <p:nvSpPr>
            <p:cNvPr id="152" name="椭圆 151"/>
            <p:cNvSpPr/>
            <p:nvPr/>
          </p:nvSpPr>
          <p:spPr>
            <a:xfrm flipV="1">
              <a:off x="9964" y="8229"/>
              <a:ext cx="233" cy="234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9761" y="7951"/>
              <a:ext cx="539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wrap="square" rtlCol="0">
              <a:noAutofit/>
            </a:bodyPr>
            <a:lstStyle/>
            <a:p>
              <a:endParaRPr lang="en-US" altLang="zh-CN" baseline="-25000">
                <a:solidFill>
                  <a:srgbClr val="000000"/>
                </a:solidFill>
                <a:latin typeface="Cambria Math" panose="02040503050406030204" charset="0"/>
                <a:ea typeface="MS Mincho" charset="0"/>
                <a:cs typeface="Cambria Math" panose="02040503050406030204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9756" y="7924"/>
              <a:ext cx="539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wrap="square" rtlCol="0">
              <a:noAutofit/>
            </a:bodyPr>
            <a:lstStyle/>
            <a:p>
              <a:r>
                <a:rPr lang="en-US" altLang="zh-CN" sz="2000" baseline="-25000">
                  <a:solidFill>
                    <a:srgbClr val="00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rPr>
                <a:t>+</a:t>
              </a: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7149968" y="3981239"/>
            <a:ext cx="252980" cy="362050"/>
            <a:chOff x="9756" y="7924"/>
            <a:chExt cx="544" cy="792"/>
          </a:xfrm>
        </p:grpSpPr>
        <p:sp>
          <p:nvSpPr>
            <p:cNvPr id="158" name="椭圆 157"/>
            <p:cNvSpPr/>
            <p:nvPr/>
          </p:nvSpPr>
          <p:spPr>
            <a:xfrm flipV="1">
              <a:off x="9964" y="8229"/>
              <a:ext cx="233" cy="234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9761" y="7951"/>
              <a:ext cx="539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wrap="square" rtlCol="0">
              <a:noAutofit/>
            </a:bodyPr>
            <a:lstStyle/>
            <a:p>
              <a:endParaRPr lang="en-US" altLang="zh-CN" baseline="-25000">
                <a:solidFill>
                  <a:srgbClr val="000000"/>
                </a:solidFill>
                <a:latin typeface="Cambria Math" panose="02040503050406030204" charset="0"/>
                <a:ea typeface="MS Mincho" charset="0"/>
                <a:cs typeface="Cambria Math" panose="02040503050406030204" charset="0"/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9756" y="7924"/>
              <a:ext cx="539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wrap="square" rtlCol="0">
              <a:noAutofit/>
            </a:bodyPr>
            <a:lstStyle/>
            <a:p>
              <a:r>
                <a:rPr lang="en-US" altLang="zh-CN" sz="2000" baseline="-25000">
                  <a:solidFill>
                    <a:srgbClr val="00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rPr>
                <a:t>+</a:t>
              </a: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7543668" y="3981239"/>
            <a:ext cx="252980" cy="362050"/>
            <a:chOff x="9756" y="7924"/>
            <a:chExt cx="544" cy="792"/>
          </a:xfrm>
        </p:grpSpPr>
        <p:sp>
          <p:nvSpPr>
            <p:cNvPr id="162" name="椭圆 161"/>
            <p:cNvSpPr/>
            <p:nvPr/>
          </p:nvSpPr>
          <p:spPr>
            <a:xfrm flipV="1">
              <a:off x="9964" y="8229"/>
              <a:ext cx="233" cy="234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9761" y="7951"/>
              <a:ext cx="539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wrap="square" rtlCol="0">
              <a:noAutofit/>
            </a:bodyPr>
            <a:lstStyle/>
            <a:p>
              <a:endParaRPr lang="en-US" altLang="zh-CN" baseline="-25000">
                <a:solidFill>
                  <a:srgbClr val="000000"/>
                </a:solidFill>
                <a:latin typeface="Cambria Math" panose="02040503050406030204" charset="0"/>
                <a:ea typeface="MS Mincho" charset="0"/>
                <a:cs typeface="Cambria Math" panose="02040503050406030204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9756" y="7924"/>
              <a:ext cx="539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wrap="square" rtlCol="0">
              <a:noAutofit/>
            </a:bodyPr>
            <a:lstStyle/>
            <a:p>
              <a:r>
                <a:rPr lang="en-US" altLang="zh-CN" sz="2000" baseline="-25000">
                  <a:solidFill>
                    <a:srgbClr val="00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rPr>
                <a:t>+</a:t>
              </a: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7918318" y="3978064"/>
            <a:ext cx="252980" cy="362050"/>
            <a:chOff x="9756" y="7924"/>
            <a:chExt cx="544" cy="792"/>
          </a:xfrm>
        </p:grpSpPr>
        <p:sp>
          <p:nvSpPr>
            <p:cNvPr id="198" name="椭圆 197"/>
            <p:cNvSpPr/>
            <p:nvPr/>
          </p:nvSpPr>
          <p:spPr>
            <a:xfrm flipV="1">
              <a:off x="9964" y="8229"/>
              <a:ext cx="233" cy="234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9761" y="7951"/>
              <a:ext cx="539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wrap="square" rtlCol="0">
              <a:noAutofit/>
            </a:bodyPr>
            <a:lstStyle/>
            <a:p>
              <a:endParaRPr lang="en-US" altLang="zh-CN" baseline="-25000">
                <a:solidFill>
                  <a:srgbClr val="000000"/>
                </a:solidFill>
                <a:latin typeface="Cambria Math" panose="02040503050406030204" charset="0"/>
                <a:ea typeface="MS Mincho" charset="0"/>
                <a:cs typeface="Cambria Math" panose="02040503050406030204" charset="0"/>
              </a:endParaRPr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9756" y="7924"/>
              <a:ext cx="539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wrap="square" rtlCol="0">
              <a:noAutofit/>
            </a:bodyPr>
            <a:lstStyle/>
            <a:p>
              <a:r>
                <a:rPr lang="en-US" altLang="zh-CN" sz="2000" baseline="-25000">
                  <a:solidFill>
                    <a:srgbClr val="00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rPr>
                <a:t>+</a:t>
              </a: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8283443" y="3981239"/>
            <a:ext cx="252980" cy="362050"/>
            <a:chOff x="9756" y="7924"/>
            <a:chExt cx="544" cy="792"/>
          </a:xfrm>
        </p:grpSpPr>
        <p:sp>
          <p:nvSpPr>
            <p:cNvPr id="205" name="椭圆 204"/>
            <p:cNvSpPr/>
            <p:nvPr/>
          </p:nvSpPr>
          <p:spPr>
            <a:xfrm flipV="1">
              <a:off x="9964" y="8229"/>
              <a:ext cx="233" cy="234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9761" y="7951"/>
              <a:ext cx="539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wrap="square" rtlCol="0">
              <a:noAutofit/>
            </a:bodyPr>
            <a:lstStyle/>
            <a:p>
              <a:endParaRPr lang="en-US" altLang="zh-CN" baseline="-25000">
                <a:solidFill>
                  <a:srgbClr val="000000"/>
                </a:solidFill>
                <a:latin typeface="Cambria Math" panose="02040503050406030204" charset="0"/>
                <a:ea typeface="MS Mincho" charset="0"/>
                <a:cs typeface="Cambria Math" panose="02040503050406030204" charset="0"/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9756" y="7924"/>
              <a:ext cx="539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wrap="square" rtlCol="0">
              <a:noAutofit/>
            </a:bodyPr>
            <a:lstStyle/>
            <a:p>
              <a:r>
                <a:rPr lang="en-US" altLang="zh-CN" sz="2000" baseline="-25000">
                  <a:solidFill>
                    <a:srgbClr val="00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rPr>
                <a:t>+</a:t>
              </a:r>
            </a:p>
          </p:txBody>
        </p:sp>
      </p:grpSp>
      <p:cxnSp>
        <p:nvCxnSpPr>
          <p:cNvPr id="210" name="直接箭头连接符 209"/>
          <p:cNvCxnSpPr/>
          <p:nvPr/>
        </p:nvCxnSpPr>
        <p:spPr>
          <a:xfrm>
            <a:off x="6243320" y="2450783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>
            <a:off x="6579870" y="2450783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>
            <a:off x="7091045" y="2450783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7491095" y="2450783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>
            <a:off x="7878445" y="2450783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8262620" y="2450783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/>
          <p:nvPr/>
        </p:nvCxnSpPr>
        <p:spPr>
          <a:xfrm>
            <a:off x="8602345" y="2450783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/>
          <p:nvPr/>
        </p:nvCxnSpPr>
        <p:spPr>
          <a:xfrm>
            <a:off x="6252845" y="3322320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/>
          <p:nvPr/>
        </p:nvCxnSpPr>
        <p:spPr>
          <a:xfrm>
            <a:off x="6589395" y="3325495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>
            <a:off x="7100570" y="3331845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7500620" y="3331845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7887970" y="3325495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>
            <a:off x="8272145" y="3322320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/>
        </p:nvCxnSpPr>
        <p:spPr>
          <a:xfrm>
            <a:off x="8611870" y="3328670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/>
          <p:nvPr/>
        </p:nvCxnSpPr>
        <p:spPr>
          <a:xfrm>
            <a:off x="6259195" y="4049395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>
            <a:off x="6595745" y="4052570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>
            <a:off x="7106920" y="4057333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/>
          <p:nvPr/>
        </p:nvCxnSpPr>
        <p:spPr>
          <a:xfrm>
            <a:off x="7506970" y="4057333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>
            <a:off x="7894320" y="4052570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/>
          <p:nvPr/>
        </p:nvCxnSpPr>
        <p:spPr>
          <a:xfrm>
            <a:off x="8260715" y="4049395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/>
          <p:nvPr/>
        </p:nvCxnSpPr>
        <p:spPr>
          <a:xfrm>
            <a:off x="8618220" y="4057333"/>
            <a:ext cx="0" cy="212725"/>
          </a:xfrm>
          <a:prstGeom prst="straightConnector1">
            <a:avLst/>
          </a:prstGeom>
          <a:ln cap="flat">
            <a:solidFill>
              <a:srgbClr val="000000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6" name="文本框 345"/>
          <p:cNvSpPr txBox="1"/>
          <p:nvPr/>
        </p:nvSpPr>
        <p:spPr>
          <a:xfrm>
            <a:off x="4775200" y="3435985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Tuned</a:t>
            </a:r>
          </a:p>
        </p:txBody>
      </p:sp>
      <p:sp>
        <p:nvSpPr>
          <p:cNvPr id="348" name="文本框 347"/>
          <p:cNvSpPr txBox="1"/>
          <p:nvPr/>
        </p:nvSpPr>
        <p:spPr>
          <a:xfrm>
            <a:off x="4904740" y="3604260"/>
            <a:ext cx="58039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Frozen</a:t>
            </a:r>
          </a:p>
        </p:txBody>
      </p:sp>
      <p:sp>
        <p:nvSpPr>
          <p:cNvPr id="350" name="文本框 349"/>
          <p:cNvSpPr txBox="1"/>
          <p:nvPr/>
        </p:nvSpPr>
        <p:spPr>
          <a:xfrm>
            <a:off x="4704080" y="4189730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A man is riding a motocycle down a dirty road.</a:t>
            </a:r>
          </a:p>
        </p:txBody>
      </p:sp>
      <p:sp>
        <p:nvSpPr>
          <p:cNvPr id="351" name="文本框 350"/>
          <p:cNvSpPr txBox="1"/>
          <p:nvPr/>
        </p:nvSpPr>
        <p:spPr>
          <a:xfrm>
            <a:off x="3857625" y="2712085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US" altLang="zh-CN" sz="600" b="1">
              <a:solidFill>
                <a:srgbClr val="000000"/>
              </a:solidFill>
              <a:latin typeface="Yu Gothic UI Semibold" panose="020B0700000000000000" charset="-128"/>
              <a:ea typeface="Yu Gothic UI Semibold" panose="020B0700000000000000" charset="-128"/>
              <a:cs typeface="Times New Roman" panose="02020603050405020304" pitchFamily="18" charset="0"/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3841750" y="2687955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Decoder</a:t>
            </a:r>
          </a:p>
        </p:txBody>
      </p:sp>
      <p:sp>
        <p:nvSpPr>
          <p:cNvPr id="353" name="文本框 352"/>
          <p:cNvSpPr txBox="1"/>
          <p:nvPr/>
        </p:nvSpPr>
        <p:spPr>
          <a:xfrm>
            <a:off x="3857625" y="4320540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Decoder</a:t>
            </a:r>
          </a:p>
        </p:txBody>
      </p:sp>
      <p:pic>
        <p:nvPicPr>
          <p:cNvPr id="354" name="图片 353"/>
          <p:cNvPicPr>
            <a:picLocks noChangeAspect="1"/>
          </p:cNvPicPr>
          <p:nvPr/>
        </p:nvPicPr>
        <p:blipFill>
          <a:blip r:embed="rId12"/>
          <a:srcRect t="54247" r="22982" b="-639"/>
          <a:stretch>
            <a:fillRect/>
          </a:stretch>
        </p:blipFill>
        <p:spPr>
          <a:xfrm>
            <a:off x="4278630" y="3989070"/>
            <a:ext cx="234950" cy="259080"/>
          </a:xfrm>
          <a:prstGeom prst="rect">
            <a:avLst/>
          </a:prstGeom>
        </p:spPr>
      </p:pic>
      <p:sp>
        <p:nvSpPr>
          <p:cNvPr id="355" name="文本框 354"/>
          <p:cNvSpPr txBox="1"/>
          <p:nvPr/>
        </p:nvSpPr>
        <p:spPr>
          <a:xfrm>
            <a:off x="1916430" y="2009140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CLIP</a:t>
            </a:r>
          </a:p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Text</a:t>
            </a:r>
          </a:p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356" name="文本框 355"/>
          <p:cNvSpPr txBox="1"/>
          <p:nvPr/>
        </p:nvSpPr>
        <p:spPr>
          <a:xfrm>
            <a:off x="1924685" y="2667000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CLIP</a:t>
            </a:r>
          </a:p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Text</a:t>
            </a:r>
          </a:p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357" name="文本框 356"/>
          <p:cNvSpPr txBox="1"/>
          <p:nvPr/>
        </p:nvSpPr>
        <p:spPr>
          <a:xfrm>
            <a:off x="1960245" y="4243070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CLIP</a:t>
            </a:r>
          </a:p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Text</a:t>
            </a:r>
          </a:p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文本框 357"/>
              <p:cNvSpPr txBox="1"/>
              <p:nvPr/>
            </p:nvSpPr>
            <p:spPr>
              <a:xfrm>
                <a:off x="3011805" y="2082165"/>
                <a:ext cx="380365" cy="1962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58" name="文本框 3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805" y="2082165"/>
                <a:ext cx="380365" cy="19621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文本框 359"/>
              <p:cNvSpPr txBox="1"/>
              <p:nvPr/>
            </p:nvSpPr>
            <p:spPr>
              <a:xfrm>
                <a:off x="2823845" y="2362200"/>
                <a:ext cx="193040" cy="174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60" name="文本框 3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45" y="2362200"/>
                <a:ext cx="193040" cy="17462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文本框 360"/>
              <p:cNvSpPr txBox="1"/>
              <p:nvPr/>
            </p:nvSpPr>
            <p:spPr>
              <a:xfrm>
                <a:off x="2835275" y="2536825"/>
                <a:ext cx="217170" cy="1676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61" name="文本框 3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275" y="2536825"/>
                <a:ext cx="217170" cy="16764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文本框 361"/>
              <p:cNvSpPr txBox="1"/>
              <p:nvPr/>
            </p:nvSpPr>
            <p:spPr>
              <a:xfrm>
                <a:off x="2837180" y="2703830"/>
                <a:ext cx="241300" cy="2038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62" name="文本框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180" y="2703830"/>
                <a:ext cx="241300" cy="20383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文本框 362"/>
              <p:cNvSpPr txBox="1"/>
              <p:nvPr/>
            </p:nvSpPr>
            <p:spPr>
              <a:xfrm>
                <a:off x="2839085" y="3044190"/>
                <a:ext cx="168910" cy="18605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63" name="文本框 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085" y="3044190"/>
                <a:ext cx="168910" cy="18605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5" name="直接箭头连接符 364"/>
          <p:cNvCxnSpPr/>
          <p:nvPr/>
        </p:nvCxnSpPr>
        <p:spPr>
          <a:xfrm flipV="1">
            <a:off x="3807460" y="2792730"/>
            <a:ext cx="196850" cy="127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/>
          <p:nvPr/>
        </p:nvCxnSpPr>
        <p:spPr>
          <a:xfrm>
            <a:off x="2520315" y="2153285"/>
            <a:ext cx="579120" cy="254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1" name="文本框 370"/>
          <p:cNvSpPr txBox="1"/>
          <p:nvPr/>
        </p:nvSpPr>
        <p:spPr>
          <a:xfrm>
            <a:off x="2823845" y="2883535"/>
            <a:ext cx="336550" cy="279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372" name="文本框 371"/>
          <p:cNvSpPr txBox="1"/>
          <p:nvPr/>
        </p:nvSpPr>
        <p:spPr>
          <a:xfrm>
            <a:off x="3072130" y="2883535"/>
            <a:ext cx="336550" cy="279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</a:rPr>
              <a:t>...</a:t>
            </a:r>
          </a:p>
        </p:txBody>
      </p:sp>
      <p:cxnSp>
        <p:nvCxnSpPr>
          <p:cNvPr id="373" name="直接箭头连接符 372"/>
          <p:cNvCxnSpPr/>
          <p:nvPr/>
        </p:nvCxnSpPr>
        <p:spPr>
          <a:xfrm>
            <a:off x="2520950" y="2830195"/>
            <a:ext cx="335915" cy="63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4" name="直接箭头连接符 373"/>
          <p:cNvCxnSpPr/>
          <p:nvPr/>
        </p:nvCxnSpPr>
        <p:spPr>
          <a:xfrm>
            <a:off x="2669540" y="2452370"/>
            <a:ext cx="9525" cy="723900"/>
          </a:xfrm>
          <a:prstGeom prst="straightConnector1">
            <a:avLst/>
          </a:prstGeom>
          <a:ln>
            <a:solidFill>
              <a:srgbClr val="000000"/>
            </a:solidFill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5" name="直接箭头连接符 374"/>
          <p:cNvCxnSpPr/>
          <p:nvPr/>
        </p:nvCxnSpPr>
        <p:spPr>
          <a:xfrm flipV="1">
            <a:off x="2665730" y="2453005"/>
            <a:ext cx="196850" cy="127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6" name="直接箭头连接符 375"/>
          <p:cNvCxnSpPr/>
          <p:nvPr/>
        </p:nvCxnSpPr>
        <p:spPr>
          <a:xfrm flipV="1">
            <a:off x="2665095" y="2627630"/>
            <a:ext cx="196850" cy="127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7" name="直接箭头连接符 376"/>
          <p:cNvCxnSpPr/>
          <p:nvPr/>
        </p:nvCxnSpPr>
        <p:spPr>
          <a:xfrm flipV="1">
            <a:off x="2672080" y="3166110"/>
            <a:ext cx="196850" cy="127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8" name="文本框 377"/>
          <p:cNvSpPr txBox="1"/>
          <p:nvPr/>
        </p:nvSpPr>
        <p:spPr>
          <a:xfrm>
            <a:off x="2613660" y="2886075"/>
            <a:ext cx="336550" cy="279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文本框 378"/>
              <p:cNvSpPr txBox="1"/>
              <p:nvPr/>
            </p:nvSpPr>
            <p:spPr>
              <a:xfrm>
                <a:off x="2975610" y="2361565"/>
                <a:ext cx="466090" cy="1962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00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sub>
                      </m:sSub>
                      <m:r>
                        <a:rPr lang="en-US" altLang="zh-CN" sz="600" kern="0" spc="-100">
                          <a:solidFill>
                            <a:srgbClr val="000000"/>
                          </a:solidFill>
                          <a:uFillTx/>
                          <a:latin typeface="Cambria Math" panose="02040503050406030204" charset="0"/>
                          <a:ea typeface="Microsoft YaHei UI" panose="020B0503020204020204" charset="-122"/>
                          <a:cs typeface="Cambria Math" panose="02040503050406030204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600" i="1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600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600" kern="0" spc="-100">
                  <a:solidFill>
                    <a:srgbClr val="000000"/>
                  </a:solidFill>
                  <a:uFillTx/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79" name="文本框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10" y="2361565"/>
                <a:ext cx="466090" cy="19621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文本框 379"/>
              <p:cNvSpPr txBox="1"/>
              <p:nvPr/>
            </p:nvSpPr>
            <p:spPr>
              <a:xfrm>
                <a:off x="2973070" y="2543810"/>
                <a:ext cx="466090" cy="1962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600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600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sub>
                      </m:sSub>
                      <m:r>
                        <a:rPr lang="en-US" altLang="zh-CN" sz="600" kern="0" spc="-100">
                          <a:solidFill>
                            <a:srgbClr val="000000"/>
                          </a:solidFill>
                          <a:uFillTx/>
                          <a:latin typeface="Cambria Math" panose="02040503050406030204" charset="0"/>
                          <a:ea typeface="Microsoft YaHei UI" panose="020B0503020204020204" charset="-122"/>
                          <a:cs typeface="Cambria Math" panose="02040503050406030204" charset="0"/>
                          <a:sym typeface="+mn-ea"/>
                        </a:rPr>
                        <m:t>∙</m:t>
                      </m:r>
                      <m:sSub>
                        <m:sSubPr>
                          <m:ctrlPr>
                            <a:rPr lang="en-US" altLang="zh-CN" sz="600" i="1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600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600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600" kern="0" spc="-100">
                  <a:solidFill>
                    <a:srgbClr val="000000"/>
                  </a:solidFill>
                  <a:uFillTx/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380" name="文本框 3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070" y="2543810"/>
                <a:ext cx="466090" cy="19621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文本框 380"/>
              <p:cNvSpPr txBox="1"/>
              <p:nvPr/>
            </p:nvSpPr>
            <p:spPr>
              <a:xfrm>
                <a:off x="2966720" y="2718435"/>
                <a:ext cx="466090" cy="1962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600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600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sub>
                      </m:sSub>
                      <m:r>
                        <a:rPr lang="en-US" altLang="zh-CN" sz="600" kern="0" spc="-100">
                          <a:solidFill>
                            <a:srgbClr val="000000"/>
                          </a:solidFill>
                          <a:uFillTx/>
                          <a:latin typeface="Cambria Math" panose="02040503050406030204" charset="0"/>
                          <a:ea typeface="Microsoft YaHei UI" panose="020B0503020204020204" charset="-122"/>
                          <a:cs typeface="Cambria Math" panose="02040503050406030204" charset="0"/>
                          <a:sym typeface="+mn-ea"/>
                        </a:rPr>
                        <m:t>∙</m:t>
                      </m:r>
                      <m:sSub>
                        <m:sSubPr>
                          <m:ctrlPr>
                            <a:rPr lang="en-US" altLang="zh-CN" sz="600" i="1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600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600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600" kern="0" spc="-100">
                  <a:solidFill>
                    <a:srgbClr val="000000"/>
                  </a:solidFill>
                  <a:uFillTx/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381" name="文本框 3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20" y="2718435"/>
                <a:ext cx="466090" cy="19621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文本框 381"/>
              <p:cNvSpPr txBox="1"/>
              <p:nvPr/>
            </p:nvSpPr>
            <p:spPr>
              <a:xfrm>
                <a:off x="2969895" y="3053080"/>
                <a:ext cx="466090" cy="1962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600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600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sub>
                      </m:sSub>
                      <m:r>
                        <a:rPr lang="en-US" altLang="zh-CN" sz="600" kern="0" spc="-100">
                          <a:solidFill>
                            <a:srgbClr val="000000"/>
                          </a:solidFill>
                          <a:uFillTx/>
                          <a:latin typeface="Cambria Math" panose="02040503050406030204" charset="0"/>
                          <a:ea typeface="Microsoft YaHei UI" panose="020B0503020204020204" charset="-122"/>
                          <a:cs typeface="Cambria Math" panose="02040503050406030204" charset="0"/>
                          <a:sym typeface="+mn-ea"/>
                        </a:rPr>
                        <m:t>∙</m:t>
                      </m:r>
                      <m:sSub>
                        <m:sSubPr>
                          <m:ctrlPr>
                            <a:rPr lang="en-US" altLang="zh-CN" sz="600" i="1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600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600" kern="0" spc="-10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600" kern="0" spc="-100">
                  <a:solidFill>
                    <a:srgbClr val="000000"/>
                  </a:solidFill>
                  <a:uFillTx/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382" name="文本框 3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95" y="3053080"/>
                <a:ext cx="466090" cy="19621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直接箭头连接符 382"/>
          <p:cNvCxnSpPr/>
          <p:nvPr/>
        </p:nvCxnSpPr>
        <p:spPr>
          <a:xfrm flipV="1">
            <a:off x="3306445" y="2794000"/>
            <a:ext cx="310515" cy="698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4" name="文本框 383"/>
          <p:cNvSpPr txBox="1"/>
          <p:nvPr/>
        </p:nvSpPr>
        <p:spPr>
          <a:xfrm>
            <a:off x="3148330" y="2604135"/>
            <a:ext cx="60833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" b="1" kern="700">
                <a:solidFill>
                  <a:srgbClr val="000000"/>
                </a:solidFill>
                <a:uFillTx/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Sort</a:t>
            </a:r>
          </a:p>
          <a:p>
            <a:pPr algn="ctr">
              <a:lnSpc>
                <a:spcPct val="150000"/>
              </a:lnSpc>
            </a:pPr>
            <a:r>
              <a:rPr lang="en-US" altLang="zh-CN" sz="600" b="1" kern="700">
                <a:solidFill>
                  <a:srgbClr val="000000"/>
                </a:solidFill>
                <a:uFillTx/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Top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文本框 384"/>
              <p:cNvSpPr txBox="1"/>
              <p:nvPr/>
            </p:nvSpPr>
            <p:spPr>
              <a:xfrm>
                <a:off x="3526790" y="2454910"/>
                <a:ext cx="380365" cy="1962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s</m:t>
                          </m:r>
                          <m: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85" name="文本框 3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790" y="2454910"/>
                <a:ext cx="380365" cy="19621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文本框 386"/>
              <p:cNvSpPr txBox="1"/>
              <p:nvPr/>
            </p:nvSpPr>
            <p:spPr>
              <a:xfrm>
                <a:off x="3524250" y="2633980"/>
                <a:ext cx="380365" cy="1962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s</m:t>
                          </m:r>
                          <m: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87" name="文本框 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0" y="2633980"/>
                <a:ext cx="380365" cy="19621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文本框 387"/>
              <p:cNvSpPr txBox="1"/>
              <p:nvPr/>
            </p:nvSpPr>
            <p:spPr>
              <a:xfrm>
                <a:off x="3534410" y="2950845"/>
                <a:ext cx="380365" cy="1962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sk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88" name="文本框 3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410" y="2950845"/>
                <a:ext cx="380365" cy="19621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文本框 388"/>
          <p:cNvSpPr txBox="1"/>
          <p:nvPr/>
        </p:nvSpPr>
        <p:spPr>
          <a:xfrm>
            <a:off x="3578225" y="2783205"/>
            <a:ext cx="336550" cy="279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430" name="矩形 429"/>
          <p:cNvSpPr/>
          <p:nvPr/>
        </p:nvSpPr>
        <p:spPr>
          <a:xfrm>
            <a:off x="2887980" y="3950335"/>
            <a:ext cx="197485" cy="862965"/>
          </a:xfrm>
          <a:prstGeom prst="rect">
            <a:avLst/>
          </a:prstGeom>
          <a:solidFill>
            <a:srgbClr val="DBCFE1"/>
          </a:solidFill>
          <a:ln w="3175">
            <a:solidFill>
              <a:srgbClr val="C0AAC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1" name="直接连接符 430"/>
          <p:cNvCxnSpPr/>
          <p:nvPr/>
        </p:nvCxnSpPr>
        <p:spPr>
          <a:xfrm>
            <a:off x="2888615" y="4134485"/>
            <a:ext cx="195580" cy="0"/>
          </a:xfrm>
          <a:prstGeom prst="line">
            <a:avLst/>
          </a:prstGeom>
          <a:ln w="3175">
            <a:solidFill>
              <a:srgbClr val="C0AACB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2" name="直接连接符 431"/>
          <p:cNvCxnSpPr/>
          <p:nvPr/>
        </p:nvCxnSpPr>
        <p:spPr>
          <a:xfrm>
            <a:off x="2888615" y="4305935"/>
            <a:ext cx="195580" cy="0"/>
          </a:xfrm>
          <a:prstGeom prst="line">
            <a:avLst/>
          </a:prstGeom>
          <a:ln w="3175">
            <a:solidFill>
              <a:srgbClr val="C0AACB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3" name="直接连接符 432"/>
          <p:cNvCxnSpPr/>
          <p:nvPr/>
        </p:nvCxnSpPr>
        <p:spPr>
          <a:xfrm>
            <a:off x="2888615" y="4476750"/>
            <a:ext cx="195580" cy="0"/>
          </a:xfrm>
          <a:prstGeom prst="line">
            <a:avLst/>
          </a:prstGeom>
          <a:ln w="3175">
            <a:solidFill>
              <a:srgbClr val="C0AACB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4" name="直接连接符 433"/>
          <p:cNvCxnSpPr/>
          <p:nvPr/>
        </p:nvCxnSpPr>
        <p:spPr>
          <a:xfrm>
            <a:off x="2888615" y="4643755"/>
            <a:ext cx="195580" cy="0"/>
          </a:xfrm>
          <a:prstGeom prst="line">
            <a:avLst/>
          </a:prstGeom>
          <a:ln w="3175">
            <a:solidFill>
              <a:srgbClr val="C0AACB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5" name="直接连接符 434"/>
          <p:cNvCxnSpPr/>
          <p:nvPr/>
        </p:nvCxnSpPr>
        <p:spPr>
          <a:xfrm>
            <a:off x="2888615" y="4811395"/>
            <a:ext cx="195580" cy="0"/>
          </a:xfrm>
          <a:prstGeom prst="line">
            <a:avLst/>
          </a:prstGeom>
          <a:ln w="3175">
            <a:solidFill>
              <a:srgbClr val="C0AACB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73" name="组合 472"/>
          <p:cNvGrpSpPr/>
          <p:nvPr/>
        </p:nvGrpSpPr>
        <p:grpSpPr>
          <a:xfrm>
            <a:off x="3134360" y="3952240"/>
            <a:ext cx="205105" cy="863600"/>
            <a:chOff x="4743" y="8013"/>
            <a:chExt cx="323" cy="1360"/>
          </a:xfrm>
        </p:grpSpPr>
        <p:sp>
          <p:nvSpPr>
            <p:cNvPr id="442" name="矩形 441"/>
            <p:cNvSpPr/>
            <p:nvPr/>
          </p:nvSpPr>
          <p:spPr>
            <a:xfrm>
              <a:off x="4750" y="8013"/>
              <a:ext cx="311" cy="13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3" name="直接连接符 442"/>
            <p:cNvCxnSpPr/>
            <p:nvPr/>
          </p:nvCxnSpPr>
          <p:spPr>
            <a:xfrm>
              <a:off x="4743" y="8303"/>
              <a:ext cx="309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/>
            <p:nvPr/>
          </p:nvCxnSpPr>
          <p:spPr>
            <a:xfrm>
              <a:off x="4750" y="8573"/>
              <a:ext cx="309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/>
            <p:nvPr/>
          </p:nvCxnSpPr>
          <p:spPr>
            <a:xfrm>
              <a:off x="4758" y="8843"/>
              <a:ext cx="309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>
              <a:off x="4751" y="9113"/>
              <a:ext cx="309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>
              <a:off x="4758" y="9373"/>
              <a:ext cx="309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文本框 447"/>
              <p:cNvSpPr txBox="1"/>
              <p:nvPr/>
            </p:nvSpPr>
            <p:spPr>
              <a:xfrm>
                <a:off x="2855595" y="3945890"/>
                <a:ext cx="193040" cy="174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48" name="文本框 4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595" y="3945890"/>
                <a:ext cx="193040" cy="17462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文本框 448"/>
              <p:cNvSpPr txBox="1"/>
              <p:nvPr/>
            </p:nvSpPr>
            <p:spPr>
              <a:xfrm>
                <a:off x="2867025" y="4120515"/>
                <a:ext cx="217170" cy="1676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49" name="文本框 4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025" y="4120515"/>
                <a:ext cx="217170" cy="16764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文本框 449"/>
              <p:cNvSpPr txBox="1"/>
              <p:nvPr/>
            </p:nvSpPr>
            <p:spPr>
              <a:xfrm>
                <a:off x="2868930" y="4287520"/>
                <a:ext cx="241300" cy="2038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50" name="文本框 4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930" y="4287520"/>
                <a:ext cx="241300" cy="20383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文本框 450"/>
              <p:cNvSpPr txBox="1"/>
              <p:nvPr/>
            </p:nvSpPr>
            <p:spPr>
              <a:xfrm>
                <a:off x="2870835" y="4627880"/>
                <a:ext cx="168910" cy="18605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51" name="文本框 4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835" y="4627880"/>
                <a:ext cx="168910" cy="18605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2" name="文本框 451"/>
          <p:cNvSpPr txBox="1"/>
          <p:nvPr/>
        </p:nvSpPr>
        <p:spPr>
          <a:xfrm>
            <a:off x="2855595" y="4467225"/>
            <a:ext cx="336550" cy="279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453" name="文本框 452"/>
          <p:cNvSpPr txBox="1"/>
          <p:nvPr/>
        </p:nvSpPr>
        <p:spPr>
          <a:xfrm>
            <a:off x="3108325" y="4489450"/>
            <a:ext cx="336550" cy="279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</a:rPr>
              <a:t>...</a:t>
            </a:r>
          </a:p>
        </p:txBody>
      </p:sp>
      <p:cxnSp>
        <p:nvCxnSpPr>
          <p:cNvPr id="454" name="直接箭头连接符 453"/>
          <p:cNvCxnSpPr/>
          <p:nvPr/>
        </p:nvCxnSpPr>
        <p:spPr>
          <a:xfrm>
            <a:off x="2555240" y="4397375"/>
            <a:ext cx="332740" cy="127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7" name="直接箭头连接符 456"/>
          <p:cNvCxnSpPr/>
          <p:nvPr/>
        </p:nvCxnSpPr>
        <p:spPr>
          <a:xfrm>
            <a:off x="2709545" y="4227830"/>
            <a:ext cx="178435" cy="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5" name="直接箭头连接符 454"/>
          <p:cNvCxnSpPr/>
          <p:nvPr/>
        </p:nvCxnSpPr>
        <p:spPr>
          <a:xfrm>
            <a:off x="2707640" y="4048125"/>
            <a:ext cx="3175" cy="711835"/>
          </a:xfrm>
          <a:prstGeom prst="straightConnector1">
            <a:avLst/>
          </a:prstGeom>
          <a:ln>
            <a:solidFill>
              <a:srgbClr val="000000"/>
            </a:solidFill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6" name="直接箭头连接符 455"/>
          <p:cNvCxnSpPr/>
          <p:nvPr/>
        </p:nvCxnSpPr>
        <p:spPr>
          <a:xfrm flipV="1">
            <a:off x="2701290" y="4048125"/>
            <a:ext cx="185420" cy="63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8" name="直接箭头连接符 457"/>
          <p:cNvCxnSpPr/>
          <p:nvPr/>
        </p:nvCxnSpPr>
        <p:spPr>
          <a:xfrm>
            <a:off x="2706370" y="4753610"/>
            <a:ext cx="168275" cy="444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9" name="文本框 458"/>
          <p:cNvSpPr txBox="1"/>
          <p:nvPr/>
        </p:nvSpPr>
        <p:spPr>
          <a:xfrm>
            <a:off x="2645410" y="4469765"/>
            <a:ext cx="336550" cy="2190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文本框 459"/>
              <p:cNvSpPr txBox="1"/>
              <p:nvPr/>
            </p:nvSpPr>
            <p:spPr>
              <a:xfrm>
                <a:off x="3009265" y="3945890"/>
                <a:ext cx="466090" cy="1962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  <m: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  </m:t>
                          </m:r>
                        </m:sub>
                      </m:sSub>
                      <m:r>
                        <a:rPr lang="en-US" altLang="zh-CN" sz="600" kern="0" spc="-80">
                          <a:solidFill>
                            <a:srgbClr val="000000"/>
                          </a:solidFill>
                          <a:uFillTx/>
                          <a:latin typeface="Cambria Math" panose="02040503050406030204" charset="0"/>
                          <a:ea typeface="Microsoft YaHei UI" panose="020B0503020204020204" charset="-122"/>
                          <a:cs typeface="Cambria Math" panose="02040503050406030204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600" i="1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600" kern="0" spc="-80">
                  <a:solidFill>
                    <a:srgbClr val="000000"/>
                  </a:solidFill>
                  <a:uFillTx/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60" name="文本框 4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65" y="3945890"/>
                <a:ext cx="466090" cy="19621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文本框 460"/>
              <p:cNvSpPr txBox="1"/>
              <p:nvPr/>
            </p:nvSpPr>
            <p:spPr>
              <a:xfrm>
                <a:off x="3005455" y="4117975"/>
                <a:ext cx="466090" cy="1962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sub>
                      </m:sSub>
                      <m:r>
                        <a:rPr lang="en-US" altLang="zh-CN" sz="600" kern="0" spc="-80">
                          <a:solidFill>
                            <a:srgbClr val="000000"/>
                          </a:solidFill>
                          <a:uFillTx/>
                          <a:latin typeface="Cambria Math" panose="02040503050406030204" charset="0"/>
                          <a:ea typeface="Microsoft YaHei UI" panose="020B0503020204020204" charset="-122"/>
                          <a:cs typeface="Cambria Math" panose="02040503050406030204" charset="0"/>
                          <a:sym typeface="+mn-ea"/>
                        </a:rPr>
                        <m:t>∙</m:t>
                      </m:r>
                      <m:sSub>
                        <m:sSubPr>
                          <m:ctrlPr>
                            <a:rPr lang="en-US" altLang="zh-CN" sz="600" i="1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600" kern="0" spc="-80">
                  <a:solidFill>
                    <a:srgbClr val="000000"/>
                  </a:solidFill>
                  <a:uFillTx/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461" name="文本框 4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55" y="4117975"/>
                <a:ext cx="466090" cy="19621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文本框 461"/>
              <p:cNvSpPr txBox="1"/>
              <p:nvPr/>
            </p:nvSpPr>
            <p:spPr>
              <a:xfrm>
                <a:off x="3007995" y="4297680"/>
                <a:ext cx="466090" cy="1962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    </m:t>
                          </m:r>
                          <m: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sub>
                      </m:sSub>
                      <m:r>
                        <a:rPr lang="en-US" altLang="zh-CN" sz="600" kern="0" spc="-80">
                          <a:solidFill>
                            <a:srgbClr val="000000"/>
                          </a:solidFill>
                          <a:uFillTx/>
                          <a:latin typeface="Cambria Math" panose="02040503050406030204" charset="0"/>
                          <a:ea typeface="Microsoft YaHei UI" panose="020B0503020204020204" charset="-122"/>
                          <a:cs typeface="Cambria Math" panose="02040503050406030204" charset="0"/>
                          <a:sym typeface="+mn-ea"/>
                        </a:rPr>
                        <m:t>∙</m:t>
                      </m:r>
                      <m:sSub>
                        <m:sSubPr>
                          <m:ctrlPr>
                            <a:rPr lang="en-US" altLang="zh-CN" sz="600" i="1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600" kern="0" spc="-80">
                  <a:solidFill>
                    <a:srgbClr val="000000"/>
                  </a:solidFill>
                  <a:uFillTx/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462" name="文本框 4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995" y="4297680"/>
                <a:ext cx="466090" cy="19621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文本框 462"/>
              <p:cNvSpPr txBox="1"/>
              <p:nvPr/>
            </p:nvSpPr>
            <p:spPr>
              <a:xfrm>
                <a:off x="3011805" y="4639945"/>
                <a:ext cx="466090" cy="1962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sub>
                      </m:sSub>
                      <m:r>
                        <a:rPr lang="en-US" altLang="zh-CN" sz="600" kern="0" spc="-80">
                          <a:solidFill>
                            <a:srgbClr val="000000"/>
                          </a:solidFill>
                          <a:uFillTx/>
                          <a:latin typeface="Cambria Math" panose="02040503050406030204" charset="0"/>
                          <a:ea typeface="Microsoft YaHei UI" panose="020B0503020204020204" charset="-122"/>
                          <a:cs typeface="Cambria Math" panose="02040503050406030204" charset="0"/>
                          <a:sym typeface="+mn-ea"/>
                        </a:rPr>
                        <m:t>∙</m:t>
                      </m:r>
                      <m:sSub>
                        <m:sSubPr>
                          <m:ctrlPr>
                            <a:rPr lang="en-US" altLang="zh-CN" sz="600" i="1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600" kern="0" spc="-80">
                              <a:solidFill>
                                <a:srgbClr val="000000"/>
                              </a:solidFill>
                              <a:uFillTx/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600" kern="0" spc="-80">
                  <a:solidFill>
                    <a:srgbClr val="000000"/>
                  </a:solidFill>
                  <a:uFillTx/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463" name="文本框 4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805" y="4639945"/>
                <a:ext cx="466090" cy="19621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4" name="直接箭头连接符 463"/>
          <p:cNvCxnSpPr/>
          <p:nvPr/>
        </p:nvCxnSpPr>
        <p:spPr>
          <a:xfrm flipV="1">
            <a:off x="3340100" y="4384040"/>
            <a:ext cx="308610" cy="571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74" name="组合 473"/>
          <p:cNvGrpSpPr/>
          <p:nvPr/>
        </p:nvGrpSpPr>
        <p:grpSpPr>
          <a:xfrm>
            <a:off x="3562985" y="4046220"/>
            <a:ext cx="388620" cy="691515"/>
            <a:chOff x="6166" y="8583"/>
            <a:chExt cx="612" cy="1089"/>
          </a:xfrm>
        </p:grpSpPr>
        <p:sp>
          <p:nvSpPr>
            <p:cNvPr id="436" name="矩形 435"/>
            <p:cNvSpPr/>
            <p:nvPr/>
          </p:nvSpPr>
          <p:spPr>
            <a:xfrm>
              <a:off x="6311" y="8606"/>
              <a:ext cx="300" cy="1052"/>
            </a:xfrm>
            <a:prstGeom prst="rect">
              <a:avLst/>
            </a:prstGeom>
            <a:solidFill>
              <a:srgbClr val="DBCFE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7" name="直接连接符 436"/>
            <p:cNvCxnSpPr/>
            <p:nvPr/>
          </p:nvCxnSpPr>
          <p:spPr>
            <a:xfrm>
              <a:off x="6312" y="8847"/>
              <a:ext cx="298" cy="0"/>
            </a:xfrm>
            <a:prstGeom prst="line">
              <a:avLst/>
            </a:prstGeom>
            <a:ln w="6350">
              <a:solidFill>
                <a:srgbClr val="C0AACB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8" name="直接连接符 437"/>
            <p:cNvCxnSpPr/>
            <p:nvPr/>
          </p:nvCxnSpPr>
          <p:spPr>
            <a:xfrm>
              <a:off x="6312" y="9117"/>
              <a:ext cx="298" cy="0"/>
            </a:xfrm>
            <a:prstGeom prst="line">
              <a:avLst/>
            </a:prstGeom>
            <a:ln w="6350">
              <a:solidFill>
                <a:srgbClr val="C0AACB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/>
          </p:nvCxnSpPr>
          <p:spPr>
            <a:xfrm>
              <a:off x="6312" y="9386"/>
              <a:ext cx="298" cy="0"/>
            </a:xfrm>
            <a:prstGeom prst="line">
              <a:avLst/>
            </a:prstGeom>
            <a:ln w="6350">
              <a:solidFill>
                <a:srgbClr val="C0AACB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>
              <a:off x="6312" y="9649"/>
              <a:ext cx="298" cy="0"/>
            </a:xfrm>
            <a:prstGeom prst="line">
              <a:avLst/>
            </a:prstGeom>
            <a:ln w="6350">
              <a:solidFill>
                <a:srgbClr val="C0AACB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文本框 465"/>
                <p:cNvSpPr txBox="1"/>
                <p:nvPr/>
              </p:nvSpPr>
              <p:spPr>
                <a:xfrm>
                  <a:off x="6169" y="8583"/>
                  <a:ext cx="599" cy="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 UI" panose="020B050302020402020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Microsoft YaHei UI" panose="020B0503020204020204" charset="-122"/>
                                <a:cs typeface="Cambria Math" panose="02040503050406030204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600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Microsoft YaHei UI" panose="020B0503020204020204" charset="-122"/>
                                <a:cs typeface="Cambria Math" panose="02040503050406030204" charset="0"/>
                              </a:rPr>
                              <m:t>s</m:t>
                            </m:r>
                            <m:r>
                              <a:rPr lang="en-US" altLang="zh-CN" sz="600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Microsoft YaHei UI" panose="020B0503020204020204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600">
                    <a:solidFill>
                      <a:srgbClr val="000000"/>
                    </a:solidFill>
                    <a:latin typeface="Cambria Math" panose="02040503050406030204" charset="0"/>
                    <a:ea typeface="Microsoft YaHei UI" panose="020B0503020204020204" charset="-122"/>
                    <a:cs typeface="Cambria Math" panose="02040503050406030204" charset="0"/>
                  </a:endParaRPr>
                </a:p>
              </p:txBody>
            </p:sp>
          </mc:Choice>
          <mc:Fallback xmlns="">
            <p:sp>
              <p:nvSpPr>
                <p:cNvPr id="466" name="文本框 4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" y="8583"/>
                  <a:ext cx="599" cy="309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文本框 466"/>
                <p:cNvSpPr txBox="1"/>
                <p:nvPr/>
              </p:nvSpPr>
              <p:spPr>
                <a:xfrm>
                  <a:off x="6180" y="8843"/>
                  <a:ext cx="599" cy="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 UI" panose="020B050302020402020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Microsoft YaHei UI" panose="020B0503020204020204" charset="-122"/>
                                <a:cs typeface="Cambria Math" panose="02040503050406030204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600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Microsoft YaHei UI" panose="020B0503020204020204" charset="-122"/>
                                <a:cs typeface="Cambria Math" panose="02040503050406030204" charset="0"/>
                              </a:rPr>
                              <m:t>s</m:t>
                            </m:r>
                            <m:r>
                              <a:rPr lang="en-US" altLang="zh-CN" sz="600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Microsoft YaHei UI" panose="020B0503020204020204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600">
                    <a:solidFill>
                      <a:srgbClr val="000000"/>
                    </a:solidFill>
                    <a:latin typeface="Cambria Math" panose="02040503050406030204" charset="0"/>
                    <a:ea typeface="Microsoft YaHei UI" panose="020B0503020204020204" charset="-122"/>
                    <a:cs typeface="Cambria Math" panose="02040503050406030204" charset="0"/>
                  </a:endParaRPr>
                </a:p>
              </p:txBody>
            </p:sp>
          </mc:Choice>
          <mc:Fallback xmlns="">
            <p:sp>
              <p:nvSpPr>
                <p:cNvPr id="467" name="文本框 4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0" y="8843"/>
                  <a:ext cx="599" cy="309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文本框 467"/>
                <p:cNvSpPr txBox="1"/>
                <p:nvPr/>
              </p:nvSpPr>
              <p:spPr>
                <a:xfrm>
                  <a:off x="6166" y="9364"/>
                  <a:ext cx="599" cy="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 UI" panose="020B050302020402020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Microsoft YaHei UI" panose="020B0503020204020204" charset="-122"/>
                                <a:cs typeface="Cambria Math" panose="02040503050406030204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600">
                                <a:solidFill>
                                  <a:srgbClr val="000000"/>
                                </a:solidFill>
                                <a:latin typeface="Cambria Math" panose="02040503050406030204" charset="0"/>
                                <a:ea typeface="Microsoft YaHei UI" panose="020B0503020204020204" charset="-122"/>
                                <a:cs typeface="Cambria Math" panose="02040503050406030204" charset="0"/>
                              </a:rPr>
                              <m:t>sk</m:t>
                            </m:r>
                          </m:sub>
                        </m:sSub>
                      </m:oMath>
                    </m:oMathPara>
                  </a14:m>
                  <a:endParaRPr lang="en-US" altLang="zh-CN" sz="600">
                    <a:solidFill>
                      <a:srgbClr val="000000"/>
                    </a:solidFill>
                    <a:latin typeface="Cambria Math" panose="02040503050406030204" charset="0"/>
                    <a:ea typeface="Microsoft YaHei UI" panose="020B0503020204020204" charset="-122"/>
                    <a:cs typeface="Cambria Math" panose="02040503050406030204" charset="0"/>
                  </a:endParaRPr>
                </a:p>
              </p:txBody>
            </p:sp>
          </mc:Choice>
          <mc:Fallback xmlns="">
            <p:sp>
              <p:nvSpPr>
                <p:cNvPr id="468" name="文本框 4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" y="9364"/>
                  <a:ext cx="599" cy="309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9" name="文本框 468"/>
            <p:cNvSpPr txBox="1"/>
            <p:nvPr/>
          </p:nvSpPr>
          <p:spPr>
            <a:xfrm>
              <a:off x="6235" y="9085"/>
              <a:ext cx="530" cy="4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</a:rPr>
                <a:t>...</a:t>
              </a:r>
            </a:p>
          </p:txBody>
        </p:sp>
      </p:grpSp>
      <p:sp>
        <p:nvSpPr>
          <p:cNvPr id="470" name="矩形 469"/>
          <p:cNvSpPr/>
          <p:nvPr/>
        </p:nvSpPr>
        <p:spPr>
          <a:xfrm>
            <a:off x="3133725" y="3634740"/>
            <a:ext cx="195580" cy="199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文本框 470"/>
              <p:cNvSpPr txBox="1"/>
              <p:nvPr/>
            </p:nvSpPr>
            <p:spPr>
              <a:xfrm>
                <a:off x="3046095" y="3644265"/>
                <a:ext cx="380365" cy="1962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0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Microsoft YaHei UI" panose="020B0503020204020204" charset="-122"/>
                              <a:cs typeface="Cambria Math" panose="02040503050406030204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altLang="zh-CN" sz="600">
                  <a:solidFill>
                    <a:srgbClr val="000000"/>
                  </a:solidFill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71" name="文本框 4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095" y="3644265"/>
                <a:ext cx="380365" cy="19621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5" name="直接箭头连接符 474"/>
          <p:cNvCxnSpPr/>
          <p:nvPr/>
        </p:nvCxnSpPr>
        <p:spPr>
          <a:xfrm flipV="1">
            <a:off x="2561590" y="3737610"/>
            <a:ext cx="571500" cy="444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6" name="直接箭头连接符 475"/>
          <p:cNvCxnSpPr/>
          <p:nvPr/>
        </p:nvCxnSpPr>
        <p:spPr>
          <a:xfrm>
            <a:off x="3841750" y="4386580"/>
            <a:ext cx="170815" cy="63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 flipV="1">
            <a:off x="4533265" y="4398645"/>
            <a:ext cx="216535" cy="444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8" name="文本框 477"/>
          <p:cNvSpPr txBox="1"/>
          <p:nvPr/>
        </p:nvSpPr>
        <p:spPr>
          <a:xfrm>
            <a:off x="1960880" y="3602355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CLIP</a:t>
            </a:r>
          </a:p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Image</a:t>
            </a:r>
          </a:p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479" name="文本框 478"/>
          <p:cNvSpPr txBox="1"/>
          <p:nvPr/>
        </p:nvSpPr>
        <p:spPr>
          <a:xfrm>
            <a:off x="4157345" y="3510915"/>
            <a:ext cx="58039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Share</a:t>
            </a:r>
          </a:p>
        </p:txBody>
      </p:sp>
      <p:sp>
        <p:nvSpPr>
          <p:cNvPr id="12" name="矩形 11"/>
          <p:cNvSpPr/>
          <p:nvPr/>
        </p:nvSpPr>
        <p:spPr>
          <a:xfrm>
            <a:off x="4737735" y="2602230"/>
            <a:ext cx="720090" cy="36004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704080" y="2613660"/>
            <a:ext cx="80518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A pretty woman is looking at her cellphone</a:t>
            </a: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4526280" y="2797175"/>
            <a:ext cx="216535" cy="444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163570" y="4190365"/>
            <a:ext cx="608330" cy="198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600" b="1" kern="700">
                <a:solidFill>
                  <a:srgbClr val="000000"/>
                </a:solidFill>
                <a:uFillTx/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  <a:sym typeface="+mn-ea"/>
              </a:rPr>
              <a:t>Sort</a:t>
            </a: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600" b="1" kern="700">
                <a:solidFill>
                  <a:srgbClr val="000000"/>
                </a:solidFill>
                <a:uFillTx/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  <a:sym typeface="+mn-ea"/>
              </a:rPr>
              <a:t>Top K</a:t>
            </a:r>
          </a:p>
        </p:txBody>
      </p:sp>
      <p:grpSp>
        <p:nvGrpSpPr>
          <p:cNvPr id="170" name="组合 169"/>
          <p:cNvGrpSpPr/>
          <p:nvPr/>
        </p:nvGrpSpPr>
        <p:grpSpPr>
          <a:xfrm>
            <a:off x="7345718" y="3520191"/>
            <a:ext cx="250190" cy="349707"/>
            <a:chOff x="9754" y="7735"/>
            <a:chExt cx="539" cy="765"/>
          </a:xfrm>
        </p:grpSpPr>
        <p:sp>
          <p:nvSpPr>
            <p:cNvPr id="171" name="椭圆 170"/>
            <p:cNvSpPr/>
            <p:nvPr/>
          </p:nvSpPr>
          <p:spPr>
            <a:xfrm flipV="1">
              <a:off x="9964" y="8229"/>
              <a:ext cx="233" cy="234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/>
                <p:cNvSpPr txBox="1"/>
                <p:nvPr/>
              </p:nvSpPr>
              <p:spPr>
                <a:xfrm>
                  <a:off x="9754" y="7735"/>
                  <a:ext cx="539" cy="7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×</m:t>
                        </m:r>
                      </m:oMath>
                    </m:oMathPara>
                  </a14:m>
                  <a:endParaRPr lang="en-US" altLang="zh-CN" sz="1600" i="1">
                    <a:solidFill>
                      <a:srgbClr val="00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 xmlns="">
            <p:sp>
              <p:nvSpPr>
                <p:cNvPr id="172" name="文本框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4" y="7735"/>
                  <a:ext cx="539" cy="765"/>
                </a:xfrm>
                <a:prstGeom prst="rect">
                  <a:avLst/>
                </a:prstGeom>
                <a:blipFill rotWithShape="1">
                  <a:blip r:embed="rId11"/>
                </a:blipFill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3" name="直接连接符 172"/>
          <p:cNvCxnSpPr>
            <a:stCxn id="2" idx="0"/>
            <a:endCxn id="15" idx="4"/>
          </p:cNvCxnSpPr>
          <p:nvPr/>
        </p:nvCxnSpPr>
        <p:spPr>
          <a:xfrm>
            <a:off x="6239510" y="2846705"/>
            <a:ext cx="2540" cy="294640"/>
          </a:xfrm>
          <a:prstGeom prst="line">
            <a:avLst/>
          </a:prstGeom>
          <a:ln w="0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2" idx="0"/>
            <a:endCxn id="16" idx="4"/>
          </p:cNvCxnSpPr>
          <p:nvPr/>
        </p:nvCxnSpPr>
        <p:spPr>
          <a:xfrm>
            <a:off x="6239510" y="2846705"/>
            <a:ext cx="349885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2" idx="0"/>
            <a:endCxn id="17" idx="4"/>
          </p:cNvCxnSpPr>
          <p:nvPr/>
        </p:nvCxnSpPr>
        <p:spPr>
          <a:xfrm>
            <a:off x="6239510" y="2846705"/>
            <a:ext cx="862965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2" idx="0"/>
            <a:endCxn id="18" idx="4"/>
          </p:cNvCxnSpPr>
          <p:nvPr/>
        </p:nvCxnSpPr>
        <p:spPr>
          <a:xfrm>
            <a:off x="6239510" y="2846705"/>
            <a:ext cx="1261110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2" idx="0"/>
            <a:endCxn id="19" idx="4"/>
          </p:cNvCxnSpPr>
          <p:nvPr/>
        </p:nvCxnSpPr>
        <p:spPr>
          <a:xfrm>
            <a:off x="6239510" y="2846705"/>
            <a:ext cx="1642745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2" idx="0"/>
            <a:endCxn id="20" idx="4"/>
          </p:cNvCxnSpPr>
          <p:nvPr/>
        </p:nvCxnSpPr>
        <p:spPr>
          <a:xfrm>
            <a:off x="6239510" y="2846705"/>
            <a:ext cx="2036445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2" idx="0"/>
            <a:endCxn id="30" idx="4"/>
          </p:cNvCxnSpPr>
          <p:nvPr/>
        </p:nvCxnSpPr>
        <p:spPr>
          <a:xfrm>
            <a:off x="6239510" y="2846705"/>
            <a:ext cx="2370455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6577330" y="2852420"/>
            <a:ext cx="2540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7091045" y="2847340"/>
            <a:ext cx="635" cy="290195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7488555" y="2846705"/>
            <a:ext cx="2540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8275955" y="2852420"/>
            <a:ext cx="2540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8607425" y="2846705"/>
            <a:ext cx="2540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7885430" y="2852420"/>
            <a:ext cx="2540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7" idx="0"/>
            <a:endCxn id="15" idx="4"/>
          </p:cNvCxnSpPr>
          <p:nvPr/>
        </p:nvCxnSpPr>
        <p:spPr>
          <a:xfrm flipH="1">
            <a:off x="6242050" y="2846705"/>
            <a:ext cx="338455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7" idx="0"/>
          </p:cNvCxnSpPr>
          <p:nvPr/>
        </p:nvCxnSpPr>
        <p:spPr>
          <a:xfrm>
            <a:off x="6580505" y="2846705"/>
            <a:ext cx="507365" cy="28829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6580505" y="2846705"/>
            <a:ext cx="909955" cy="29083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6573520" y="2846705"/>
            <a:ext cx="1316990" cy="28829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7" idx="0"/>
          </p:cNvCxnSpPr>
          <p:nvPr/>
        </p:nvCxnSpPr>
        <p:spPr>
          <a:xfrm>
            <a:off x="6580505" y="2846705"/>
            <a:ext cx="1703070" cy="294005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7" idx="0"/>
          </p:cNvCxnSpPr>
          <p:nvPr/>
        </p:nvCxnSpPr>
        <p:spPr>
          <a:xfrm>
            <a:off x="6580505" y="2846705"/>
            <a:ext cx="2029460" cy="28829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8" idx="0"/>
          </p:cNvCxnSpPr>
          <p:nvPr/>
        </p:nvCxnSpPr>
        <p:spPr>
          <a:xfrm flipH="1">
            <a:off x="6242685" y="2846705"/>
            <a:ext cx="844550" cy="295275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endCxn id="15" idx="4"/>
          </p:cNvCxnSpPr>
          <p:nvPr/>
        </p:nvCxnSpPr>
        <p:spPr>
          <a:xfrm flipH="1">
            <a:off x="6242050" y="2846705"/>
            <a:ext cx="1246505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0" idx="0"/>
            <a:endCxn id="15" idx="4"/>
          </p:cNvCxnSpPr>
          <p:nvPr/>
        </p:nvCxnSpPr>
        <p:spPr>
          <a:xfrm flipH="1">
            <a:off x="6242050" y="2846705"/>
            <a:ext cx="1644015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15" idx="4"/>
          </p:cNvCxnSpPr>
          <p:nvPr/>
        </p:nvCxnSpPr>
        <p:spPr>
          <a:xfrm flipH="1">
            <a:off x="6242050" y="2852420"/>
            <a:ext cx="2020570" cy="288925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endCxn id="15" idx="4"/>
          </p:cNvCxnSpPr>
          <p:nvPr/>
        </p:nvCxnSpPr>
        <p:spPr>
          <a:xfrm flipH="1">
            <a:off x="6242050" y="2842895"/>
            <a:ext cx="2365375" cy="29845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8" idx="0"/>
            <a:endCxn id="16" idx="4"/>
          </p:cNvCxnSpPr>
          <p:nvPr/>
        </p:nvCxnSpPr>
        <p:spPr>
          <a:xfrm flipH="1">
            <a:off x="6589395" y="2846705"/>
            <a:ext cx="497840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endCxn id="16" idx="4"/>
          </p:cNvCxnSpPr>
          <p:nvPr/>
        </p:nvCxnSpPr>
        <p:spPr>
          <a:xfrm flipH="1">
            <a:off x="6589395" y="2852420"/>
            <a:ext cx="899160" cy="288925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endCxn id="16" idx="4"/>
          </p:cNvCxnSpPr>
          <p:nvPr/>
        </p:nvCxnSpPr>
        <p:spPr>
          <a:xfrm flipH="1">
            <a:off x="6589395" y="2851785"/>
            <a:ext cx="1296670" cy="28956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 flipH="1">
            <a:off x="6590030" y="2847975"/>
            <a:ext cx="1682115" cy="296545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endCxn id="16" idx="4"/>
          </p:cNvCxnSpPr>
          <p:nvPr/>
        </p:nvCxnSpPr>
        <p:spPr>
          <a:xfrm flipH="1">
            <a:off x="6589395" y="2844165"/>
            <a:ext cx="2022475" cy="29718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9" idx="0"/>
            <a:endCxn id="17" idx="4"/>
          </p:cNvCxnSpPr>
          <p:nvPr/>
        </p:nvCxnSpPr>
        <p:spPr>
          <a:xfrm flipH="1">
            <a:off x="7102475" y="2846705"/>
            <a:ext cx="393065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10" idx="0"/>
          </p:cNvCxnSpPr>
          <p:nvPr/>
        </p:nvCxnSpPr>
        <p:spPr>
          <a:xfrm flipH="1">
            <a:off x="7097395" y="2846705"/>
            <a:ext cx="788670" cy="295275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11" idx="0"/>
          </p:cNvCxnSpPr>
          <p:nvPr/>
        </p:nvCxnSpPr>
        <p:spPr>
          <a:xfrm flipH="1">
            <a:off x="7106920" y="2846705"/>
            <a:ext cx="1163320" cy="295275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endCxn id="17" idx="4"/>
          </p:cNvCxnSpPr>
          <p:nvPr/>
        </p:nvCxnSpPr>
        <p:spPr>
          <a:xfrm flipH="1">
            <a:off x="7102475" y="2849245"/>
            <a:ext cx="1504950" cy="29210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10" idx="0"/>
            <a:endCxn id="18" idx="4"/>
          </p:cNvCxnSpPr>
          <p:nvPr/>
        </p:nvCxnSpPr>
        <p:spPr>
          <a:xfrm flipH="1">
            <a:off x="7500620" y="2846705"/>
            <a:ext cx="385445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11" idx="0"/>
            <a:endCxn id="18" idx="4"/>
          </p:cNvCxnSpPr>
          <p:nvPr/>
        </p:nvCxnSpPr>
        <p:spPr>
          <a:xfrm flipH="1">
            <a:off x="7500620" y="2846705"/>
            <a:ext cx="769620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" idx="0"/>
            <a:endCxn id="18" idx="4"/>
          </p:cNvCxnSpPr>
          <p:nvPr/>
        </p:nvCxnSpPr>
        <p:spPr>
          <a:xfrm flipH="1">
            <a:off x="7500620" y="2846705"/>
            <a:ext cx="1099185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11" idx="0"/>
          </p:cNvCxnSpPr>
          <p:nvPr/>
        </p:nvCxnSpPr>
        <p:spPr>
          <a:xfrm flipH="1">
            <a:off x="7898765" y="2846705"/>
            <a:ext cx="371475" cy="29718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29" idx="0"/>
            <a:endCxn id="19" idx="4"/>
          </p:cNvCxnSpPr>
          <p:nvPr/>
        </p:nvCxnSpPr>
        <p:spPr>
          <a:xfrm flipH="1">
            <a:off x="7882255" y="2846705"/>
            <a:ext cx="717550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29" idx="0"/>
            <a:endCxn id="20" idx="4"/>
          </p:cNvCxnSpPr>
          <p:nvPr/>
        </p:nvCxnSpPr>
        <p:spPr>
          <a:xfrm flipH="1">
            <a:off x="8275955" y="2846705"/>
            <a:ext cx="323850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8" idx="0"/>
            <a:endCxn id="18" idx="4"/>
          </p:cNvCxnSpPr>
          <p:nvPr/>
        </p:nvCxnSpPr>
        <p:spPr>
          <a:xfrm>
            <a:off x="7087235" y="2846705"/>
            <a:ext cx="413385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2" name="直接连接符 311"/>
          <p:cNvCxnSpPr>
            <a:stCxn id="9" idx="0"/>
            <a:endCxn id="19" idx="4"/>
          </p:cNvCxnSpPr>
          <p:nvPr/>
        </p:nvCxnSpPr>
        <p:spPr>
          <a:xfrm>
            <a:off x="7495540" y="2846705"/>
            <a:ext cx="386715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8" idx="0"/>
            <a:endCxn id="19" idx="4"/>
          </p:cNvCxnSpPr>
          <p:nvPr/>
        </p:nvCxnSpPr>
        <p:spPr>
          <a:xfrm>
            <a:off x="7087235" y="2846705"/>
            <a:ext cx="795020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8" idx="0"/>
            <a:endCxn id="20" idx="4"/>
          </p:cNvCxnSpPr>
          <p:nvPr/>
        </p:nvCxnSpPr>
        <p:spPr>
          <a:xfrm>
            <a:off x="7087235" y="2846705"/>
            <a:ext cx="1188720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9" idx="0"/>
            <a:endCxn id="20" idx="4"/>
          </p:cNvCxnSpPr>
          <p:nvPr/>
        </p:nvCxnSpPr>
        <p:spPr>
          <a:xfrm>
            <a:off x="7495540" y="2846705"/>
            <a:ext cx="780415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" idx="1"/>
            <a:endCxn id="30" idx="4"/>
          </p:cNvCxnSpPr>
          <p:nvPr/>
        </p:nvCxnSpPr>
        <p:spPr>
          <a:xfrm>
            <a:off x="7426960" y="2819400"/>
            <a:ext cx="1183005" cy="321945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10" idx="0"/>
            <a:endCxn id="20" idx="4"/>
          </p:cNvCxnSpPr>
          <p:nvPr/>
        </p:nvCxnSpPr>
        <p:spPr>
          <a:xfrm>
            <a:off x="7886065" y="2846705"/>
            <a:ext cx="389890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endCxn id="30" idx="4"/>
          </p:cNvCxnSpPr>
          <p:nvPr/>
        </p:nvCxnSpPr>
        <p:spPr>
          <a:xfrm>
            <a:off x="7906385" y="2841625"/>
            <a:ext cx="703580" cy="29972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11" idx="0"/>
            <a:endCxn id="30" idx="4"/>
          </p:cNvCxnSpPr>
          <p:nvPr/>
        </p:nvCxnSpPr>
        <p:spPr>
          <a:xfrm>
            <a:off x="8270240" y="2846705"/>
            <a:ext cx="339725" cy="294640"/>
          </a:xfrm>
          <a:prstGeom prst="line">
            <a:avLst/>
          </a:prstGeom>
          <a:ln w="127">
            <a:solidFill>
              <a:srgbClr val="0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7" name="文本框 346"/>
          <p:cNvSpPr txBox="1"/>
          <p:nvPr/>
        </p:nvSpPr>
        <p:spPr>
          <a:xfrm>
            <a:off x="6656070" y="1760855"/>
            <a:ext cx="3048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>
                <a:solidFill>
                  <a:srgbClr val="000000"/>
                </a:solidFill>
                <a:latin typeface="Microsoft YaHei UI" panose="020B0503020204020204" charset="-122"/>
                <a:ea typeface="Microsoft YaHei UI" panose="020B0503020204020204" charset="-122"/>
                <a:cs typeface="Times New Roman" panose="02020603050405020304" pitchFamily="18" charset="0"/>
              </a:rPr>
              <a:t>Training of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文本框 348"/>
              <p:cNvSpPr txBox="1"/>
              <p:nvPr/>
            </p:nvSpPr>
            <p:spPr>
              <a:xfrm>
                <a:off x="8695690" y="2847975"/>
                <a:ext cx="3048000" cy="273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900" b="1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icrosoft YaHei UI" panose="020B0503020204020204" charset="-122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900" b="1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icrosoft YaHei UI" panose="020B0503020204020204" charset="-122"/>
                          <a:cs typeface="Cambria Math" panose="02040503050406030204" charset="0"/>
                        </a:rPr>
                        <m:t>𝑵</m:t>
                      </m:r>
                    </m:oMath>
                  </m:oMathPara>
                </a14:m>
                <a:endParaRPr lang="en-US" altLang="zh-CN" sz="900" b="1" i="1">
                  <a:solidFill>
                    <a:srgbClr val="000000"/>
                  </a:solidFill>
                  <a:latin typeface="Cambria Math" panose="02040503050406030204" charset="0"/>
                  <a:ea typeface="Microsoft YaHei UI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49" name="文本框 3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690" y="2847975"/>
                <a:ext cx="3048000" cy="27305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6108700" cy="57785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sz="4000" dirty="0"/>
              <a:t>Key elements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8732520" y="3883660"/>
            <a:ext cx="4489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7" name="矩形: 圆角 4"/>
          <p:cNvSpPr/>
          <p:nvPr/>
        </p:nvSpPr>
        <p:spPr>
          <a:xfrm>
            <a:off x="97155" y="1174115"/>
            <a:ext cx="8354695" cy="1203960"/>
          </a:xfrm>
          <a:prstGeom prst="roundRect">
            <a:avLst>
              <a:gd name="adj" fmla="val 7323"/>
            </a:avLst>
          </a:prstGeom>
          <a:solidFill>
            <a:srgbClr val="FAFAFA"/>
          </a:solidFill>
          <a:ln>
            <a:solidFill>
              <a:srgbClr val="0C6D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: 圆角 5"/>
          <p:cNvSpPr/>
          <p:nvPr/>
        </p:nvSpPr>
        <p:spPr>
          <a:xfrm>
            <a:off x="287959" y="932547"/>
            <a:ext cx="1223118" cy="490918"/>
          </a:xfrm>
          <a:prstGeom prst="roundRect">
            <a:avLst/>
          </a:prstGeom>
          <a:solidFill>
            <a:srgbClr val="023B7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585212"/>
              <a:satOff val="-11698"/>
              <a:lumOff val="20686"/>
              <a:alphaOff val="0"/>
            </a:schemeClr>
          </a:fillRef>
          <a:effectRef idx="2">
            <a:schemeClr val="accent2">
              <a:hueOff val="585212"/>
              <a:satOff val="-11698"/>
              <a:lumOff val="20686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轻微移动</a:t>
            </a:r>
          </a:p>
        </p:txBody>
      </p:sp>
      <p:sp>
        <p:nvSpPr>
          <p:cNvPr id="109" name="TextBox 9"/>
          <p:cNvSpPr txBox="1">
            <a:spLocks noChangeArrowheads="1"/>
          </p:cNvSpPr>
          <p:nvPr/>
        </p:nvSpPr>
        <p:spPr bwMode="auto">
          <a:xfrm>
            <a:off x="197841" y="1507106"/>
            <a:ext cx="8184747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网格和参考线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对象与网格对齐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不关闭的情况下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Ctr+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方向键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: 圆角 4"/>
          <p:cNvSpPr/>
          <p:nvPr/>
        </p:nvSpPr>
        <p:spPr>
          <a:xfrm>
            <a:off x="97155" y="3192145"/>
            <a:ext cx="8355330" cy="1327150"/>
          </a:xfrm>
          <a:prstGeom prst="roundRect">
            <a:avLst>
              <a:gd name="adj" fmla="val 7323"/>
            </a:avLst>
          </a:prstGeom>
          <a:solidFill>
            <a:srgbClr val="FAFAFA"/>
          </a:solidFill>
          <a:ln>
            <a:solidFill>
              <a:srgbClr val="0C6D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: 圆角 5"/>
          <p:cNvSpPr/>
          <p:nvPr/>
        </p:nvSpPr>
        <p:spPr>
          <a:xfrm>
            <a:off x="287959" y="2950577"/>
            <a:ext cx="1223118" cy="490918"/>
          </a:xfrm>
          <a:prstGeom prst="roundRect">
            <a:avLst/>
          </a:prstGeom>
          <a:solidFill>
            <a:srgbClr val="023B7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585212"/>
              <a:satOff val="-11697"/>
              <a:lumOff val="20686"/>
              <a:alphaOff val="0"/>
            </a:schemeClr>
          </a:fillRef>
          <a:effectRef idx="2">
            <a:schemeClr val="accent2">
              <a:hueOff val="585212"/>
              <a:satOff val="-11697"/>
              <a:lumOff val="20686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合并形状</a:t>
            </a:r>
          </a:p>
        </p:txBody>
      </p:sp>
      <p:grpSp>
        <p:nvGrpSpPr>
          <p:cNvPr id="177" name="组合 176"/>
          <p:cNvGrpSpPr/>
          <p:nvPr/>
        </p:nvGrpSpPr>
        <p:grpSpPr>
          <a:xfrm>
            <a:off x="1701800" y="3377565"/>
            <a:ext cx="1504950" cy="915670"/>
            <a:chOff x="2680" y="5319"/>
            <a:chExt cx="2370" cy="1442"/>
          </a:xfrm>
        </p:grpSpPr>
        <p:sp>
          <p:nvSpPr>
            <p:cNvPr id="149" name="矩形 148"/>
            <p:cNvSpPr/>
            <p:nvPr/>
          </p:nvSpPr>
          <p:spPr>
            <a:xfrm>
              <a:off x="2680" y="5319"/>
              <a:ext cx="1771" cy="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2880" y="5519"/>
              <a:ext cx="1771" cy="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3080" y="5719"/>
              <a:ext cx="1771" cy="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3280" y="5919"/>
              <a:ext cx="1771" cy="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3" name="任意多边形 172"/>
          <p:cNvSpPr/>
          <p:nvPr/>
        </p:nvSpPr>
        <p:spPr>
          <a:xfrm>
            <a:off x="5130165" y="3377565"/>
            <a:ext cx="1505585" cy="9156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71" h="1442">
                <a:moveTo>
                  <a:pt x="0" y="0"/>
                </a:moveTo>
                <a:lnTo>
                  <a:pt x="1771" y="0"/>
                </a:lnTo>
                <a:lnTo>
                  <a:pt x="1771" y="200"/>
                </a:lnTo>
                <a:lnTo>
                  <a:pt x="1971" y="200"/>
                </a:lnTo>
                <a:lnTo>
                  <a:pt x="1971" y="400"/>
                </a:lnTo>
                <a:lnTo>
                  <a:pt x="2171" y="400"/>
                </a:lnTo>
                <a:lnTo>
                  <a:pt x="2171" y="600"/>
                </a:lnTo>
                <a:lnTo>
                  <a:pt x="2371" y="600"/>
                </a:lnTo>
                <a:lnTo>
                  <a:pt x="2371" y="1442"/>
                </a:lnTo>
                <a:lnTo>
                  <a:pt x="600" y="1442"/>
                </a:lnTo>
                <a:lnTo>
                  <a:pt x="600" y="1242"/>
                </a:lnTo>
                <a:lnTo>
                  <a:pt x="400" y="1242"/>
                </a:lnTo>
                <a:lnTo>
                  <a:pt x="400" y="1042"/>
                </a:lnTo>
                <a:lnTo>
                  <a:pt x="200" y="1042"/>
                </a:lnTo>
                <a:lnTo>
                  <a:pt x="200" y="842"/>
                </a:lnTo>
                <a:lnTo>
                  <a:pt x="0" y="84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/>
          <p:cNvCxnSpPr/>
          <p:nvPr/>
        </p:nvCxnSpPr>
        <p:spPr>
          <a:xfrm>
            <a:off x="3308985" y="3853815"/>
            <a:ext cx="1719580" cy="146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3648075" y="3549650"/>
            <a:ext cx="11906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合并形状</a:t>
            </a:r>
            <a:r>
              <a:rPr lang="en-US" altLang="zh-CN" sz="1200"/>
              <a:t>-</a:t>
            </a:r>
            <a:r>
              <a:rPr lang="zh-CN" altLang="en-US" sz="1200"/>
              <a:t>结合</a:t>
            </a:r>
          </a:p>
        </p:txBody>
      </p:sp>
      <p:sp>
        <p:nvSpPr>
          <p:cNvPr id="3" name="矩形: 圆角 4"/>
          <p:cNvSpPr/>
          <p:nvPr/>
        </p:nvSpPr>
        <p:spPr>
          <a:xfrm>
            <a:off x="149225" y="5089525"/>
            <a:ext cx="8354695" cy="1203960"/>
          </a:xfrm>
          <a:prstGeom prst="roundRect">
            <a:avLst>
              <a:gd name="adj" fmla="val 7323"/>
            </a:avLst>
          </a:prstGeom>
          <a:solidFill>
            <a:srgbClr val="FAFAFA"/>
          </a:solidFill>
          <a:ln>
            <a:solidFill>
              <a:srgbClr val="0C6D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5"/>
          <p:cNvSpPr/>
          <p:nvPr/>
        </p:nvSpPr>
        <p:spPr>
          <a:xfrm>
            <a:off x="340029" y="4847957"/>
            <a:ext cx="1223118" cy="490918"/>
          </a:xfrm>
          <a:prstGeom prst="roundRect">
            <a:avLst/>
          </a:prstGeom>
          <a:solidFill>
            <a:srgbClr val="023B7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585212"/>
              <a:satOff val="-11697"/>
              <a:lumOff val="20686"/>
              <a:alphaOff val="0"/>
            </a:schemeClr>
          </a:fillRef>
          <a:effectRef idx="2">
            <a:schemeClr val="accent2">
              <a:hueOff val="585212"/>
              <a:satOff val="-11697"/>
              <a:lumOff val="20686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画直线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96876" y="5487921"/>
            <a:ext cx="8184747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划线的同时长按</a:t>
            </a: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键。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RlODY2NTg1Mjk1NTE3ODU1NzEwMTBmZTNkM2IxYWYifQ=="/>
</p:tagLst>
</file>

<file path=ppt/theme/theme1.xml><?xml version="1.0" encoding="utf-8"?>
<a:theme xmlns:a="http://schemas.openxmlformats.org/drawingml/2006/main" name="Office 主题​​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517</Words>
  <Application>Microsoft Office PowerPoint</Application>
  <PresentationFormat>全屏显示(4:3)</PresentationFormat>
  <Paragraphs>163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Microsoft YaHei UI</vt:lpstr>
      <vt:lpstr>Yu Gothic UI Semibold</vt:lpstr>
      <vt:lpstr>等线</vt:lpstr>
      <vt:lpstr>华文新魏</vt:lpstr>
      <vt:lpstr>微软雅黑</vt:lpstr>
      <vt:lpstr>Arial</vt:lpstr>
      <vt:lpstr>Cambria Math</vt:lpstr>
      <vt:lpstr>Palatino Linotype</vt:lpstr>
      <vt:lpstr>Office 主题​​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From Association to Generation: Text-only Captioning by Unsupervised Cross-modal Mapping                                                          ———图复现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杨 力畅</cp:lastModifiedBy>
  <cp:revision>344</cp:revision>
  <dcterms:created xsi:type="dcterms:W3CDTF">2021-03-23T08:59:00Z</dcterms:created>
  <dcterms:modified xsi:type="dcterms:W3CDTF">2024-08-27T10:17:05Z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C2B9B4F2251A4D8BA00C325CFECA6A17_12</vt:lpwstr>
  </property>
  <property fmtid="{D5CDD505-2E9C-101B-9397-08002B2CF9AE}" pid="3" name="KSOProductBuildVer">
    <vt:lpwstr>2052-12.1.0.17147</vt:lpwstr>
  </property>
</Properties>
</file>