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slideLayouts/slideLayout13.xml" ContentType="application/vnd.openxmlformats-officedocument.presentationml.slideLayout+xml"/>
  <Override PartName="/ppt/theme/theme10.xml" ContentType="application/vnd.openxmlformats-officedocument.theme+xml"/>
  <Override PartName="/ppt/slideLayouts/slideLayout14.xml" ContentType="application/vnd.openxmlformats-officedocument.presentationml.slideLayout+xml"/>
  <Override PartName="/ppt/theme/theme11.xml" ContentType="application/vnd.openxmlformats-officedocument.theme+xml"/>
  <Override PartName="/ppt/slideLayouts/slideLayout1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slideLayouts/slideLayout16.xml" ContentType="application/vnd.openxmlformats-officedocument.presentationml.slideLayout+xml"/>
  <Override PartName="/ppt/theme/theme14.xml" ContentType="application/vnd.openxmlformats-officedocument.theme+xml"/>
  <Override PartName="/ppt/slideLayouts/slideLayout17.xml" ContentType="application/vnd.openxmlformats-officedocument.presentationml.slideLayout+xml"/>
  <Override PartName="/ppt/theme/theme15.xml" ContentType="application/vnd.openxmlformats-officedocument.theme+xml"/>
  <Override PartName="/ppt/slideLayouts/slideLayout18.xml" ContentType="application/vnd.openxmlformats-officedocument.presentationml.slideLayout+xml"/>
  <Override PartName="/ppt/theme/theme16.xml" ContentType="application/vnd.openxmlformats-officedocument.theme+xml"/>
  <Override PartName="/ppt/slideLayouts/slideLayout19.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2"/>
    <p:sldMasterId id="2147483653" r:id="rId3"/>
    <p:sldMasterId id="2147483655" r:id="rId4"/>
    <p:sldMasterId id="2147483659" r:id="rId5"/>
    <p:sldMasterId id="2147483661" r:id="rId6"/>
    <p:sldMasterId id="2147483663" r:id="rId7"/>
    <p:sldMasterId id="2147483665" r:id="rId8"/>
    <p:sldMasterId id="2147483667" r:id="rId9"/>
    <p:sldMasterId id="2147483669" r:id="rId10"/>
    <p:sldMasterId id="2147483671" r:id="rId11"/>
    <p:sldMasterId id="2147483673" r:id="rId12"/>
    <p:sldMasterId id="2147483675" r:id="rId13"/>
    <p:sldMasterId id="2147483677" r:id="rId14"/>
    <p:sldMasterId id="2147483679" r:id="rId15"/>
    <p:sldMasterId id="2147483681" r:id="rId16"/>
    <p:sldMasterId id="2147483683" r:id="rId17"/>
    <p:sldMasterId id="2147483685" r:id="rId18"/>
    <p:sldMasterId id="2147483687" r:id="rId19"/>
  </p:sldMasterIdLst>
  <p:notesMasterIdLst>
    <p:notesMasterId r:id="rId26"/>
  </p:notesMasterIdLst>
  <p:handoutMasterIdLst>
    <p:handoutMasterId r:id="rId27"/>
  </p:handoutMasterIdLst>
  <p:sldIdLst>
    <p:sldId id="284" r:id="rId20"/>
    <p:sldId id="299" r:id="rId21"/>
    <p:sldId id="280" r:id="rId22"/>
    <p:sldId id="303" r:id="rId23"/>
    <p:sldId id="304" r:id="rId24"/>
    <p:sldId id="298" r:id="rId25"/>
  </p:sldIdLst>
  <p:sldSz cx="9144000" cy="6858000" type="screen4x3"/>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Chengze" initials="W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0000"/>
    <a:srgbClr val="023B72"/>
    <a:srgbClr val="337ED2"/>
    <a:srgbClr val="70A8DA"/>
    <a:srgbClr val="3483CA"/>
    <a:srgbClr val="193F60"/>
    <a:srgbClr val="005FC8"/>
    <a:srgbClr val="4F93D1"/>
    <a:srgbClr val="1186FB"/>
    <a:srgbClr val="0850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07" autoAdjust="0"/>
    <p:restoredTop sz="90769" autoAdjust="0"/>
  </p:normalViewPr>
  <p:slideViewPr>
    <p:cSldViewPr snapToGrid="0">
      <p:cViewPr varScale="1">
        <p:scale>
          <a:sx n="71" d="100"/>
          <a:sy n="71" d="100"/>
        </p:scale>
        <p:origin x="1363" y="6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76" y="4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tags" Target="tags/tag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59330F-88E0-42CC-B6FC-67AC1AD97942}" type="datetimeFigureOut">
              <a:rPr lang="zh-CN" altLang="en-US" smtClean="0"/>
              <a:t>2024/10/26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3EE26D-DD3C-44C7-9FB1-B5213CE7180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5058A143-40B6-4BB3-B308-59B1959A0944}" type="datetimeFigureOut">
              <a:rPr lang="zh-CN" altLang="en-US" smtClean="0"/>
              <a:t>2024/10/26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5D7D132-F2B0-47F2-9FCE-932F12DCD99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出现在</a:t>
            </a:r>
            <a:r>
              <a:rPr lang="en-US" altLang="zh-CN" dirty="0"/>
              <a:t>[iOPEN]</a:t>
            </a:r>
            <a:r>
              <a:rPr lang="zh-CN" altLang="en-US" dirty="0"/>
              <a:t>、</a:t>
            </a:r>
            <a:r>
              <a:rPr lang="en-US" altLang="zh-CN" dirty="0"/>
              <a:t>[</a:t>
            </a:r>
            <a:r>
              <a:rPr lang="zh-CN" altLang="en-US" dirty="0"/>
              <a:t>序号</a:t>
            </a:r>
            <a:r>
              <a:rPr lang="en-US" altLang="zh-CN" dirty="0"/>
              <a:t>]</a:t>
            </a:r>
            <a:r>
              <a:rPr lang="zh-CN" altLang="en-US" dirty="0"/>
              <a:t>、</a:t>
            </a:r>
            <a:r>
              <a:rPr lang="en-US" altLang="zh-CN" dirty="0"/>
              <a:t>[</a:t>
            </a:r>
            <a:r>
              <a:rPr lang="zh-CN" altLang="en-US" dirty="0"/>
              <a:t>中文文本间的英文、数字与符号</a:t>
            </a:r>
            <a:r>
              <a:rPr lang="en-US" altLang="zh-CN" dirty="0"/>
              <a:t>]</a:t>
            </a:r>
            <a:r>
              <a:rPr lang="zh-CN" altLang="en-US" dirty="0"/>
              <a:t>等的非中文字符可以采用微软雅黑。</a:t>
            </a:r>
          </a:p>
          <a:p>
            <a:endParaRPr lang="zh-CN" altLang="en-US" dirty="0"/>
          </a:p>
        </p:txBody>
      </p:sp>
      <p:sp>
        <p:nvSpPr>
          <p:cNvPr id="4" name="灯片编号占位符 3"/>
          <p:cNvSpPr>
            <a:spLocks noGrp="1"/>
          </p:cNvSpPr>
          <p:nvPr>
            <p:ph type="sldNum" sz="quarter" idx="5"/>
          </p:nvPr>
        </p:nvSpPr>
        <p:spPr/>
        <p:txBody>
          <a:bodyPr/>
          <a:lstStyle/>
          <a:p>
            <a:fld id="{95D7D132-F2B0-47F2-9FCE-932F12DCD99A}"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出现在</a:t>
            </a:r>
            <a:r>
              <a:rPr lang="en-US" altLang="zh-CN" dirty="0"/>
              <a:t>[iOPEN]</a:t>
            </a:r>
            <a:r>
              <a:rPr lang="zh-CN" altLang="en-US" dirty="0"/>
              <a:t>、</a:t>
            </a:r>
            <a:r>
              <a:rPr lang="en-US" altLang="zh-CN" dirty="0"/>
              <a:t>[</a:t>
            </a:r>
            <a:r>
              <a:rPr lang="zh-CN" altLang="en-US" dirty="0"/>
              <a:t>序号</a:t>
            </a:r>
            <a:r>
              <a:rPr lang="en-US" altLang="zh-CN" dirty="0"/>
              <a:t>]</a:t>
            </a:r>
            <a:r>
              <a:rPr lang="zh-CN" altLang="en-US" dirty="0"/>
              <a:t>、</a:t>
            </a:r>
            <a:r>
              <a:rPr lang="en-US" altLang="zh-CN" dirty="0"/>
              <a:t>[</a:t>
            </a:r>
            <a:r>
              <a:rPr lang="zh-CN" altLang="en-US" dirty="0"/>
              <a:t>中文文本间的英文、数字与符号</a:t>
            </a:r>
            <a:r>
              <a:rPr lang="en-US" altLang="zh-CN" dirty="0"/>
              <a:t>]</a:t>
            </a:r>
            <a:r>
              <a:rPr lang="zh-CN" altLang="en-US" dirty="0"/>
              <a:t>等的非中文字符可以采用微软雅黑。</a:t>
            </a:r>
          </a:p>
          <a:p>
            <a:endParaRPr lang="zh-CN" altLang="en-US" dirty="0"/>
          </a:p>
        </p:txBody>
      </p:sp>
      <p:sp>
        <p:nvSpPr>
          <p:cNvPr id="4" name="灯片编号占位符 3"/>
          <p:cNvSpPr>
            <a:spLocks noGrp="1"/>
          </p:cNvSpPr>
          <p:nvPr>
            <p:ph type="sldNum" sz="quarter" idx="5"/>
          </p:nvPr>
        </p:nvSpPr>
        <p:spPr/>
        <p:txBody>
          <a:bodyPr/>
          <a:lstStyle/>
          <a:p>
            <a:fld id="{95D7D132-F2B0-47F2-9FCE-932F12DCD99A}"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出现在</a:t>
            </a:r>
            <a:r>
              <a:rPr lang="en-US" altLang="zh-CN" dirty="0"/>
              <a:t>[iOPEN]</a:t>
            </a:r>
            <a:r>
              <a:rPr lang="zh-CN" altLang="en-US" dirty="0"/>
              <a:t>、</a:t>
            </a:r>
            <a:r>
              <a:rPr lang="en-US" altLang="zh-CN" dirty="0"/>
              <a:t>[</a:t>
            </a:r>
            <a:r>
              <a:rPr lang="zh-CN" altLang="en-US" dirty="0"/>
              <a:t>序号</a:t>
            </a:r>
            <a:r>
              <a:rPr lang="en-US" altLang="zh-CN" dirty="0"/>
              <a:t>]</a:t>
            </a:r>
            <a:r>
              <a:rPr lang="zh-CN" altLang="en-US" dirty="0"/>
              <a:t>、</a:t>
            </a:r>
            <a:r>
              <a:rPr lang="en-US" altLang="zh-CN" dirty="0"/>
              <a:t>[</a:t>
            </a:r>
            <a:r>
              <a:rPr lang="zh-CN" altLang="en-US" dirty="0"/>
              <a:t>中文文本间的英文、数字与符号</a:t>
            </a:r>
            <a:r>
              <a:rPr lang="en-US" altLang="zh-CN" dirty="0"/>
              <a:t>]</a:t>
            </a:r>
            <a:r>
              <a:rPr lang="zh-CN" altLang="en-US" dirty="0"/>
              <a:t>等的非中文字符可以采用微软雅黑。</a:t>
            </a:r>
          </a:p>
          <a:p>
            <a:endParaRPr lang="zh-CN" altLang="en-US" dirty="0"/>
          </a:p>
        </p:txBody>
      </p:sp>
      <p:sp>
        <p:nvSpPr>
          <p:cNvPr id="4" name="灯片编号占位符 3"/>
          <p:cNvSpPr>
            <a:spLocks noGrp="1"/>
          </p:cNvSpPr>
          <p:nvPr>
            <p:ph type="sldNum" sz="quarter" idx="5"/>
          </p:nvPr>
        </p:nvSpPr>
        <p:spPr/>
        <p:txBody>
          <a:bodyPr/>
          <a:lstStyle/>
          <a:p>
            <a:fld id="{95D7D132-F2B0-47F2-9FCE-932F12DCD99A}"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出现在</a:t>
            </a:r>
            <a:r>
              <a:rPr lang="en-US" altLang="zh-CN" dirty="0"/>
              <a:t>[iOPEN]</a:t>
            </a:r>
            <a:r>
              <a:rPr lang="zh-CN" altLang="en-US" dirty="0"/>
              <a:t>、</a:t>
            </a:r>
            <a:r>
              <a:rPr lang="en-US" altLang="zh-CN" dirty="0"/>
              <a:t>[</a:t>
            </a:r>
            <a:r>
              <a:rPr lang="zh-CN" altLang="en-US" dirty="0"/>
              <a:t>序号</a:t>
            </a:r>
            <a:r>
              <a:rPr lang="en-US" altLang="zh-CN" dirty="0"/>
              <a:t>]</a:t>
            </a:r>
            <a:r>
              <a:rPr lang="zh-CN" altLang="en-US" dirty="0"/>
              <a:t>、</a:t>
            </a:r>
            <a:r>
              <a:rPr lang="en-US" altLang="zh-CN" dirty="0"/>
              <a:t>[</a:t>
            </a:r>
            <a:r>
              <a:rPr lang="zh-CN" altLang="en-US" dirty="0"/>
              <a:t>中文文本间的英文、数字与符号</a:t>
            </a:r>
            <a:r>
              <a:rPr lang="en-US" altLang="zh-CN" dirty="0"/>
              <a:t>]</a:t>
            </a:r>
            <a:r>
              <a:rPr lang="zh-CN" altLang="en-US" dirty="0"/>
              <a:t>等的非中文字符可以采用微软雅黑。</a:t>
            </a:r>
          </a:p>
          <a:p>
            <a:endParaRPr lang="zh-CN" altLang="en-US" dirty="0"/>
          </a:p>
        </p:txBody>
      </p:sp>
      <p:sp>
        <p:nvSpPr>
          <p:cNvPr id="4" name="灯片编号占位符 3"/>
          <p:cNvSpPr>
            <a:spLocks noGrp="1"/>
          </p:cNvSpPr>
          <p:nvPr>
            <p:ph type="sldNum" sz="quarter" idx="5"/>
          </p:nvPr>
        </p:nvSpPr>
        <p:spPr/>
        <p:txBody>
          <a:bodyPr/>
          <a:lstStyle/>
          <a:p>
            <a:fld id="{95D7D132-F2B0-47F2-9FCE-932F12DCD99A}"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041400"/>
            <a:ext cx="7772400" cy="2387600"/>
          </a:xfrm>
        </p:spPr>
        <p:txBody>
          <a:bodyPr vert="horz" lIns="91440" tIns="45720" rIns="91440" bIns="45720" rtlCol="0" anchor="ctr">
            <a:normAutofit/>
          </a:bodyPr>
          <a:lstStyle>
            <a:lvl1pPr algn="ctr">
              <a:defRPr lang="en-US" dirty="0">
                <a:solidFill>
                  <a:schemeClr val="bg1"/>
                </a:solidFill>
                <a:latin typeface="微软雅黑" panose="020B0503020204020204" pitchFamily="34" charset="-122"/>
                <a:ea typeface="微软雅黑" panose="020B0503020204020204" pitchFamily="34" charset="-122"/>
              </a:defRPr>
            </a:lvl1pPr>
          </a:lstStyle>
          <a:p>
            <a:pPr marL="0" lvl="0"/>
            <a:r>
              <a:rPr lang="zh-CN" altLang="en-US"/>
              <a:t>单击此处编辑母版标题样式</a:t>
            </a:r>
            <a:endParaRPr lang="en-US" dirty="0"/>
          </a:p>
        </p:txBody>
      </p:sp>
      <p:sp>
        <p:nvSpPr>
          <p:cNvPr id="3" name="Subtitle 2"/>
          <p:cNvSpPr>
            <a:spLocks noGrp="1"/>
          </p:cNvSpPr>
          <p:nvPr>
            <p:ph type="subTitle" idx="1"/>
          </p:nvPr>
        </p:nvSpPr>
        <p:spPr>
          <a:xfrm>
            <a:off x="2028825" y="3429000"/>
            <a:ext cx="5086350" cy="635000"/>
          </a:xfrm>
        </p:spPr>
        <p:txBody>
          <a:bodyPr anchor="ct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20650" y="6544186"/>
            <a:ext cx="2057400" cy="365125"/>
          </a:xfrm>
        </p:spPr>
        <p:txBody>
          <a:bodyPr/>
          <a:lstStyle>
            <a:lvl1pPr>
              <a:defRPr sz="1400">
                <a:solidFill>
                  <a:schemeClr val="bg1"/>
                </a:solidFill>
                <a:latin typeface="微软雅黑" panose="020B0503020204020204" pitchFamily="34" charset="-122"/>
                <a:ea typeface="微软雅黑" panose="020B0503020204020204" pitchFamily="34" charset="-122"/>
              </a:defRPr>
            </a:lvl1pPr>
          </a:lstStyle>
          <a:p>
            <a:fld id="{02FCFB62-AFAA-40A6-82C4-C0C0B6D60E6E}" type="datetime1">
              <a:rPr lang="zh-CN" altLang="en-US" smtClean="0"/>
              <a:t>2024/10/26</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39F438A5-89C6-4F6E-BBE3-140A85A4A795}"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39F438A5-89C6-4F6E-BBE3-140A85A4A795}"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39F438A5-89C6-4F6E-BBE3-140A85A4A795}"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39F438A5-89C6-4F6E-BBE3-140A85A4A795}"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39F438A5-89C6-4F6E-BBE3-140A85A4A795}"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39F438A5-89C6-4F6E-BBE3-140A85A4A795}"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39F438A5-89C6-4F6E-BBE3-140A85A4A795}"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39F438A5-89C6-4F6E-BBE3-140A85A4A795}"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39F438A5-89C6-4F6E-BBE3-140A85A4A795}"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39F438A5-89C6-4F6E-BBE3-140A85A4A795}"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AAB32B41-6C03-4B6B-B7FD-B6A1064778F4}"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/13</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extLst>
      <p:ext uri="{BB962C8B-B14F-4D97-AF65-F5344CB8AC3E}">
        <p14:creationId xmlns:p14="http://schemas.microsoft.com/office/powerpoint/2010/main" val="316635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0490" y="6470014"/>
            <a:ext cx="2057400" cy="365125"/>
          </a:xfrm>
        </p:spPr>
        <p:txBody>
          <a:bodyPr/>
          <a:lstStyle>
            <a:lvl1pPr>
              <a:defRPr sz="1600">
                <a:solidFill>
                  <a:schemeClr val="tx1"/>
                </a:solidFill>
              </a:defRPr>
            </a:lvl1pPr>
          </a:lstStyle>
          <a:p>
            <a:fld id="{22E93303-F60C-4390-B1D5-BF60D74F9DC5}" type="datetime1">
              <a:rPr lang="zh-CN" altLang="en-US" smtClean="0"/>
              <a:t>2024/10/26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1600"/>
            </a:lvl1pPr>
          </a:lstStyle>
          <a:p>
            <a:fld id="{59C5EAF8-B0E6-4733-AAEA-DA9F488BF4AD}" type="slidenum">
              <a:rPr lang="zh-CN" altLang="en-US" smtClean="0"/>
              <a:t>‹#›</a:t>
            </a:fld>
            <a:r>
              <a:rPr lang="en-US" altLang="zh-CN" dirty="0"/>
              <a:t>/27</a:t>
            </a:r>
            <a:endParaRPr lang="zh-CN" altLang="en-US" dirty="0"/>
          </a:p>
        </p:txBody>
      </p:sp>
      <p:sp>
        <p:nvSpPr>
          <p:cNvPr id="8" name="标题 7"/>
          <p:cNvSpPr>
            <a:spLocks noGrp="1"/>
          </p:cNvSpPr>
          <p:nvPr>
            <p:ph type="title"/>
          </p:nvPr>
        </p:nvSpPr>
        <p:spPr/>
        <p:txBody>
          <a:bodyPr/>
          <a:lstStyle/>
          <a:p>
            <a:r>
              <a:rPr lang="zh-CN" altLang="en-US"/>
              <a:t>单击此处编辑母版标题样式</a:t>
            </a:r>
          </a:p>
        </p:txBody>
      </p:sp>
      <p:sp>
        <p:nvSpPr>
          <p:cNvPr id="7" name="矩形 6"/>
          <p:cNvSpPr/>
          <p:nvPr userDrawn="1"/>
        </p:nvSpPr>
        <p:spPr>
          <a:xfrm>
            <a:off x="1137558" y="5805442"/>
            <a:ext cx="6868883" cy="111215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300" dirty="0">
                <a:solidFill>
                  <a:srgbClr val="70A8DA"/>
                </a:solidFill>
                <a:effectLst>
                  <a:outerShdw blurRad="50800" dist="50800" dir="2700000" algn="tl" rotWithShape="0">
                    <a:schemeClr val="bg1">
                      <a:alpha val="44000"/>
                    </a:schemeClr>
                  </a:outerShdw>
                </a:effectLst>
                <a:latin typeface="华文新魏" panose="02010800040101010101" pitchFamily="2" charset="-122"/>
                <a:ea typeface="华文新魏" panose="02010800040101010101" pitchFamily="2" charset="-122"/>
              </a:rPr>
              <a:t>为国为民 笃志笃行</a:t>
            </a:r>
            <a:endParaRPr lang="en-US" altLang="zh-CN" sz="2000" spc="300" dirty="0">
              <a:solidFill>
                <a:srgbClr val="70A8DA"/>
              </a:solidFill>
              <a:effectLst>
                <a:outerShdw blurRad="50800" dist="50800" dir="2700000" algn="tl" rotWithShape="0">
                  <a:schemeClr val="bg1">
                    <a:alpha val="44000"/>
                  </a:schemeClr>
                </a:outerShdw>
              </a:effectLst>
              <a:latin typeface="华文新魏" panose="02010800040101010101" pitchFamily="2" charset="-122"/>
              <a:ea typeface="华文新魏" panose="02010800040101010101" pitchFamily="2" charset="-122"/>
            </a:endParaRPr>
          </a:p>
          <a:p>
            <a:pPr algn="ctr"/>
            <a:r>
              <a:rPr lang="en-US" altLang="zh-CN" sz="1050" dirty="0">
                <a:solidFill>
                  <a:srgbClr val="70A8DA"/>
                </a:solidFill>
                <a:effectLst>
                  <a:outerShdw blurRad="50800" dist="50800" dir="2700000" algn="tl" rotWithShape="0">
                    <a:schemeClr val="bg1">
                      <a:alpha val="44000"/>
                    </a:schemeClr>
                  </a:outerShdw>
                </a:effectLst>
                <a:latin typeface="Palatino Linotype" panose="02040502050505030304" pitchFamily="18" charset="0"/>
              </a:rPr>
              <a:t>For the nation, for the people; keep ambition, keep action.</a:t>
            </a:r>
            <a:endParaRPr lang="zh-CN" altLang="en-US" sz="1050" dirty="0">
              <a:solidFill>
                <a:srgbClr val="70A8DA"/>
              </a:solidFill>
              <a:effectLst>
                <a:outerShdw blurRad="50800" dist="50800" dir="2700000" algn="tl" rotWithShape="0">
                  <a:schemeClr val="bg1">
                    <a:alpha val="44000"/>
                  </a:schemeClr>
                </a:outerShdw>
              </a:effectLst>
              <a:latin typeface="Palatino Linotype" panose="0204050205050503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0490" y="6470014"/>
            <a:ext cx="2057400" cy="365125"/>
          </a:xfrm>
        </p:spPr>
        <p:txBody>
          <a:bodyPr/>
          <a:lstStyle>
            <a:lvl1pPr>
              <a:defRPr sz="1600">
                <a:solidFill>
                  <a:schemeClr val="tx1"/>
                </a:solidFill>
              </a:defRPr>
            </a:lvl1pPr>
          </a:lstStyle>
          <a:p>
            <a:fld id="{C906080C-7970-4418-B616-8CE1BEAFF9C6}" type="datetime1">
              <a:rPr lang="zh-CN" altLang="en-US" smtClean="0"/>
              <a:t>2024/10/26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1600"/>
            </a:lvl1pPr>
          </a:lstStyle>
          <a:p>
            <a:fld id="{59C5EAF8-B0E6-4733-AAEA-DA9F488BF4AD}" type="slidenum">
              <a:rPr lang="zh-CN" altLang="en-US" smtClean="0"/>
              <a:t>‹#›</a:t>
            </a:fld>
            <a:r>
              <a:rPr lang="en-US" altLang="zh-CN" dirty="0"/>
              <a:t>/27</a:t>
            </a:r>
            <a:endParaRPr lang="zh-CN" altLang="en-US" dirty="0"/>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A080757-5C4C-40B7-81DD-75ACFCC187CC}" type="datetime1">
              <a:rPr lang="zh-CN" altLang="en-US" smtClean="0"/>
              <a:t>2024/10/26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405AF-C1DE-46CB-A817-2063A44F42B7}"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789ADFF-A0F1-41AC-96C9-4E509FDCED7B}" type="datetime1">
              <a:rPr lang="zh-CN" altLang="en-US" smtClean="0"/>
              <a:t>2024/10/26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C5EAF8-B0E6-4733-AAEA-DA9F488BF4A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5461F1E-D5B4-45DF-83D0-60EECFD548B7}" type="datetime1">
              <a:rPr lang="zh-CN" altLang="en-US" smtClean="0"/>
              <a:t>2024/10/26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405AF-C1DE-46CB-A817-2063A44F42B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1380331"/>
            <a:ext cx="78867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14300" y="6545261"/>
            <a:ext cx="2057400" cy="365125"/>
          </a:xfrm>
          <a:prstGeom prst="rect">
            <a:avLst/>
          </a:prstGeom>
        </p:spPr>
        <p:txBody>
          <a:bodyPr/>
          <a:lstStyle>
            <a:lvl1pPr>
              <a:defRPr sz="1600">
                <a:solidFill>
                  <a:schemeClr val="bg1"/>
                </a:solidFill>
              </a:defRPr>
            </a:lvl1pPr>
          </a:lstStyle>
          <a:p>
            <a:fld id="{E676DA3C-396E-49D0-BE2E-95B0AA07D879}" type="datetime1">
              <a:rPr lang="zh-CN" altLang="en-US" smtClean="0"/>
              <a:t>2024/10/26</a:t>
            </a:fld>
            <a:endParaRPr lang="zh-CN" altLang="en-US"/>
          </a:p>
        </p:txBody>
      </p:sp>
      <p:sp>
        <p:nvSpPr>
          <p:cNvPr id="5" name="Footer Placeholder 4"/>
          <p:cNvSpPr>
            <a:spLocks noGrp="1"/>
          </p:cNvSpPr>
          <p:nvPr>
            <p:ph type="ftr" sz="quarter" idx="11"/>
          </p:nvPr>
        </p:nvSpPr>
        <p:spPr>
          <a:xfrm>
            <a:off x="3028950" y="6538912"/>
            <a:ext cx="3086100" cy="365125"/>
          </a:xfrm>
          <a:prstGeom prst="rect">
            <a:avLst/>
          </a:prstGeom>
        </p:spPr>
        <p:txBody>
          <a:bodyPr/>
          <a:lstStyle>
            <a:lvl1pPr>
              <a:defRPr>
                <a:solidFill>
                  <a:schemeClr val="bg1"/>
                </a:solidFill>
              </a:defRPr>
            </a:lvl1pPr>
          </a:lstStyle>
          <a:p>
            <a:endParaRPr lang="zh-CN" altLang="en-US"/>
          </a:p>
        </p:txBody>
      </p:sp>
      <p:sp>
        <p:nvSpPr>
          <p:cNvPr id="6" name="Slide Number Placeholder 5"/>
          <p:cNvSpPr>
            <a:spLocks noGrp="1"/>
          </p:cNvSpPr>
          <p:nvPr>
            <p:ph type="sldNum" sz="quarter" idx="12"/>
          </p:nvPr>
        </p:nvSpPr>
        <p:spPr>
          <a:xfrm>
            <a:off x="6972300" y="6540499"/>
            <a:ext cx="2057400" cy="365125"/>
          </a:xfrm>
          <a:prstGeom prst="rect">
            <a:avLst/>
          </a:prstGeom>
        </p:spPr>
        <p:txBody>
          <a:bodyPr/>
          <a:lstStyle>
            <a:lvl1pPr>
              <a:defRPr sz="1600">
                <a:solidFill>
                  <a:schemeClr val="bg1"/>
                </a:solidFill>
              </a:defRPr>
            </a:lvl1pPr>
          </a:lstStyle>
          <a:p>
            <a:fld id="{59C5EAF8-B0E6-4733-AAEA-DA9F488BF4AD}" type="slidenum">
              <a:rPr lang="zh-CN" altLang="en-US" smtClean="0"/>
              <a:t>‹#›</a:t>
            </a:fld>
            <a:r>
              <a:rPr lang="en-US" altLang="zh-CN" dirty="0"/>
              <a:t>/27</a:t>
            </a:r>
            <a:endParaRPr lang="zh-CN" altLang="en-US" dirty="0"/>
          </a:p>
        </p:txBody>
      </p:sp>
      <p:sp>
        <p:nvSpPr>
          <p:cNvPr id="7" name="文本占位符 6"/>
          <p:cNvSpPr>
            <a:spLocks noGrp="1"/>
          </p:cNvSpPr>
          <p:nvPr>
            <p:ph type="body" sz="quarter" idx="13" hasCustomPrompt="1"/>
          </p:nvPr>
        </p:nvSpPr>
        <p:spPr>
          <a:xfrm>
            <a:off x="527050" y="95250"/>
            <a:ext cx="6858000" cy="577850"/>
          </a:xfrm>
        </p:spPr>
        <p:txBody>
          <a:bodyPr>
            <a:noAutofit/>
          </a:bodyPr>
          <a:lstStyle>
            <a:lvl1pPr marL="0" indent="0">
              <a:buNone/>
              <a:defRPr sz="4200">
                <a:solidFill>
                  <a:schemeClr val="bg1"/>
                </a:solidFill>
              </a:defRPr>
            </a:lvl1pPr>
          </a:lstStyle>
          <a:p>
            <a:pPr lvl="0"/>
            <a:r>
              <a:rPr lang="zh-CN" altLang="en-US"/>
              <a:t>标题</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0.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2.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theme" Target="../theme/theme13.xml"/><Relationship Id="rId4" Type="http://schemas.openxmlformats.org/officeDocument/2006/relationships/image" Target="../media/image4.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5.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7.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theme" Target="../theme/theme18.xml"/><Relationship Id="rId4" Type="http://schemas.openxmlformats.org/officeDocument/2006/relationships/image" Target="../media/image4.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theme" Target="../theme/theme19.xml"/><Relationship Id="rId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theme" Target="../theme/theme3.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3.sv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sv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95F7B-210E-48AB-BAD1-40DB25E7485C}" type="datetime1">
              <a:rPr lang="zh-CN" altLang="en-US" smtClean="0"/>
              <a:t>2024/10/26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5EAF8-B0E6-4733-AAEA-DA9F488BF4AD}" type="slidenum">
              <a:rPr lang="zh-CN" altLang="en-US" smtClean="0"/>
              <a:t>‹#›</a:t>
            </a:fld>
            <a:endParaRPr lang="zh-CN" altLang="en-US"/>
          </a:p>
        </p:txBody>
      </p:sp>
      <p:sp>
        <p:nvSpPr>
          <p:cNvPr id="7" name="矩形 6"/>
          <p:cNvSpPr/>
          <p:nvPr userDrawn="1"/>
        </p:nvSpPr>
        <p:spPr>
          <a:xfrm>
            <a:off x="0" y="0"/>
            <a:ext cx="9144000" cy="3429001"/>
          </a:xfrm>
          <a:prstGeom prst="rect">
            <a:avLst/>
          </a:prstGeom>
          <a:solidFill>
            <a:srgbClr val="193F6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7094859" y="6566518"/>
            <a:ext cx="1871025" cy="307777"/>
          </a:xfrm>
          <a:prstGeom prst="rect">
            <a:avLst/>
          </a:prstGeom>
          <a:noFill/>
        </p:spPr>
        <p:txBody>
          <a:bodyPr wrap="none" rtlCol="0">
            <a:spAutoFit/>
          </a:bodyPr>
          <a:lstStyle/>
          <a:p>
            <a:r>
              <a:rPr lang="en-US" altLang="zh-CN" sz="1400">
                <a:solidFill>
                  <a:schemeClr val="bg1"/>
                </a:solidFill>
                <a:latin typeface="+mn-ea"/>
                <a:ea typeface="+mn-ea"/>
              </a:rPr>
              <a:t>iOPEN.nwpu.edu.cn</a:t>
            </a:r>
            <a:endParaRPr lang="zh-CN" altLang="en-US" sz="1400">
              <a:solidFill>
                <a:schemeClr val="bg1"/>
              </a:solidFill>
              <a:latin typeface="+mn-ea"/>
              <a:ea typeface="+mn-ea"/>
            </a:endParaRPr>
          </a:p>
        </p:txBody>
      </p:sp>
      <p:pic>
        <p:nvPicPr>
          <p:cNvPr id="15" name="图片 14"/>
          <p:cNvPicPr>
            <a:picLocks noChangeAspect="1"/>
          </p:cNvPicPr>
          <p:nvPr userDrawn="1"/>
        </p:nvPicPr>
        <p:blipFill rotWithShape="1">
          <a:blip r:embed="rId4">
            <a:alphaModFix amt="5000"/>
          </a:blip>
          <a:srcRect t="34559" r="41681"/>
          <a:stretch>
            <a:fillRect/>
          </a:stretch>
        </p:blipFill>
        <p:spPr>
          <a:xfrm>
            <a:off x="4544610" y="0"/>
            <a:ext cx="4599390" cy="6017190"/>
          </a:xfrm>
          <a:prstGeom prst="rect">
            <a:avLst/>
          </a:prstGeom>
        </p:spPr>
      </p:pic>
      <p:sp>
        <p:nvSpPr>
          <p:cNvPr id="8" name="矩形 7"/>
          <p:cNvSpPr/>
          <p:nvPr userDrawn="1"/>
        </p:nvSpPr>
        <p:spPr>
          <a:xfrm>
            <a:off x="1" y="3429000"/>
            <a:ext cx="9144000" cy="659754"/>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p:cNvCxnSpPr/>
          <p:nvPr userDrawn="1"/>
        </p:nvCxnSpPr>
        <p:spPr>
          <a:xfrm>
            <a:off x="8016746" y="407789"/>
            <a:ext cx="0" cy="25256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图形 22"/>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202939" y="185738"/>
            <a:ext cx="695001" cy="695001"/>
          </a:xfrm>
          <a:prstGeom prst="rect">
            <a:avLst/>
          </a:prstGeom>
        </p:spPr>
      </p:pic>
      <p:pic>
        <p:nvPicPr>
          <p:cNvPr id="24" name="图片 23"/>
          <p:cNvPicPr>
            <a:picLocks noChangeAspect="1"/>
          </p:cNvPicPr>
          <p:nvPr userDrawn="1"/>
        </p:nvPicPr>
        <p:blipFill>
          <a:blip r:embed="rId7"/>
          <a:stretch>
            <a:fillRect/>
          </a:stretch>
        </p:blipFill>
        <p:spPr>
          <a:xfrm>
            <a:off x="8137472" y="181947"/>
            <a:ext cx="700977" cy="6969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2"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4"/>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0"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2"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4"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4"/>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4"/>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911C7779-F6CE-41C4-B118-4F48EC9E9DA1}"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7029449" y="6470015"/>
            <a:ext cx="2057400" cy="365125"/>
          </a:xfrm>
          <a:prstGeom prst="rect">
            <a:avLst/>
          </a:prstGeom>
        </p:spPr>
        <p:txBody>
          <a:bodyPr vert="horz" lIns="91440" tIns="45720" rIns="91440" bIns="45720" rtlCol="0" anchor="ctr"/>
          <a:lstStyle>
            <a:lvl1pPr algn="r">
              <a:defRPr sz="1600">
                <a:solidFill>
                  <a:schemeClr val="tx1"/>
                </a:solidFill>
                <a:latin typeface="微软雅黑" panose="020B0503020204020204" pitchFamily="34" charset="-122"/>
                <a:ea typeface="微软雅黑" panose="020B0503020204020204" pitchFamily="34" charset="-122"/>
              </a:defRPr>
            </a:lvl1pPr>
          </a:lstStyle>
          <a:p>
            <a:fld id="{42E7B5AE-3D3F-44C1-BC8C-4382542C9D47}" type="slidenum">
              <a:rPr lang="zh-CN" altLang="en-US" smtClean="0"/>
              <a:t>‹#›</a:t>
            </a:fld>
            <a:endParaRPr lang="zh-CN" altLang="en-US" dirty="0"/>
          </a:p>
        </p:txBody>
      </p:sp>
      <p:sp>
        <p:nvSpPr>
          <p:cNvPr id="7" name="矩形 6"/>
          <p:cNvSpPr/>
          <p:nvPr userDrawn="1"/>
        </p:nvSpPr>
        <p:spPr>
          <a:xfrm>
            <a:off x="1" y="0"/>
            <a:ext cx="9143999" cy="136525"/>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136525"/>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812281"/>
            <a:ext cx="9143999" cy="45719"/>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Slide Number Placeholder 5"/>
          <p:cNvSpPr txBox="1"/>
          <p:nvPr userDrawn="1"/>
        </p:nvSpPr>
        <p:spPr>
          <a:xfrm>
            <a:off x="6972300" y="6545262"/>
            <a:ext cx="2057400" cy="365125"/>
          </a:xfrm>
          <a:prstGeom prst="rect">
            <a:avLst/>
          </a:prstGeom>
        </p:spPr>
        <p:txBody>
          <a:bodyPr/>
          <a:lstStyle>
            <a:defPPr>
              <a:defRPr lang="en-US"/>
            </a:defPPr>
            <a:lvl1pPr marL="0" algn="l"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C5EAF8-B0E6-4733-AAEA-DA9F488BF4A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4"/>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CA70F09A-8F00-4DA9-AD07-B182EE19FD7B}"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dirty="0"/>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7"/>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A782F14-C1CA-4794-8E10-55B859A0BFFC}"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0"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C682BBE9-9586-4FE1-B112-785A53ABACB0}"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412793" y="96360"/>
            <a:ext cx="568002" cy="568002"/>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5174" y="1516524"/>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EDB4A5A-5EB4-43B9-8F06-E5C2DCACD016}" type="datetime1">
              <a:rPr lang="zh-CN" altLang="en-US" smtClean="0"/>
              <a:t>2024/10/26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9E6405AF-C1DE-46CB-A817-2063A44F42B7}" type="slidenum">
              <a:rPr lang="zh-CN" altLang="en-US" smtClean="0"/>
              <a:t>‹#›</a:t>
            </a:fld>
            <a:endParaRPr lang="zh-CN" altLang="en-US"/>
          </a:p>
        </p:txBody>
      </p:sp>
      <p:sp>
        <p:nvSpPr>
          <p:cNvPr id="7" name="矩形 6"/>
          <p:cNvSpPr/>
          <p:nvPr userDrawn="1"/>
        </p:nvSpPr>
        <p:spPr>
          <a:xfrm>
            <a:off x="1" y="0"/>
            <a:ext cx="9143999" cy="765498"/>
          </a:xfrm>
          <a:prstGeom prst="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userDrawn="1"/>
        </p:nvSpPr>
        <p:spPr>
          <a:xfrm>
            <a:off x="0" y="760721"/>
            <a:ext cx="9143999" cy="76200"/>
          </a:xfrm>
          <a:prstGeom prst="rect">
            <a:avLst/>
          </a:prstGeom>
          <a:solidFill>
            <a:srgbClr val="4F9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userDrawn="1"/>
        </p:nvSpPr>
        <p:spPr>
          <a:xfrm>
            <a:off x="1" y="6582813"/>
            <a:ext cx="9143999" cy="2751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63205" y="63414"/>
            <a:ext cx="7886700" cy="655289"/>
          </a:xfrm>
          <a:prstGeom prst="rect">
            <a:avLst/>
          </a:prstGeom>
        </p:spPr>
        <p:txBody>
          <a:bodyPr vert="horz" lIns="91440" tIns="45720" rIns="91440" bIns="45720" rtlCol="0" anchor="ctr">
            <a:normAutofit/>
          </a:bodyPr>
          <a:lstStyle/>
          <a:p>
            <a:r>
              <a:rPr lang="zh-CN" altLang="en-US"/>
              <a:t>单击此处编辑母版标题样式</a:t>
            </a:r>
          </a:p>
        </p:txBody>
      </p:sp>
      <p:pic>
        <p:nvPicPr>
          <p:cNvPr id="13" name="图形 12"/>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62436" y="101759"/>
            <a:ext cx="568002" cy="568002"/>
          </a:xfrm>
          <a:prstGeom prst="rect">
            <a:avLst/>
          </a:prstGeom>
        </p:spPr>
      </p:pic>
      <p:pic>
        <p:nvPicPr>
          <p:cNvPr id="17" name="图片 16"/>
          <p:cNvPicPr>
            <a:picLocks noChangeAspect="1"/>
          </p:cNvPicPr>
          <p:nvPr userDrawn="1"/>
        </p:nvPicPr>
        <p:blipFill>
          <a:blip r:embed="rId5"/>
          <a:stretch>
            <a:fillRect/>
          </a:stretch>
        </p:blipFill>
        <p:spPr>
          <a:xfrm>
            <a:off x="8413058" y="107075"/>
            <a:ext cx="568002" cy="564702"/>
          </a:xfrm>
          <a:prstGeom prst="rect">
            <a:avLst/>
          </a:prstGeom>
        </p:spPr>
      </p:pic>
      <p:cxnSp>
        <p:nvCxnSpPr>
          <p:cNvPr id="18" name="直接连接符 17"/>
          <p:cNvCxnSpPr/>
          <p:nvPr userDrawn="1"/>
        </p:nvCxnSpPr>
        <p:spPr>
          <a:xfrm>
            <a:off x="8317709" y="244249"/>
            <a:ext cx="0" cy="31534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Lst>
  <p:hf hdr="0" ftr="0" dt="0"/>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pPr algn="l"/>
            <a:r>
              <a:rPr sz="2800" b="1" dirty="0"/>
              <a:t>Diffusion-RSCC: Diffusion Probabilistic Model for Change Captioning in Remote Sensing Images</a:t>
            </a:r>
            <a:br>
              <a:rPr lang="zh-CN" altLang="en-US" sz="2800" b="1" dirty="0"/>
            </a:br>
            <a:r>
              <a:rPr altLang="zh-CN" sz="2800" b="1" dirty="0"/>
              <a:t>                                                       </a:t>
            </a:r>
            <a:r>
              <a:rPr altLang="zh-CN" sz="2000" b="1" dirty="0"/>
              <a:t>  ———</a:t>
            </a:r>
            <a:r>
              <a:rPr lang="zh-CN" altLang="en-US" sz="2000" b="1" dirty="0"/>
              <a:t>图复现</a:t>
            </a:r>
          </a:p>
        </p:txBody>
      </p:sp>
      <p:sp>
        <p:nvSpPr>
          <p:cNvPr id="3" name="副标题 2"/>
          <p:cNvSpPr>
            <a:spLocks noGrp="1"/>
          </p:cNvSpPr>
          <p:nvPr>
            <p:ph type="subTitle" idx="1"/>
          </p:nvPr>
        </p:nvSpPr>
        <p:spPr>
          <a:xfrm>
            <a:off x="1168400" y="3447143"/>
            <a:ext cx="6807200" cy="635000"/>
          </a:xfrm>
        </p:spPr>
        <p:txBody>
          <a:bodyPr>
            <a:normAutofit/>
          </a:bodyPr>
          <a:lstStyle/>
          <a:p>
            <a:pPr>
              <a:lnSpc>
                <a:spcPct val="100000"/>
              </a:lnSpc>
              <a:spcBef>
                <a:spcPts val="0"/>
              </a:spcBef>
            </a:pPr>
            <a:r>
              <a:rPr lang="zh-CN" altLang="en-US"/>
              <a:t>报告人：李延亮</a:t>
            </a:r>
          </a:p>
        </p:txBody>
      </p:sp>
      <p:sp>
        <p:nvSpPr>
          <p:cNvPr id="7" name="矩形 6"/>
          <p:cNvSpPr/>
          <p:nvPr/>
        </p:nvSpPr>
        <p:spPr>
          <a:xfrm>
            <a:off x="3629675" y="4674539"/>
            <a:ext cx="5362636" cy="125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840"/>
              </a:lnSpc>
            </a:pPr>
            <a:r>
              <a:rPr lang="zh-CN" altLang="en-US" sz="3200">
                <a:solidFill>
                  <a:schemeClr val="tx1"/>
                </a:solidFill>
                <a:latin typeface="微软雅黑" panose="020B0503020204020204" pitchFamily="34" charset="-122"/>
                <a:ea typeface="微软雅黑" panose="020B0503020204020204" pitchFamily="34" charset="-122"/>
              </a:rPr>
              <a:t>西北工业大学</a:t>
            </a:r>
            <a:endParaRPr lang="en-US" altLang="zh-CN" sz="3200">
              <a:solidFill>
                <a:schemeClr val="tx1"/>
              </a:solidFill>
              <a:latin typeface="微软雅黑" panose="020B0503020204020204" pitchFamily="34" charset="-122"/>
              <a:ea typeface="微软雅黑" panose="020B0503020204020204" pitchFamily="34" charset="-122"/>
            </a:endParaRPr>
          </a:p>
          <a:p>
            <a:pPr>
              <a:lnSpc>
                <a:spcPts val="3840"/>
              </a:lnSpc>
            </a:pPr>
            <a:r>
              <a:rPr lang="zh-CN" altLang="en-US" sz="2400">
                <a:solidFill>
                  <a:schemeClr val="tx1"/>
                </a:solidFill>
                <a:latin typeface="微软雅黑" panose="020B0503020204020204" pitchFamily="34" charset="-122"/>
                <a:ea typeface="微软雅黑" panose="020B0503020204020204" pitchFamily="34" charset="-122"/>
              </a:rPr>
              <a:t>光电与智能研究院</a:t>
            </a:r>
            <a:r>
              <a:rPr lang="en-US" altLang="zh-CN" sz="2400">
                <a:solidFill>
                  <a:schemeClr val="tx1"/>
                </a:solidFill>
                <a:latin typeface="微软雅黑" panose="020B0503020204020204" pitchFamily="34" charset="-122"/>
                <a:ea typeface="微软雅黑" panose="020B0503020204020204" pitchFamily="34" charset="-122"/>
              </a:rPr>
              <a:t>(iOPEN)</a:t>
            </a:r>
            <a:endParaRPr lang="zh-CN" altLang="en-US" sz="2400">
              <a:solidFill>
                <a:schemeClr val="tx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279650" y="4674539"/>
            <a:ext cx="1445275" cy="15340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527050" y="95250"/>
            <a:ext cx="6108700" cy="577850"/>
          </a:xfrm>
        </p:spPr>
        <p:txBody>
          <a:bodyPr anchor="ctr"/>
          <a:lstStyle/>
          <a:p>
            <a:pPr>
              <a:lnSpc>
                <a:spcPct val="100000"/>
              </a:lnSpc>
            </a:pPr>
            <a:r>
              <a:rPr lang="en-US" altLang="zh-CN" sz="4000" dirty="0"/>
              <a:t>1.</a:t>
            </a:r>
            <a:r>
              <a:rPr lang="zh-CN" altLang="en-US" sz="4000" dirty="0"/>
              <a:t>概述</a:t>
            </a:r>
          </a:p>
        </p:txBody>
      </p:sp>
      <p:sp>
        <p:nvSpPr>
          <p:cNvPr id="5" name="灯片编号占位符 4"/>
          <p:cNvSpPr>
            <a:spLocks noGrp="1"/>
          </p:cNvSpPr>
          <p:nvPr>
            <p:ph type="sldNum" sz="quarter" idx="12"/>
          </p:nvPr>
        </p:nvSpPr>
        <p:spPr/>
        <p:txBody>
          <a:bodyPr/>
          <a:lstStyle/>
          <a:p>
            <a:fld id="{59C5EAF8-B0E6-4733-AAEA-DA9F488BF4AD}" type="slidenum">
              <a:rPr lang="zh-CN" altLang="en-US" smtClean="0"/>
              <a:t>2</a:t>
            </a:fld>
            <a:r>
              <a:rPr lang="en-US" altLang="zh-CN"/>
              <a:t>/13</a:t>
            </a:r>
            <a:endParaRPr lang="zh-CN" altLang="en-US" dirty="0"/>
          </a:p>
        </p:txBody>
      </p:sp>
      <p:sp>
        <p:nvSpPr>
          <p:cNvPr id="107" name="矩形: 圆角 4"/>
          <p:cNvSpPr/>
          <p:nvPr/>
        </p:nvSpPr>
        <p:spPr>
          <a:xfrm>
            <a:off x="80010" y="1641475"/>
            <a:ext cx="8519160" cy="1271905"/>
          </a:xfrm>
          <a:prstGeom prst="roundRect">
            <a:avLst>
              <a:gd name="adj" fmla="val 7323"/>
            </a:avLst>
          </a:prstGeom>
          <a:solidFill>
            <a:srgbClr val="FAFAFA"/>
          </a:solidFill>
          <a:ln>
            <a:solidFill>
              <a:srgbClr val="0C6DD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zh-CN" dirty="0">
              <a:solidFill>
                <a:schemeClr val="tx1"/>
              </a:solidFill>
              <a:latin typeface="微软雅黑" panose="020B0503020204020204" pitchFamily="34" charset="-122"/>
              <a:ea typeface="微软雅黑" panose="020B0503020204020204" pitchFamily="34" charset="-122"/>
            </a:endParaRPr>
          </a:p>
          <a:p>
            <a:pPr algn="l">
              <a:lnSpc>
                <a:spcPct val="130000"/>
              </a:lnSpc>
            </a:pPr>
            <a:r>
              <a:rPr lang="zh-CN" altLang="en-US" dirty="0">
                <a:solidFill>
                  <a:schemeClr val="tx1"/>
                </a:solidFill>
                <a:latin typeface="微软雅黑" panose="020B0503020204020204" pitchFamily="34" charset="-122"/>
                <a:ea typeface="微软雅黑" panose="020B0503020204020204" pitchFamily="34" charset="-122"/>
              </a:rPr>
              <a:t>提出一种</a:t>
            </a:r>
            <a:r>
              <a:rPr lang="en-US" altLang="zh-CN" dirty="0">
                <a:solidFill>
                  <a:schemeClr val="tx1"/>
                </a:solidFill>
                <a:latin typeface="微软雅黑" panose="020B0503020204020204" pitchFamily="34" charset="-122"/>
                <a:ea typeface="微软雅黑" panose="020B0503020204020204" pitchFamily="34" charset="-122"/>
              </a:rPr>
              <a:t>RSICC</a:t>
            </a:r>
            <a:r>
              <a:rPr lang="zh-CN" altLang="en-US" dirty="0">
                <a:solidFill>
                  <a:schemeClr val="tx1"/>
                </a:solidFill>
                <a:latin typeface="微软雅黑" panose="020B0503020204020204" pitchFamily="34" charset="-122"/>
                <a:ea typeface="微软雅黑" panose="020B0503020204020204" pitchFamily="34" charset="-122"/>
              </a:rPr>
              <a:t>的概率扩散模型，解决了由于时间跨度长造成的像素问题降低了生成字幕的准确性的问题</a:t>
            </a:r>
          </a:p>
        </p:txBody>
      </p:sp>
      <p:sp>
        <p:nvSpPr>
          <p:cNvPr id="108" name="矩形: 圆角 5"/>
          <p:cNvSpPr/>
          <p:nvPr/>
        </p:nvSpPr>
        <p:spPr>
          <a:xfrm>
            <a:off x="298119" y="1399907"/>
            <a:ext cx="1223118" cy="490918"/>
          </a:xfrm>
          <a:prstGeom prst="roundRect">
            <a:avLst/>
          </a:prstGeom>
          <a:solidFill>
            <a:srgbClr val="023B72"/>
          </a:solidFill>
          <a:effectLst>
            <a:outerShdw blurRad="50800" dist="38100" dir="2700000" algn="tl" rotWithShape="0">
              <a:prstClr val="black">
                <a:alpha val="40000"/>
              </a:prstClr>
            </a:outerShdw>
          </a:effectLst>
        </p:spPr>
        <p:style>
          <a:lnRef idx="0">
            <a:schemeClr val="lt1">
              <a:hueOff val="0"/>
              <a:satOff val="0"/>
              <a:lumOff val="0"/>
              <a:alphaOff val="0"/>
            </a:schemeClr>
          </a:lnRef>
          <a:fillRef idx="3">
            <a:schemeClr val="accent2">
              <a:hueOff val="585212"/>
              <a:satOff val="-11683"/>
              <a:lumOff val="20686"/>
              <a:alphaOff val="0"/>
            </a:schemeClr>
          </a:fillRef>
          <a:effectRef idx="2">
            <a:schemeClr val="accent2">
              <a:hueOff val="585212"/>
              <a:satOff val="-11683"/>
              <a:lumOff val="20686"/>
              <a:alphaOff val="0"/>
            </a:schemeClr>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微软雅黑" panose="020B0503020204020204" pitchFamily="34" charset="-122"/>
                <a:ea typeface="微软雅黑" panose="020B0503020204020204" pitchFamily="34" charset="-122"/>
              </a:rPr>
              <a:t>内容</a:t>
            </a:r>
          </a:p>
        </p:txBody>
      </p:sp>
      <p:grpSp>
        <p:nvGrpSpPr>
          <p:cNvPr id="2" name="组合 1"/>
          <p:cNvGrpSpPr/>
          <p:nvPr/>
        </p:nvGrpSpPr>
        <p:grpSpPr>
          <a:xfrm>
            <a:off x="80645" y="3333115"/>
            <a:ext cx="8518525" cy="2362835"/>
            <a:chOff x="126" y="4996"/>
            <a:chExt cx="13415" cy="3721"/>
          </a:xfrm>
        </p:grpSpPr>
        <p:sp>
          <p:nvSpPr>
            <p:cNvPr id="3" name="矩形: 圆角 4"/>
            <p:cNvSpPr/>
            <p:nvPr/>
          </p:nvSpPr>
          <p:spPr>
            <a:xfrm>
              <a:off x="126" y="5376"/>
              <a:ext cx="13415" cy="3341"/>
            </a:xfrm>
            <a:prstGeom prst="roundRect">
              <a:avLst>
                <a:gd name="adj" fmla="val 7323"/>
              </a:avLst>
            </a:prstGeom>
            <a:solidFill>
              <a:srgbClr val="FAFAFA"/>
            </a:solidFill>
            <a:ln>
              <a:solidFill>
                <a:srgbClr val="0C6DD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zh-CN">
                <a:solidFill>
                  <a:schemeClr val="tx1"/>
                </a:solidFill>
                <a:latin typeface="微软雅黑" panose="020B0503020204020204" pitchFamily="34" charset="-122"/>
                <a:ea typeface="微软雅黑" panose="020B0503020204020204" pitchFamily="34" charset="-122"/>
              </a:endParaRPr>
            </a:p>
            <a:p>
              <a:pPr indent="0" algn="l">
                <a:lnSpc>
                  <a:spcPct val="110000"/>
                </a:lnSpc>
                <a:buFont typeface="Arial" panose="020B0604020202020204" pitchFamily="34" charset="0"/>
                <a:buNone/>
              </a:pPr>
              <a:r>
                <a:rPr lang="zh-CN" altLang="en-US">
                  <a:solidFill>
                    <a:schemeClr val="tx1"/>
                  </a:solidFill>
                  <a:latin typeface="微软雅黑" panose="020B0503020204020204" pitchFamily="34" charset="-122"/>
                  <a:ea typeface="微软雅黑" panose="020B0503020204020204" pitchFamily="34" charset="-122"/>
                </a:rPr>
                <a:t>提出了基于扩散的生成模型</a:t>
              </a:r>
            </a:p>
            <a:p>
              <a:pPr indent="0" algn="l">
                <a:lnSpc>
                  <a:spcPct val="110000"/>
                </a:lnSpc>
                <a:buFont typeface="Arial" panose="020B0604020202020204" pitchFamily="34" charset="0"/>
                <a:buNone/>
              </a:pPr>
              <a:endParaRPr lang="zh-CN" altLang="en-US">
                <a:solidFill>
                  <a:schemeClr val="tx1"/>
                </a:solidFill>
                <a:latin typeface="微软雅黑" panose="020B0503020204020204" pitchFamily="34" charset="-122"/>
                <a:ea typeface="微软雅黑" panose="020B0503020204020204" pitchFamily="34" charset="-122"/>
              </a:endParaRPr>
            </a:p>
            <a:p>
              <a:pPr indent="0" algn="l">
                <a:lnSpc>
                  <a:spcPct val="110000"/>
                </a:lnSpc>
                <a:buFont typeface="Arial" panose="020B0604020202020204" pitchFamily="34" charset="0"/>
                <a:buNone/>
              </a:pPr>
              <a:r>
                <a:rPr lang="zh-CN" altLang="en-US">
                  <a:solidFill>
                    <a:schemeClr val="tx1"/>
                  </a:solidFill>
                  <a:latin typeface="微软雅黑" panose="020B0503020204020204" pitchFamily="34" charset="-122"/>
                  <a:ea typeface="微软雅黑" panose="020B0503020204020204" pitchFamily="34" charset="-122"/>
                </a:rPr>
                <a:t>在条件去噪中提出跨模态融合</a:t>
              </a:r>
              <a:r>
                <a:rPr lang="en-US" altLang="zh-CN">
                  <a:solidFill>
                    <a:schemeClr val="tx1"/>
                  </a:solidFill>
                  <a:latin typeface="微软雅黑" panose="020B0503020204020204" pitchFamily="34" charset="-122"/>
                  <a:ea typeface="微软雅黑" panose="020B0503020204020204" pitchFamily="34" charset="-122"/>
                </a:rPr>
                <a:t>(CMF)</a:t>
              </a:r>
              <a:r>
                <a:rPr lang="zh-CN" altLang="en-US">
                  <a:solidFill>
                    <a:schemeClr val="tx1"/>
                  </a:solidFill>
                  <a:latin typeface="微软雅黑" panose="020B0503020204020204" pitchFamily="34" charset="-122"/>
                  <a:ea typeface="微软雅黑" panose="020B0503020204020204" pitchFamily="34" charset="-122"/>
                </a:rPr>
                <a:t>和隐藏自注意</a:t>
              </a:r>
              <a:r>
                <a:rPr lang="en-US" altLang="zh-CN">
                  <a:solidFill>
                    <a:schemeClr val="tx1"/>
                  </a:solidFill>
                  <a:latin typeface="微软雅黑" panose="020B0503020204020204" pitchFamily="34" charset="-122"/>
                  <a:ea typeface="微软雅黑" panose="020B0503020204020204" pitchFamily="34" charset="-122"/>
                </a:rPr>
                <a:t>(SSA)</a:t>
              </a:r>
              <a:r>
                <a:rPr lang="zh-CN" altLang="en-US">
                  <a:solidFill>
                    <a:schemeClr val="tx1"/>
                  </a:solidFill>
                  <a:latin typeface="微软雅黑" panose="020B0503020204020204" pitchFamily="34" charset="-122"/>
                  <a:ea typeface="微软雅黑" panose="020B0503020204020204" pitchFamily="34" charset="-122"/>
                </a:rPr>
                <a:t>两个模块，有效建立了视觉特征和文本序列之间的映射</a:t>
              </a:r>
            </a:p>
          </p:txBody>
        </p:sp>
        <p:sp>
          <p:nvSpPr>
            <p:cNvPr id="6" name="矩形: 圆角 5"/>
            <p:cNvSpPr/>
            <p:nvPr/>
          </p:nvSpPr>
          <p:spPr>
            <a:xfrm>
              <a:off x="470" y="4996"/>
              <a:ext cx="1926" cy="773"/>
            </a:xfrm>
            <a:prstGeom prst="roundRect">
              <a:avLst/>
            </a:prstGeom>
            <a:solidFill>
              <a:srgbClr val="023B72"/>
            </a:solidFill>
            <a:effectLst>
              <a:outerShdw blurRad="50800" dist="38100" dir="2700000" algn="tl" rotWithShape="0">
                <a:prstClr val="black">
                  <a:alpha val="40000"/>
                </a:prstClr>
              </a:outerShdw>
            </a:effectLst>
          </p:spPr>
          <p:style>
            <a:lnRef idx="0">
              <a:schemeClr val="lt1">
                <a:hueOff val="0"/>
                <a:satOff val="0"/>
                <a:lumOff val="0"/>
                <a:alphaOff val="0"/>
              </a:schemeClr>
            </a:lnRef>
            <a:fillRef idx="3">
              <a:schemeClr val="accent2">
                <a:hueOff val="585212"/>
                <a:satOff val="-11682"/>
                <a:lumOff val="20686"/>
                <a:alphaOff val="0"/>
              </a:schemeClr>
            </a:fillRef>
            <a:effectRef idx="2">
              <a:schemeClr val="accent2">
                <a:hueOff val="585212"/>
                <a:satOff val="-11682"/>
                <a:lumOff val="20686"/>
                <a:alphaOff val="0"/>
              </a:schemeClr>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微软雅黑" panose="020B0503020204020204" pitchFamily="34" charset="-122"/>
                  <a:ea typeface="微软雅黑" panose="020B0503020204020204" pitchFamily="34" charset="-122"/>
                </a:rPr>
                <a:t>创新</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527050" y="95250"/>
            <a:ext cx="6108700" cy="577850"/>
          </a:xfrm>
        </p:spPr>
        <p:txBody>
          <a:bodyPr anchor="ctr"/>
          <a:lstStyle/>
          <a:p>
            <a:pPr>
              <a:lnSpc>
                <a:spcPct val="100000"/>
              </a:lnSpc>
            </a:pPr>
            <a:r>
              <a:rPr lang="en-US" altLang="zh-CN" sz="4000" dirty="0"/>
              <a:t>2.</a:t>
            </a:r>
            <a:r>
              <a:rPr lang="zh-CN" altLang="en-US" sz="4000" dirty="0"/>
              <a:t>原图</a:t>
            </a:r>
          </a:p>
        </p:txBody>
      </p:sp>
      <p:sp>
        <p:nvSpPr>
          <p:cNvPr id="5" name="灯片编号占位符 4"/>
          <p:cNvSpPr>
            <a:spLocks noGrp="1"/>
          </p:cNvSpPr>
          <p:nvPr>
            <p:ph type="sldNum" sz="quarter" idx="12"/>
          </p:nvPr>
        </p:nvSpPr>
        <p:spPr/>
        <p:txBody>
          <a:bodyPr/>
          <a:lstStyle/>
          <a:p>
            <a:fld id="{59C5EAF8-B0E6-4733-AAEA-DA9F488BF4AD}" type="slidenum">
              <a:rPr lang="zh-CN" altLang="en-US" smtClean="0"/>
              <a:t>3</a:t>
            </a:fld>
            <a:r>
              <a:rPr lang="en-US" altLang="zh-CN"/>
              <a:t>/13</a:t>
            </a:r>
            <a:endParaRPr lang="zh-CN" altLang="en-US" dirty="0"/>
          </a:p>
        </p:txBody>
      </p:sp>
      <p:sp>
        <p:nvSpPr>
          <p:cNvPr id="1025" name="矩形 1024"/>
          <p:cNvSpPr>
            <a:spLocks noChangeAspect="1"/>
          </p:cNvSpPr>
          <p:nvPr/>
        </p:nvSpPr>
        <p:spPr>
          <a:xfrm>
            <a:off x="1441450" y="3663950"/>
            <a:ext cx="177800" cy="533400"/>
          </a:xfrm>
          <a:prstGeom prst="rect">
            <a:avLst/>
          </a:prstGeom>
          <a:noFill/>
          <a:ln w="9525">
            <a:noFill/>
          </a:ln>
        </p:spPr>
        <p:txBody>
          <a:bodyPr/>
          <a:lstStyle/>
          <a:p>
            <a:endParaRPr lang="zh-CN" altLang="en-US"/>
          </a:p>
        </p:txBody>
      </p:sp>
      <p:sp>
        <p:nvSpPr>
          <p:cNvPr id="1026" name="矩形 1025"/>
          <p:cNvSpPr>
            <a:spLocks noChangeAspect="1"/>
          </p:cNvSpPr>
          <p:nvPr/>
        </p:nvSpPr>
        <p:spPr>
          <a:xfrm>
            <a:off x="1760538" y="3789363"/>
            <a:ext cx="720725" cy="650875"/>
          </a:xfrm>
          <a:prstGeom prst="rect">
            <a:avLst/>
          </a:prstGeom>
          <a:noFill/>
          <a:ln w="9525">
            <a:noFill/>
          </a:ln>
        </p:spPr>
        <p:txBody>
          <a:bodyPr/>
          <a:lstStyle/>
          <a:p>
            <a:endParaRPr lang="zh-CN" altLang="en-US"/>
          </a:p>
        </p:txBody>
      </p:sp>
      <p:pic>
        <p:nvPicPr>
          <p:cNvPr id="8" name="图片 7">
            <a:extLst>
              <a:ext uri="{FF2B5EF4-FFF2-40B4-BE49-F238E27FC236}">
                <a16:creationId xmlns:a16="http://schemas.microsoft.com/office/drawing/2014/main" id="{D361E95A-41EE-BE18-FCE7-9A92F328DC56}"/>
              </a:ext>
            </a:extLst>
          </p:cNvPr>
          <p:cNvPicPr>
            <a:picLocks noChangeAspect="1"/>
          </p:cNvPicPr>
          <p:nvPr/>
        </p:nvPicPr>
        <p:blipFill>
          <a:blip r:embed="rId3"/>
          <a:stretch>
            <a:fillRect/>
          </a:stretch>
        </p:blipFill>
        <p:spPr>
          <a:xfrm>
            <a:off x="0" y="1488298"/>
            <a:ext cx="9144000" cy="38814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527050" y="95250"/>
            <a:ext cx="6108700" cy="577850"/>
          </a:xfrm>
        </p:spPr>
        <p:txBody>
          <a:bodyPr anchor="ctr"/>
          <a:lstStyle/>
          <a:p>
            <a:pPr>
              <a:lnSpc>
                <a:spcPct val="100000"/>
              </a:lnSpc>
            </a:pPr>
            <a:r>
              <a:rPr lang="en-US" altLang="zh-CN" sz="4000" dirty="0"/>
              <a:t>3.</a:t>
            </a:r>
            <a:r>
              <a:rPr lang="zh-CN" altLang="en-US" sz="4000" dirty="0"/>
              <a:t>作图</a:t>
            </a:r>
          </a:p>
        </p:txBody>
      </p:sp>
      <p:sp>
        <p:nvSpPr>
          <p:cNvPr id="5" name="灯片编号占位符 4"/>
          <p:cNvSpPr>
            <a:spLocks noGrp="1"/>
          </p:cNvSpPr>
          <p:nvPr>
            <p:ph type="sldNum" sz="quarter" idx="12"/>
          </p:nvPr>
        </p:nvSpPr>
        <p:spPr/>
        <p:txBody>
          <a:bodyPr/>
          <a:lstStyle/>
          <a:p>
            <a:fld id="{59C5EAF8-B0E6-4733-AAEA-DA9F488BF4AD}" type="slidenum">
              <a:rPr lang="zh-CN" altLang="en-US" smtClean="0"/>
              <a:t>4</a:t>
            </a:fld>
            <a:r>
              <a:rPr lang="en-US" altLang="zh-CN"/>
              <a:t>/13</a:t>
            </a:r>
            <a:endParaRPr lang="zh-CN" altLang="en-US" dirty="0"/>
          </a:p>
        </p:txBody>
      </p:sp>
      <p:sp>
        <p:nvSpPr>
          <p:cNvPr id="3" name="矩形 2"/>
          <p:cNvSpPr/>
          <p:nvPr/>
        </p:nvSpPr>
        <p:spPr>
          <a:xfrm>
            <a:off x="81915" y="1666240"/>
            <a:ext cx="8980170" cy="1948815"/>
          </a:xfrm>
          <a:prstGeom prst="rect">
            <a:avLst/>
          </a:prstGeom>
          <a:solidFill>
            <a:srgbClr val="FEF9E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81915" y="3615055"/>
            <a:ext cx="8981440" cy="1787525"/>
          </a:xfrm>
          <a:prstGeom prst="rect">
            <a:avLst/>
          </a:prstGeom>
          <a:solidFill>
            <a:srgbClr val="F1FBFD"/>
          </a:solidFill>
          <a:ln>
            <a:solidFill>
              <a:srgbClr val="F1FBFD"/>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nvSpPr>
        <p:spPr>
          <a:xfrm>
            <a:off x="4417060" y="1884045"/>
            <a:ext cx="1085850" cy="152400"/>
          </a:xfrm>
          <a:prstGeom prst="rect">
            <a:avLst/>
          </a:prstGeom>
          <a:solidFill>
            <a:srgbClr val="FE4445"/>
          </a:solidFill>
          <a:ln>
            <a:noFill/>
          </a:ln>
        </p:spPr>
        <p:style>
          <a:lnRef idx="2">
            <a:schemeClr val="accent1">
              <a:lumMod val="75000"/>
            </a:schemeClr>
          </a:lnRef>
          <a:fillRef idx="1">
            <a:schemeClr val="accent1"/>
          </a:fillRef>
          <a:effectRef idx="0">
            <a:srgbClr val="FFFFFF"/>
          </a:effectRef>
          <a:fontRef idx="minor">
            <a:schemeClr val="lt1"/>
          </a:fontRef>
        </p:style>
        <p:txBody>
          <a:bodyPr lIns="36195" rIns="71755" rtlCol="0" anchor="ctr"/>
          <a:lstStyle/>
          <a:p>
            <a:pPr algn="ctr">
              <a:buClrTx/>
              <a:buSzTx/>
              <a:buFontTx/>
            </a:pPr>
            <a:r>
              <a:rPr lang="en-US" altLang="zh-CN" sz="900" b="1" i="1" dirty="0">
                <a:ln>
                  <a:noFill/>
                </a:ln>
                <a:solidFill>
                  <a:schemeClr val="bg1"/>
                </a:solidFill>
                <a:latin typeface="+mn-ea"/>
              </a:rPr>
              <a:t>Forward Process</a:t>
            </a:r>
          </a:p>
        </p:txBody>
      </p:sp>
      <p:sp>
        <p:nvSpPr>
          <p:cNvPr id="9" name="矩形 8"/>
          <p:cNvSpPr/>
          <p:nvPr/>
        </p:nvSpPr>
        <p:spPr>
          <a:xfrm>
            <a:off x="4462145" y="3404870"/>
            <a:ext cx="1009650" cy="1651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lIns="36195" rIns="36195" rtlCol="0" anchor="ctr"/>
          <a:lstStyle/>
          <a:p>
            <a:pPr algn="ctr"/>
            <a:r>
              <a:rPr lang="en-US" altLang="zh-CN" sz="900" b="1" i="1" dirty="0">
                <a:ln>
                  <a:noFill/>
                </a:ln>
                <a:solidFill>
                  <a:schemeClr val="bg1"/>
                </a:solidFill>
                <a:latin typeface="+mn-ea"/>
              </a:rPr>
              <a:t>Reverse Process</a:t>
            </a:r>
          </a:p>
        </p:txBody>
      </p:sp>
      <p:sp>
        <p:nvSpPr>
          <p:cNvPr id="11" name="矩形 10"/>
          <p:cNvSpPr/>
          <p:nvPr/>
        </p:nvSpPr>
        <p:spPr>
          <a:xfrm>
            <a:off x="130810" y="2412365"/>
            <a:ext cx="1483360" cy="593725"/>
          </a:xfrm>
          <a:prstGeom prst="rect">
            <a:avLst/>
          </a:prstGeom>
          <a:solidFill>
            <a:srgbClr val="EBE8E1"/>
          </a:solidFill>
        </p:spPr>
        <p:style>
          <a:lnRef idx="0">
            <a:srgbClr val="FFFFFF"/>
          </a:lnRef>
          <a:fillRef idx="1">
            <a:schemeClr val="accent1"/>
          </a:fillRef>
          <a:effectRef idx="1">
            <a:schemeClr val="accent1"/>
          </a:effectRef>
          <a:fontRef idx="minor">
            <a:schemeClr val="lt1"/>
          </a:fontRef>
        </p:style>
        <p:txBody>
          <a:bodyPr lIns="71755" tIns="107950" rIns="0" bIns="107950" rtlCol="0" anchor="ctr"/>
          <a:lstStyle/>
          <a:p>
            <a:pPr algn="l">
              <a:lnSpc>
                <a:spcPct val="100000"/>
              </a:lnSpc>
            </a:pPr>
            <a:r>
              <a:rPr lang="en-US" altLang="zh-CN" sz="800" b="1" dirty="0">
                <a:solidFill>
                  <a:srgbClr val="FF0000"/>
                </a:solidFill>
                <a:latin typeface="+mn-ea"/>
                <a:sym typeface="标准粗黑" panose="02000503000000000000" charset="-122"/>
              </a:rPr>
              <a:t>Caption:</a:t>
            </a:r>
            <a:r>
              <a:rPr lang="en-US" altLang="zh-CN" sz="800" b="1" dirty="0">
                <a:solidFill>
                  <a:srgbClr val="000000"/>
                </a:solidFill>
                <a:latin typeface="+mn-ea"/>
                <a:sym typeface="标准粗黑" panose="02000503000000000000" charset="-122"/>
              </a:rPr>
              <a:t> The desert has turned into a residential area with road which houses are built alongside</a:t>
            </a:r>
          </a:p>
        </p:txBody>
      </p:sp>
      <p:sp>
        <p:nvSpPr>
          <p:cNvPr id="13" name="文本框 12"/>
          <p:cNvSpPr txBox="1"/>
          <p:nvPr/>
        </p:nvSpPr>
        <p:spPr>
          <a:xfrm>
            <a:off x="2369820" y="3617595"/>
            <a:ext cx="3827780" cy="260350"/>
          </a:xfrm>
          <a:prstGeom prst="rect">
            <a:avLst/>
          </a:prstGeom>
          <a:noFill/>
        </p:spPr>
        <p:txBody>
          <a:bodyPr wrap="square" rtlCol="0">
            <a:spAutoFit/>
          </a:bodyPr>
          <a:lstStyle/>
          <a:p>
            <a:r>
              <a:rPr lang="en-US" altLang="zh-CN" sz="1100" b="1" i="1" dirty="0">
                <a:solidFill>
                  <a:srgbClr val="000000"/>
                </a:solidFill>
                <a:latin typeface="+mn-ea"/>
              </a:rPr>
              <a:t>Cross-Mode Data Mapping on Condition Denoiser  </a:t>
            </a:r>
          </a:p>
        </p:txBody>
      </p:sp>
      <p:sp>
        <p:nvSpPr>
          <p:cNvPr id="21" name="矩形 20"/>
          <p:cNvSpPr/>
          <p:nvPr/>
        </p:nvSpPr>
        <p:spPr>
          <a:xfrm>
            <a:off x="5005705" y="4037330"/>
            <a:ext cx="169545" cy="1076960"/>
          </a:xfrm>
          <a:prstGeom prst="rect">
            <a:avLst/>
          </a:prstGeom>
          <a:solidFill>
            <a:srgbClr val="E8710D"/>
          </a:solidFill>
          <a:ln>
            <a:noFill/>
          </a:ln>
        </p:spPr>
        <p:style>
          <a:lnRef idx="2">
            <a:schemeClr val="accent1">
              <a:lumMod val="75000"/>
            </a:schemeClr>
          </a:lnRef>
          <a:fillRef idx="1">
            <a:schemeClr val="accent1"/>
          </a:fillRef>
          <a:effectRef idx="0">
            <a:srgbClr val="FFFFFF"/>
          </a:effectRef>
          <a:fontRef idx="minor">
            <a:schemeClr val="lt1"/>
          </a:fontRef>
        </p:style>
        <p:txBody>
          <a:bodyPr vert="vert270" rtlCol="0" anchor="ctr"/>
          <a:lstStyle/>
          <a:p>
            <a:pPr algn="ctr"/>
            <a:r>
              <a:rPr lang="en-US" altLang="zh-CN" sz="1000" b="1"/>
              <a:t>Up Projection</a:t>
            </a:r>
          </a:p>
        </p:txBody>
      </p:sp>
      <p:cxnSp>
        <p:nvCxnSpPr>
          <p:cNvPr id="26" name="直接箭头连接符 25"/>
          <p:cNvCxnSpPr/>
          <p:nvPr/>
        </p:nvCxnSpPr>
        <p:spPr>
          <a:xfrm flipV="1">
            <a:off x="1614239" y="2070426"/>
            <a:ext cx="7022465" cy="16510"/>
          </a:xfrm>
          <a:prstGeom prst="straightConnector1">
            <a:avLst/>
          </a:prstGeom>
          <a:ln w="22225">
            <a:gradFill>
              <a:gsLst>
                <a:gs pos="0">
                  <a:srgbClr val="E5B2AF"/>
                </a:gs>
                <a:gs pos="28000">
                  <a:srgbClr val="F48885"/>
                </a:gs>
                <a:gs pos="100000">
                  <a:srgbClr val="F70303"/>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1614239" y="3363921"/>
            <a:ext cx="7074535" cy="18415"/>
          </a:xfrm>
          <a:prstGeom prst="straightConnector1">
            <a:avLst/>
          </a:prstGeom>
          <a:ln w="22225">
            <a:gradFill>
              <a:gsLst>
                <a:gs pos="43000">
                  <a:srgbClr val="006CC0"/>
                </a:gs>
                <a:gs pos="31000">
                  <a:srgbClr val="6BAFDA"/>
                </a:gs>
                <a:gs pos="0">
                  <a:srgbClr val="85B3CE"/>
                </a:gs>
                <a:gs pos="0">
                  <a:srgbClr val="BDDDE9"/>
                </a:gs>
                <a:gs pos="100000">
                  <a:srgbClr val="006CC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304540" y="1636876"/>
            <a:ext cx="2969895" cy="276860"/>
          </a:xfrm>
          <a:prstGeom prst="rect">
            <a:avLst/>
          </a:prstGeom>
          <a:noFill/>
        </p:spPr>
        <p:txBody>
          <a:bodyPr wrap="square" rtlCol="0">
            <a:noAutofit/>
          </a:bodyPr>
          <a:lstStyle/>
          <a:p>
            <a:r>
              <a:rPr lang="en-US" altLang="zh-CN" sz="1100" b="1" i="1" dirty="0">
                <a:solidFill>
                  <a:srgbClr val="000000"/>
                </a:solidFill>
                <a:latin typeface="+mn-ea"/>
              </a:rPr>
              <a:t>Diffusion model for Change Caption</a:t>
            </a:r>
          </a:p>
        </p:txBody>
      </p:sp>
      <p:sp>
        <p:nvSpPr>
          <p:cNvPr id="30" name="文本框 29"/>
          <p:cNvSpPr txBox="1"/>
          <p:nvPr/>
        </p:nvSpPr>
        <p:spPr>
          <a:xfrm>
            <a:off x="0" y="4229735"/>
            <a:ext cx="704850" cy="213995"/>
          </a:xfrm>
          <a:prstGeom prst="rect">
            <a:avLst/>
          </a:prstGeom>
          <a:noFill/>
        </p:spPr>
        <p:txBody>
          <a:bodyPr wrap="square" rtlCol="0">
            <a:spAutoFit/>
          </a:bodyPr>
          <a:lstStyle/>
          <a:p>
            <a:r>
              <a:rPr lang="en-US" altLang="zh-CN" sz="800" b="1" dirty="0">
                <a:solidFill>
                  <a:srgbClr val="000000"/>
                </a:solidFill>
                <a:latin typeface="+mn-ea"/>
              </a:rPr>
              <a:t>&lt;Before&gt;</a:t>
            </a:r>
          </a:p>
        </p:txBody>
      </p:sp>
      <p:sp>
        <p:nvSpPr>
          <p:cNvPr id="31" name="文本框 30"/>
          <p:cNvSpPr txBox="1"/>
          <p:nvPr/>
        </p:nvSpPr>
        <p:spPr>
          <a:xfrm>
            <a:off x="50800" y="4891405"/>
            <a:ext cx="711835" cy="213995"/>
          </a:xfrm>
          <a:prstGeom prst="rect">
            <a:avLst/>
          </a:prstGeom>
          <a:noFill/>
        </p:spPr>
        <p:txBody>
          <a:bodyPr wrap="square" rtlCol="0">
            <a:spAutoFit/>
          </a:bodyPr>
          <a:lstStyle/>
          <a:p>
            <a:pPr algn="l">
              <a:buClrTx/>
              <a:buSzTx/>
              <a:buFontTx/>
            </a:pPr>
            <a:r>
              <a:rPr lang="en-US" altLang="zh-CN" sz="800" b="1" dirty="0">
                <a:solidFill>
                  <a:srgbClr val="000000"/>
                </a:solidFill>
                <a:latin typeface="+mn-ea"/>
              </a:rPr>
              <a:t>&lt;After&gt;</a:t>
            </a:r>
          </a:p>
        </p:txBody>
      </p:sp>
      <p:pic>
        <p:nvPicPr>
          <p:cNvPr id="33" name="图片 32"/>
          <p:cNvPicPr>
            <a:picLocks noChangeAspect="1"/>
          </p:cNvPicPr>
          <p:nvPr/>
        </p:nvPicPr>
        <p:blipFill>
          <a:blip r:embed="rId3"/>
          <a:stretch>
            <a:fillRect/>
          </a:stretch>
        </p:blipFill>
        <p:spPr>
          <a:xfrm>
            <a:off x="620778" y="4059592"/>
            <a:ext cx="550797" cy="559996"/>
          </a:xfrm>
          <a:prstGeom prst="rect">
            <a:avLst/>
          </a:prstGeom>
        </p:spPr>
      </p:pic>
      <p:pic>
        <p:nvPicPr>
          <p:cNvPr id="35" name="图片 34"/>
          <p:cNvPicPr>
            <a:picLocks noChangeAspect="1"/>
          </p:cNvPicPr>
          <p:nvPr/>
        </p:nvPicPr>
        <p:blipFill>
          <a:blip r:embed="rId4"/>
          <a:stretch>
            <a:fillRect/>
          </a:stretch>
        </p:blipFill>
        <p:spPr>
          <a:xfrm>
            <a:off x="620778" y="4732378"/>
            <a:ext cx="550797" cy="559951"/>
          </a:xfrm>
          <a:prstGeom prst="rect">
            <a:avLst/>
          </a:prstGeom>
        </p:spPr>
      </p:pic>
      <p:sp>
        <p:nvSpPr>
          <p:cNvPr id="12" name="矩形 11"/>
          <p:cNvSpPr/>
          <p:nvPr/>
        </p:nvSpPr>
        <p:spPr>
          <a:xfrm>
            <a:off x="4449445" y="307403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4449445" y="295783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矩形 15"/>
          <p:cNvSpPr/>
          <p:nvPr/>
        </p:nvSpPr>
        <p:spPr>
          <a:xfrm>
            <a:off x="4449445" y="284162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4449445" y="272542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 name="矩形 27"/>
          <p:cNvSpPr/>
          <p:nvPr/>
        </p:nvSpPr>
        <p:spPr>
          <a:xfrm>
            <a:off x="4449445" y="260921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矩形 28"/>
          <p:cNvSpPr/>
          <p:nvPr/>
        </p:nvSpPr>
        <p:spPr>
          <a:xfrm>
            <a:off x="4449445" y="249301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矩形 31"/>
          <p:cNvSpPr/>
          <p:nvPr/>
        </p:nvSpPr>
        <p:spPr>
          <a:xfrm>
            <a:off x="4449445" y="237680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4" name="矩形 33"/>
          <p:cNvSpPr/>
          <p:nvPr/>
        </p:nvSpPr>
        <p:spPr>
          <a:xfrm>
            <a:off x="4449445" y="226060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矩形 35"/>
          <p:cNvSpPr/>
          <p:nvPr/>
        </p:nvSpPr>
        <p:spPr>
          <a:xfrm>
            <a:off x="4127500" y="307403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7" name="矩形 36"/>
          <p:cNvSpPr/>
          <p:nvPr/>
        </p:nvSpPr>
        <p:spPr>
          <a:xfrm>
            <a:off x="4127500" y="295783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8" name="矩形 37"/>
          <p:cNvSpPr/>
          <p:nvPr/>
        </p:nvSpPr>
        <p:spPr>
          <a:xfrm>
            <a:off x="4127500" y="284162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9" name="矩形 38"/>
          <p:cNvSpPr/>
          <p:nvPr/>
        </p:nvSpPr>
        <p:spPr>
          <a:xfrm>
            <a:off x="4127500" y="272542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0" name="矩形 39"/>
          <p:cNvSpPr/>
          <p:nvPr/>
        </p:nvSpPr>
        <p:spPr>
          <a:xfrm>
            <a:off x="4127500" y="260921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1" name="矩形 40"/>
          <p:cNvSpPr/>
          <p:nvPr/>
        </p:nvSpPr>
        <p:spPr>
          <a:xfrm>
            <a:off x="4127500" y="249301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2" name="矩形 41"/>
          <p:cNvSpPr/>
          <p:nvPr/>
        </p:nvSpPr>
        <p:spPr>
          <a:xfrm>
            <a:off x="4127500" y="237680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3" name="矩形 42"/>
          <p:cNvSpPr/>
          <p:nvPr/>
        </p:nvSpPr>
        <p:spPr>
          <a:xfrm>
            <a:off x="4127500" y="226060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4" name="矩形 43"/>
          <p:cNvSpPr/>
          <p:nvPr/>
        </p:nvSpPr>
        <p:spPr>
          <a:xfrm>
            <a:off x="3976370" y="307403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5" name="矩形 44"/>
          <p:cNvSpPr/>
          <p:nvPr/>
        </p:nvSpPr>
        <p:spPr>
          <a:xfrm>
            <a:off x="3976370" y="295783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6" name="矩形 45"/>
          <p:cNvSpPr/>
          <p:nvPr/>
        </p:nvSpPr>
        <p:spPr>
          <a:xfrm>
            <a:off x="3976370" y="284162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7" name="矩形 46"/>
          <p:cNvSpPr/>
          <p:nvPr/>
        </p:nvSpPr>
        <p:spPr>
          <a:xfrm>
            <a:off x="3976370" y="272542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8" name="矩形 47"/>
          <p:cNvSpPr/>
          <p:nvPr/>
        </p:nvSpPr>
        <p:spPr>
          <a:xfrm>
            <a:off x="3976370" y="260921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9" name="矩形 48"/>
          <p:cNvSpPr/>
          <p:nvPr/>
        </p:nvSpPr>
        <p:spPr>
          <a:xfrm>
            <a:off x="3976370" y="249301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0" name="矩形 49"/>
          <p:cNvSpPr/>
          <p:nvPr/>
        </p:nvSpPr>
        <p:spPr>
          <a:xfrm>
            <a:off x="3976370" y="2376805"/>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1" name="矩形 50"/>
          <p:cNvSpPr/>
          <p:nvPr/>
        </p:nvSpPr>
        <p:spPr>
          <a:xfrm>
            <a:off x="3976370" y="2260600"/>
            <a:ext cx="117475" cy="113665"/>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76" name="组合 175"/>
          <p:cNvGrpSpPr/>
          <p:nvPr/>
        </p:nvGrpSpPr>
        <p:grpSpPr>
          <a:xfrm>
            <a:off x="5436235" y="2260600"/>
            <a:ext cx="580390" cy="925830"/>
            <a:chOff x="8561" y="3560"/>
            <a:chExt cx="914" cy="1458"/>
          </a:xfrm>
        </p:grpSpPr>
        <p:grpSp>
          <p:nvGrpSpPr>
            <p:cNvPr id="175" name="组合 174"/>
            <p:cNvGrpSpPr/>
            <p:nvPr/>
          </p:nvGrpSpPr>
          <p:grpSpPr>
            <a:xfrm>
              <a:off x="8561" y="3560"/>
              <a:ext cx="184" cy="1459"/>
              <a:chOff x="8561" y="3560"/>
              <a:chExt cx="184" cy="1459"/>
            </a:xfrm>
          </p:grpSpPr>
          <p:sp>
            <p:nvSpPr>
              <p:cNvPr id="52" name="矩形 51"/>
              <p:cNvSpPr/>
              <p:nvPr/>
            </p:nvSpPr>
            <p:spPr>
              <a:xfrm>
                <a:off x="8561" y="484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3" name="矩形 52"/>
              <p:cNvSpPr/>
              <p:nvPr/>
            </p:nvSpPr>
            <p:spPr>
              <a:xfrm>
                <a:off x="8561" y="465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4" name="矩形 53"/>
              <p:cNvSpPr/>
              <p:nvPr/>
            </p:nvSpPr>
            <p:spPr>
              <a:xfrm>
                <a:off x="8561" y="4475"/>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5" name="矩形 54"/>
              <p:cNvSpPr/>
              <p:nvPr/>
            </p:nvSpPr>
            <p:spPr>
              <a:xfrm>
                <a:off x="8561" y="4292"/>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6" name="矩形 55"/>
              <p:cNvSpPr/>
              <p:nvPr/>
            </p:nvSpPr>
            <p:spPr>
              <a:xfrm>
                <a:off x="8561" y="410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7" name="矩形 56"/>
              <p:cNvSpPr/>
              <p:nvPr/>
            </p:nvSpPr>
            <p:spPr>
              <a:xfrm>
                <a:off x="8561" y="392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矩形 57"/>
              <p:cNvSpPr/>
              <p:nvPr/>
            </p:nvSpPr>
            <p:spPr>
              <a:xfrm>
                <a:off x="8561" y="374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9" name="矩形 58"/>
              <p:cNvSpPr/>
              <p:nvPr/>
            </p:nvSpPr>
            <p:spPr>
              <a:xfrm>
                <a:off x="8561" y="356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73" name="组合 172"/>
            <p:cNvGrpSpPr/>
            <p:nvPr/>
          </p:nvGrpSpPr>
          <p:grpSpPr>
            <a:xfrm>
              <a:off x="8810" y="3560"/>
              <a:ext cx="184" cy="1459"/>
              <a:chOff x="8809" y="3556"/>
              <a:chExt cx="184" cy="1459"/>
            </a:xfrm>
          </p:grpSpPr>
          <p:sp>
            <p:nvSpPr>
              <p:cNvPr id="60" name="矩形 59"/>
              <p:cNvSpPr/>
              <p:nvPr/>
            </p:nvSpPr>
            <p:spPr>
              <a:xfrm>
                <a:off x="8809" y="483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1" name="矩形 60"/>
              <p:cNvSpPr/>
              <p:nvPr/>
            </p:nvSpPr>
            <p:spPr>
              <a:xfrm>
                <a:off x="8809" y="465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2" name="矩形 61"/>
              <p:cNvSpPr/>
              <p:nvPr/>
            </p:nvSpPr>
            <p:spPr>
              <a:xfrm>
                <a:off x="8809" y="447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3" name="矩形 62"/>
              <p:cNvSpPr/>
              <p:nvPr/>
            </p:nvSpPr>
            <p:spPr>
              <a:xfrm>
                <a:off x="8809" y="428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4" name="矩形 63"/>
              <p:cNvSpPr/>
              <p:nvPr/>
            </p:nvSpPr>
            <p:spPr>
              <a:xfrm>
                <a:off x="8809" y="4105"/>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5" name="矩形 64"/>
              <p:cNvSpPr/>
              <p:nvPr/>
            </p:nvSpPr>
            <p:spPr>
              <a:xfrm>
                <a:off x="8809" y="3922"/>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6" name="矩形 65"/>
              <p:cNvSpPr/>
              <p:nvPr/>
            </p:nvSpPr>
            <p:spPr>
              <a:xfrm>
                <a:off x="8809" y="373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7" name="矩形 66"/>
              <p:cNvSpPr/>
              <p:nvPr/>
            </p:nvSpPr>
            <p:spPr>
              <a:xfrm>
                <a:off x="8809" y="355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174" name="组合 173"/>
            <p:cNvGrpSpPr/>
            <p:nvPr/>
          </p:nvGrpSpPr>
          <p:grpSpPr>
            <a:xfrm>
              <a:off x="9291" y="3560"/>
              <a:ext cx="184" cy="1459"/>
              <a:chOff x="9291" y="3568"/>
              <a:chExt cx="184" cy="1459"/>
            </a:xfrm>
          </p:grpSpPr>
          <p:sp>
            <p:nvSpPr>
              <p:cNvPr id="68" name="矩形 67"/>
              <p:cNvSpPr/>
              <p:nvPr/>
            </p:nvSpPr>
            <p:spPr>
              <a:xfrm>
                <a:off x="9291" y="484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9" name="矩形 68"/>
              <p:cNvSpPr/>
              <p:nvPr/>
            </p:nvSpPr>
            <p:spPr>
              <a:xfrm>
                <a:off x="9291" y="466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0" name="矩形 69"/>
              <p:cNvSpPr/>
              <p:nvPr/>
            </p:nvSpPr>
            <p:spPr>
              <a:xfrm>
                <a:off x="9291" y="448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1" name="矩形 70"/>
              <p:cNvSpPr/>
              <p:nvPr/>
            </p:nvSpPr>
            <p:spPr>
              <a:xfrm>
                <a:off x="9291" y="430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2" name="矩形 71"/>
              <p:cNvSpPr/>
              <p:nvPr/>
            </p:nvSpPr>
            <p:spPr>
              <a:xfrm>
                <a:off x="9291" y="411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3" name="矩形 72"/>
              <p:cNvSpPr/>
              <p:nvPr/>
            </p:nvSpPr>
            <p:spPr>
              <a:xfrm>
                <a:off x="9291" y="393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4" name="矩形 73"/>
              <p:cNvSpPr/>
              <p:nvPr/>
            </p:nvSpPr>
            <p:spPr>
              <a:xfrm>
                <a:off x="9291" y="375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5" name="矩形 74"/>
              <p:cNvSpPr/>
              <p:nvPr/>
            </p:nvSpPr>
            <p:spPr>
              <a:xfrm>
                <a:off x="9291" y="356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172" name="组合 171"/>
          <p:cNvGrpSpPr/>
          <p:nvPr/>
        </p:nvGrpSpPr>
        <p:grpSpPr>
          <a:xfrm>
            <a:off x="2446020" y="2265680"/>
            <a:ext cx="589915" cy="926465"/>
            <a:chOff x="3852" y="3568"/>
            <a:chExt cx="929" cy="1459"/>
          </a:xfrm>
        </p:grpSpPr>
        <p:sp>
          <p:nvSpPr>
            <p:cNvPr id="148" name="矩形 147"/>
            <p:cNvSpPr/>
            <p:nvPr/>
          </p:nvSpPr>
          <p:spPr>
            <a:xfrm>
              <a:off x="4597" y="484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9" name="矩形 148"/>
            <p:cNvSpPr/>
            <p:nvPr/>
          </p:nvSpPr>
          <p:spPr>
            <a:xfrm>
              <a:off x="4597" y="466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0" name="矩形 149"/>
            <p:cNvSpPr/>
            <p:nvPr/>
          </p:nvSpPr>
          <p:spPr>
            <a:xfrm>
              <a:off x="4597" y="448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1" name="矩形 150"/>
            <p:cNvSpPr/>
            <p:nvPr/>
          </p:nvSpPr>
          <p:spPr>
            <a:xfrm>
              <a:off x="4597" y="430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2" name="矩形 151"/>
            <p:cNvSpPr/>
            <p:nvPr/>
          </p:nvSpPr>
          <p:spPr>
            <a:xfrm>
              <a:off x="4597" y="411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3" name="矩形 152"/>
            <p:cNvSpPr/>
            <p:nvPr/>
          </p:nvSpPr>
          <p:spPr>
            <a:xfrm>
              <a:off x="4597" y="393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4" name="矩形 153"/>
            <p:cNvSpPr/>
            <p:nvPr/>
          </p:nvSpPr>
          <p:spPr>
            <a:xfrm>
              <a:off x="4597" y="375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5" name="矩形 154"/>
            <p:cNvSpPr/>
            <p:nvPr/>
          </p:nvSpPr>
          <p:spPr>
            <a:xfrm>
              <a:off x="4597" y="356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6" name="矩形 155"/>
            <p:cNvSpPr/>
            <p:nvPr/>
          </p:nvSpPr>
          <p:spPr>
            <a:xfrm>
              <a:off x="4090" y="484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7" name="矩形 156"/>
            <p:cNvSpPr/>
            <p:nvPr/>
          </p:nvSpPr>
          <p:spPr>
            <a:xfrm>
              <a:off x="4090" y="466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8" name="矩形 157"/>
            <p:cNvSpPr/>
            <p:nvPr/>
          </p:nvSpPr>
          <p:spPr>
            <a:xfrm>
              <a:off x="4090" y="448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9" name="矩形 158"/>
            <p:cNvSpPr/>
            <p:nvPr/>
          </p:nvSpPr>
          <p:spPr>
            <a:xfrm>
              <a:off x="4090" y="430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0" name="矩形 159"/>
            <p:cNvSpPr/>
            <p:nvPr/>
          </p:nvSpPr>
          <p:spPr>
            <a:xfrm>
              <a:off x="4090" y="411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1" name="矩形 160"/>
            <p:cNvSpPr/>
            <p:nvPr/>
          </p:nvSpPr>
          <p:spPr>
            <a:xfrm>
              <a:off x="4090" y="393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2" name="矩形 161"/>
            <p:cNvSpPr/>
            <p:nvPr/>
          </p:nvSpPr>
          <p:spPr>
            <a:xfrm>
              <a:off x="4090" y="375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3" name="矩形 162"/>
            <p:cNvSpPr/>
            <p:nvPr/>
          </p:nvSpPr>
          <p:spPr>
            <a:xfrm>
              <a:off x="4090" y="356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4" name="矩形 163"/>
            <p:cNvSpPr/>
            <p:nvPr/>
          </p:nvSpPr>
          <p:spPr>
            <a:xfrm>
              <a:off x="3852" y="484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5" name="矩形 164"/>
            <p:cNvSpPr/>
            <p:nvPr/>
          </p:nvSpPr>
          <p:spPr>
            <a:xfrm>
              <a:off x="3852" y="466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6" name="矩形 165"/>
            <p:cNvSpPr/>
            <p:nvPr/>
          </p:nvSpPr>
          <p:spPr>
            <a:xfrm>
              <a:off x="3852" y="448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7" name="矩形 166"/>
            <p:cNvSpPr/>
            <p:nvPr/>
          </p:nvSpPr>
          <p:spPr>
            <a:xfrm>
              <a:off x="3852" y="430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8" name="矩形 167"/>
            <p:cNvSpPr/>
            <p:nvPr/>
          </p:nvSpPr>
          <p:spPr>
            <a:xfrm>
              <a:off x="3852" y="411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9" name="矩形 168"/>
            <p:cNvSpPr/>
            <p:nvPr/>
          </p:nvSpPr>
          <p:spPr>
            <a:xfrm>
              <a:off x="3852" y="393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0" name="矩形 169"/>
            <p:cNvSpPr/>
            <p:nvPr/>
          </p:nvSpPr>
          <p:spPr>
            <a:xfrm>
              <a:off x="3852" y="375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1" name="矩形 170"/>
            <p:cNvSpPr/>
            <p:nvPr/>
          </p:nvSpPr>
          <p:spPr>
            <a:xfrm>
              <a:off x="3852" y="356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35" name="组合 234"/>
          <p:cNvGrpSpPr/>
          <p:nvPr/>
        </p:nvGrpSpPr>
        <p:grpSpPr>
          <a:xfrm>
            <a:off x="8426450" y="2252980"/>
            <a:ext cx="580390" cy="925830"/>
            <a:chOff x="8561" y="3560"/>
            <a:chExt cx="914" cy="1458"/>
          </a:xfrm>
        </p:grpSpPr>
        <p:grpSp>
          <p:nvGrpSpPr>
            <p:cNvPr id="236" name="组合 235"/>
            <p:cNvGrpSpPr/>
            <p:nvPr/>
          </p:nvGrpSpPr>
          <p:grpSpPr>
            <a:xfrm>
              <a:off x="8561" y="3560"/>
              <a:ext cx="184" cy="1459"/>
              <a:chOff x="8561" y="3560"/>
              <a:chExt cx="184" cy="1459"/>
            </a:xfrm>
          </p:grpSpPr>
          <p:sp>
            <p:nvSpPr>
              <p:cNvPr id="237" name="矩形 236"/>
              <p:cNvSpPr/>
              <p:nvPr/>
            </p:nvSpPr>
            <p:spPr>
              <a:xfrm>
                <a:off x="8561" y="484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8" name="矩形 237"/>
              <p:cNvSpPr/>
              <p:nvPr/>
            </p:nvSpPr>
            <p:spPr>
              <a:xfrm>
                <a:off x="8561" y="465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9" name="矩形 238"/>
              <p:cNvSpPr/>
              <p:nvPr/>
            </p:nvSpPr>
            <p:spPr>
              <a:xfrm>
                <a:off x="8561" y="4475"/>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0" name="矩形 239"/>
              <p:cNvSpPr/>
              <p:nvPr/>
            </p:nvSpPr>
            <p:spPr>
              <a:xfrm>
                <a:off x="8561" y="4292"/>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1" name="矩形 240"/>
              <p:cNvSpPr/>
              <p:nvPr/>
            </p:nvSpPr>
            <p:spPr>
              <a:xfrm>
                <a:off x="8561" y="410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2" name="矩形 241"/>
              <p:cNvSpPr/>
              <p:nvPr/>
            </p:nvSpPr>
            <p:spPr>
              <a:xfrm>
                <a:off x="8561" y="392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3" name="矩形 242"/>
              <p:cNvSpPr/>
              <p:nvPr/>
            </p:nvSpPr>
            <p:spPr>
              <a:xfrm>
                <a:off x="8561" y="374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4" name="矩形 243"/>
              <p:cNvSpPr/>
              <p:nvPr/>
            </p:nvSpPr>
            <p:spPr>
              <a:xfrm>
                <a:off x="8561" y="356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45" name="组合 244"/>
            <p:cNvGrpSpPr/>
            <p:nvPr/>
          </p:nvGrpSpPr>
          <p:grpSpPr>
            <a:xfrm>
              <a:off x="8810" y="3560"/>
              <a:ext cx="184" cy="1459"/>
              <a:chOff x="8809" y="3556"/>
              <a:chExt cx="184" cy="1459"/>
            </a:xfrm>
          </p:grpSpPr>
          <p:sp>
            <p:nvSpPr>
              <p:cNvPr id="246" name="矩形 245"/>
              <p:cNvSpPr/>
              <p:nvPr/>
            </p:nvSpPr>
            <p:spPr>
              <a:xfrm>
                <a:off x="8809" y="483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7" name="矩形 246"/>
              <p:cNvSpPr/>
              <p:nvPr/>
            </p:nvSpPr>
            <p:spPr>
              <a:xfrm>
                <a:off x="8809" y="465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8" name="矩形 247"/>
              <p:cNvSpPr/>
              <p:nvPr/>
            </p:nvSpPr>
            <p:spPr>
              <a:xfrm>
                <a:off x="8809" y="447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9" name="矩形 248"/>
              <p:cNvSpPr/>
              <p:nvPr/>
            </p:nvSpPr>
            <p:spPr>
              <a:xfrm>
                <a:off x="8809" y="428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0" name="矩形 249"/>
              <p:cNvSpPr/>
              <p:nvPr/>
            </p:nvSpPr>
            <p:spPr>
              <a:xfrm>
                <a:off x="8809" y="4105"/>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1" name="矩形 250"/>
              <p:cNvSpPr/>
              <p:nvPr/>
            </p:nvSpPr>
            <p:spPr>
              <a:xfrm>
                <a:off x="8809" y="3922"/>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2" name="矩形 251"/>
              <p:cNvSpPr/>
              <p:nvPr/>
            </p:nvSpPr>
            <p:spPr>
              <a:xfrm>
                <a:off x="8809" y="373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3" name="矩形 252"/>
              <p:cNvSpPr/>
              <p:nvPr/>
            </p:nvSpPr>
            <p:spPr>
              <a:xfrm>
                <a:off x="8809" y="355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54" name="组合 253"/>
            <p:cNvGrpSpPr/>
            <p:nvPr/>
          </p:nvGrpSpPr>
          <p:grpSpPr>
            <a:xfrm>
              <a:off x="9291" y="3560"/>
              <a:ext cx="184" cy="1459"/>
              <a:chOff x="9291" y="3568"/>
              <a:chExt cx="184" cy="1459"/>
            </a:xfrm>
          </p:grpSpPr>
          <p:sp>
            <p:nvSpPr>
              <p:cNvPr id="255" name="矩形 254"/>
              <p:cNvSpPr/>
              <p:nvPr/>
            </p:nvSpPr>
            <p:spPr>
              <a:xfrm>
                <a:off x="9291" y="484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6" name="矩形 255"/>
              <p:cNvSpPr/>
              <p:nvPr/>
            </p:nvSpPr>
            <p:spPr>
              <a:xfrm>
                <a:off x="9291" y="466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7" name="矩形 256"/>
              <p:cNvSpPr/>
              <p:nvPr/>
            </p:nvSpPr>
            <p:spPr>
              <a:xfrm>
                <a:off x="9291" y="448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8" name="矩形 257"/>
              <p:cNvSpPr/>
              <p:nvPr/>
            </p:nvSpPr>
            <p:spPr>
              <a:xfrm>
                <a:off x="9291" y="430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9" name="矩形 258"/>
              <p:cNvSpPr/>
              <p:nvPr/>
            </p:nvSpPr>
            <p:spPr>
              <a:xfrm>
                <a:off x="9291" y="411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0" name="矩形 259"/>
              <p:cNvSpPr/>
              <p:nvPr/>
            </p:nvSpPr>
            <p:spPr>
              <a:xfrm>
                <a:off x="9291" y="393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1" name="矩形 260"/>
              <p:cNvSpPr/>
              <p:nvPr/>
            </p:nvSpPr>
            <p:spPr>
              <a:xfrm>
                <a:off x="9291" y="375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2" name="矩形 261"/>
              <p:cNvSpPr/>
              <p:nvPr/>
            </p:nvSpPr>
            <p:spPr>
              <a:xfrm>
                <a:off x="9291" y="356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263" name="组合 262"/>
          <p:cNvGrpSpPr/>
          <p:nvPr/>
        </p:nvGrpSpPr>
        <p:grpSpPr>
          <a:xfrm>
            <a:off x="6967220" y="2250440"/>
            <a:ext cx="580390" cy="925830"/>
            <a:chOff x="8561" y="3560"/>
            <a:chExt cx="914" cy="1458"/>
          </a:xfrm>
        </p:grpSpPr>
        <p:grpSp>
          <p:nvGrpSpPr>
            <p:cNvPr id="264" name="组合 263"/>
            <p:cNvGrpSpPr/>
            <p:nvPr/>
          </p:nvGrpSpPr>
          <p:grpSpPr>
            <a:xfrm>
              <a:off x="8561" y="3560"/>
              <a:ext cx="184" cy="1459"/>
              <a:chOff x="8561" y="3560"/>
              <a:chExt cx="184" cy="1459"/>
            </a:xfrm>
          </p:grpSpPr>
          <p:sp>
            <p:nvSpPr>
              <p:cNvPr id="265" name="矩形 264"/>
              <p:cNvSpPr/>
              <p:nvPr/>
            </p:nvSpPr>
            <p:spPr>
              <a:xfrm>
                <a:off x="8561" y="484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6" name="矩形 265"/>
              <p:cNvSpPr/>
              <p:nvPr/>
            </p:nvSpPr>
            <p:spPr>
              <a:xfrm>
                <a:off x="8561" y="465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7" name="矩形 266"/>
              <p:cNvSpPr/>
              <p:nvPr/>
            </p:nvSpPr>
            <p:spPr>
              <a:xfrm>
                <a:off x="8561" y="4475"/>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8" name="矩形 267"/>
              <p:cNvSpPr/>
              <p:nvPr/>
            </p:nvSpPr>
            <p:spPr>
              <a:xfrm>
                <a:off x="8561" y="4292"/>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9" name="矩形 268"/>
              <p:cNvSpPr/>
              <p:nvPr/>
            </p:nvSpPr>
            <p:spPr>
              <a:xfrm>
                <a:off x="8561" y="410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0" name="矩形 269"/>
              <p:cNvSpPr/>
              <p:nvPr/>
            </p:nvSpPr>
            <p:spPr>
              <a:xfrm>
                <a:off x="8561" y="392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1" name="矩形 270"/>
              <p:cNvSpPr/>
              <p:nvPr/>
            </p:nvSpPr>
            <p:spPr>
              <a:xfrm>
                <a:off x="8561" y="374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2" name="矩形 271"/>
              <p:cNvSpPr/>
              <p:nvPr/>
            </p:nvSpPr>
            <p:spPr>
              <a:xfrm>
                <a:off x="8561" y="356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73" name="组合 272"/>
            <p:cNvGrpSpPr/>
            <p:nvPr/>
          </p:nvGrpSpPr>
          <p:grpSpPr>
            <a:xfrm>
              <a:off x="8810" y="3560"/>
              <a:ext cx="184" cy="1459"/>
              <a:chOff x="8809" y="3556"/>
              <a:chExt cx="184" cy="1459"/>
            </a:xfrm>
          </p:grpSpPr>
          <p:sp>
            <p:nvSpPr>
              <p:cNvPr id="274" name="矩形 273"/>
              <p:cNvSpPr/>
              <p:nvPr/>
            </p:nvSpPr>
            <p:spPr>
              <a:xfrm>
                <a:off x="8809" y="483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5" name="矩形 274"/>
              <p:cNvSpPr/>
              <p:nvPr/>
            </p:nvSpPr>
            <p:spPr>
              <a:xfrm>
                <a:off x="8809" y="465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6" name="矩形 275"/>
              <p:cNvSpPr/>
              <p:nvPr/>
            </p:nvSpPr>
            <p:spPr>
              <a:xfrm>
                <a:off x="8809" y="447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7" name="矩形 276"/>
              <p:cNvSpPr/>
              <p:nvPr/>
            </p:nvSpPr>
            <p:spPr>
              <a:xfrm>
                <a:off x="8809" y="428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8" name="矩形 277"/>
              <p:cNvSpPr/>
              <p:nvPr/>
            </p:nvSpPr>
            <p:spPr>
              <a:xfrm>
                <a:off x="8809" y="4105"/>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9" name="矩形 278"/>
              <p:cNvSpPr/>
              <p:nvPr/>
            </p:nvSpPr>
            <p:spPr>
              <a:xfrm>
                <a:off x="8809" y="3922"/>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0" name="矩形 279"/>
              <p:cNvSpPr/>
              <p:nvPr/>
            </p:nvSpPr>
            <p:spPr>
              <a:xfrm>
                <a:off x="8809" y="373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1" name="矩形 280"/>
              <p:cNvSpPr/>
              <p:nvPr/>
            </p:nvSpPr>
            <p:spPr>
              <a:xfrm>
                <a:off x="8809" y="355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282" name="组合 281"/>
            <p:cNvGrpSpPr/>
            <p:nvPr/>
          </p:nvGrpSpPr>
          <p:grpSpPr>
            <a:xfrm>
              <a:off x="9291" y="3560"/>
              <a:ext cx="184" cy="1459"/>
              <a:chOff x="9291" y="3568"/>
              <a:chExt cx="184" cy="1459"/>
            </a:xfrm>
          </p:grpSpPr>
          <p:sp>
            <p:nvSpPr>
              <p:cNvPr id="283" name="矩形 282"/>
              <p:cNvSpPr/>
              <p:nvPr/>
            </p:nvSpPr>
            <p:spPr>
              <a:xfrm>
                <a:off x="9291" y="484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4" name="矩形 283"/>
              <p:cNvSpPr/>
              <p:nvPr/>
            </p:nvSpPr>
            <p:spPr>
              <a:xfrm>
                <a:off x="9291" y="466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5" name="矩形 284"/>
              <p:cNvSpPr/>
              <p:nvPr/>
            </p:nvSpPr>
            <p:spPr>
              <a:xfrm>
                <a:off x="9291" y="448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6" name="矩形 285"/>
              <p:cNvSpPr/>
              <p:nvPr/>
            </p:nvSpPr>
            <p:spPr>
              <a:xfrm>
                <a:off x="9291" y="430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7" name="矩形 286"/>
              <p:cNvSpPr/>
              <p:nvPr/>
            </p:nvSpPr>
            <p:spPr>
              <a:xfrm>
                <a:off x="9291" y="411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8" name="矩形 287"/>
              <p:cNvSpPr/>
              <p:nvPr/>
            </p:nvSpPr>
            <p:spPr>
              <a:xfrm>
                <a:off x="9291" y="393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9" name="矩形 288"/>
              <p:cNvSpPr/>
              <p:nvPr/>
            </p:nvSpPr>
            <p:spPr>
              <a:xfrm>
                <a:off x="9291" y="375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0" name="矩形 289"/>
              <p:cNvSpPr/>
              <p:nvPr/>
            </p:nvSpPr>
            <p:spPr>
              <a:xfrm>
                <a:off x="9291" y="356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291" name="组合 290"/>
          <p:cNvGrpSpPr/>
          <p:nvPr/>
        </p:nvGrpSpPr>
        <p:grpSpPr>
          <a:xfrm>
            <a:off x="8426450" y="4151630"/>
            <a:ext cx="580390" cy="925830"/>
            <a:chOff x="8561" y="3560"/>
            <a:chExt cx="914" cy="1458"/>
          </a:xfrm>
        </p:grpSpPr>
        <p:grpSp>
          <p:nvGrpSpPr>
            <p:cNvPr id="292" name="组合 291"/>
            <p:cNvGrpSpPr/>
            <p:nvPr/>
          </p:nvGrpSpPr>
          <p:grpSpPr>
            <a:xfrm>
              <a:off x="8561" y="3560"/>
              <a:ext cx="184" cy="1459"/>
              <a:chOff x="8561" y="3560"/>
              <a:chExt cx="184" cy="1459"/>
            </a:xfrm>
          </p:grpSpPr>
          <p:sp>
            <p:nvSpPr>
              <p:cNvPr id="293" name="矩形 292"/>
              <p:cNvSpPr/>
              <p:nvPr/>
            </p:nvSpPr>
            <p:spPr>
              <a:xfrm>
                <a:off x="8561" y="484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4" name="矩形 293"/>
              <p:cNvSpPr/>
              <p:nvPr/>
            </p:nvSpPr>
            <p:spPr>
              <a:xfrm>
                <a:off x="8561" y="465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5" name="矩形 294"/>
              <p:cNvSpPr/>
              <p:nvPr/>
            </p:nvSpPr>
            <p:spPr>
              <a:xfrm>
                <a:off x="8561" y="4475"/>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6" name="矩形 295"/>
              <p:cNvSpPr/>
              <p:nvPr/>
            </p:nvSpPr>
            <p:spPr>
              <a:xfrm>
                <a:off x="8561" y="4292"/>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7" name="矩形 296"/>
              <p:cNvSpPr/>
              <p:nvPr/>
            </p:nvSpPr>
            <p:spPr>
              <a:xfrm>
                <a:off x="8561" y="410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8" name="矩形 297"/>
              <p:cNvSpPr/>
              <p:nvPr/>
            </p:nvSpPr>
            <p:spPr>
              <a:xfrm>
                <a:off x="8561" y="392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9" name="矩形 298"/>
              <p:cNvSpPr/>
              <p:nvPr/>
            </p:nvSpPr>
            <p:spPr>
              <a:xfrm>
                <a:off x="8561" y="374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0" name="矩形 299"/>
              <p:cNvSpPr/>
              <p:nvPr/>
            </p:nvSpPr>
            <p:spPr>
              <a:xfrm>
                <a:off x="8561" y="356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301" name="组合 300"/>
            <p:cNvGrpSpPr/>
            <p:nvPr/>
          </p:nvGrpSpPr>
          <p:grpSpPr>
            <a:xfrm>
              <a:off x="8810" y="3560"/>
              <a:ext cx="184" cy="1459"/>
              <a:chOff x="8809" y="3556"/>
              <a:chExt cx="184" cy="1459"/>
            </a:xfrm>
          </p:grpSpPr>
          <p:sp>
            <p:nvSpPr>
              <p:cNvPr id="302" name="矩形 301"/>
              <p:cNvSpPr/>
              <p:nvPr/>
            </p:nvSpPr>
            <p:spPr>
              <a:xfrm>
                <a:off x="8809" y="483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3" name="矩形 302"/>
              <p:cNvSpPr/>
              <p:nvPr/>
            </p:nvSpPr>
            <p:spPr>
              <a:xfrm>
                <a:off x="8809" y="465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4" name="矩形 303"/>
              <p:cNvSpPr/>
              <p:nvPr/>
            </p:nvSpPr>
            <p:spPr>
              <a:xfrm>
                <a:off x="8809" y="447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5" name="矩形 304"/>
              <p:cNvSpPr/>
              <p:nvPr/>
            </p:nvSpPr>
            <p:spPr>
              <a:xfrm>
                <a:off x="8809" y="428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6" name="矩形 305"/>
              <p:cNvSpPr/>
              <p:nvPr/>
            </p:nvSpPr>
            <p:spPr>
              <a:xfrm>
                <a:off x="8809" y="4105"/>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7" name="矩形 306"/>
              <p:cNvSpPr/>
              <p:nvPr/>
            </p:nvSpPr>
            <p:spPr>
              <a:xfrm>
                <a:off x="8809" y="3922"/>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8" name="矩形 307"/>
              <p:cNvSpPr/>
              <p:nvPr/>
            </p:nvSpPr>
            <p:spPr>
              <a:xfrm>
                <a:off x="8809" y="373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9" name="矩形 308"/>
              <p:cNvSpPr/>
              <p:nvPr/>
            </p:nvSpPr>
            <p:spPr>
              <a:xfrm>
                <a:off x="8809" y="355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310" name="组合 309"/>
            <p:cNvGrpSpPr/>
            <p:nvPr/>
          </p:nvGrpSpPr>
          <p:grpSpPr>
            <a:xfrm>
              <a:off x="9291" y="3560"/>
              <a:ext cx="184" cy="1459"/>
              <a:chOff x="9291" y="3568"/>
              <a:chExt cx="184" cy="1459"/>
            </a:xfrm>
          </p:grpSpPr>
          <p:sp>
            <p:nvSpPr>
              <p:cNvPr id="311" name="矩形 310"/>
              <p:cNvSpPr/>
              <p:nvPr/>
            </p:nvSpPr>
            <p:spPr>
              <a:xfrm>
                <a:off x="9291" y="484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2" name="矩形 311"/>
              <p:cNvSpPr/>
              <p:nvPr/>
            </p:nvSpPr>
            <p:spPr>
              <a:xfrm>
                <a:off x="9291" y="466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3" name="矩形 312"/>
              <p:cNvSpPr/>
              <p:nvPr/>
            </p:nvSpPr>
            <p:spPr>
              <a:xfrm>
                <a:off x="9291" y="448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4" name="矩形 313"/>
              <p:cNvSpPr/>
              <p:nvPr/>
            </p:nvSpPr>
            <p:spPr>
              <a:xfrm>
                <a:off x="9291" y="430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5" name="矩形 314"/>
              <p:cNvSpPr/>
              <p:nvPr/>
            </p:nvSpPr>
            <p:spPr>
              <a:xfrm>
                <a:off x="9291" y="411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6" name="矩形 315"/>
              <p:cNvSpPr/>
              <p:nvPr/>
            </p:nvSpPr>
            <p:spPr>
              <a:xfrm>
                <a:off x="9291" y="393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7" name="矩形 316"/>
              <p:cNvSpPr/>
              <p:nvPr/>
            </p:nvSpPr>
            <p:spPr>
              <a:xfrm>
                <a:off x="9291" y="375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8" name="矩形 317"/>
              <p:cNvSpPr/>
              <p:nvPr/>
            </p:nvSpPr>
            <p:spPr>
              <a:xfrm>
                <a:off x="9291" y="356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347" name="组合 346"/>
          <p:cNvGrpSpPr/>
          <p:nvPr/>
        </p:nvGrpSpPr>
        <p:grpSpPr>
          <a:xfrm>
            <a:off x="3434715" y="4116070"/>
            <a:ext cx="580390" cy="925830"/>
            <a:chOff x="8561" y="3560"/>
            <a:chExt cx="914" cy="1458"/>
          </a:xfrm>
        </p:grpSpPr>
        <p:grpSp>
          <p:nvGrpSpPr>
            <p:cNvPr id="348" name="组合 347"/>
            <p:cNvGrpSpPr/>
            <p:nvPr/>
          </p:nvGrpSpPr>
          <p:grpSpPr>
            <a:xfrm>
              <a:off x="8561" y="3560"/>
              <a:ext cx="184" cy="1459"/>
              <a:chOff x="8561" y="3560"/>
              <a:chExt cx="184" cy="1459"/>
            </a:xfrm>
          </p:grpSpPr>
          <p:sp>
            <p:nvSpPr>
              <p:cNvPr id="349" name="矩形 348"/>
              <p:cNvSpPr/>
              <p:nvPr/>
            </p:nvSpPr>
            <p:spPr>
              <a:xfrm>
                <a:off x="8561" y="484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0" name="矩形 349"/>
              <p:cNvSpPr/>
              <p:nvPr/>
            </p:nvSpPr>
            <p:spPr>
              <a:xfrm>
                <a:off x="8561" y="465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1" name="矩形 350"/>
              <p:cNvSpPr/>
              <p:nvPr/>
            </p:nvSpPr>
            <p:spPr>
              <a:xfrm>
                <a:off x="8561" y="4475"/>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2" name="矩形 351"/>
              <p:cNvSpPr/>
              <p:nvPr/>
            </p:nvSpPr>
            <p:spPr>
              <a:xfrm>
                <a:off x="8561" y="4292"/>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3" name="矩形 352"/>
              <p:cNvSpPr/>
              <p:nvPr/>
            </p:nvSpPr>
            <p:spPr>
              <a:xfrm>
                <a:off x="8561" y="410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4" name="矩形 353"/>
              <p:cNvSpPr/>
              <p:nvPr/>
            </p:nvSpPr>
            <p:spPr>
              <a:xfrm>
                <a:off x="8561" y="392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5" name="矩形 354"/>
              <p:cNvSpPr/>
              <p:nvPr/>
            </p:nvSpPr>
            <p:spPr>
              <a:xfrm>
                <a:off x="8561" y="374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6" name="矩形 355"/>
              <p:cNvSpPr/>
              <p:nvPr/>
            </p:nvSpPr>
            <p:spPr>
              <a:xfrm>
                <a:off x="8561" y="356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357" name="组合 356"/>
            <p:cNvGrpSpPr/>
            <p:nvPr/>
          </p:nvGrpSpPr>
          <p:grpSpPr>
            <a:xfrm>
              <a:off x="8810" y="3560"/>
              <a:ext cx="184" cy="1459"/>
              <a:chOff x="8809" y="3556"/>
              <a:chExt cx="184" cy="1459"/>
            </a:xfrm>
          </p:grpSpPr>
          <p:sp>
            <p:nvSpPr>
              <p:cNvPr id="358" name="矩形 357"/>
              <p:cNvSpPr/>
              <p:nvPr/>
            </p:nvSpPr>
            <p:spPr>
              <a:xfrm>
                <a:off x="8809" y="483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9" name="矩形 358"/>
              <p:cNvSpPr/>
              <p:nvPr/>
            </p:nvSpPr>
            <p:spPr>
              <a:xfrm>
                <a:off x="8809" y="465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0" name="矩形 359"/>
              <p:cNvSpPr/>
              <p:nvPr/>
            </p:nvSpPr>
            <p:spPr>
              <a:xfrm>
                <a:off x="8809" y="447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1" name="矩形 360"/>
              <p:cNvSpPr/>
              <p:nvPr/>
            </p:nvSpPr>
            <p:spPr>
              <a:xfrm>
                <a:off x="8809" y="428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2" name="矩形 361"/>
              <p:cNvSpPr/>
              <p:nvPr/>
            </p:nvSpPr>
            <p:spPr>
              <a:xfrm>
                <a:off x="8809" y="4105"/>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3" name="矩形 362"/>
              <p:cNvSpPr/>
              <p:nvPr/>
            </p:nvSpPr>
            <p:spPr>
              <a:xfrm>
                <a:off x="8809" y="3922"/>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4" name="矩形 363"/>
              <p:cNvSpPr/>
              <p:nvPr/>
            </p:nvSpPr>
            <p:spPr>
              <a:xfrm>
                <a:off x="8809" y="373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5" name="矩形 364"/>
              <p:cNvSpPr/>
              <p:nvPr/>
            </p:nvSpPr>
            <p:spPr>
              <a:xfrm>
                <a:off x="8809" y="355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nvGrpSpPr>
            <p:cNvPr id="366" name="组合 365"/>
            <p:cNvGrpSpPr/>
            <p:nvPr/>
          </p:nvGrpSpPr>
          <p:grpSpPr>
            <a:xfrm>
              <a:off x="9291" y="3560"/>
              <a:ext cx="184" cy="1459"/>
              <a:chOff x="9291" y="3568"/>
              <a:chExt cx="184" cy="1459"/>
            </a:xfrm>
          </p:grpSpPr>
          <p:sp>
            <p:nvSpPr>
              <p:cNvPr id="367" name="矩形 366"/>
              <p:cNvSpPr/>
              <p:nvPr/>
            </p:nvSpPr>
            <p:spPr>
              <a:xfrm>
                <a:off x="9291" y="4849"/>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8" name="矩形 367"/>
              <p:cNvSpPr/>
              <p:nvPr/>
            </p:nvSpPr>
            <p:spPr>
              <a:xfrm>
                <a:off x="9291" y="4666"/>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9" name="矩形 368"/>
              <p:cNvSpPr/>
              <p:nvPr/>
            </p:nvSpPr>
            <p:spPr>
              <a:xfrm>
                <a:off x="9291" y="4483"/>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70" name="矩形 369"/>
              <p:cNvSpPr/>
              <p:nvPr/>
            </p:nvSpPr>
            <p:spPr>
              <a:xfrm>
                <a:off x="9291" y="4300"/>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71" name="矩形 370"/>
              <p:cNvSpPr/>
              <p:nvPr/>
            </p:nvSpPr>
            <p:spPr>
              <a:xfrm>
                <a:off x="9291" y="4117"/>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72" name="矩形 371"/>
              <p:cNvSpPr/>
              <p:nvPr/>
            </p:nvSpPr>
            <p:spPr>
              <a:xfrm>
                <a:off x="9291" y="3934"/>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73" name="矩形 372"/>
              <p:cNvSpPr/>
              <p:nvPr/>
            </p:nvSpPr>
            <p:spPr>
              <a:xfrm>
                <a:off x="9291" y="3751"/>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74" name="矩形 373"/>
              <p:cNvSpPr/>
              <p:nvPr/>
            </p:nvSpPr>
            <p:spPr>
              <a:xfrm>
                <a:off x="9291" y="3568"/>
                <a:ext cx="185" cy="179"/>
              </a:xfrm>
              <a:prstGeom prst="rect">
                <a:avLst/>
              </a:prstGeom>
              <a:solidFill>
                <a:srgbClr val="FED046"/>
              </a:solidFill>
              <a:ln>
                <a:solidFill>
                  <a:srgbClr val="E7700A"/>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cxnSp>
        <p:nvCxnSpPr>
          <p:cNvPr id="113" name="直接箭头连接符 112"/>
          <p:cNvCxnSpPr/>
          <p:nvPr/>
        </p:nvCxnSpPr>
        <p:spPr>
          <a:xfrm>
            <a:off x="1626870" y="2576301"/>
            <a:ext cx="767080" cy="0"/>
          </a:xfrm>
          <a:prstGeom prst="straightConnector1">
            <a:avLst/>
          </a:prstGeom>
          <a:ln w="19050">
            <a:solidFill>
              <a:srgbClr val="FF0000"/>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H="1">
            <a:off x="1614170" y="2828925"/>
            <a:ext cx="767080" cy="3713"/>
          </a:xfrm>
          <a:prstGeom prst="straightConnector1">
            <a:avLst/>
          </a:prstGeom>
          <a:ln w="12700">
            <a:solidFill>
              <a:srgbClr val="0069BE"/>
            </a:solidFill>
            <a:headEnd type="none"/>
            <a:tailEnd type="triangle" w="sm" len="sm"/>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3162300" y="2583815"/>
            <a:ext cx="718820" cy="191135"/>
            <a:chOff x="4980" y="4069"/>
            <a:chExt cx="1132" cy="301"/>
          </a:xfrm>
        </p:grpSpPr>
        <p:cxnSp>
          <p:nvCxnSpPr>
            <p:cNvPr id="122" name="直接箭头连接符 121"/>
            <p:cNvCxnSpPr/>
            <p:nvPr/>
          </p:nvCxnSpPr>
          <p:spPr>
            <a:xfrm>
              <a:off x="5010" y="4069"/>
              <a:ext cx="1103" cy="0"/>
            </a:xfrm>
            <a:prstGeom prst="straightConnector1">
              <a:avLst/>
            </a:prstGeom>
            <a:ln w="1905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flipH="1">
              <a:off x="4980" y="4370"/>
              <a:ext cx="1108" cy="0"/>
            </a:xfrm>
            <a:prstGeom prst="straightConnector1">
              <a:avLst/>
            </a:prstGeom>
            <a:ln w="15875">
              <a:solidFill>
                <a:srgbClr val="0069BE"/>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4619625" y="2583815"/>
            <a:ext cx="718820" cy="191135"/>
            <a:chOff x="4980" y="4069"/>
            <a:chExt cx="1132" cy="301"/>
          </a:xfrm>
        </p:grpSpPr>
        <p:cxnSp>
          <p:nvCxnSpPr>
            <p:cNvPr id="83" name="直接箭头连接符 82"/>
            <p:cNvCxnSpPr/>
            <p:nvPr/>
          </p:nvCxnSpPr>
          <p:spPr>
            <a:xfrm>
              <a:off x="5010" y="4069"/>
              <a:ext cx="1103" cy="0"/>
            </a:xfrm>
            <a:prstGeom prst="straightConnector1">
              <a:avLst/>
            </a:prstGeom>
            <a:ln w="1905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H="1">
              <a:off x="4980" y="4370"/>
              <a:ext cx="1108" cy="0"/>
            </a:xfrm>
            <a:prstGeom prst="straightConnector1">
              <a:avLst/>
            </a:prstGeom>
            <a:ln w="15875">
              <a:solidFill>
                <a:srgbClr val="0069BE"/>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6115050" y="2583815"/>
            <a:ext cx="718820" cy="191135"/>
            <a:chOff x="4980" y="4069"/>
            <a:chExt cx="1132" cy="301"/>
          </a:xfrm>
        </p:grpSpPr>
        <p:cxnSp>
          <p:nvCxnSpPr>
            <p:cNvPr id="87" name="直接箭头连接符 86"/>
            <p:cNvCxnSpPr/>
            <p:nvPr/>
          </p:nvCxnSpPr>
          <p:spPr>
            <a:xfrm>
              <a:off x="5010" y="4069"/>
              <a:ext cx="1103" cy="0"/>
            </a:xfrm>
            <a:prstGeom prst="straightConnector1">
              <a:avLst/>
            </a:prstGeom>
            <a:ln w="1905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H="1">
              <a:off x="4980" y="4370"/>
              <a:ext cx="1108" cy="0"/>
            </a:xfrm>
            <a:prstGeom prst="straightConnector1">
              <a:avLst/>
            </a:prstGeom>
            <a:ln w="15875">
              <a:solidFill>
                <a:srgbClr val="0069BE"/>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7618730" y="2583815"/>
            <a:ext cx="718820" cy="191135"/>
            <a:chOff x="4980" y="4069"/>
            <a:chExt cx="1132" cy="301"/>
          </a:xfrm>
        </p:grpSpPr>
        <p:cxnSp>
          <p:nvCxnSpPr>
            <p:cNvPr id="97" name="直接箭头连接符 96"/>
            <p:cNvCxnSpPr/>
            <p:nvPr/>
          </p:nvCxnSpPr>
          <p:spPr>
            <a:xfrm>
              <a:off x="5010" y="4069"/>
              <a:ext cx="1103" cy="0"/>
            </a:xfrm>
            <a:prstGeom prst="straightConnector1">
              <a:avLst/>
            </a:prstGeom>
            <a:ln w="1905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H="1">
              <a:off x="4980" y="4370"/>
              <a:ext cx="1108" cy="0"/>
            </a:xfrm>
            <a:prstGeom prst="straightConnector1">
              <a:avLst/>
            </a:prstGeom>
            <a:ln w="15875">
              <a:solidFill>
                <a:srgbClr val="0069BE"/>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103" name="文本框 102"/>
          <p:cNvSpPr txBox="1"/>
          <p:nvPr/>
        </p:nvSpPr>
        <p:spPr>
          <a:xfrm>
            <a:off x="5553710" y="5097780"/>
            <a:ext cx="1306195" cy="307340"/>
          </a:xfrm>
          <a:prstGeom prst="rect">
            <a:avLst/>
          </a:prstGeom>
          <a:noFill/>
        </p:spPr>
        <p:txBody>
          <a:bodyPr wrap="square" rtlCol="0">
            <a:noAutofit/>
          </a:bodyPr>
          <a:lstStyle/>
          <a:p>
            <a:pPr algn="ctr">
              <a:lnSpc>
                <a:spcPct val="90000"/>
              </a:lnSpc>
              <a:buClrTx/>
              <a:buSzTx/>
              <a:buFontTx/>
            </a:pPr>
            <a:r>
              <a:rPr lang="en-US" altLang="zh-CN" sz="900" b="1" i="1" dirty="0">
                <a:solidFill>
                  <a:srgbClr val="000000"/>
                </a:solidFill>
                <a:latin typeface="+mn-ea"/>
              </a:rPr>
              <a:t>Cross-Mode Fusion</a:t>
            </a:r>
          </a:p>
          <a:p>
            <a:pPr algn="ctr">
              <a:lnSpc>
                <a:spcPct val="90000"/>
              </a:lnSpc>
              <a:buClrTx/>
              <a:buSzTx/>
              <a:buFontTx/>
            </a:pPr>
            <a:r>
              <a:rPr lang="en-US" altLang="zh-CN" sz="900" b="1" i="1" dirty="0">
                <a:solidFill>
                  <a:srgbClr val="000000"/>
                </a:solidFill>
                <a:latin typeface="+mn-ea"/>
              </a:rPr>
              <a:t>(CMF)</a:t>
            </a:r>
          </a:p>
        </p:txBody>
      </p:sp>
      <p:sp>
        <p:nvSpPr>
          <p:cNvPr id="104" name="文本框 103"/>
          <p:cNvSpPr txBox="1"/>
          <p:nvPr/>
        </p:nvSpPr>
        <p:spPr>
          <a:xfrm>
            <a:off x="6693535" y="5097780"/>
            <a:ext cx="1592580" cy="368300"/>
          </a:xfrm>
          <a:prstGeom prst="rect">
            <a:avLst/>
          </a:prstGeom>
          <a:noFill/>
        </p:spPr>
        <p:txBody>
          <a:bodyPr wrap="square" rtlCol="0">
            <a:spAutoFit/>
          </a:bodyPr>
          <a:lstStyle/>
          <a:p>
            <a:pPr algn="ctr">
              <a:lnSpc>
                <a:spcPct val="100000"/>
              </a:lnSpc>
              <a:buClrTx/>
              <a:buSzTx/>
              <a:buNone/>
            </a:pPr>
            <a:r>
              <a:rPr lang="en-US" altLang="zh-CN" sz="900" b="1" i="1" dirty="0">
                <a:solidFill>
                  <a:srgbClr val="000000"/>
                </a:solidFill>
                <a:latin typeface="+mn-ea"/>
              </a:rPr>
              <a:t>Stacking Self Attention</a:t>
            </a:r>
          </a:p>
          <a:p>
            <a:pPr algn="ctr">
              <a:lnSpc>
                <a:spcPct val="100000"/>
              </a:lnSpc>
              <a:buClrTx/>
              <a:buSzTx/>
              <a:buNone/>
            </a:pPr>
            <a:r>
              <a:rPr lang="en-US" altLang="zh-CN" sz="900" b="1" i="1" dirty="0">
                <a:solidFill>
                  <a:srgbClr val="000000"/>
                </a:solidFill>
                <a:latin typeface="+mn-ea"/>
              </a:rPr>
              <a:t>(SSA)</a:t>
            </a:r>
          </a:p>
        </p:txBody>
      </p:sp>
      <p:pic>
        <p:nvPicPr>
          <p:cNvPr id="118" name="图片 117"/>
          <p:cNvPicPr>
            <a:picLocks noChangeAspect="1"/>
          </p:cNvPicPr>
          <p:nvPr/>
        </p:nvPicPr>
        <p:blipFill>
          <a:blip r:embed="rId5"/>
          <a:stretch>
            <a:fillRect/>
          </a:stretch>
        </p:blipFill>
        <p:spPr>
          <a:xfrm>
            <a:off x="3014980" y="4093210"/>
            <a:ext cx="184150" cy="892810"/>
          </a:xfrm>
          <a:prstGeom prst="rect">
            <a:avLst/>
          </a:prstGeom>
        </p:spPr>
      </p:pic>
      <p:sp>
        <p:nvSpPr>
          <p:cNvPr id="119" name="文本框 118"/>
          <p:cNvSpPr txBox="1"/>
          <p:nvPr/>
        </p:nvSpPr>
        <p:spPr>
          <a:xfrm>
            <a:off x="2747010" y="4929505"/>
            <a:ext cx="720090" cy="272415"/>
          </a:xfrm>
          <a:prstGeom prst="rect">
            <a:avLst/>
          </a:prstGeom>
          <a:noFill/>
        </p:spPr>
        <p:txBody>
          <a:bodyPr wrap="square" rtlCol="0">
            <a:noAutofit/>
          </a:bodyPr>
          <a:lstStyle/>
          <a:p>
            <a:r>
              <a:rPr lang="en-US" altLang="zh-CN" sz="800" b="1" i="1" dirty="0">
                <a:solidFill>
                  <a:srgbClr val="FF0000"/>
                </a:solidFill>
                <a:latin typeface="+mn-ea"/>
              </a:rPr>
              <a:t>difference</a:t>
            </a:r>
          </a:p>
          <a:p>
            <a:r>
              <a:rPr lang="en-US" altLang="zh-CN" sz="800" b="1" i="1" dirty="0">
                <a:solidFill>
                  <a:srgbClr val="FF0000"/>
                </a:solidFill>
                <a:latin typeface="+mn-ea"/>
              </a:rPr>
              <a:t>feature I</a:t>
            </a:r>
            <a:r>
              <a:rPr lang="en-US" altLang="zh-CN" sz="800" b="1" i="1" baseline="-25000" dirty="0">
                <a:solidFill>
                  <a:srgbClr val="FF0000"/>
                </a:solidFill>
                <a:latin typeface="+mn-ea"/>
              </a:rPr>
              <a:t>di</a:t>
            </a:r>
          </a:p>
        </p:txBody>
      </p:sp>
      <p:pic>
        <p:nvPicPr>
          <p:cNvPr id="105" name="图片 104"/>
          <p:cNvPicPr>
            <a:picLocks noChangeAspect="1"/>
          </p:cNvPicPr>
          <p:nvPr/>
        </p:nvPicPr>
        <p:blipFill>
          <a:blip r:embed="rId6"/>
          <a:srcRect t="22788" b="30295"/>
          <a:stretch>
            <a:fillRect/>
          </a:stretch>
        </p:blipFill>
        <p:spPr>
          <a:xfrm>
            <a:off x="4607560" y="2804160"/>
            <a:ext cx="803275" cy="136525"/>
          </a:xfrm>
          <a:prstGeom prst="rect">
            <a:avLst/>
          </a:prstGeom>
        </p:spPr>
      </p:pic>
      <p:pic>
        <p:nvPicPr>
          <p:cNvPr id="107" name="图片 106"/>
          <p:cNvPicPr>
            <a:picLocks noChangeAspect="1"/>
          </p:cNvPicPr>
          <p:nvPr/>
        </p:nvPicPr>
        <p:blipFill>
          <a:blip r:embed="rId7"/>
          <a:srcRect l="1579" t="7143" r="3255" b="17227"/>
          <a:stretch>
            <a:fillRect/>
          </a:stretch>
        </p:blipFill>
        <p:spPr>
          <a:xfrm>
            <a:off x="3056890" y="2823210"/>
            <a:ext cx="894715" cy="131445"/>
          </a:xfrm>
          <a:prstGeom prst="rect">
            <a:avLst/>
          </a:prstGeom>
        </p:spPr>
      </p:pic>
      <p:pic>
        <p:nvPicPr>
          <p:cNvPr id="108" name="图片 107"/>
          <p:cNvPicPr>
            <a:picLocks noChangeAspect="1"/>
          </p:cNvPicPr>
          <p:nvPr/>
        </p:nvPicPr>
        <p:blipFill>
          <a:blip r:embed="rId8"/>
          <a:srcRect l="8507" t="21053" r="5760" b="30019"/>
          <a:stretch>
            <a:fillRect/>
          </a:stretch>
        </p:blipFill>
        <p:spPr>
          <a:xfrm>
            <a:off x="6138545" y="2808605"/>
            <a:ext cx="686435" cy="131445"/>
          </a:xfrm>
          <a:prstGeom prst="rect">
            <a:avLst/>
          </a:prstGeom>
        </p:spPr>
      </p:pic>
      <p:pic>
        <p:nvPicPr>
          <p:cNvPr id="109" name="图片 108"/>
          <p:cNvPicPr>
            <a:picLocks noChangeAspect="1"/>
          </p:cNvPicPr>
          <p:nvPr/>
        </p:nvPicPr>
        <p:blipFill>
          <a:blip r:embed="rId9"/>
          <a:srcRect l="7957" t="31050" r="4671" b="30137"/>
          <a:stretch>
            <a:fillRect/>
          </a:stretch>
        </p:blipFill>
        <p:spPr>
          <a:xfrm>
            <a:off x="7618095" y="2808605"/>
            <a:ext cx="723900" cy="131445"/>
          </a:xfrm>
          <a:prstGeom prst="rect">
            <a:avLst/>
          </a:prstGeom>
        </p:spPr>
      </p:pic>
      <p:sp>
        <p:nvSpPr>
          <p:cNvPr id="111" name="文本框 110"/>
          <p:cNvSpPr txBox="1"/>
          <p:nvPr/>
        </p:nvSpPr>
        <p:spPr>
          <a:xfrm>
            <a:off x="1568450" y="2241550"/>
            <a:ext cx="897890" cy="318135"/>
          </a:xfrm>
          <a:prstGeom prst="rect">
            <a:avLst/>
          </a:prstGeom>
          <a:noFill/>
        </p:spPr>
        <p:txBody>
          <a:bodyPr wrap="square" rtlCol="0">
            <a:noAutofit/>
          </a:bodyPr>
          <a:lstStyle/>
          <a:p>
            <a:pPr algn="ctr"/>
            <a:r>
              <a:rPr lang="en-US" altLang="zh-CN" sz="800" b="1" i="1" dirty="0">
                <a:solidFill>
                  <a:srgbClr val="FF0000"/>
                </a:solidFill>
                <a:latin typeface="+mn-ea"/>
              </a:rPr>
              <a:t>Embedding</a:t>
            </a:r>
          </a:p>
          <a:p>
            <a:pPr algn="ctr"/>
            <a:r>
              <a:rPr lang="en-US" altLang="zh-CN" sz="800" b="1" i="1" dirty="0">
                <a:solidFill>
                  <a:srgbClr val="FF0000"/>
                </a:solidFill>
                <a:latin typeface="+mn-ea"/>
              </a:rPr>
              <a:t>function</a:t>
            </a:r>
            <a:endParaRPr lang="en-US" altLang="zh-CN" sz="800" b="1" i="1" baseline="-25000" dirty="0">
              <a:solidFill>
                <a:srgbClr val="FF0000"/>
              </a:solidFill>
              <a:latin typeface="+mn-ea"/>
            </a:endParaRPr>
          </a:p>
        </p:txBody>
      </p:sp>
      <p:sp>
        <p:nvSpPr>
          <p:cNvPr id="112" name="文本框 111"/>
          <p:cNvSpPr txBox="1"/>
          <p:nvPr/>
        </p:nvSpPr>
        <p:spPr>
          <a:xfrm>
            <a:off x="1597660" y="2844165"/>
            <a:ext cx="910590" cy="318135"/>
          </a:xfrm>
          <a:prstGeom prst="rect">
            <a:avLst/>
          </a:prstGeom>
          <a:noFill/>
        </p:spPr>
        <p:txBody>
          <a:bodyPr wrap="square" rtlCol="0">
            <a:noAutofit/>
          </a:bodyPr>
          <a:lstStyle/>
          <a:p>
            <a:pPr algn="ctr"/>
            <a:r>
              <a:rPr lang="en-US" altLang="zh-CN" sz="800" b="1" i="1" dirty="0">
                <a:solidFill>
                  <a:srgbClr val="006FBF"/>
                </a:solidFill>
                <a:latin typeface="+mn-ea"/>
              </a:rPr>
              <a:t>Rounding</a:t>
            </a:r>
          </a:p>
          <a:p>
            <a:pPr algn="ctr"/>
            <a:r>
              <a:rPr lang="en-US" altLang="zh-CN" sz="800" b="1" i="1" dirty="0">
                <a:solidFill>
                  <a:srgbClr val="006FBF"/>
                </a:solidFill>
                <a:latin typeface="+mn-ea"/>
              </a:rPr>
              <a:t>function</a:t>
            </a:r>
            <a:endParaRPr lang="en-US" altLang="zh-CN" sz="800" b="1" i="1" baseline="-25000" dirty="0">
              <a:solidFill>
                <a:srgbClr val="006FBF"/>
              </a:solidFill>
              <a:latin typeface="+mn-ea"/>
            </a:endParaRPr>
          </a:p>
        </p:txBody>
      </p:sp>
      <p:grpSp>
        <p:nvGrpSpPr>
          <p:cNvPr id="133" name="组合 132"/>
          <p:cNvGrpSpPr/>
          <p:nvPr/>
        </p:nvGrpSpPr>
        <p:grpSpPr>
          <a:xfrm>
            <a:off x="2018665" y="3907790"/>
            <a:ext cx="885825" cy="1352550"/>
            <a:chOff x="6441" y="6175"/>
            <a:chExt cx="1395" cy="2130"/>
          </a:xfrm>
        </p:grpSpPr>
        <p:sp>
          <p:nvSpPr>
            <p:cNvPr id="76" name="椭圆 75"/>
            <p:cNvSpPr/>
            <p:nvPr/>
          </p:nvSpPr>
          <p:spPr>
            <a:xfrm>
              <a:off x="6991" y="7214"/>
              <a:ext cx="239" cy="233"/>
            </a:xfrm>
            <a:prstGeom prst="ellipse">
              <a:avLst/>
            </a:prstGeom>
            <a:noFill/>
            <a:ln>
              <a:solidFill>
                <a:srgbClr val="0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78" name="直接连接符 77"/>
            <p:cNvCxnSpPr>
              <a:stCxn id="76" idx="2"/>
              <a:endCxn id="76" idx="6"/>
            </p:cNvCxnSpPr>
            <p:nvPr/>
          </p:nvCxnSpPr>
          <p:spPr>
            <a:xfrm>
              <a:off x="6991" y="7331"/>
              <a:ext cx="23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6" idx="0"/>
              <a:endCxn id="76" idx="4"/>
            </p:cNvCxnSpPr>
            <p:nvPr/>
          </p:nvCxnSpPr>
          <p:spPr>
            <a:xfrm>
              <a:off x="7111" y="7214"/>
              <a:ext cx="0" cy="23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H="1">
              <a:off x="7114" y="6894"/>
              <a:ext cx="6" cy="271"/>
            </a:xfrm>
            <a:prstGeom prst="straightConnector1">
              <a:avLst/>
            </a:prstGeom>
            <a:ln>
              <a:solidFill>
                <a:srgbClr val="000000"/>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7281" y="7327"/>
              <a:ext cx="555" cy="0"/>
            </a:xfrm>
            <a:prstGeom prst="straightConnector1">
              <a:avLst/>
            </a:prstGeom>
            <a:ln>
              <a:solidFill>
                <a:srgbClr val="000000"/>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6441" y="7325"/>
              <a:ext cx="491" cy="2"/>
            </a:xfrm>
            <a:prstGeom prst="straightConnector1">
              <a:avLst/>
            </a:prstGeom>
            <a:ln>
              <a:solidFill>
                <a:srgbClr val="000000"/>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V="1">
              <a:off x="7114" y="7486"/>
              <a:ext cx="0" cy="367"/>
            </a:xfrm>
            <a:prstGeom prst="straightConnector1">
              <a:avLst/>
            </a:prstGeom>
            <a:ln>
              <a:solidFill>
                <a:srgbClr val="000000"/>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6465" y="6175"/>
              <a:ext cx="1281" cy="531"/>
            </a:xfrm>
            <a:prstGeom prst="rect">
              <a:avLst/>
            </a:prstGeom>
            <a:noFill/>
          </p:spPr>
          <p:txBody>
            <a:bodyPr wrap="square" rtlCol="0">
              <a:spAutoFit/>
            </a:bodyPr>
            <a:lstStyle/>
            <a:p>
              <a:pPr algn="ctr">
                <a:lnSpc>
                  <a:spcPct val="100000"/>
                </a:lnSpc>
                <a:buClrTx/>
                <a:buSzTx/>
                <a:buFontTx/>
              </a:pPr>
              <a:r>
                <a:rPr lang="en-US" altLang="zh-CN" sz="800" b="1" i="1" dirty="0">
                  <a:solidFill>
                    <a:srgbClr val="000000"/>
                  </a:solidFill>
                  <a:latin typeface="+mn-ea"/>
                </a:rPr>
                <a:t>position embedding</a:t>
              </a:r>
            </a:p>
          </p:txBody>
        </p:sp>
        <p:sp>
          <p:nvSpPr>
            <p:cNvPr id="100" name="文本框 99"/>
            <p:cNvSpPr txBox="1"/>
            <p:nvPr/>
          </p:nvSpPr>
          <p:spPr>
            <a:xfrm>
              <a:off x="6474" y="7735"/>
              <a:ext cx="1239" cy="570"/>
            </a:xfrm>
            <a:prstGeom prst="rect">
              <a:avLst/>
            </a:prstGeom>
            <a:noFill/>
          </p:spPr>
          <p:txBody>
            <a:bodyPr wrap="square" rtlCol="0">
              <a:spAutoFit/>
            </a:bodyPr>
            <a:lstStyle/>
            <a:p>
              <a:pPr algn="ctr">
                <a:lnSpc>
                  <a:spcPct val="110000"/>
                </a:lnSpc>
              </a:pPr>
              <a:r>
                <a:rPr lang="en-US" altLang="zh-CN" sz="800" b="1" i="1" dirty="0">
                  <a:solidFill>
                    <a:srgbClr val="000000"/>
                  </a:solidFill>
                  <a:latin typeface="+mn-ea"/>
                </a:rPr>
                <a:t>time embedding</a:t>
              </a:r>
              <a:endParaRPr lang="en-US" altLang="zh-CN" sz="1000" i="1" dirty="0">
                <a:solidFill>
                  <a:srgbClr val="000000"/>
                </a:solidFill>
                <a:effectLst>
                  <a:outerShdw dist="25400" sx="97000" sy="97000" algn="tl">
                    <a:srgbClr val="000000">
                      <a:alpha val="51000"/>
                    </a:srgbClr>
                  </a:outerShdw>
                </a:effectLst>
                <a:latin typeface="标准粗黑" panose="02000503000000000000" charset="-122"/>
                <a:ea typeface="标准粗黑" panose="02000503000000000000" charset="-122"/>
              </a:endParaRPr>
            </a:p>
          </p:txBody>
        </p:sp>
        <p:pic>
          <p:nvPicPr>
            <p:cNvPr id="117" name="图片 116"/>
            <p:cNvPicPr>
              <a:picLocks noChangeAspect="1"/>
            </p:cNvPicPr>
            <p:nvPr/>
          </p:nvPicPr>
          <p:blipFill>
            <a:blip r:embed="rId10"/>
            <a:stretch>
              <a:fillRect/>
            </a:stretch>
          </p:blipFill>
          <p:spPr>
            <a:xfrm>
              <a:off x="6971" y="6625"/>
              <a:ext cx="280" cy="257"/>
            </a:xfrm>
            <a:prstGeom prst="rect">
              <a:avLst/>
            </a:prstGeom>
          </p:spPr>
        </p:pic>
      </p:grpSp>
      <p:grpSp>
        <p:nvGrpSpPr>
          <p:cNvPr id="134" name="组合 133"/>
          <p:cNvGrpSpPr/>
          <p:nvPr/>
        </p:nvGrpSpPr>
        <p:grpSpPr>
          <a:xfrm>
            <a:off x="4068445" y="3886200"/>
            <a:ext cx="906780" cy="1377315"/>
            <a:chOff x="6432" y="6141"/>
            <a:chExt cx="1428" cy="2169"/>
          </a:xfrm>
        </p:grpSpPr>
        <p:sp>
          <p:nvSpPr>
            <p:cNvPr id="135" name="椭圆 134"/>
            <p:cNvSpPr/>
            <p:nvPr/>
          </p:nvSpPr>
          <p:spPr>
            <a:xfrm>
              <a:off x="7033" y="7208"/>
              <a:ext cx="239" cy="233"/>
            </a:xfrm>
            <a:prstGeom prst="ellipse">
              <a:avLst/>
            </a:prstGeom>
            <a:noFill/>
            <a:ln>
              <a:solidFill>
                <a:srgbClr val="0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36" name="直接连接符 135"/>
            <p:cNvCxnSpPr>
              <a:stCxn id="135" idx="2"/>
              <a:endCxn id="135" idx="6"/>
            </p:cNvCxnSpPr>
            <p:nvPr/>
          </p:nvCxnSpPr>
          <p:spPr>
            <a:xfrm>
              <a:off x="7033" y="7325"/>
              <a:ext cx="23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35" idx="0"/>
              <a:endCxn id="135" idx="4"/>
            </p:cNvCxnSpPr>
            <p:nvPr/>
          </p:nvCxnSpPr>
          <p:spPr>
            <a:xfrm>
              <a:off x="7153" y="7208"/>
              <a:ext cx="0" cy="23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7317" y="7325"/>
              <a:ext cx="543" cy="2"/>
            </a:xfrm>
            <a:prstGeom prst="straightConnector1">
              <a:avLst/>
            </a:prstGeom>
            <a:ln>
              <a:solidFill>
                <a:srgbClr val="000000"/>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6432" y="7325"/>
              <a:ext cx="536" cy="0"/>
            </a:xfrm>
            <a:prstGeom prst="straightConnector1">
              <a:avLst/>
            </a:prstGeom>
            <a:ln>
              <a:solidFill>
                <a:srgbClr val="000000"/>
              </a:solidFill>
              <a:prstDash val="sysDash"/>
              <a:tailEnd type="triangle" w="sm" len="sm"/>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V="1">
              <a:off x="7150" y="7484"/>
              <a:ext cx="0" cy="367"/>
            </a:xfrm>
            <a:prstGeom prst="straightConnector1">
              <a:avLst/>
            </a:prstGeom>
            <a:ln>
              <a:solidFill>
                <a:srgbClr val="000000"/>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142" name="文本框 141"/>
            <p:cNvSpPr txBox="1"/>
            <p:nvPr/>
          </p:nvSpPr>
          <p:spPr>
            <a:xfrm>
              <a:off x="6487" y="6141"/>
              <a:ext cx="1313" cy="570"/>
            </a:xfrm>
            <a:prstGeom prst="rect">
              <a:avLst/>
            </a:prstGeom>
            <a:noFill/>
          </p:spPr>
          <p:txBody>
            <a:bodyPr wrap="square" rtlCol="0">
              <a:spAutoFit/>
            </a:bodyPr>
            <a:lstStyle/>
            <a:p>
              <a:pPr algn="ctr">
                <a:lnSpc>
                  <a:spcPct val="110000"/>
                </a:lnSpc>
                <a:buClrTx/>
                <a:buSzTx/>
                <a:buFontTx/>
              </a:pPr>
              <a:r>
                <a:rPr lang="en-US" altLang="zh-CN" sz="800" b="1" i="1" dirty="0">
                  <a:solidFill>
                    <a:srgbClr val="000000"/>
                  </a:solidFill>
                  <a:latin typeface="+mn-ea"/>
                </a:rPr>
                <a:t>position embedding</a:t>
              </a:r>
            </a:p>
          </p:txBody>
        </p:sp>
        <p:sp>
          <p:nvSpPr>
            <p:cNvPr id="143" name="文本框 142"/>
            <p:cNvSpPr txBox="1"/>
            <p:nvPr/>
          </p:nvSpPr>
          <p:spPr>
            <a:xfrm>
              <a:off x="6510" y="7740"/>
              <a:ext cx="1239" cy="570"/>
            </a:xfrm>
            <a:prstGeom prst="rect">
              <a:avLst/>
            </a:prstGeom>
            <a:noFill/>
          </p:spPr>
          <p:txBody>
            <a:bodyPr wrap="square" rtlCol="0">
              <a:spAutoFit/>
            </a:bodyPr>
            <a:lstStyle/>
            <a:p>
              <a:pPr algn="ctr">
                <a:lnSpc>
                  <a:spcPct val="110000"/>
                </a:lnSpc>
              </a:pPr>
              <a:r>
                <a:rPr lang="en-US" altLang="zh-CN" sz="800" b="1" i="1" dirty="0">
                  <a:solidFill>
                    <a:srgbClr val="000000"/>
                  </a:solidFill>
                  <a:latin typeface="+mn-ea"/>
                </a:rPr>
                <a:t>time embedding</a:t>
              </a:r>
              <a:endParaRPr lang="en-US" altLang="zh-CN" sz="1000" i="1" dirty="0">
                <a:solidFill>
                  <a:srgbClr val="000000"/>
                </a:solidFill>
                <a:effectLst>
                  <a:outerShdw dist="25400" sx="97000" sy="97000" algn="tl">
                    <a:srgbClr val="000000">
                      <a:alpha val="51000"/>
                    </a:srgbClr>
                  </a:outerShdw>
                </a:effectLst>
                <a:latin typeface="标准粗黑" panose="02000503000000000000" charset="-122"/>
                <a:ea typeface="标准粗黑" panose="02000503000000000000" charset="-122"/>
              </a:endParaRPr>
            </a:p>
          </p:txBody>
        </p:sp>
        <p:pic>
          <p:nvPicPr>
            <p:cNvPr id="144" name="图片 143"/>
            <p:cNvPicPr>
              <a:picLocks noChangeAspect="1"/>
            </p:cNvPicPr>
            <p:nvPr/>
          </p:nvPicPr>
          <p:blipFill>
            <a:blip r:embed="rId10"/>
            <a:stretch>
              <a:fillRect/>
            </a:stretch>
          </p:blipFill>
          <p:spPr>
            <a:xfrm>
              <a:off x="7007" y="6621"/>
              <a:ext cx="280" cy="257"/>
            </a:xfrm>
            <a:prstGeom prst="rect">
              <a:avLst/>
            </a:prstGeom>
          </p:spPr>
        </p:pic>
        <p:cxnSp>
          <p:nvCxnSpPr>
            <p:cNvPr id="138" name="直接箭头连接符 137"/>
            <p:cNvCxnSpPr/>
            <p:nvPr/>
          </p:nvCxnSpPr>
          <p:spPr>
            <a:xfrm flipH="1">
              <a:off x="7150" y="6892"/>
              <a:ext cx="6" cy="271"/>
            </a:xfrm>
            <a:prstGeom prst="straightConnector1">
              <a:avLst/>
            </a:prstGeom>
            <a:ln>
              <a:solidFill>
                <a:srgbClr val="000000"/>
              </a:solidFill>
              <a:prstDash val="sysDash"/>
              <a:tailEnd type="triangle" w="sm" len="sm"/>
            </a:ln>
          </p:spPr>
          <p:style>
            <a:lnRef idx="1">
              <a:schemeClr val="accent1"/>
            </a:lnRef>
            <a:fillRef idx="0">
              <a:schemeClr val="accent1"/>
            </a:fillRef>
            <a:effectRef idx="0">
              <a:schemeClr val="accent1"/>
            </a:effectRef>
            <a:fontRef idx="minor">
              <a:schemeClr val="tx1"/>
            </a:fontRef>
          </p:style>
        </p:cxnSp>
      </p:grpSp>
      <p:pic>
        <p:nvPicPr>
          <p:cNvPr id="145" name="图片 144"/>
          <p:cNvPicPr>
            <a:picLocks noChangeAspect="1"/>
          </p:cNvPicPr>
          <p:nvPr/>
        </p:nvPicPr>
        <p:blipFill>
          <a:blip r:embed="rId11"/>
          <a:stretch>
            <a:fillRect/>
          </a:stretch>
        </p:blipFill>
        <p:spPr>
          <a:xfrm>
            <a:off x="6118225" y="3670300"/>
            <a:ext cx="775335" cy="179705"/>
          </a:xfrm>
          <a:prstGeom prst="rect">
            <a:avLst/>
          </a:prstGeom>
        </p:spPr>
      </p:pic>
      <p:pic>
        <p:nvPicPr>
          <p:cNvPr id="146" name="图片 145"/>
          <p:cNvPicPr>
            <a:picLocks noChangeAspect="1"/>
          </p:cNvPicPr>
          <p:nvPr/>
        </p:nvPicPr>
        <p:blipFill>
          <a:blip r:embed="rId12"/>
          <a:stretch>
            <a:fillRect/>
          </a:stretch>
        </p:blipFill>
        <p:spPr>
          <a:xfrm>
            <a:off x="8404225" y="5127625"/>
            <a:ext cx="635000" cy="107950"/>
          </a:xfrm>
          <a:prstGeom prst="rect">
            <a:avLst/>
          </a:prstGeom>
        </p:spPr>
      </p:pic>
      <p:pic>
        <p:nvPicPr>
          <p:cNvPr id="147" name="图片 146"/>
          <p:cNvPicPr>
            <a:picLocks noChangeAspect="1"/>
          </p:cNvPicPr>
          <p:nvPr/>
        </p:nvPicPr>
        <p:blipFill>
          <a:blip r:embed="rId13"/>
          <a:stretch>
            <a:fillRect/>
          </a:stretch>
        </p:blipFill>
        <p:spPr>
          <a:xfrm>
            <a:off x="3662045" y="5109210"/>
            <a:ext cx="123190" cy="114935"/>
          </a:xfrm>
          <a:prstGeom prst="rect">
            <a:avLst/>
          </a:prstGeom>
        </p:spPr>
      </p:pic>
      <p:pic>
        <p:nvPicPr>
          <p:cNvPr id="177" name="图片 176"/>
          <p:cNvPicPr>
            <a:picLocks noChangeAspect="1"/>
          </p:cNvPicPr>
          <p:nvPr/>
        </p:nvPicPr>
        <p:blipFill>
          <a:blip r:embed="rId14"/>
          <a:stretch>
            <a:fillRect/>
          </a:stretch>
        </p:blipFill>
        <p:spPr>
          <a:xfrm>
            <a:off x="4208145" y="3225800"/>
            <a:ext cx="130810" cy="106680"/>
          </a:xfrm>
          <a:prstGeom prst="rect">
            <a:avLst/>
          </a:prstGeom>
        </p:spPr>
      </p:pic>
      <p:pic>
        <p:nvPicPr>
          <p:cNvPr id="178" name="图片 177"/>
          <p:cNvPicPr>
            <a:picLocks noChangeAspect="1"/>
          </p:cNvPicPr>
          <p:nvPr/>
        </p:nvPicPr>
        <p:blipFill>
          <a:blip r:embed="rId15"/>
          <a:srcRect l="8674" t="8266" r="6547" b="7460"/>
          <a:stretch>
            <a:fillRect/>
          </a:stretch>
        </p:blipFill>
        <p:spPr>
          <a:xfrm>
            <a:off x="5665470" y="3235960"/>
            <a:ext cx="125730" cy="101600"/>
          </a:xfrm>
          <a:prstGeom prst="rect">
            <a:avLst/>
          </a:prstGeom>
        </p:spPr>
      </p:pic>
      <p:pic>
        <p:nvPicPr>
          <p:cNvPr id="179" name="图片 178"/>
          <p:cNvPicPr>
            <a:picLocks noChangeAspect="1"/>
          </p:cNvPicPr>
          <p:nvPr/>
        </p:nvPicPr>
        <p:blipFill>
          <a:blip r:embed="rId16"/>
          <a:stretch>
            <a:fillRect/>
          </a:stretch>
        </p:blipFill>
        <p:spPr>
          <a:xfrm>
            <a:off x="8646160" y="3232785"/>
            <a:ext cx="121920" cy="108585"/>
          </a:xfrm>
          <a:prstGeom prst="rect">
            <a:avLst/>
          </a:prstGeom>
        </p:spPr>
      </p:pic>
      <p:pic>
        <p:nvPicPr>
          <p:cNvPr id="180" name="图片 179"/>
          <p:cNvPicPr>
            <a:picLocks noChangeAspect="1"/>
          </p:cNvPicPr>
          <p:nvPr/>
        </p:nvPicPr>
        <p:blipFill>
          <a:blip r:embed="rId17"/>
          <a:stretch>
            <a:fillRect/>
          </a:stretch>
        </p:blipFill>
        <p:spPr>
          <a:xfrm>
            <a:off x="7139940" y="3230880"/>
            <a:ext cx="213360" cy="96520"/>
          </a:xfrm>
          <a:prstGeom prst="rect">
            <a:avLst/>
          </a:prstGeom>
        </p:spPr>
      </p:pic>
      <p:pic>
        <p:nvPicPr>
          <p:cNvPr id="181" name="图片 180"/>
          <p:cNvPicPr>
            <a:picLocks noChangeAspect="1"/>
          </p:cNvPicPr>
          <p:nvPr/>
        </p:nvPicPr>
        <p:blipFill>
          <a:blip r:embed="rId18"/>
          <a:stretch>
            <a:fillRect/>
          </a:stretch>
        </p:blipFill>
        <p:spPr>
          <a:xfrm>
            <a:off x="3161665" y="2414905"/>
            <a:ext cx="702945" cy="115570"/>
          </a:xfrm>
          <a:prstGeom prst="rect">
            <a:avLst/>
          </a:prstGeom>
        </p:spPr>
      </p:pic>
      <p:pic>
        <p:nvPicPr>
          <p:cNvPr id="182" name="图片 181"/>
          <p:cNvPicPr>
            <a:picLocks noChangeAspect="1"/>
          </p:cNvPicPr>
          <p:nvPr/>
        </p:nvPicPr>
        <p:blipFill>
          <a:blip r:embed="rId19"/>
          <a:stretch>
            <a:fillRect/>
          </a:stretch>
        </p:blipFill>
        <p:spPr>
          <a:xfrm>
            <a:off x="4765675" y="2421890"/>
            <a:ext cx="400050" cy="120015"/>
          </a:xfrm>
          <a:prstGeom prst="rect">
            <a:avLst/>
          </a:prstGeom>
        </p:spPr>
      </p:pic>
      <p:pic>
        <p:nvPicPr>
          <p:cNvPr id="183" name="图片 182"/>
          <p:cNvPicPr>
            <a:picLocks noChangeAspect="1"/>
          </p:cNvPicPr>
          <p:nvPr/>
        </p:nvPicPr>
        <p:blipFill>
          <a:blip r:embed="rId20"/>
          <a:stretch>
            <a:fillRect/>
          </a:stretch>
        </p:blipFill>
        <p:spPr>
          <a:xfrm>
            <a:off x="6245225" y="2421255"/>
            <a:ext cx="424180" cy="121920"/>
          </a:xfrm>
          <a:prstGeom prst="rect">
            <a:avLst/>
          </a:prstGeom>
        </p:spPr>
      </p:pic>
      <p:pic>
        <p:nvPicPr>
          <p:cNvPr id="184" name="图片 183"/>
          <p:cNvPicPr>
            <a:picLocks noChangeAspect="1"/>
          </p:cNvPicPr>
          <p:nvPr/>
        </p:nvPicPr>
        <p:blipFill>
          <a:blip r:embed="rId21"/>
          <a:stretch>
            <a:fillRect/>
          </a:stretch>
        </p:blipFill>
        <p:spPr>
          <a:xfrm>
            <a:off x="7723505" y="2437130"/>
            <a:ext cx="498475" cy="112395"/>
          </a:xfrm>
          <a:prstGeom prst="rect">
            <a:avLst/>
          </a:prstGeom>
        </p:spPr>
      </p:pic>
      <p:sp>
        <p:nvSpPr>
          <p:cNvPr id="185" name="任意多边形 184"/>
          <p:cNvSpPr/>
          <p:nvPr/>
        </p:nvSpPr>
        <p:spPr>
          <a:xfrm>
            <a:off x="6480810" y="2973705"/>
            <a:ext cx="202565" cy="692150"/>
          </a:xfrm>
          <a:custGeom>
            <a:avLst/>
            <a:gdLst>
              <a:gd name="connisteX0" fmla="*/ 0 w 173355"/>
              <a:gd name="connsiteY0" fmla="*/ 0 h 650875"/>
              <a:gd name="connisteX1" fmla="*/ 53975 w 173355"/>
              <a:gd name="connsiteY1" fmla="*/ 64770 h 650875"/>
              <a:gd name="connisteX2" fmla="*/ 98425 w 173355"/>
              <a:gd name="connsiteY2" fmla="*/ 130175 h 650875"/>
              <a:gd name="connisteX3" fmla="*/ 133350 w 173355"/>
              <a:gd name="connsiteY3" fmla="*/ 194945 h 650875"/>
              <a:gd name="connisteX4" fmla="*/ 152400 w 173355"/>
              <a:gd name="connsiteY4" fmla="*/ 260350 h 650875"/>
              <a:gd name="connisteX5" fmla="*/ 168275 w 173355"/>
              <a:gd name="connsiteY5" fmla="*/ 325120 h 650875"/>
              <a:gd name="connisteX6" fmla="*/ 173355 w 173355"/>
              <a:gd name="connsiteY6" fmla="*/ 390525 h 650875"/>
              <a:gd name="connisteX7" fmla="*/ 167005 w 173355"/>
              <a:gd name="connsiteY7" fmla="*/ 455295 h 650875"/>
              <a:gd name="connisteX8" fmla="*/ 147955 w 173355"/>
              <a:gd name="connsiteY8" fmla="*/ 520700 h 650875"/>
              <a:gd name="connisteX9" fmla="*/ 103505 w 173355"/>
              <a:gd name="connsiteY9" fmla="*/ 585470 h 650875"/>
              <a:gd name="connisteX10" fmla="*/ 49530 w 173355"/>
              <a:gd name="connsiteY10" fmla="*/ 650875 h 65087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rect l="l" t="t" r="r" b="b"/>
            <a:pathLst>
              <a:path w="173355" h="650875">
                <a:moveTo>
                  <a:pt x="0" y="0"/>
                </a:moveTo>
                <a:cubicBezTo>
                  <a:pt x="10160" y="11430"/>
                  <a:pt x="34290" y="38735"/>
                  <a:pt x="53975" y="64770"/>
                </a:cubicBezTo>
                <a:cubicBezTo>
                  <a:pt x="73660" y="90805"/>
                  <a:pt x="82550" y="104140"/>
                  <a:pt x="98425" y="130175"/>
                </a:cubicBezTo>
                <a:cubicBezTo>
                  <a:pt x="114300" y="156210"/>
                  <a:pt x="122555" y="168910"/>
                  <a:pt x="133350" y="194945"/>
                </a:cubicBezTo>
                <a:cubicBezTo>
                  <a:pt x="144145" y="220980"/>
                  <a:pt x="145415" y="234315"/>
                  <a:pt x="152400" y="260350"/>
                </a:cubicBezTo>
                <a:cubicBezTo>
                  <a:pt x="159385" y="286385"/>
                  <a:pt x="163830" y="299085"/>
                  <a:pt x="168275" y="325120"/>
                </a:cubicBezTo>
                <a:cubicBezTo>
                  <a:pt x="172720" y="351155"/>
                  <a:pt x="173355" y="364490"/>
                  <a:pt x="173355" y="390525"/>
                </a:cubicBezTo>
                <a:cubicBezTo>
                  <a:pt x="173355" y="416560"/>
                  <a:pt x="172085" y="429260"/>
                  <a:pt x="167005" y="455295"/>
                </a:cubicBezTo>
                <a:cubicBezTo>
                  <a:pt x="161925" y="481330"/>
                  <a:pt x="160655" y="494665"/>
                  <a:pt x="147955" y="520700"/>
                </a:cubicBezTo>
                <a:cubicBezTo>
                  <a:pt x="135255" y="546735"/>
                  <a:pt x="123190" y="559435"/>
                  <a:pt x="103505" y="585470"/>
                </a:cubicBezTo>
                <a:cubicBezTo>
                  <a:pt x="83820" y="611505"/>
                  <a:pt x="59690" y="638810"/>
                  <a:pt x="49530" y="650875"/>
                </a:cubicBezTo>
              </a:path>
            </a:pathLst>
          </a:custGeom>
          <a:noFill/>
          <a:ln w="15875">
            <a:solidFill>
              <a:srgbClr val="0070C0"/>
            </a:solidFill>
            <a:prstDash val="sysDash"/>
            <a:tailEnd type="triangle"/>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任意多边形 1"/>
          <p:cNvSpPr/>
          <p:nvPr/>
        </p:nvSpPr>
        <p:spPr>
          <a:xfrm>
            <a:off x="1203325" y="4200525"/>
            <a:ext cx="410845" cy="165100"/>
          </a:xfrm>
          <a:custGeom>
            <a:avLst/>
            <a:gdLst>
              <a:gd name="connsiteX0" fmla="*/ 0 w 697"/>
              <a:gd name="connsiteY0" fmla="*/ 0 h 313"/>
              <a:gd name="connsiteX1" fmla="*/ 694 w 697"/>
              <a:gd name="connsiteY1" fmla="*/ 0 h 313"/>
              <a:gd name="connsiteX2" fmla="*/ 697 w 697"/>
              <a:gd name="connsiteY2" fmla="*/ 313 h 313"/>
            </a:gdLst>
            <a:ahLst/>
            <a:cxnLst>
              <a:cxn ang="0">
                <a:pos x="connsiteX0" y="connsiteY0"/>
              </a:cxn>
              <a:cxn ang="0">
                <a:pos x="connsiteX1" y="connsiteY1"/>
              </a:cxn>
              <a:cxn ang="0">
                <a:pos x="connsiteX2" y="connsiteY2"/>
              </a:cxn>
            </a:cxnLst>
            <a:rect l="l" t="t" r="r" b="b"/>
            <a:pathLst>
              <a:path w="697" h="313">
                <a:moveTo>
                  <a:pt x="0" y="0"/>
                </a:moveTo>
                <a:lnTo>
                  <a:pt x="694" y="0"/>
                </a:lnTo>
                <a:lnTo>
                  <a:pt x="697" y="313"/>
                </a:lnTo>
              </a:path>
            </a:pathLst>
          </a:custGeom>
          <a:noFill/>
          <a:ln w="9525">
            <a:solidFill>
              <a:schemeClr val="tx1">
                <a:lumMod val="50000"/>
              </a:schemeClr>
            </a:solidFill>
            <a:prstDash val="sysDash"/>
            <a:tailEnd type="triangle" w="sm" len="sm"/>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任意多边形 14"/>
          <p:cNvSpPr/>
          <p:nvPr/>
        </p:nvSpPr>
        <p:spPr>
          <a:xfrm flipV="1">
            <a:off x="1203325" y="4926965"/>
            <a:ext cx="410845" cy="161925"/>
          </a:xfrm>
          <a:custGeom>
            <a:avLst/>
            <a:gdLst>
              <a:gd name="connsiteX0" fmla="*/ 0 w 697"/>
              <a:gd name="connsiteY0" fmla="*/ 0 h 313"/>
              <a:gd name="connsiteX1" fmla="*/ 694 w 697"/>
              <a:gd name="connsiteY1" fmla="*/ 0 h 313"/>
              <a:gd name="connsiteX2" fmla="*/ 697 w 697"/>
              <a:gd name="connsiteY2" fmla="*/ 313 h 313"/>
            </a:gdLst>
            <a:ahLst/>
            <a:cxnLst>
              <a:cxn ang="0">
                <a:pos x="connsiteX0" y="connsiteY0"/>
              </a:cxn>
              <a:cxn ang="0">
                <a:pos x="connsiteX1" y="connsiteY1"/>
              </a:cxn>
              <a:cxn ang="0">
                <a:pos x="connsiteX2" y="connsiteY2"/>
              </a:cxn>
            </a:cxnLst>
            <a:rect l="l" t="t" r="r" b="b"/>
            <a:pathLst>
              <a:path w="697" h="313">
                <a:moveTo>
                  <a:pt x="0" y="0"/>
                </a:moveTo>
                <a:lnTo>
                  <a:pt x="694" y="0"/>
                </a:lnTo>
                <a:lnTo>
                  <a:pt x="697" y="313"/>
                </a:lnTo>
              </a:path>
            </a:pathLst>
          </a:custGeom>
          <a:noFill/>
          <a:ln w="9525">
            <a:solidFill>
              <a:schemeClr val="tx1">
                <a:lumMod val="50000"/>
              </a:schemeClr>
            </a:solidFill>
            <a:prstDash val="sysDash"/>
            <a:tailEnd type="triangle" w="sm" len="sm"/>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1" name="任意多边形 80"/>
          <p:cNvSpPr/>
          <p:nvPr/>
        </p:nvSpPr>
        <p:spPr>
          <a:xfrm>
            <a:off x="6971665" y="3759835"/>
            <a:ext cx="1729740" cy="300355"/>
          </a:xfrm>
          <a:custGeom>
            <a:avLst/>
            <a:gdLst>
              <a:gd name="connsiteX0" fmla="*/ 0 w 697"/>
              <a:gd name="connsiteY0" fmla="*/ 0 h 313"/>
              <a:gd name="connsiteX1" fmla="*/ 694 w 697"/>
              <a:gd name="connsiteY1" fmla="*/ 0 h 313"/>
              <a:gd name="connsiteX2" fmla="*/ 697 w 697"/>
              <a:gd name="connsiteY2" fmla="*/ 313 h 313"/>
            </a:gdLst>
            <a:ahLst/>
            <a:cxnLst>
              <a:cxn ang="0">
                <a:pos x="connsiteX0" y="connsiteY0"/>
              </a:cxn>
              <a:cxn ang="0">
                <a:pos x="connsiteX1" y="connsiteY1"/>
              </a:cxn>
              <a:cxn ang="0">
                <a:pos x="connsiteX2" y="connsiteY2"/>
              </a:cxn>
            </a:cxnLst>
            <a:rect l="l" t="t" r="r" b="b"/>
            <a:pathLst>
              <a:path w="697" h="313">
                <a:moveTo>
                  <a:pt x="0" y="0"/>
                </a:moveTo>
                <a:lnTo>
                  <a:pt x="694" y="0"/>
                </a:lnTo>
                <a:lnTo>
                  <a:pt x="697" y="313"/>
                </a:lnTo>
              </a:path>
            </a:pathLst>
          </a:custGeom>
          <a:noFill/>
          <a:ln w="25400" cmpd="sng">
            <a:solidFill>
              <a:srgbClr val="FF0D0F"/>
            </a:solidFill>
            <a:prstDash val="sysDot"/>
            <a:headEnd type="triangle" w="med" len="med"/>
            <a:tailEnd type="none" w="sm" len="sm"/>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95" name="组合 194"/>
          <p:cNvGrpSpPr/>
          <p:nvPr/>
        </p:nvGrpSpPr>
        <p:grpSpPr>
          <a:xfrm>
            <a:off x="1371600" y="4387215"/>
            <a:ext cx="587375" cy="530225"/>
            <a:chOff x="2040467" y="4387691"/>
            <a:chExt cx="636058" cy="530384"/>
          </a:xfrm>
          <a:effectLst>
            <a:outerShdw dist="38100" sx="99000" sy="99000" algn="l" rotWithShape="0">
              <a:srgbClr val="F4DDDF"/>
            </a:outerShdw>
          </a:effectLst>
        </p:grpSpPr>
        <p:grpSp>
          <p:nvGrpSpPr>
            <p:cNvPr id="196" name="Group 31"/>
            <p:cNvGrpSpPr>
              <a:grpSpLocks noChangeAspect="1"/>
            </p:cNvGrpSpPr>
            <p:nvPr/>
          </p:nvGrpSpPr>
          <p:grpSpPr bwMode="auto">
            <a:xfrm>
              <a:off x="2040467" y="4387691"/>
              <a:ext cx="203200" cy="530225"/>
              <a:chOff x="1208" y="2764"/>
              <a:chExt cx="128" cy="334"/>
            </a:xfrm>
          </p:grpSpPr>
          <p:sp>
            <p:nvSpPr>
              <p:cNvPr id="222" name="AutoShape 30"/>
              <p:cNvSpPr>
                <a:spLocks noChangeAspect="1" noChangeArrowheads="1" noTextEdit="1"/>
              </p:cNvSpPr>
              <p:nvPr/>
            </p:nvSpPr>
            <p:spPr bwMode="auto">
              <a:xfrm>
                <a:off x="1208"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Rectangle 32"/>
              <p:cNvSpPr>
                <a:spLocks noChangeArrowheads="1"/>
              </p:cNvSpPr>
              <p:nvPr/>
            </p:nvSpPr>
            <p:spPr bwMode="auto">
              <a:xfrm>
                <a:off x="1208" y="2855"/>
                <a:ext cx="37" cy="243"/>
              </a:xfrm>
              <a:prstGeom prst="rect">
                <a:avLst/>
              </a:prstGeom>
              <a:solidFill>
                <a:srgbClr val="ED9F9D"/>
              </a:solidFill>
              <a:ln>
                <a:noFill/>
              </a:ln>
              <a:effectLst>
                <a:outerShdw dist="38100" dir="10800000" algn="r" rotWithShape="0">
                  <a:srgbClr val="F4CBCD"/>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224" name="Freeform 33"/>
              <p:cNvSpPr/>
              <p:nvPr/>
            </p:nvSpPr>
            <p:spPr bwMode="auto">
              <a:xfrm>
                <a:off x="1245"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E186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34"/>
              <p:cNvSpPr/>
              <p:nvPr/>
            </p:nvSpPr>
            <p:spPr bwMode="auto">
              <a:xfrm>
                <a:off x="1208"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AC2F29"/>
              </a:solidFill>
              <a:ln>
                <a:noFill/>
              </a:ln>
              <a:effectLst>
                <a:outerShdw dist="38100" dir="10800000" algn="r" rotWithShape="0">
                  <a:srgbClr val="F4CBCD"/>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7" name="Group 37"/>
            <p:cNvGrpSpPr>
              <a:grpSpLocks noChangeAspect="1"/>
            </p:cNvGrpSpPr>
            <p:nvPr/>
          </p:nvGrpSpPr>
          <p:grpSpPr bwMode="auto">
            <a:xfrm>
              <a:off x="2116138" y="4387850"/>
              <a:ext cx="203200" cy="530225"/>
              <a:chOff x="1333" y="2764"/>
              <a:chExt cx="128" cy="334"/>
            </a:xfrm>
          </p:grpSpPr>
          <p:sp>
            <p:nvSpPr>
              <p:cNvPr id="218" name="AutoShape 36"/>
              <p:cNvSpPr>
                <a:spLocks noChangeAspect="1" noChangeArrowheads="1" noTextEdit="1"/>
              </p:cNvSpPr>
              <p:nvPr/>
            </p:nvSpPr>
            <p:spPr bwMode="auto">
              <a:xfrm>
                <a:off x="1333"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 name="Rectangle 38"/>
              <p:cNvSpPr>
                <a:spLocks noChangeArrowheads="1"/>
              </p:cNvSpPr>
              <p:nvPr/>
            </p:nvSpPr>
            <p:spPr bwMode="auto">
              <a:xfrm>
                <a:off x="1333" y="2855"/>
                <a:ext cx="37" cy="243"/>
              </a:xfrm>
              <a:prstGeom prst="rect">
                <a:avLst/>
              </a:prstGeom>
              <a:solidFill>
                <a:srgbClr val="F68E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220" name="Freeform 39"/>
              <p:cNvSpPr/>
              <p:nvPr/>
            </p:nvSpPr>
            <p:spPr bwMode="auto">
              <a:xfrm>
                <a:off x="1370"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F9A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40"/>
              <p:cNvSpPr/>
              <p:nvPr/>
            </p:nvSpPr>
            <p:spPr bwMode="auto">
              <a:xfrm>
                <a:off x="1333"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F15F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8" name="Group 43"/>
            <p:cNvGrpSpPr>
              <a:grpSpLocks noChangeAspect="1"/>
            </p:cNvGrpSpPr>
            <p:nvPr/>
          </p:nvGrpSpPr>
          <p:grpSpPr bwMode="auto">
            <a:xfrm>
              <a:off x="2197100" y="4387850"/>
              <a:ext cx="203200" cy="530225"/>
              <a:chOff x="1384" y="2764"/>
              <a:chExt cx="128" cy="334"/>
            </a:xfrm>
          </p:grpSpPr>
          <p:sp>
            <p:nvSpPr>
              <p:cNvPr id="214" name="AutoShape 42"/>
              <p:cNvSpPr>
                <a:spLocks noChangeAspect="1" noChangeArrowheads="1" noTextEdit="1"/>
              </p:cNvSpPr>
              <p:nvPr/>
            </p:nvSpPr>
            <p:spPr bwMode="auto">
              <a:xfrm>
                <a:off x="1384"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44"/>
              <p:cNvSpPr>
                <a:spLocks noChangeArrowheads="1"/>
              </p:cNvSpPr>
              <p:nvPr/>
            </p:nvSpPr>
            <p:spPr bwMode="auto">
              <a:xfrm>
                <a:off x="1384" y="2855"/>
                <a:ext cx="37" cy="243"/>
              </a:xfrm>
              <a:prstGeom prst="rect">
                <a:avLst/>
              </a:prstGeom>
              <a:solidFill>
                <a:srgbClr val="FDCE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Freeform 45"/>
              <p:cNvSpPr/>
              <p:nvPr/>
            </p:nvSpPr>
            <p:spPr bwMode="auto">
              <a:xfrm>
                <a:off x="1421"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FEB3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46"/>
              <p:cNvSpPr/>
              <p:nvPr/>
            </p:nvSpPr>
            <p:spPr bwMode="auto">
              <a:xfrm>
                <a:off x="1384"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D07E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9" name="Group 49"/>
            <p:cNvGrpSpPr>
              <a:grpSpLocks noChangeAspect="1"/>
            </p:cNvGrpSpPr>
            <p:nvPr/>
          </p:nvGrpSpPr>
          <p:grpSpPr bwMode="auto">
            <a:xfrm>
              <a:off x="2290763" y="4387850"/>
              <a:ext cx="203200" cy="530225"/>
              <a:chOff x="1443" y="2764"/>
              <a:chExt cx="128" cy="334"/>
            </a:xfrm>
          </p:grpSpPr>
          <p:sp>
            <p:nvSpPr>
              <p:cNvPr id="210" name="AutoShape 48"/>
              <p:cNvSpPr>
                <a:spLocks noChangeAspect="1" noChangeArrowheads="1" noTextEdit="1"/>
              </p:cNvSpPr>
              <p:nvPr/>
            </p:nvSpPr>
            <p:spPr bwMode="auto">
              <a:xfrm>
                <a:off x="1443"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50"/>
              <p:cNvSpPr>
                <a:spLocks noChangeArrowheads="1"/>
              </p:cNvSpPr>
              <p:nvPr/>
            </p:nvSpPr>
            <p:spPr bwMode="auto">
              <a:xfrm>
                <a:off x="1443" y="2855"/>
                <a:ext cx="37" cy="243"/>
              </a:xfrm>
              <a:prstGeom prst="rect">
                <a:avLst/>
              </a:prstGeom>
              <a:solidFill>
                <a:srgbClr val="E5C6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Freeform 51"/>
              <p:cNvSpPr/>
              <p:nvPr/>
            </p:nvSpPr>
            <p:spPr bwMode="auto">
              <a:xfrm>
                <a:off x="1480"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D8BD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52"/>
              <p:cNvSpPr/>
              <p:nvPr/>
            </p:nvSpPr>
            <p:spPr bwMode="auto">
              <a:xfrm>
                <a:off x="1443"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9E6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0" name="Group 55"/>
            <p:cNvGrpSpPr>
              <a:grpSpLocks noChangeAspect="1"/>
            </p:cNvGrpSpPr>
            <p:nvPr/>
          </p:nvGrpSpPr>
          <p:grpSpPr bwMode="auto">
            <a:xfrm>
              <a:off x="2378075" y="4387850"/>
              <a:ext cx="203200" cy="530225"/>
              <a:chOff x="1498" y="2764"/>
              <a:chExt cx="128" cy="334"/>
            </a:xfrm>
          </p:grpSpPr>
          <p:sp>
            <p:nvSpPr>
              <p:cNvPr id="206" name="AutoShape 54"/>
              <p:cNvSpPr>
                <a:spLocks noChangeAspect="1" noChangeArrowheads="1" noTextEdit="1"/>
              </p:cNvSpPr>
              <p:nvPr/>
            </p:nvSpPr>
            <p:spPr bwMode="auto">
              <a:xfrm>
                <a:off x="1498"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56"/>
              <p:cNvSpPr>
                <a:spLocks noChangeArrowheads="1"/>
              </p:cNvSpPr>
              <p:nvPr/>
            </p:nvSpPr>
            <p:spPr bwMode="auto">
              <a:xfrm>
                <a:off x="1498" y="2855"/>
                <a:ext cx="37" cy="243"/>
              </a:xfrm>
              <a:prstGeom prst="rect">
                <a:avLst/>
              </a:prstGeom>
              <a:solidFill>
                <a:srgbClr val="DFDA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208" name="Freeform 57"/>
              <p:cNvSpPr/>
              <p:nvPr/>
            </p:nvSpPr>
            <p:spPr bwMode="auto">
              <a:xfrm>
                <a:off x="1535"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D5D1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58"/>
              <p:cNvSpPr/>
              <p:nvPr/>
            </p:nvSpPr>
            <p:spPr bwMode="auto">
              <a:xfrm>
                <a:off x="1498"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998F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1" name="Group 61"/>
            <p:cNvGrpSpPr>
              <a:grpSpLocks noChangeAspect="1"/>
            </p:cNvGrpSpPr>
            <p:nvPr/>
          </p:nvGrpSpPr>
          <p:grpSpPr bwMode="auto">
            <a:xfrm>
              <a:off x="2473325" y="4387850"/>
              <a:ext cx="203200" cy="530225"/>
              <a:chOff x="1558" y="2764"/>
              <a:chExt cx="128" cy="334"/>
            </a:xfrm>
          </p:grpSpPr>
          <p:sp>
            <p:nvSpPr>
              <p:cNvPr id="202" name="AutoShape 60"/>
              <p:cNvSpPr>
                <a:spLocks noChangeAspect="1" noChangeArrowheads="1" noTextEdit="1"/>
              </p:cNvSpPr>
              <p:nvPr/>
            </p:nvSpPr>
            <p:spPr bwMode="auto">
              <a:xfrm>
                <a:off x="1558"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62"/>
              <p:cNvSpPr>
                <a:spLocks noChangeArrowheads="1"/>
              </p:cNvSpPr>
              <p:nvPr/>
            </p:nvSpPr>
            <p:spPr bwMode="auto">
              <a:xfrm>
                <a:off x="1558" y="2855"/>
                <a:ext cx="37" cy="243"/>
              </a:xfrm>
              <a:prstGeom prst="rect">
                <a:avLst/>
              </a:prstGeom>
              <a:solidFill>
                <a:srgbClr val="C9DD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Freeform 63"/>
              <p:cNvSpPr/>
              <p:nvPr/>
            </p:nvSpPr>
            <p:spPr bwMode="auto">
              <a:xfrm>
                <a:off x="1595"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AAD3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64"/>
              <p:cNvSpPr/>
              <p:nvPr/>
            </p:nvSpPr>
            <p:spPr bwMode="auto">
              <a:xfrm>
                <a:off x="1558"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638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26" name="文本框 225"/>
          <p:cNvSpPr txBox="1"/>
          <p:nvPr/>
        </p:nvSpPr>
        <p:spPr>
          <a:xfrm>
            <a:off x="1277038" y="4568488"/>
            <a:ext cx="716280" cy="296545"/>
          </a:xfrm>
          <a:prstGeom prst="rect">
            <a:avLst/>
          </a:prstGeom>
          <a:noFill/>
        </p:spPr>
        <p:txBody>
          <a:bodyPr wrap="square" rtlCol="0">
            <a:spAutoFit/>
          </a:bodyPr>
          <a:lstStyle/>
          <a:p>
            <a:pPr algn="ctr">
              <a:lnSpc>
                <a:spcPts val="800"/>
              </a:lnSpc>
            </a:pPr>
            <a:r>
              <a:rPr lang="en-US" altLang="zh-CN" sz="800" b="1" i="1" dirty="0">
                <a:solidFill>
                  <a:srgbClr val="000000"/>
                </a:solidFill>
                <a:latin typeface="+mn-ea"/>
              </a:rPr>
              <a:t>feature</a:t>
            </a:r>
          </a:p>
          <a:p>
            <a:pPr algn="ctr">
              <a:lnSpc>
                <a:spcPts val="800"/>
              </a:lnSpc>
            </a:pPr>
            <a:r>
              <a:rPr lang="en-US" altLang="zh-CN" sz="800" b="1" i="1" dirty="0">
                <a:solidFill>
                  <a:srgbClr val="000000"/>
                </a:solidFill>
                <a:latin typeface="+mn-ea"/>
              </a:rPr>
              <a:t>extraction</a:t>
            </a:r>
            <a:endParaRPr lang="zh-CN" altLang="en-US" sz="800" b="1" i="1" dirty="0">
              <a:solidFill>
                <a:srgbClr val="000000"/>
              </a:solidFill>
              <a:latin typeface="+mn-ea"/>
            </a:endParaRPr>
          </a:p>
        </p:txBody>
      </p:sp>
      <p:sp>
        <p:nvSpPr>
          <p:cNvPr id="227" name="文本框 226"/>
          <p:cNvSpPr txBox="1"/>
          <p:nvPr/>
        </p:nvSpPr>
        <p:spPr>
          <a:xfrm>
            <a:off x="7241540" y="3726506"/>
            <a:ext cx="1492249" cy="213995"/>
          </a:xfrm>
          <a:prstGeom prst="rect">
            <a:avLst/>
          </a:prstGeom>
          <a:noFill/>
        </p:spPr>
        <p:txBody>
          <a:bodyPr wrap="square" rtlCol="0">
            <a:spAutoFit/>
          </a:bodyPr>
          <a:lstStyle/>
          <a:p>
            <a:r>
              <a:rPr lang="en-US" altLang="zh-CN" sz="800" b="1" kern="1100" dirty="0">
                <a:solidFill>
                  <a:srgbClr val="FF0000"/>
                </a:solidFill>
                <a:uFillTx/>
              </a:rPr>
              <a:t>Gaussian Distribution</a:t>
            </a:r>
          </a:p>
        </p:txBody>
      </p:sp>
      <p:sp>
        <p:nvSpPr>
          <p:cNvPr id="228" name="文本框 227"/>
          <p:cNvSpPr txBox="1"/>
          <p:nvPr/>
        </p:nvSpPr>
        <p:spPr>
          <a:xfrm>
            <a:off x="8632826" y="4475163"/>
            <a:ext cx="346075" cy="253916"/>
          </a:xfrm>
          <a:prstGeom prst="rect">
            <a:avLst/>
          </a:prstGeom>
          <a:noFill/>
        </p:spPr>
        <p:txBody>
          <a:bodyPr wrap="square" rtlCol="0">
            <a:spAutoFit/>
          </a:bodyPr>
          <a:lstStyle/>
          <a:p>
            <a:r>
              <a:rPr lang="en-US" altLang="zh-CN" sz="1050" b="1" dirty="0">
                <a:solidFill>
                  <a:srgbClr val="E8700F"/>
                </a:solidFill>
              </a:rPr>
              <a:t>…</a:t>
            </a:r>
            <a:endParaRPr lang="zh-CN" altLang="en-US" sz="1050" b="1" dirty="0">
              <a:solidFill>
                <a:srgbClr val="E8700F"/>
              </a:solidFill>
            </a:endParaRPr>
          </a:p>
        </p:txBody>
      </p:sp>
      <p:sp>
        <p:nvSpPr>
          <p:cNvPr id="229" name="文本框 228"/>
          <p:cNvSpPr txBox="1"/>
          <p:nvPr/>
        </p:nvSpPr>
        <p:spPr>
          <a:xfrm>
            <a:off x="3655060" y="4463330"/>
            <a:ext cx="346075" cy="253916"/>
          </a:xfrm>
          <a:prstGeom prst="rect">
            <a:avLst/>
          </a:prstGeom>
          <a:noFill/>
        </p:spPr>
        <p:txBody>
          <a:bodyPr wrap="square" rtlCol="0">
            <a:spAutoFit/>
          </a:bodyPr>
          <a:lstStyle/>
          <a:p>
            <a:r>
              <a:rPr lang="en-US" altLang="zh-CN" sz="1050" b="1" dirty="0">
                <a:solidFill>
                  <a:srgbClr val="E8700F"/>
                </a:solidFill>
              </a:rPr>
              <a:t>…</a:t>
            </a:r>
            <a:endParaRPr lang="zh-CN" altLang="en-US" sz="1050" b="1" dirty="0">
              <a:solidFill>
                <a:srgbClr val="E8700F"/>
              </a:solidFill>
            </a:endParaRPr>
          </a:p>
        </p:txBody>
      </p:sp>
      <p:sp>
        <p:nvSpPr>
          <p:cNvPr id="230" name="文本框 229"/>
          <p:cNvSpPr txBox="1"/>
          <p:nvPr/>
        </p:nvSpPr>
        <p:spPr>
          <a:xfrm>
            <a:off x="6201093" y="2436813"/>
            <a:ext cx="406400" cy="368300"/>
          </a:xfrm>
          <a:prstGeom prst="rect">
            <a:avLst/>
          </a:prstGeom>
          <a:noFill/>
        </p:spPr>
        <p:txBody>
          <a:bodyPr wrap="square" lIns="107950" rIns="144145" rtlCol="0">
            <a:spAutoFit/>
          </a:bodyPr>
          <a:lstStyle/>
          <a:p>
            <a:r>
              <a:rPr lang="en-US" altLang="zh-CN" b="1" dirty="0">
                <a:solidFill>
                  <a:schemeClr val="tx1">
                    <a:lumMod val="50000"/>
                  </a:schemeClr>
                </a:solidFill>
              </a:rPr>
              <a:t>…</a:t>
            </a:r>
          </a:p>
        </p:txBody>
      </p:sp>
      <p:sp>
        <p:nvSpPr>
          <p:cNvPr id="90" name="矩形 89"/>
          <p:cNvSpPr/>
          <p:nvPr/>
        </p:nvSpPr>
        <p:spPr>
          <a:xfrm>
            <a:off x="6972300" y="3959860"/>
            <a:ext cx="947420" cy="1183005"/>
          </a:xfrm>
          <a:prstGeom prst="rect">
            <a:avLst/>
          </a:prstGeom>
          <a:solidFill>
            <a:srgbClr val="F6F6F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1" name="矩形 90"/>
          <p:cNvSpPr/>
          <p:nvPr/>
        </p:nvSpPr>
        <p:spPr>
          <a:xfrm>
            <a:off x="5553710" y="3959225"/>
            <a:ext cx="1219200" cy="1169035"/>
          </a:xfrm>
          <a:prstGeom prst="rect">
            <a:avLst/>
          </a:prstGeom>
          <a:solidFill>
            <a:srgbClr val="F6F6F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 name="直接箭头连接符 9"/>
          <p:cNvCxnSpPr/>
          <p:nvPr/>
        </p:nvCxnSpPr>
        <p:spPr>
          <a:xfrm>
            <a:off x="5227543" y="4639800"/>
            <a:ext cx="3101546" cy="0"/>
          </a:xfrm>
          <a:prstGeom prst="straightConnector1">
            <a:avLst/>
          </a:prstGeom>
          <a:ln w="12700">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678170" y="4037330"/>
            <a:ext cx="169545" cy="1076960"/>
          </a:xfrm>
          <a:prstGeom prst="rect">
            <a:avLst/>
          </a:prstGeom>
          <a:solidFill>
            <a:srgbClr val="FD0000"/>
          </a:solidFill>
          <a:ln>
            <a:noFill/>
          </a:ln>
        </p:spPr>
        <p:style>
          <a:lnRef idx="2">
            <a:schemeClr val="accent1">
              <a:lumMod val="75000"/>
            </a:schemeClr>
          </a:lnRef>
          <a:fillRef idx="1">
            <a:schemeClr val="accent1"/>
          </a:fillRef>
          <a:effectRef idx="0">
            <a:srgbClr val="FFFFFF"/>
          </a:effectRef>
          <a:fontRef idx="minor">
            <a:schemeClr val="lt1"/>
          </a:fontRef>
        </p:style>
        <p:txBody>
          <a:bodyPr vert="vert270" rtlCol="0" anchor="ctr"/>
          <a:lstStyle/>
          <a:p>
            <a:pPr algn="ctr"/>
            <a:r>
              <a:rPr lang="en-US" altLang="zh-CN" sz="1000" b="1"/>
              <a:t>Cross-Attention</a:t>
            </a:r>
          </a:p>
        </p:txBody>
      </p:sp>
      <p:sp>
        <p:nvSpPr>
          <p:cNvPr id="20" name="矩形 19"/>
          <p:cNvSpPr/>
          <p:nvPr/>
        </p:nvSpPr>
        <p:spPr>
          <a:xfrm>
            <a:off x="6017260" y="4037330"/>
            <a:ext cx="181610" cy="1064895"/>
          </a:xfrm>
          <a:prstGeom prst="rect">
            <a:avLst/>
          </a:prstGeom>
          <a:solidFill>
            <a:srgbClr val="006EC0"/>
          </a:solidFill>
          <a:ln>
            <a:noFill/>
          </a:ln>
        </p:spPr>
        <p:style>
          <a:lnRef idx="2">
            <a:schemeClr val="accent1">
              <a:lumMod val="75000"/>
            </a:schemeClr>
          </a:lnRef>
          <a:fillRef idx="1">
            <a:schemeClr val="accent1"/>
          </a:fillRef>
          <a:effectRef idx="0">
            <a:srgbClr val="FFFFFF"/>
          </a:effectRef>
          <a:fontRef idx="minor">
            <a:schemeClr val="lt1"/>
          </a:fontRef>
        </p:style>
        <p:txBody>
          <a:bodyPr vert="vert270" tIns="0" bIns="0" rtlCol="0" anchor="ctr"/>
          <a:lstStyle/>
          <a:p>
            <a:pPr algn="ctr"/>
            <a:r>
              <a:rPr lang="en-US" altLang="zh-CN" sz="1000" b="1" spc="50">
                <a:solidFill>
                  <a:schemeClr val="bg1"/>
                </a:solidFill>
                <a:uFillTx/>
              </a:rPr>
              <a:t>Feed Foreard</a:t>
            </a:r>
          </a:p>
        </p:txBody>
      </p:sp>
      <p:sp>
        <p:nvSpPr>
          <p:cNvPr id="19" name="矩形 18"/>
          <p:cNvSpPr/>
          <p:nvPr/>
        </p:nvSpPr>
        <p:spPr>
          <a:xfrm>
            <a:off x="6350635" y="4037330"/>
            <a:ext cx="368935" cy="1064895"/>
          </a:xfrm>
          <a:prstGeom prst="rect">
            <a:avLst/>
          </a:prstGeom>
          <a:solidFill>
            <a:srgbClr val="00AE51"/>
          </a:solidFill>
          <a:ln>
            <a:noFill/>
          </a:ln>
        </p:spPr>
        <p:style>
          <a:lnRef idx="2">
            <a:schemeClr val="accent1">
              <a:lumMod val="75000"/>
            </a:schemeClr>
          </a:lnRef>
          <a:fillRef idx="1">
            <a:schemeClr val="accent1"/>
          </a:fillRef>
          <a:effectRef idx="0">
            <a:srgbClr val="FFFFFF"/>
          </a:effectRef>
          <a:fontRef idx="minor">
            <a:schemeClr val="lt1"/>
          </a:fontRef>
        </p:style>
        <p:txBody>
          <a:bodyPr vert="vert270" rtlCol="0" anchor="ctr"/>
          <a:lstStyle/>
          <a:p>
            <a:pPr algn="ctr"/>
            <a:r>
              <a:rPr lang="en-US" altLang="zh-CN" sz="1000" b="1" spc="60">
                <a:solidFill>
                  <a:schemeClr val="bg1"/>
                </a:solidFill>
                <a:uFillTx/>
              </a:rPr>
              <a:t>Layer Norm&amp; Dropout</a:t>
            </a:r>
          </a:p>
        </p:txBody>
      </p:sp>
      <p:cxnSp>
        <p:nvCxnSpPr>
          <p:cNvPr id="79" name="直接连接符 78"/>
          <p:cNvCxnSpPr/>
          <p:nvPr/>
        </p:nvCxnSpPr>
        <p:spPr>
          <a:xfrm flipV="1">
            <a:off x="5931535" y="3987800"/>
            <a:ext cx="1270" cy="646430"/>
          </a:xfrm>
          <a:prstGeom prst="line">
            <a:avLst/>
          </a:prstGeom>
          <a:ln w="15875" cmpd="sng">
            <a:solidFill>
              <a:schemeClr val="tx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946775" y="3987800"/>
            <a:ext cx="322580" cy="1905"/>
          </a:xfrm>
          <a:prstGeom prst="line">
            <a:avLst/>
          </a:prstGeom>
          <a:ln w="15875" cmpd="sng">
            <a:solidFill>
              <a:schemeClr val="tx1">
                <a:lumMod val="50000"/>
              </a:schemeClr>
            </a:solidFill>
            <a:prstDash val="sysDot"/>
            <a:miter lim="800000"/>
            <a:tailEnd type="none"/>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257925" y="4002405"/>
            <a:ext cx="1905" cy="635000"/>
          </a:xfrm>
          <a:prstGeom prst="line">
            <a:avLst/>
          </a:prstGeom>
          <a:ln w="15875" cmpd="sng">
            <a:solidFill>
              <a:schemeClr val="tx1">
                <a:lumMod val="50000"/>
              </a:schemeClr>
            </a:solidFill>
            <a:prstDash val="sysDot"/>
            <a:tailEnd type="triangle" w="sm" len="sm"/>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3141345" y="5404485"/>
            <a:ext cx="2239010" cy="0"/>
          </a:xfrm>
          <a:prstGeom prst="line">
            <a:avLst/>
          </a:prstGeom>
          <a:ln w="9525" cmpd="sng">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128645" y="5257165"/>
            <a:ext cx="0" cy="150495"/>
          </a:xfrm>
          <a:prstGeom prst="line">
            <a:avLst/>
          </a:prstGeom>
          <a:ln w="12700" cmpd="sng">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89245" y="4780915"/>
            <a:ext cx="3810" cy="628650"/>
          </a:xfrm>
          <a:prstGeom prst="line">
            <a:avLst/>
          </a:prstGeom>
          <a:ln>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397500" y="4780915"/>
            <a:ext cx="139700" cy="0"/>
          </a:xfrm>
          <a:prstGeom prst="line">
            <a:avLst/>
          </a:prstGeom>
          <a:ln>
            <a:solidFill>
              <a:srgbClr val="FF0000"/>
            </a:solidFill>
            <a:prstDash val="sysDash"/>
            <a:tailEnd type="triangle" w="med" len="sm"/>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2164715" y="3158490"/>
            <a:ext cx="1315720" cy="213995"/>
          </a:xfrm>
          <a:prstGeom prst="rect">
            <a:avLst/>
          </a:prstGeom>
          <a:noFill/>
        </p:spPr>
        <p:txBody>
          <a:bodyPr wrap="square" rtlCol="0">
            <a:spAutoFit/>
          </a:bodyPr>
          <a:lstStyle/>
          <a:p>
            <a:r>
              <a:rPr lang="en-US" altLang="zh-CN" sz="800" b="1" dirty="0">
                <a:solidFill>
                  <a:srgbClr val="000000"/>
                </a:solidFill>
                <a:latin typeface="+mn-ea"/>
              </a:rPr>
              <a:t>word vectors</a:t>
            </a:r>
            <a:r>
              <a:rPr lang="en-US" altLang="zh-CN" sz="800" b="1" i="1" dirty="0">
                <a:solidFill>
                  <a:srgbClr val="000000"/>
                </a:solidFill>
                <a:latin typeface="+mn-ea"/>
              </a:rPr>
              <a:t> Emb(w)</a:t>
            </a:r>
          </a:p>
        </p:txBody>
      </p:sp>
      <p:sp>
        <p:nvSpPr>
          <p:cNvPr id="115" name="文本框 114"/>
          <p:cNvSpPr txBox="1"/>
          <p:nvPr/>
        </p:nvSpPr>
        <p:spPr>
          <a:xfrm>
            <a:off x="2656205" y="2585000"/>
            <a:ext cx="346075" cy="253916"/>
          </a:xfrm>
          <a:prstGeom prst="rect">
            <a:avLst/>
          </a:prstGeom>
          <a:noFill/>
        </p:spPr>
        <p:txBody>
          <a:bodyPr wrap="square" rtlCol="0">
            <a:spAutoFit/>
          </a:bodyPr>
          <a:lstStyle/>
          <a:p>
            <a:r>
              <a:rPr lang="en-US" altLang="zh-CN" sz="1050" b="1" dirty="0">
                <a:solidFill>
                  <a:srgbClr val="E8700F"/>
                </a:solidFill>
              </a:rPr>
              <a:t>…</a:t>
            </a:r>
            <a:endParaRPr lang="zh-CN" altLang="en-US" sz="1050" b="1" dirty="0">
              <a:solidFill>
                <a:srgbClr val="E8700F"/>
              </a:solidFill>
            </a:endParaRPr>
          </a:p>
        </p:txBody>
      </p:sp>
      <p:sp>
        <p:nvSpPr>
          <p:cNvPr id="116" name="文本框 115"/>
          <p:cNvSpPr txBox="1"/>
          <p:nvPr/>
        </p:nvSpPr>
        <p:spPr>
          <a:xfrm>
            <a:off x="5654040" y="2585000"/>
            <a:ext cx="346075" cy="253916"/>
          </a:xfrm>
          <a:prstGeom prst="rect">
            <a:avLst/>
          </a:prstGeom>
          <a:noFill/>
        </p:spPr>
        <p:txBody>
          <a:bodyPr wrap="square" rtlCol="0">
            <a:spAutoFit/>
          </a:bodyPr>
          <a:lstStyle/>
          <a:p>
            <a:r>
              <a:rPr lang="en-US" altLang="zh-CN" sz="1050" b="1" dirty="0">
                <a:solidFill>
                  <a:srgbClr val="E8700F"/>
                </a:solidFill>
              </a:rPr>
              <a:t>…</a:t>
            </a:r>
            <a:endParaRPr lang="zh-CN" altLang="en-US" sz="1050" b="1" dirty="0">
              <a:solidFill>
                <a:srgbClr val="E8700F"/>
              </a:solidFill>
            </a:endParaRPr>
          </a:p>
        </p:txBody>
      </p:sp>
      <p:sp>
        <p:nvSpPr>
          <p:cNvPr id="121" name="文本框 120"/>
          <p:cNvSpPr txBox="1"/>
          <p:nvPr/>
        </p:nvSpPr>
        <p:spPr>
          <a:xfrm>
            <a:off x="7179945" y="2590080"/>
            <a:ext cx="346075" cy="253916"/>
          </a:xfrm>
          <a:prstGeom prst="rect">
            <a:avLst/>
          </a:prstGeom>
          <a:noFill/>
        </p:spPr>
        <p:txBody>
          <a:bodyPr wrap="square" rtlCol="0">
            <a:spAutoFit/>
          </a:bodyPr>
          <a:lstStyle/>
          <a:p>
            <a:r>
              <a:rPr lang="en-US" altLang="zh-CN" sz="1050" b="1" dirty="0">
                <a:solidFill>
                  <a:srgbClr val="E8700F"/>
                </a:solidFill>
              </a:rPr>
              <a:t>…</a:t>
            </a:r>
            <a:endParaRPr lang="zh-CN" altLang="en-US" sz="1050" b="1" dirty="0">
              <a:solidFill>
                <a:srgbClr val="E8700F"/>
              </a:solidFill>
            </a:endParaRPr>
          </a:p>
        </p:txBody>
      </p:sp>
      <p:sp>
        <p:nvSpPr>
          <p:cNvPr id="123" name="文本框 122"/>
          <p:cNvSpPr txBox="1"/>
          <p:nvPr/>
        </p:nvSpPr>
        <p:spPr>
          <a:xfrm>
            <a:off x="8639810" y="2583730"/>
            <a:ext cx="346075" cy="253916"/>
          </a:xfrm>
          <a:prstGeom prst="rect">
            <a:avLst/>
          </a:prstGeom>
          <a:noFill/>
        </p:spPr>
        <p:txBody>
          <a:bodyPr wrap="square" rtlCol="0">
            <a:spAutoFit/>
          </a:bodyPr>
          <a:lstStyle/>
          <a:p>
            <a:r>
              <a:rPr lang="en-US" altLang="zh-CN" sz="1050" b="1" dirty="0">
                <a:solidFill>
                  <a:srgbClr val="E8700F"/>
                </a:solidFill>
              </a:rPr>
              <a:t>…</a:t>
            </a:r>
            <a:endParaRPr lang="zh-CN" altLang="en-US" sz="1050" b="1" dirty="0">
              <a:solidFill>
                <a:srgbClr val="E8700F"/>
              </a:solidFill>
            </a:endParaRPr>
          </a:p>
        </p:txBody>
      </p:sp>
      <p:sp>
        <p:nvSpPr>
          <p:cNvPr id="125" name="文本框 124"/>
          <p:cNvSpPr txBox="1"/>
          <p:nvPr/>
        </p:nvSpPr>
        <p:spPr>
          <a:xfrm>
            <a:off x="4187190" y="2583730"/>
            <a:ext cx="346075" cy="253916"/>
          </a:xfrm>
          <a:prstGeom prst="rect">
            <a:avLst/>
          </a:prstGeom>
          <a:noFill/>
        </p:spPr>
        <p:txBody>
          <a:bodyPr wrap="square" rtlCol="0">
            <a:spAutoFit/>
          </a:bodyPr>
          <a:lstStyle/>
          <a:p>
            <a:r>
              <a:rPr lang="en-US" altLang="zh-CN" sz="1050" b="1" dirty="0">
                <a:solidFill>
                  <a:srgbClr val="E8700F"/>
                </a:solidFill>
              </a:rPr>
              <a:t>…</a:t>
            </a:r>
            <a:endParaRPr lang="zh-CN" altLang="en-US" sz="1050" b="1" dirty="0">
              <a:solidFill>
                <a:srgbClr val="E8700F"/>
              </a:solidFill>
            </a:endParaRPr>
          </a:p>
        </p:txBody>
      </p:sp>
      <p:sp>
        <p:nvSpPr>
          <p:cNvPr id="22" name="矩形 21"/>
          <p:cNvSpPr/>
          <p:nvPr/>
        </p:nvSpPr>
        <p:spPr>
          <a:xfrm>
            <a:off x="7040880" y="4037330"/>
            <a:ext cx="169545" cy="1076960"/>
          </a:xfrm>
          <a:prstGeom prst="rect">
            <a:avLst/>
          </a:prstGeom>
          <a:solidFill>
            <a:srgbClr val="616161"/>
          </a:solidFill>
          <a:ln>
            <a:noFill/>
          </a:ln>
        </p:spPr>
        <p:style>
          <a:lnRef idx="2">
            <a:schemeClr val="accent1">
              <a:lumMod val="75000"/>
            </a:schemeClr>
          </a:lnRef>
          <a:fillRef idx="1">
            <a:schemeClr val="accent1"/>
          </a:fillRef>
          <a:effectRef idx="0">
            <a:srgbClr val="FFFFFF"/>
          </a:effectRef>
          <a:fontRef idx="minor">
            <a:schemeClr val="lt1"/>
          </a:fontRef>
        </p:style>
        <p:txBody>
          <a:bodyPr vert="vert270" rtlCol="0" anchor="ctr"/>
          <a:lstStyle/>
          <a:p>
            <a:pPr algn="ctr"/>
            <a:r>
              <a:rPr lang="en-US" altLang="zh-CN" sz="1000" b="1"/>
              <a:t>Self Attention</a:t>
            </a:r>
          </a:p>
        </p:txBody>
      </p:sp>
      <p:sp>
        <p:nvSpPr>
          <p:cNvPr id="23" name="矩形 22"/>
          <p:cNvSpPr/>
          <p:nvPr/>
        </p:nvSpPr>
        <p:spPr>
          <a:xfrm>
            <a:off x="7356475" y="4037330"/>
            <a:ext cx="169545" cy="1076960"/>
          </a:xfrm>
          <a:prstGeom prst="rect">
            <a:avLst/>
          </a:prstGeom>
          <a:solidFill>
            <a:srgbClr val="616161"/>
          </a:solidFill>
          <a:ln>
            <a:noFill/>
          </a:ln>
        </p:spPr>
        <p:style>
          <a:lnRef idx="2">
            <a:schemeClr val="accent1">
              <a:lumMod val="75000"/>
            </a:schemeClr>
          </a:lnRef>
          <a:fillRef idx="1">
            <a:schemeClr val="accent1"/>
          </a:fillRef>
          <a:effectRef idx="0">
            <a:srgbClr val="FFFFFF"/>
          </a:effectRef>
          <a:fontRef idx="minor">
            <a:schemeClr val="lt1"/>
          </a:fontRef>
        </p:style>
        <p:txBody>
          <a:bodyPr vert="vert270" rtlCol="0" anchor="ctr"/>
          <a:lstStyle/>
          <a:p>
            <a:pPr algn="ctr"/>
            <a:r>
              <a:rPr lang="en-US" altLang="zh-CN" sz="1000" b="1"/>
              <a:t>Self Attention</a:t>
            </a:r>
          </a:p>
        </p:txBody>
      </p:sp>
      <p:sp>
        <p:nvSpPr>
          <p:cNvPr id="24" name="矩形 23"/>
          <p:cNvSpPr/>
          <p:nvPr/>
        </p:nvSpPr>
        <p:spPr>
          <a:xfrm>
            <a:off x="7672070" y="4037330"/>
            <a:ext cx="169545" cy="1076960"/>
          </a:xfrm>
          <a:prstGeom prst="rect">
            <a:avLst/>
          </a:prstGeom>
          <a:solidFill>
            <a:srgbClr val="616161"/>
          </a:solidFill>
          <a:ln>
            <a:noFill/>
          </a:ln>
        </p:spPr>
        <p:style>
          <a:lnRef idx="2">
            <a:schemeClr val="accent1">
              <a:lumMod val="75000"/>
            </a:schemeClr>
          </a:lnRef>
          <a:fillRef idx="1">
            <a:schemeClr val="accent1"/>
          </a:fillRef>
          <a:effectRef idx="0">
            <a:srgbClr val="FFFFFF"/>
          </a:effectRef>
          <a:fontRef idx="minor">
            <a:schemeClr val="lt1"/>
          </a:fontRef>
        </p:style>
        <p:txBody>
          <a:bodyPr vert="vert270" rtlCol="0" anchor="ctr"/>
          <a:lstStyle/>
          <a:p>
            <a:pPr algn="ctr"/>
            <a:r>
              <a:rPr lang="en-US" altLang="zh-CN" sz="1000" b="1"/>
              <a:t>Self Attention</a:t>
            </a:r>
          </a:p>
        </p:txBody>
      </p:sp>
      <p:sp>
        <p:nvSpPr>
          <p:cNvPr id="25" name="矩形 24"/>
          <p:cNvSpPr/>
          <p:nvPr/>
        </p:nvSpPr>
        <p:spPr>
          <a:xfrm>
            <a:off x="8052435" y="4037330"/>
            <a:ext cx="169545" cy="1076960"/>
          </a:xfrm>
          <a:prstGeom prst="rect">
            <a:avLst/>
          </a:prstGeom>
          <a:solidFill>
            <a:srgbClr val="E8710D"/>
          </a:solidFill>
          <a:ln>
            <a:noFill/>
          </a:ln>
        </p:spPr>
        <p:style>
          <a:lnRef idx="2">
            <a:schemeClr val="accent1">
              <a:lumMod val="75000"/>
            </a:schemeClr>
          </a:lnRef>
          <a:fillRef idx="1">
            <a:schemeClr val="accent1"/>
          </a:fillRef>
          <a:effectRef idx="0">
            <a:srgbClr val="FFFFFF"/>
          </a:effectRef>
          <a:fontRef idx="minor">
            <a:schemeClr val="lt1"/>
          </a:fontRef>
        </p:style>
        <p:txBody>
          <a:bodyPr vert="vert270" rtlCol="0" anchor="ctr"/>
          <a:lstStyle/>
          <a:p>
            <a:pPr algn="ctr"/>
            <a:r>
              <a:rPr lang="en-US" altLang="zh-CN" sz="900" b="1"/>
              <a:t>Down Projectioon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5250" y="1253331"/>
            <a:ext cx="1310217" cy="4351338"/>
          </a:xfrm>
        </p:spPr>
        <p:txBody>
          <a:bodyPr/>
          <a:lstStyle/>
          <a:p>
            <a:r>
              <a:rPr lang="zh-CN" altLang="en-US" dirty="0"/>
              <a:t>原图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作图</a:t>
            </a:r>
          </a:p>
        </p:txBody>
      </p:sp>
      <p:sp>
        <p:nvSpPr>
          <p:cNvPr id="3" name="灯片编号占位符 2"/>
          <p:cNvSpPr>
            <a:spLocks noGrp="1"/>
          </p:cNvSpPr>
          <p:nvPr>
            <p:ph type="sldNum" sz="quarter" idx="12"/>
          </p:nvPr>
        </p:nvSpPr>
        <p:spPr/>
        <p:txBody>
          <a:bodyPr/>
          <a:lstStyle/>
          <a:p>
            <a:fld id="{59C5EAF8-B0E6-4733-AAEA-DA9F488BF4AD}" type="slidenum">
              <a:rPr lang="zh-CN" altLang="en-US" smtClean="0"/>
              <a:t>5</a:t>
            </a:fld>
            <a:r>
              <a:rPr lang="en-US" altLang="zh-CN"/>
              <a:t>/13</a:t>
            </a:r>
            <a:endParaRPr lang="zh-CN" altLang="en-US" dirty="0"/>
          </a:p>
        </p:txBody>
      </p:sp>
      <p:sp>
        <p:nvSpPr>
          <p:cNvPr id="4" name="文本占位符 3"/>
          <p:cNvSpPr>
            <a:spLocks noGrp="1"/>
          </p:cNvSpPr>
          <p:nvPr>
            <p:ph type="body" sz="quarter" idx="13"/>
          </p:nvPr>
        </p:nvSpPr>
        <p:spPr/>
        <p:txBody>
          <a:bodyPr/>
          <a:lstStyle/>
          <a:p>
            <a:r>
              <a:rPr lang="en-US" altLang="zh-CN" dirty="0"/>
              <a:t>4.</a:t>
            </a:r>
            <a:r>
              <a:rPr lang="zh-CN" altLang="en-US" dirty="0"/>
              <a:t>对比</a:t>
            </a:r>
          </a:p>
        </p:txBody>
      </p:sp>
      <p:pic>
        <p:nvPicPr>
          <p:cNvPr id="6" name="图片 5"/>
          <p:cNvPicPr>
            <a:picLocks noChangeAspect="1"/>
          </p:cNvPicPr>
          <p:nvPr/>
        </p:nvPicPr>
        <p:blipFill>
          <a:blip r:embed="rId2"/>
          <a:stretch>
            <a:fillRect/>
          </a:stretch>
        </p:blipFill>
        <p:spPr>
          <a:xfrm>
            <a:off x="1939925" y="3731895"/>
            <a:ext cx="6769735" cy="2824480"/>
          </a:xfrm>
          <a:prstGeom prst="rect">
            <a:avLst/>
          </a:prstGeom>
        </p:spPr>
      </p:pic>
      <p:pic>
        <p:nvPicPr>
          <p:cNvPr id="8" name="图片 7">
            <a:extLst>
              <a:ext uri="{FF2B5EF4-FFF2-40B4-BE49-F238E27FC236}">
                <a16:creationId xmlns:a16="http://schemas.microsoft.com/office/drawing/2014/main" id="{45DB9922-8A2E-B18D-AE18-D2519B081920}"/>
              </a:ext>
            </a:extLst>
          </p:cNvPr>
          <p:cNvPicPr>
            <a:picLocks noChangeAspect="1"/>
          </p:cNvPicPr>
          <p:nvPr/>
        </p:nvPicPr>
        <p:blipFill>
          <a:blip r:embed="rId3"/>
          <a:stretch>
            <a:fillRect/>
          </a:stretch>
        </p:blipFill>
        <p:spPr>
          <a:xfrm>
            <a:off x="1939924" y="740901"/>
            <a:ext cx="6769735" cy="28735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527050" y="95250"/>
            <a:ext cx="6108700" cy="577850"/>
          </a:xfrm>
        </p:spPr>
        <p:txBody>
          <a:bodyPr anchor="ctr"/>
          <a:lstStyle/>
          <a:p>
            <a:pPr>
              <a:lnSpc>
                <a:spcPct val="100000"/>
              </a:lnSpc>
            </a:pPr>
            <a:r>
              <a:rPr lang="en-US" altLang="zh-CN" sz="4000" dirty="0"/>
              <a:t>Key elements</a:t>
            </a:r>
          </a:p>
        </p:txBody>
      </p:sp>
      <p:sp>
        <p:nvSpPr>
          <p:cNvPr id="107" name="矩形: 圆角 4"/>
          <p:cNvSpPr/>
          <p:nvPr/>
        </p:nvSpPr>
        <p:spPr>
          <a:xfrm>
            <a:off x="97155" y="1174115"/>
            <a:ext cx="8354695" cy="1706880"/>
          </a:xfrm>
          <a:prstGeom prst="roundRect">
            <a:avLst>
              <a:gd name="adj" fmla="val 7323"/>
            </a:avLst>
          </a:prstGeom>
          <a:solidFill>
            <a:srgbClr val="FAFAFA"/>
          </a:solidFill>
          <a:ln>
            <a:solidFill>
              <a:srgbClr val="0C6DD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8" name="矩形: 圆角 5"/>
          <p:cNvSpPr/>
          <p:nvPr/>
        </p:nvSpPr>
        <p:spPr>
          <a:xfrm>
            <a:off x="287655" y="932815"/>
            <a:ext cx="2073910" cy="490855"/>
          </a:xfrm>
          <a:prstGeom prst="roundRect">
            <a:avLst/>
          </a:prstGeom>
          <a:solidFill>
            <a:srgbClr val="023B72"/>
          </a:solidFill>
          <a:effectLst>
            <a:outerShdw blurRad="50800" dist="38100" dir="2700000" algn="tl" rotWithShape="0">
              <a:prstClr val="black">
                <a:alpha val="40000"/>
              </a:prstClr>
            </a:outerShdw>
          </a:effectLst>
        </p:spPr>
        <p:style>
          <a:lnRef idx="0">
            <a:schemeClr val="lt1">
              <a:hueOff val="0"/>
              <a:satOff val="0"/>
              <a:lumOff val="0"/>
              <a:alphaOff val="0"/>
            </a:schemeClr>
          </a:lnRef>
          <a:fillRef idx="3">
            <a:schemeClr val="accent2">
              <a:hueOff val="585212"/>
              <a:satOff val="-11684"/>
              <a:lumOff val="20686"/>
              <a:alphaOff val="0"/>
            </a:schemeClr>
          </a:fillRef>
          <a:effectRef idx="2">
            <a:schemeClr val="accent2">
              <a:hueOff val="585212"/>
              <a:satOff val="-11684"/>
              <a:lumOff val="20686"/>
              <a:alphaOff val="0"/>
            </a:schemeClr>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微软雅黑" panose="020B0503020204020204" pitchFamily="34" charset="-122"/>
                <a:ea typeface="微软雅黑" panose="020B0503020204020204" pitchFamily="34" charset="-122"/>
              </a:rPr>
              <a:t>立方体阴影</a:t>
            </a:r>
          </a:p>
        </p:txBody>
      </p:sp>
      <p:sp>
        <p:nvSpPr>
          <p:cNvPr id="109" name="TextBox 9"/>
          <p:cNvSpPr txBox="1">
            <a:spLocks noChangeArrowheads="1"/>
          </p:cNvSpPr>
          <p:nvPr/>
        </p:nvSpPr>
        <p:spPr bwMode="auto">
          <a:xfrm>
            <a:off x="198120" y="1506855"/>
            <a:ext cx="818451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marL="342900" indent="-342900">
              <a:spcBef>
                <a:spcPct val="20000"/>
              </a:spcBef>
              <a:buClr>
                <a:srgbClr val="000066"/>
              </a:buClr>
              <a:buSzPct val="80000"/>
              <a:buFont typeface="Wingdings" panose="05000000000000000000" pitchFamily="2" charset="2"/>
              <a:buChar char="n"/>
              <a:defRPr sz="3200">
                <a:solidFill>
                  <a:schemeClr val="bg1"/>
                </a:solidFill>
                <a:latin typeface="Palatino Linotype" panose="02040502050505030304" pitchFamily="18" charset="0"/>
                <a:ea typeface="黑体" panose="02010609060101010101" pitchFamily="49" charset="-122"/>
              </a:defRPr>
            </a:lvl1pPr>
            <a:lvl2pPr marL="742950" indent="-285750">
              <a:spcBef>
                <a:spcPct val="20000"/>
              </a:spcBef>
              <a:buClr>
                <a:srgbClr val="0000CC"/>
              </a:buClr>
              <a:buSzPct val="80000"/>
              <a:buFont typeface="Wingdings" panose="05000000000000000000" pitchFamily="2" charset="2"/>
              <a:buChar char="n"/>
              <a:defRPr sz="2800">
                <a:solidFill>
                  <a:schemeClr val="bg1"/>
                </a:solidFill>
                <a:latin typeface="Palatino Linotype" panose="02040502050505030304" pitchFamily="18" charset="0"/>
                <a:ea typeface="黑体" panose="02010609060101010101" pitchFamily="49" charset="-122"/>
              </a:defRPr>
            </a:lvl2pPr>
            <a:lvl3pPr marL="1143000" indent="-228600">
              <a:spcBef>
                <a:spcPct val="20000"/>
              </a:spcBef>
              <a:buClr>
                <a:srgbClr val="3333FF"/>
              </a:buClr>
              <a:buSzPct val="80000"/>
              <a:buFont typeface="Wingdings" panose="05000000000000000000" pitchFamily="2" charset="2"/>
              <a:buChar char="n"/>
              <a:defRPr sz="2400">
                <a:solidFill>
                  <a:schemeClr val="bg1"/>
                </a:solidFill>
                <a:latin typeface="Palatino Linotype" panose="02040502050505030304" pitchFamily="18" charset="0"/>
                <a:ea typeface="黑体" panose="02010609060101010101" pitchFamily="49" charset="-122"/>
              </a:defRPr>
            </a:lvl3pPr>
            <a:lvl4pPr marL="1600200" indent="-228600">
              <a:spcBef>
                <a:spcPct val="20000"/>
              </a:spcBef>
              <a:buClr>
                <a:srgbClr val="6699FF"/>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defRPr>
            </a:lvl4pPr>
            <a:lvl5pPr marL="2057400" indent="-228600">
              <a:spcBef>
                <a:spcPct val="20000"/>
              </a:spcBef>
              <a:buClr>
                <a:schemeClr val="bg2"/>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defRPr>
            </a:lvl5pPr>
            <a:lvl6pPr marL="2514600" indent="-228600" eaLnBrk="0" fontAlgn="base" hangingPunct="0">
              <a:spcBef>
                <a:spcPct val="20000"/>
              </a:spcBef>
              <a:spcAft>
                <a:spcPct val="0"/>
              </a:spcAft>
              <a:buClr>
                <a:schemeClr val="bg2"/>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defRPr>
            </a:lvl6pPr>
            <a:lvl7pPr marL="2971800" indent="-228600" eaLnBrk="0" fontAlgn="base" hangingPunct="0">
              <a:spcBef>
                <a:spcPct val="20000"/>
              </a:spcBef>
              <a:spcAft>
                <a:spcPct val="0"/>
              </a:spcAft>
              <a:buClr>
                <a:schemeClr val="bg2"/>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defRPr>
            </a:lvl7pPr>
            <a:lvl8pPr marL="3429000" indent="-228600" eaLnBrk="0" fontAlgn="base" hangingPunct="0">
              <a:spcBef>
                <a:spcPct val="20000"/>
              </a:spcBef>
              <a:spcAft>
                <a:spcPct val="0"/>
              </a:spcAft>
              <a:buClr>
                <a:schemeClr val="bg2"/>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defRPr>
            </a:lvl8pPr>
            <a:lvl9pPr marL="3886200" indent="-228600" eaLnBrk="0" fontAlgn="base" hangingPunct="0">
              <a:spcBef>
                <a:spcPct val="20000"/>
              </a:spcBef>
              <a:spcAft>
                <a:spcPct val="0"/>
              </a:spcAft>
              <a:buClr>
                <a:schemeClr val="bg2"/>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defRPr>
            </a:lvl9pPr>
          </a:lstStyle>
          <a:p>
            <a:pPr lvl="0" fontAlgn="base">
              <a:spcBef>
                <a:spcPct val="0"/>
              </a:spcBef>
              <a:spcAft>
                <a:spcPct val="0"/>
              </a:spcAft>
              <a:buClrTx/>
              <a:buSzTx/>
              <a:buFont typeface="Arial" panose="020B0604020202020204" pitchFamily="34" charset="0"/>
              <a:buChar char="•"/>
              <a:defRPr/>
            </a:pPr>
            <a:r>
              <a:rPr lang="zh-CN" altLang="en-US" sz="2000" kern="0" dirty="0">
                <a:solidFill>
                  <a:schemeClr val="tx1"/>
                </a:solidFill>
                <a:latin typeface="微软雅黑" panose="020B0503020204020204" pitchFamily="34" charset="-122"/>
                <a:ea typeface="微软雅黑" panose="020B0503020204020204" pitchFamily="34" charset="-122"/>
              </a:rPr>
              <a:t>作图是截图粘贴，能够淡化边框黑色</a:t>
            </a:r>
          </a:p>
          <a:p>
            <a:pPr lvl="0" fontAlgn="base">
              <a:spcBef>
                <a:spcPct val="0"/>
              </a:spcBef>
              <a:spcAft>
                <a:spcPct val="0"/>
              </a:spcAft>
              <a:buClrTx/>
              <a:buSzTx/>
              <a:buFont typeface="Arial" panose="020B0604020202020204" pitchFamily="34" charset="0"/>
              <a:buChar char="•"/>
              <a:defRPr/>
            </a:pPr>
            <a:r>
              <a:rPr lang="zh-CN" altLang="en-US" sz="2000" kern="0" dirty="0">
                <a:solidFill>
                  <a:schemeClr val="tx1"/>
                </a:solidFill>
                <a:latin typeface="微软雅黑" panose="020B0503020204020204" pitchFamily="34" charset="-122"/>
                <a:ea typeface="微软雅黑" panose="020B0503020204020204" pitchFamily="34" charset="-122"/>
              </a:rPr>
              <a:t>阴影调整距离和角度到覆盖两面</a:t>
            </a:r>
          </a:p>
          <a:p>
            <a:pPr lvl="0" fontAlgn="base">
              <a:spcBef>
                <a:spcPct val="0"/>
              </a:spcBef>
              <a:spcAft>
                <a:spcPct val="0"/>
              </a:spcAft>
              <a:buClrTx/>
              <a:buSzTx/>
              <a:buFont typeface="Arial" panose="020B0604020202020204" pitchFamily="34" charset="0"/>
              <a:buChar char="•"/>
              <a:defRPr/>
            </a:pPr>
            <a:r>
              <a:rPr lang="en-US" altLang="zh-CN" sz="2000" kern="0" dirty="0">
                <a:solidFill>
                  <a:schemeClr val="tx1"/>
                </a:solidFill>
                <a:latin typeface="微软雅黑" panose="020B0503020204020204" pitchFamily="34" charset="-122"/>
                <a:ea typeface="微软雅黑" panose="020B0503020204020204" pitchFamily="34" charset="-122"/>
              </a:rPr>
              <a:t>PowerPoint</a:t>
            </a:r>
            <a:r>
              <a:rPr lang="zh-CN" altLang="en-US" sz="2000" kern="0" dirty="0">
                <a:solidFill>
                  <a:schemeClr val="tx1"/>
                </a:solidFill>
                <a:latin typeface="微软雅黑" panose="020B0503020204020204" pitchFamily="34" charset="-122"/>
                <a:ea typeface="微软雅黑" panose="020B0503020204020204" pitchFamily="34" charset="-122"/>
              </a:rPr>
              <a:t>剪切选择性粘贴为增强型图元文件，</a:t>
            </a:r>
            <a:endParaRPr lang="en-US" altLang="zh-CN" sz="2000" kern="0" dirty="0">
              <a:solidFill>
                <a:schemeClr val="tx1"/>
              </a:solidFill>
              <a:latin typeface="微软雅黑" panose="020B0503020204020204" pitchFamily="34" charset="-122"/>
              <a:ea typeface="微软雅黑" panose="020B0503020204020204" pitchFamily="34" charset="-122"/>
            </a:endParaRPr>
          </a:p>
          <a:p>
            <a:pPr marL="0" lvl="0" indent="0" fontAlgn="base">
              <a:spcBef>
                <a:spcPct val="0"/>
              </a:spcBef>
              <a:spcAft>
                <a:spcPct val="0"/>
              </a:spcAft>
              <a:buClrTx/>
              <a:buSzTx/>
              <a:buNone/>
              <a:defRPr/>
            </a:pPr>
            <a:r>
              <a:rPr lang="en-US" altLang="zh-CN" sz="2000" kern="0" dirty="0">
                <a:solidFill>
                  <a:schemeClr val="tx1"/>
                </a:solidFill>
                <a:latin typeface="微软雅黑" panose="020B0503020204020204" pitchFamily="34" charset="-122"/>
                <a:ea typeface="微软雅黑" panose="020B0503020204020204" pitchFamily="34" charset="-122"/>
              </a:rPr>
              <a:t>     </a:t>
            </a:r>
            <a:r>
              <a:rPr lang="zh-CN" altLang="en-US" sz="2000" kern="0" dirty="0">
                <a:solidFill>
                  <a:schemeClr val="tx1"/>
                </a:solidFill>
                <a:latin typeface="微软雅黑" panose="020B0503020204020204" pitchFamily="34" charset="-122"/>
                <a:ea typeface="微软雅黑" panose="020B0503020204020204" pitchFamily="34" charset="-122"/>
              </a:rPr>
              <a:t>取消组合</a:t>
            </a:r>
            <a:endParaRPr lang="en-US" altLang="zh-CN" sz="2000" kern="0" dirty="0">
              <a:solidFill>
                <a:schemeClr val="tx1"/>
              </a:solidFill>
              <a:latin typeface="微软雅黑" panose="020B0503020204020204" pitchFamily="34" charset="-122"/>
              <a:ea typeface="微软雅黑" panose="020B0503020204020204" pitchFamily="34" charset="-122"/>
            </a:endParaRPr>
          </a:p>
          <a:p>
            <a:pPr lvl="0" fontAlgn="base">
              <a:spcBef>
                <a:spcPct val="0"/>
              </a:spcBef>
              <a:spcAft>
                <a:spcPct val="0"/>
              </a:spcAft>
              <a:buClrTx/>
              <a:buSzTx/>
              <a:buFont typeface="Arial" panose="020B0604020202020204" pitchFamily="34" charset="0"/>
              <a:buChar char="•"/>
              <a:defRPr/>
            </a:pPr>
            <a:endParaRPr kumimoji="0"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46" name="矩形: 圆角 4"/>
          <p:cNvSpPr/>
          <p:nvPr/>
        </p:nvSpPr>
        <p:spPr>
          <a:xfrm>
            <a:off x="97155" y="4843780"/>
            <a:ext cx="8355330" cy="1592580"/>
          </a:xfrm>
          <a:prstGeom prst="roundRect">
            <a:avLst>
              <a:gd name="adj" fmla="val 7323"/>
            </a:avLst>
          </a:prstGeom>
          <a:solidFill>
            <a:srgbClr val="FAFAFA"/>
          </a:solidFill>
          <a:ln>
            <a:solidFill>
              <a:srgbClr val="0C6DD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47" name="矩形: 圆角 5"/>
          <p:cNvSpPr/>
          <p:nvPr/>
        </p:nvSpPr>
        <p:spPr>
          <a:xfrm>
            <a:off x="288290" y="4596764"/>
            <a:ext cx="2072640" cy="490855"/>
          </a:xfrm>
          <a:prstGeom prst="roundRect">
            <a:avLst/>
          </a:prstGeom>
          <a:solidFill>
            <a:srgbClr val="023B72"/>
          </a:solidFill>
          <a:effectLst>
            <a:outerShdw blurRad="50800" dist="38100" dir="2700000" algn="tl" rotWithShape="0">
              <a:prstClr val="black">
                <a:alpha val="40000"/>
              </a:prstClr>
            </a:outerShdw>
          </a:effectLst>
        </p:spPr>
        <p:style>
          <a:lnRef idx="0">
            <a:schemeClr val="lt1">
              <a:hueOff val="0"/>
              <a:satOff val="0"/>
              <a:lumOff val="0"/>
              <a:alphaOff val="0"/>
            </a:schemeClr>
          </a:lnRef>
          <a:fillRef idx="3">
            <a:schemeClr val="accent2">
              <a:hueOff val="585212"/>
              <a:satOff val="-11683"/>
              <a:lumOff val="20686"/>
              <a:alphaOff val="0"/>
            </a:schemeClr>
          </a:fillRef>
          <a:effectRef idx="2">
            <a:schemeClr val="accent2">
              <a:hueOff val="585212"/>
              <a:satOff val="-11683"/>
              <a:lumOff val="20686"/>
              <a:alphaOff val="0"/>
            </a:schemeClr>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微软雅黑" panose="020B0503020204020204" pitchFamily="34" charset="-122"/>
                <a:ea typeface="微软雅黑" panose="020B0503020204020204" pitchFamily="34" charset="-122"/>
              </a:rPr>
              <a:t>平面堆叠正方形</a:t>
            </a:r>
          </a:p>
        </p:txBody>
      </p:sp>
      <p:grpSp>
        <p:nvGrpSpPr>
          <p:cNvPr id="2" name="组合 1"/>
          <p:cNvGrpSpPr/>
          <p:nvPr/>
        </p:nvGrpSpPr>
        <p:grpSpPr>
          <a:xfrm>
            <a:off x="7904798" y="1217930"/>
            <a:ext cx="341630" cy="1536700"/>
            <a:chOff x="4961" y="6525"/>
            <a:chExt cx="220" cy="1306"/>
          </a:xfrm>
        </p:grpSpPr>
        <p:sp>
          <p:nvSpPr>
            <p:cNvPr id="7" name="立方体 6"/>
            <p:cNvSpPr/>
            <p:nvPr/>
          </p:nvSpPr>
          <p:spPr>
            <a:xfrm>
              <a:off x="4961" y="7625"/>
              <a:ext cx="220" cy="206"/>
            </a:xfrm>
            <a:prstGeom prst="cube">
              <a:avLst/>
            </a:prstGeom>
            <a:solidFill>
              <a:srgbClr val="F9D7BC"/>
            </a:solidFill>
            <a:ln w="3175">
              <a:solidFill>
                <a:schemeClr val="bg2">
                  <a:lumMod val="10000"/>
                </a:schemeClr>
              </a:solidFill>
              <a:prstDash val="solid"/>
            </a:ln>
            <a:effectLst>
              <a:innerShdw dist="76200" dir="18900000">
                <a:srgbClr val="EE730C">
                  <a:alpha val="100000"/>
                </a:srgbClr>
              </a:innerShdw>
              <a:reflection stA="60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0" name="立方体 109"/>
            <p:cNvSpPr/>
            <p:nvPr/>
          </p:nvSpPr>
          <p:spPr>
            <a:xfrm>
              <a:off x="4961" y="7467"/>
              <a:ext cx="220" cy="206"/>
            </a:xfrm>
            <a:prstGeom prst="cube">
              <a:avLst/>
            </a:prstGeom>
            <a:solidFill>
              <a:srgbClr val="F9D7BC"/>
            </a:solidFill>
            <a:ln w="3175">
              <a:solidFill>
                <a:schemeClr val="bg2">
                  <a:lumMod val="10000"/>
                </a:schemeClr>
              </a:solidFill>
              <a:prstDash val="solid"/>
            </a:ln>
            <a:effectLst>
              <a:innerShdw dist="76200" dir="18900000">
                <a:srgbClr val="EE730C">
                  <a:alpha val="100000"/>
                </a:srgbClr>
              </a:innerShdw>
              <a:reflection stA="60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1" name="立方体 110"/>
            <p:cNvSpPr/>
            <p:nvPr/>
          </p:nvSpPr>
          <p:spPr>
            <a:xfrm>
              <a:off x="4961" y="7310"/>
              <a:ext cx="220" cy="206"/>
            </a:xfrm>
            <a:prstGeom prst="cube">
              <a:avLst/>
            </a:prstGeom>
            <a:solidFill>
              <a:srgbClr val="F9D7BC"/>
            </a:solidFill>
            <a:ln w="3175">
              <a:solidFill>
                <a:schemeClr val="bg2">
                  <a:lumMod val="10000"/>
                </a:schemeClr>
              </a:solidFill>
              <a:prstDash val="solid"/>
            </a:ln>
            <a:effectLst>
              <a:innerShdw dist="76200" dir="18900000">
                <a:srgbClr val="EE730C">
                  <a:alpha val="100000"/>
                </a:srgbClr>
              </a:innerShdw>
              <a:reflection stA="60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2" name="立方体 111"/>
            <p:cNvSpPr/>
            <p:nvPr/>
          </p:nvSpPr>
          <p:spPr>
            <a:xfrm>
              <a:off x="4961" y="7153"/>
              <a:ext cx="220" cy="206"/>
            </a:xfrm>
            <a:prstGeom prst="cube">
              <a:avLst/>
            </a:prstGeom>
            <a:solidFill>
              <a:srgbClr val="F9D7BC"/>
            </a:solidFill>
            <a:ln w="3175">
              <a:solidFill>
                <a:schemeClr val="bg2">
                  <a:lumMod val="10000"/>
                </a:schemeClr>
              </a:solidFill>
              <a:prstDash val="solid"/>
            </a:ln>
            <a:effectLst>
              <a:innerShdw dist="88900" dir="18900000">
                <a:srgbClr val="EE730C">
                  <a:alpha val="100000"/>
                </a:srgbClr>
              </a:innerShdw>
              <a:reflection stA="60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4" name="立方体 113"/>
            <p:cNvSpPr/>
            <p:nvPr/>
          </p:nvSpPr>
          <p:spPr>
            <a:xfrm>
              <a:off x="4961" y="6995"/>
              <a:ext cx="220" cy="206"/>
            </a:xfrm>
            <a:prstGeom prst="cube">
              <a:avLst/>
            </a:prstGeom>
            <a:solidFill>
              <a:srgbClr val="F9D7BC"/>
            </a:solidFill>
            <a:ln w="3175">
              <a:solidFill>
                <a:schemeClr val="bg2">
                  <a:lumMod val="10000"/>
                </a:schemeClr>
              </a:solidFill>
              <a:prstDash val="solid"/>
            </a:ln>
            <a:effectLst>
              <a:innerShdw dist="76200" dir="18900000">
                <a:srgbClr val="EE730C">
                  <a:alpha val="100000"/>
                </a:srgbClr>
              </a:innerShdw>
              <a:reflection stA="60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5" name="立方体 114"/>
            <p:cNvSpPr/>
            <p:nvPr/>
          </p:nvSpPr>
          <p:spPr>
            <a:xfrm>
              <a:off x="4961" y="6839"/>
              <a:ext cx="220" cy="206"/>
            </a:xfrm>
            <a:prstGeom prst="cube">
              <a:avLst/>
            </a:prstGeom>
            <a:solidFill>
              <a:srgbClr val="F9D7BC"/>
            </a:solidFill>
            <a:ln w="3175">
              <a:solidFill>
                <a:schemeClr val="bg2">
                  <a:lumMod val="10000"/>
                </a:schemeClr>
              </a:solidFill>
              <a:prstDash val="solid"/>
            </a:ln>
            <a:effectLst>
              <a:innerShdw dist="76200" dir="18900000">
                <a:srgbClr val="EE730C">
                  <a:alpha val="100000"/>
                </a:srgbClr>
              </a:innerShdw>
              <a:reflection stA="60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6" name="立方体 115"/>
            <p:cNvSpPr/>
            <p:nvPr/>
          </p:nvSpPr>
          <p:spPr>
            <a:xfrm>
              <a:off x="4961" y="6681"/>
              <a:ext cx="220" cy="206"/>
            </a:xfrm>
            <a:prstGeom prst="cube">
              <a:avLst/>
            </a:prstGeom>
            <a:solidFill>
              <a:srgbClr val="F9D7BC"/>
            </a:solidFill>
            <a:ln w="3175">
              <a:solidFill>
                <a:schemeClr val="bg2">
                  <a:lumMod val="10000"/>
                </a:schemeClr>
              </a:solidFill>
              <a:prstDash val="solid"/>
            </a:ln>
            <a:effectLst>
              <a:innerShdw dist="76200" dir="18900000">
                <a:srgbClr val="EE730C">
                  <a:alpha val="100000"/>
                </a:srgbClr>
              </a:innerShdw>
              <a:reflection stA="60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7" name="立方体 116"/>
            <p:cNvSpPr/>
            <p:nvPr/>
          </p:nvSpPr>
          <p:spPr>
            <a:xfrm>
              <a:off x="4961" y="6525"/>
              <a:ext cx="220" cy="206"/>
            </a:xfrm>
            <a:prstGeom prst="cube">
              <a:avLst/>
            </a:prstGeom>
            <a:solidFill>
              <a:srgbClr val="F9D7BC"/>
            </a:solidFill>
            <a:ln w="0" cmpd="sng">
              <a:solidFill>
                <a:schemeClr val="tx1">
                  <a:lumMod val="50000"/>
                </a:schemeClr>
              </a:solidFill>
              <a:prstDash val="solid"/>
            </a:ln>
            <a:effectLst>
              <a:innerShdw dist="76200" dir="19200000">
                <a:srgbClr val="EE730C">
                  <a:alpha val="100000"/>
                </a:srgbClr>
              </a:innerShdw>
              <a:reflection stA="60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stretch>
            <a:fillRect/>
          </a:stretch>
        </p:blipFill>
        <p:spPr>
          <a:xfrm>
            <a:off x="7142076" y="5060631"/>
            <a:ext cx="585019" cy="1229037"/>
          </a:xfrm>
          <a:prstGeom prst="rect">
            <a:avLst/>
          </a:prstGeom>
        </p:spPr>
      </p:pic>
      <p:sp>
        <p:nvSpPr>
          <p:cNvPr id="10" name="文本框 9"/>
          <p:cNvSpPr txBox="1"/>
          <p:nvPr/>
        </p:nvSpPr>
        <p:spPr>
          <a:xfrm>
            <a:off x="361315" y="5343525"/>
            <a:ext cx="6409055" cy="683638"/>
          </a:xfrm>
          <a:prstGeom prst="rect">
            <a:avLst/>
          </a:prstGeom>
          <a:noFill/>
        </p:spPr>
        <p:txBody>
          <a:bodyPr wrap="square" rtlCol="0">
            <a:noAutofit/>
          </a:bodyPr>
          <a:lstStyle/>
          <a:p>
            <a:pPr marL="285750" indent="-285750">
              <a:buFont typeface="Arial" panose="020B0604020202020204" pitchFamily="34" charset="0"/>
              <a:buChar char="•"/>
            </a:pPr>
            <a:r>
              <a:rPr lang="en-US" altLang="zh-CN" dirty="0"/>
              <a:t>Graph-reproduction</a:t>
            </a:r>
            <a:r>
              <a:rPr lang="zh-CN" altLang="en-US" dirty="0"/>
              <a:t>中复制组合</a:t>
            </a:r>
          </a:p>
          <a:p>
            <a:pPr marL="285750" indent="-285750">
              <a:buFont typeface="Arial" panose="020B0604020202020204" pitchFamily="34" charset="0"/>
              <a:buChar char="•"/>
            </a:pPr>
            <a:r>
              <a:rPr lang="zh-CN" altLang="en-US" dirty="0"/>
              <a:t>利用</a:t>
            </a:r>
            <a:r>
              <a:rPr lang="en-US" altLang="zh-CN" dirty="0"/>
              <a:t>excel</a:t>
            </a:r>
          </a:p>
        </p:txBody>
      </p:sp>
      <p:grpSp>
        <p:nvGrpSpPr>
          <p:cNvPr id="6" name="组合 5"/>
          <p:cNvGrpSpPr/>
          <p:nvPr/>
        </p:nvGrpSpPr>
        <p:grpSpPr>
          <a:xfrm>
            <a:off x="6317721" y="1547674"/>
            <a:ext cx="1259946" cy="1021046"/>
            <a:chOff x="2040467" y="4387691"/>
            <a:chExt cx="636058" cy="530384"/>
          </a:xfrm>
          <a:effectLst>
            <a:outerShdw dist="38100" sx="99000" sy="99000" algn="l" rotWithShape="0">
              <a:srgbClr val="F4DDDF"/>
            </a:outerShdw>
          </a:effectLst>
        </p:grpSpPr>
        <p:grpSp>
          <p:nvGrpSpPr>
            <p:cNvPr id="16" name="Group 31"/>
            <p:cNvGrpSpPr>
              <a:grpSpLocks noChangeAspect="1"/>
            </p:cNvGrpSpPr>
            <p:nvPr/>
          </p:nvGrpSpPr>
          <p:grpSpPr bwMode="auto">
            <a:xfrm>
              <a:off x="2040467" y="4387691"/>
              <a:ext cx="203200" cy="530225"/>
              <a:chOff x="1208" y="2764"/>
              <a:chExt cx="128" cy="334"/>
            </a:xfrm>
          </p:grpSpPr>
          <p:sp>
            <p:nvSpPr>
              <p:cNvPr id="42" name="AutoShape 30"/>
              <p:cNvSpPr>
                <a:spLocks noChangeAspect="1" noChangeArrowheads="1" noTextEdit="1"/>
              </p:cNvSpPr>
              <p:nvPr/>
            </p:nvSpPr>
            <p:spPr bwMode="auto">
              <a:xfrm>
                <a:off x="1208"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32"/>
              <p:cNvSpPr>
                <a:spLocks noChangeArrowheads="1"/>
              </p:cNvSpPr>
              <p:nvPr/>
            </p:nvSpPr>
            <p:spPr bwMode="auto">
              <a:xfrm>
                <a:off x="1208" y="2855"/>
                <a:ext cx="37" cy="243"/>
              </a:xfrm>
              <a:prstGeom prst="rect">
                <a:avLst/>
              </a:prstGeom>
              <a:solidFill>
                <a:srgbClr val="ED9F9D"/>
              </a:solidFill>
              <a:ln>
                <a:noFill/>
              </a:ln>
              <a:effectLst>
                <a:outerShdw dist="38100" dir="10800000" algn="r" rotWithShape="0">
                  <a:srgbClr val="F4CBCD"/>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44" name="Freeform 33"/>
              <p:cNvSpPr/>
              <p:nvPr/>
            </p:nvSpPr>
            <p:spPr bwMode="auto">
              <a:xfrm>
                <a:off x="1245"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E186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4"/>
              <p:cNvSpPr/>
              <p:nvPr/>
            </p:nvSpPr>
            <p:spPr bwMode="auto">
              <a:xfrm>
                <a:off x="1208"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AC2F29"/>
              </a:solidFill>
              <a:ln>
                <a:noFill/>
              </a:ln>
              <a:effectLst>
                <a:outerShdw dist="38100" dir="10800000" algn="r" rotWithShape="0">
                  <a:srgbClr val="F4CBCD"/>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7" name="Group 37"/>
            <p:cNvGrpSpPr>
              <a:grpSpLocks noChangeAspect="1"/>
            </p:cNvGrpSpPr>
            <p:nvPr/>
          </p:nvGrpSpPr>
          <p:grpSpPr bwMode="auto">
            <a:xfrm>
              <a:off x="2116138" y="4387850"/>
              <a:ext cx="203200" cy="530225"/>
              <a:chOff x="1333" y="2764"/>
              <a:chExt cx="128" cy="334"/>
            </a:xfrm>
          </p:grpSpPr>
          <p:sp>
            <p:nvSpPr>
              <p:cNvPr id="38" name="AutoShape 36"/>
              <p:cNvSpPr>
                <a:spLocks noChangeAspect="1" noChangeArrowheads="1" noTextEdit="1"/>
              </p:cNvSpPr>
              <p:nvPr/>
            </p:nvSpPr>
            <p:spPr bwMode="auto">
              <a:xfrm>
                <a:off x="1333"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38"/>
              <p:cNvSpPr>
                <a:spLocks noChangeArrowheads="1"/>
              </p:cNvSpPr>
              <p:nvPr/>
            </p:nvSpPr>
            <p:spPr bwMode="auto">
              <a:xfrm>
                <a:off x="1333" y="2855"/>
                <a:ext cx="37" cy="243"/>
              </a:xfrm>
              <a:prstGeom prst="rect">
                <a:avLst/>
              </a:prstGeom>
              <a:solidFill>
                <a:srgbClr val="F68E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40" name="Freeform 39"/>
              <p:cNvSpPr/>
              <p:nvPr/>
            </p:nvSpPr>
            <p:spPr bwMode="auto">
              <a:xfrm>
                <a:off x="1370"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F9A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0"/>
              <p:cNvSpPr/>
              <p:nvPr/>
            </p:nvSpPr>
            <p:spPr bwMode="auto">
              <a:xfrm>
                <a:off x="1333"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F15F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 name="Group 43"/>
            <p:cNvGrpSpPr>
              <a:grpSpLocks noChangeAspect="1"/>
            </p:cNvGrpSpPr>
            <p:nvPr/>
          </p:nvGrpSpPr>
          <p:grpSpPr bwMode="auto">
            <a:xfrm>
              <a:off x="2197100" y="4387850"/>
              <a:ext cx="203200" cy="530225"/>
              <a:chOff x="1384" y="2764"/>
              <a:chExt cx="128" cy="334"/>
            </a:xfrm>
          </p:grpSpPr>
          <p:sp>
            <p:nvSpPr>
              <p:cNvPr id="34" name="AutoShape 42"/>
              <p:cNvSpPr>
                <a:spLocks noChangeAspect="1" noChangeArrowheads="1" noTextEdit="1"/>
              </p:cNvSpPr>
              <p:nvPr/>
            </p:nvSpPr>
            <p:spPr bwMode="auto">
              <a:xfrm>
                <a:off x="1384"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44"/>
              <p:cNvSpPr>
                <a:spLocks noChangeArrowheads="1"/>
              </p:cNvSpPr>
              <p:nvPr/>
            </p:nvSpPr>
            <p:spPr bwMode="auto">
              <a:xfrm>
                <a:off x="1384" y="2855"/>
                <a:ext cx="37" cy="243"/>
              </a:xfrm>
              <a:prstGeom prst="rect">
                <a:avLst/>
              </a:prstGeom>
              <a:solidFill>
                <a:srgbClr val="FDCE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Freeform 45"/>
              <p:cNvSpPr/>
              <p:nvPr/>
            </p:nvSpPr>
            <p:spPr bwMode="auto">
              <a:xfrm>
                <a:off x="1421"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FEB3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46"/>
              <p:cNvSpPr/>
              <p:nvPr/>
            </p:nvSpPr>
            <p:spPr bwMode="auto">
              <a:xfrm>
                <a:off x="1384"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D07E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 name="Group 49"/>
            <p:cNvGrpSpPr>
              <a:grpSpLocks noChangeAspect="1"/>
            </p:cNvGrpSpPr>
            <p:nvPr/>
          </p:nvGrpSpPr>
          <p:grpSpPr bwMode="auto">
            <a:xfrm>
              <a:off x="2290763" y="4387850"/>
              <a:ext cx="203200" cy="530225"/>
              <a:chOff x="1443" y="2764"/>
              <a:chExt cx="128" cy="334"/>
            </a:xfrm>
          </p:grpSpPr>
          <p:sp>
            <p:nvSpPr>
              <p:cNvPr id="30" name="AutoShape 48"/>
              <p:cNvSpPr>
                <a:spLocks noChangeAspect="1" noChangeArrowheads="1" noTextEdit="1"/>
              </p:cNvSpPr>
              <p:nvPr/>
            </p:nvSpPr>
            <p:spPr bwMode="auto">
              <a:xfrm>
                <a:off x="1443"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50"/>
              <p:cNvSpPr>
                <a:spLocks noChangeArrowheads="1"/>
              </p:cNvSpPr>
              <p:nvPr/>
            </p:nvSpPr>
            <p:spPr bwMode="auto">
              <a:xfrm>
                <a:off x="1443" y="2855"/>
                <a:ext cx="37" cy="243"/>
              </a:xfrm>
              <a:prstGeom prst="rect">
                <a:avLst/>
              </a:prstGeom>
              <a:solidFill>
                <a:srgbClr val="E5C6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51"/>
              <p:cNvSpPr/>
              <p:nvPr/>
            </p:nvSpPr>
            <p:spPr bwMode="auto">
              <a:xfrm>
                <a:off x="1480"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D8BD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52"/>
              <p:cNvSpPr/>
              <p:nvPr/>
            </p:nvSpPr>
            <p:spPr bwMode="auto">
              <a:xfrm>
                <a:off x="1443"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9E63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Group 55"/>
            <p:cNvGrpSpPr>
              <a:grpSpLocks noChangeAspect="1"/>
            </p:cNvGrpSpPr>
            <p:nvPr/>
          </p:nvGrpSpPr>
          <p:grpSpPr bwMode="auto">
            <a:xfrm>
              <a:off x="2378075" y="4387850"/>
              <a:ext cx="203200" cy="530225"/>
              <a:chOff x="1498" y="2764"/>
              <a:chExt cx="128" cy="334"/>
            </a:xfrm>
          </p:grpSpPr>
          <p:sp>
            <p:nvSpPr>
              <p:cNvPr id="26" name="AutoShape 54"/>
              <p:cNvSpPr>
                <a:spLocks noChangeAspect="1" noChangeArrowheads="1" noTextEdit="1"/>
              </p:cNvSpPr>
              <p:nvPr/>
            </p:nvSpPr>
            <p:spPr bwMode="auto">
              <a:xfrm>
                <a:off x="1498"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56"/>
              <p:cNvSpPr>
                <a:spLocks noChangeArrowheads="1"/>
              </p:cNvSpPr>
              <p:nvPr/>
            </p:nvSpPr>
            <p:spPr bwMode="auto">
              <a:xfrm>
                <a:off x="1498" y="2855"/>
                <a:ext cx="37" cy="243"/>
              </a:xfrm>
              <a:prstGeom prst="rect">
                <a:avLst/>
              </a:prstGeom>
              <a:solidFill>
                <a:srgbClr val="DFDA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28" name="Freeform 57"/>
              <p:cNvSpPr/>
              <p:nvPr/>
            </p:nvSpPr>
            <p:spPr bwMode="auto">
              <a:xfrm>
                <a:off x="1535"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D5D1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58"/>
              <p:cNvSpPr/>
              <p:nvPr/>
            </p:nvSpPr>
            <p:spPr bwMode="auto">
              <a:xfrm>
                <a:off x="1498"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998F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 name="Group 61"/>
            <p:cNvGrpSpPr>
              <a:grpSpLocks noChangeAspect="1"/>
            </p:cNvGrpSpPr>
            <p:nvPr/>
          </p:nvGrpSpPr>
          <p:grpSpPr bwMode="auto">
            <a:xfrm>
              <a:off x="2473325" y="4387850"/>
              <a:ext cx="203200" cy="530225"/>
              <a:chOff x="1558" y="2764"/>
              <a:chExt cx="128" cy="334"/>
            </a:xfrm>
          </p:grpSpPr>
          <p:sp>
            <p:nvSpPr>
              <p:cNvPr id="22" name="AutoShape 60"/>
              <p:cNvSpPr>
                <a:spLocks noChangeAspect="1" noChangeArrowheads="1" noTextEdit="1"/>
              </p:cNvSpPr>
              <p:nvPr/>
            </p:nvSpPr>
            <p:spPr bwMode="auto">
              <a:xfrm>
                <a:off x="1558" y="2764"/>
                <a:ext cx="12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62"/>
              <p:cNvSpPr>
                <a:spLocks noChangeArrowheads="1"/>
              </p:cNvSpPr>
              <p:nvPr/>
            </p:nvSpPr>
            <p:spPr bwMode="auto">
              <a:xfrm>
                <a:off x="1558" y="2855"/>
                <a:ext cx="37" cy="243"/>
              </a:xfrm>
              <a:prstGeom prst="rect">
                <a:avLst/>
              </a:prstGeom>
              <a:solidFill>
                <a:srgbClr val="C9DD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Freeform 63"/>
              <p:cNvSpPr/>
              <p:nvPr/>
            </p:nvSpPr>
            <p:spPr bwMode="auto">
              <a:xfrm>
                <a:off x="1595" y="2764"/>
                <a:ext cx="91" cy="334"/>
              </a:xfrm>
              <a:custGeom>
                <a:avLst/>
                <a:gdLst>
                  <a:gd name="T0" fmla="*/ 0 w 91"/>
                  <a:gd name="T1" fmla="*/ 91 h 334"/>
                  <a:gd name="T2" fmla="*/ 91 w 91"/>
                  <a:gd name="T3" fmla="*/ 0 h 334"/>
                  <a:gd name="T4" fmla="*/ 91 w 91"/>
                  <a:gd name="T5" fmla="*/ 243 h 334"/>
                  <a:gd name="T6" fmla="*/ 0 w 91"/>
                  <a:gd name="T7" fmla="*/ 334 h 334"/>
                  <a:gd name="T8" fmla="*/ 0 w 91"/>
                  <a:gd name="T9" fmla="*/ 91 h 334"/>
                </a:gdLst>
                <a:ahLst/>
                <a:cxnLst>
                  <a:cxn ang="0">
                    <a:pos x="T0" y="T1"/>
                  </a:cxn>
                  <a:cxn ang="0">
                    <a:pos x="T2" y="T3"/>
                  </a:cxn>
                  <a:cxn ang="0">
                    <a:pos x="T4" y="T5"/>
                  </a:cxn>
                  <a:cxn ang="0">
                    <a:pos x="T6" y="T7"/>
                  </a:cxn>
                  <a:cxn ang="0">
                    <a:pos x="T8" y="T9"/>
                  </a:cxn>
                </a:cxnLst>
                <a:rect l="0" t="0" r="r" b="b"/>
                <a:pathLst>
                  <a:path w="91" h="334">
                    <a:moveTo>
                      <a:pt x="0" y="91"/>
                    </a:moveTo>
                    <a:lnTo>
                      <a:pt x="91" y="0"/>
                    </a:lnTo>
                    <a:lnTo>
                      <a:pt x="91" y="243"/>
                    </a:lnTo>
                    <a:lnTo>
                      <a:pt x="0" y="334"/>
                    </a:lnTo>
                    <a:lnTo>
                      <a:pt x="0" y="91"/>
                    </a:lnTo>
                    <a:close/>
                  </a:path>
                </a:pathLst>
              </a:custGeom>
              <a:solidFill>
                <a:srgbClr val="AAD3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4"/>
              <p:cNvSpPr/>
              <p:nvPr/>
            </p:nvSpPr>
            <p:spPr bwMode="auto">
              <a:xfrm>
                <a:off x="1558" y="2764"/>
                <a:ext cx="128" cy="91"/>
              </a:xfrm>
              <a:custGeom>
                <a:avLst/>
                <a:gdLst>
                  <a:gd name="T0" fmla="*/ 0 w 128"/>
                  <a:gd name="T1" fmla="*/ 91 h 91"/>
                  <a:gd name="T2" fmla="*/ 92 w 128"/>
                  <a:gd name="T3" fmla="*/ 0 h 91"/>
                  <a:gd name="T4" fmla="*/ 128 w 128"/>
                  <a:gd name="T5" fmla="*/ 0 h 91"/>
                  <a:gd name="T6" fmla="*/ 37 w 128"/>
                  <a:gd name="T7" fmla="*/ 91 h 91"/>
                  <a:gd name="T8" fmla="*/ 0 w 128"/>
                  <a:gd name="T9" fmla="*/ 91 h 91"/>
                </a:gdLst>
                <a:ahLst/>
                <a:cxnLst>
                  <a:cxn ang="0">
                    <a:pos x="T0" y="T1"/>
                  </a:cxn>
                  <a:cxn ang="0">
                    <a:pos x="T2" y="T3"/>
                  </a:cxn>
                  <a:cxn ang="0">
                    <a:pos x="T4" y="T5"/>
                  </a:cxn>
                  <a:cxn ang="0">
                    <a:pos x="T6" y="T7"/>
                  </a:cxn>
                  <a:cxn ang="0">
                    <a:pos x="T8" y="T9"/>
                  </a:cxn>
                </a:cxnLst>
                <a:rect l="0" t="0" r="r" b="b"/>
                <a:pathLst>
                  <a:path w="128" h="91">
                    <a:moveTo>
                      <a:pt x="0" y="91"/>
                    </a:moveTo>
                    <a:lnTo>
                      <a:pt x="92" y="0"/>
                    </a:lnTo>
                    <a:lnTo>
                      <a:pt x="128" y="0"/>
                    </a:lnTo>
                    <a:lnTo>
                      <a:pt x="37" y="91"/>
                    </a:lnTo>
                    <a:lnTo>
                      <a:pt x="0" y="91"/>
                    </a:lnTo>
                    <a:close/>
                  </a:path>
                </a:pathLst>
              </a:custGeom>
              <a:solidFill>
                <a:srgbClr val="638E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9" name="图片 8"/>
          <p:cNvPicPr>
            <a:picLocks noChangeAspect="1"/>
          </p:cNvPicPr>
          <p:nvPr/>
        </p:nvPicPr>
        <p:blipFill>
          <a:blip r:embed="rId4"/>
          <a:stretch>
            <a:fillRect/>
          </a:stretch>
        </p:blipFill>
        <p:spPr>
          <a:xfrm>
            <a:off x="97155" y="3139926"/>
            <a:ext cx="1445777" cy="1267924"/>
          </a:xfrm>
          <a:prstGeom prst="rect">
            <a:avLst/>
          </a:prstGeom>
        </p:spPr>
      </p:pic>
      <p:pic>
        <p:nvPicPr>
          <p:cNvPr id="12" name="图片 11"/>
          <p:cNvPicPr>
            <a:picLocks noChangeAspect="1"/>
          </p:cNvPicPr>
          <p:nvPr/>
        </p:nvPicPr>
        <p:blipFill>
          <a:blip r:embed="rId5"/>
          <a:stretch>
            <a:fillRect/>
          </a:stretch>
        </p:blipFill>
        <p:spPr>
          <a:xfrm>
            <a:off x="1649213" y="3173790"/>
            <a:ext cx="1141051" cy="1167068"/>
          </a:xfrm>
          <a:prstGeom prst="rect">
            <a:avLst/>
          </a:prstGeom>
        </p:spPr>
      </p:pic>
      <p:pic>
        <p:nvPicPr>
          <p:cNvPr id="47" name="图片 46"/>
          <p:cNvPicPr>
            <a:picLocks noChangeAspect="1"/>
          </p:cNvPicPr>
          <p:nvPr/>
        </p:nvPicPr>
        <p:blipFill>
          <a:blip r:embed="rId6"/>
          <a:stretch>
            <a:fillRect/>
          </a:stretch>
        </p:blipFill>
        <p:spPr>
          <a:xfrm>
            <a:off x="3237292" y="3155352"/>
            <a:ext cx="2106170" cy="1308890"/>
          </a:xfrm>
          <a:prstGeom prst="rect">
            <a:avLst/>
          </a:prstGeom>
        </p:spPr>
      </p:pic>
      <p:pic>
        <p:nvPicPr>
          <p:cNvPr id="51" name="图片 50"/>
          <p:cNvPicPr>
            <a:picLocks noChangeAspect="1"/>
          </p:cNvPicPr>
          <p:nvPr/>
        </p:nvPicPr>
        <p:blipFill>
          <a:blip r:embed="rId7"/>
          <a:srcRect l="24309" b="20520"/>
          <a:stretch>
            <a:fillRect/>
          </a:stretch>
        </p:blipFill>
        <p:spPr>
          <a:xfrm>
            <a:off x="5637089" y="3147113"/>
            <a:ext cx="1435866" cy="1384086"/>
          </a:xfrm>
          <a:prstGeom prst="rect">
            <a:avLst/>
          </a:prstGeom>
        </p:spPr>
      </p:pic>
      <p:pic>
        <p:nvPicPr>
          <p:cNvPr id="61" name="图片 60"/>
          <p:cNvPicPr>
            <a:picLocks noChangeAspect="1"/>
          </p:cNvPicPr>
          <p:nvPr/>
        </p:nvPicPr>
        <p:blipFill>
          <a:blip r:embed="rId8"/>
          <a:stretch>
            <a:fillRect/>
          </a:stretch>
        </p:blipFill>
        <p:spPr>
          <a:xfrm>
            <a:off x="7331982" y="3134168"/>
            <a:ext cx="1487262" cy="13006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FlYmZlNTM1YzMwN2MzNGE5NzVkYjQ2YzkxNWUxZjIifQ=="/>
</p:tagLst>
</file>

<file path=ppt/theme/theme1.xml><?xml version="1.0" encoding="utf-8"?>
<a:theme xmlns:a="http://schemas.openxmlformats.org/drawingml/2006/main" name="Office 主题​​">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2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3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4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5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6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7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自定义 4">
      <a:dk1>
        <a:srgbClr val="023B72"/>
      </a:dk1>
      <a:lt1>
        <a:srgbClr val="FFFFFF"/>
      </a:lt1>
      <a:dk2>
        <a:srgbClr val="005FC8"/>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自定义设计方案">
  <a:themeElements>
    <a:clrScheme name="自定义 4">
      <a:dk1>
        <a:srgbClr val="023B72"/>
      </a:dk1>
      <a:lt1>
        <a:srgbClr val="FFFFFF"/>
      </a:lt1>
      <a:dk2>
        <a:srgbClr val="005FC8"/>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自定义设计方案">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388</Words>
  <Application>Microsoft Office PowerPoint</Application>
  <PresentationFormat>全屏显示(4:3)</PresentationFormat>
  <Paragraphs>86</Paragraphs>
  <Slides>6</Slides>
  <Notes>4</Notes>
  <HiddenSlides>0</HiddenSlides>
  <MMClips>0</MMClips>
  <ScaleCrop>false</ScaleCrop>
  <HeadingPairs>
    <vt:vector size="6" baseType="variant">
      <vt:variant>
        <vt:lpstr>已用的字体</vt:lpstr>
      </vt:variant>
      <vt:variant>
        <vt:i4>6</vt:i4>
      </vt:variant>
      <vt:variant>
        <vt:lpstr>主题</vt:lpstr>
      </vt:variant>
      <vt:variant>
        <vt:i4>19</vt:i4>
      </vt:variant>
      <vt:variant>
        <vt:lpstr>幻灯片标题</vt:lpstr>
      </vt:variant>
      <vt:variant>
        <vt:i4>6</vt:i4>
      </vt:variant>
    </vt:vector>
  </HeadingPairs>
  <TitlesOfParts>
    <vt:vector size="31" baseType="lpstr">
      <vt:lpstr>标准粗黑</vt:lpstr>
      <vt:lpstr>等线</vt:lpstr>
      <vt:lpstr>华文新魏</vt:lpstr>
      <vt:lpstr>微软雅黑</vt:lpstr>
      <vt:lpstr>Arial</vt:lpstr>
      <vt:lpstr>Palatino Linotype</vt:lpstr>
      <vt:lpstr>Office 主题​​</vt:lpstr>
      <vt:lpstr>自定义设计方案</vt:lpstr>
      <vt:lpstr>1_自定义设计方案</vt:lpstr>
      <vt:lpstr>2_自定义设计方案</vt:lpstr>
      <vt:lpstr>5_自定义设计方案</vt:lpstr>
      <vt:lpstr>3_自定义设计方案</vt:lpstr>
      <vt:lpstr>4_自定义设计方案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Diffusion-RSCC: Diffusion Probabilistic Model for Change Captioning in Remote Sensing Images                                                          ———图复现</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Chengze</dc:creator>
  <cp:lastModifiedBy>杨 力畅</cp:lastModifiedBy>
  <cp:revision>441</cp:revision>
  <dcterms:created xsi:type="dcterms:W3CDTF">2021-03-23T08:59:00Z</dcterms:created>
  <dcterms:modified xsi:type="dcterms:W3CDTF">2024-10-25T18:04:23Z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096A64C6BD6F42C5B76EE097AE48E7A2_12</vt:lpwstr>
  </property>
  <property fmtid="{D5CDD505-2E9C-101B-9397-08002B2CF9AE}" pid="3" name="KSOProductBuildVer">
    <vt:lpwstr>2052-12.1.0.17147</vt:lpwstr>
  </property>
</Properties>
</file>