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3" r:id="rId4"/>
    <p:sldId id="258" r:id="rId5"/>
    <p:sldId id="257" r:id="rId6"/>
    <p:sldId id="259" r:id="rId7"/>
    <p:sldId id="260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30" d="100"/>
          <a:sy n="130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apple.com/documentation/uikit/uicollectionviewcompositionallayou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170D-6DBA-3149-8D15-F71B432F3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690" y="2512415"/>
            <a:ext cx="10358620" cy="1518538"/>
          </a:xfrm>
        </p:spPr>
        <p:txBody>
          <a:bodyPr/>
          <a:lstStyle/>
          <a:p>
            <a:r>
              <a:rPr lang="en-JP" dirty="0"/>
              <a:t>Modern CollectionView Layouts in 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4ED24-B573-5347-A395-9307EA95B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896" y="5288658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Presented  B</a:t>
            </a:r>
            <a:r>
              <a:rPr lang="en-JP" dirty="0">
                <a:solidFill>
                  <a:schemeClr val="bg1"/>
                </a:solidFill>
              </a:rPr>
              <a:t>y </a:t>
            </a:r>
          </a:p>
          <a:p>
            <a:r>
              <a:rPr lang="en-JP" dirty="0">
                <a:solidFill>
                  <a:schemeClr val="bg1"/>
                </a:solidFill>
              </a:rPr>
              <a:t>   - Abhishek and Niraj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3BEA7-22CD-EC4C-ADCB-AD1FEC2279F7}"/>
              </a:ext>
            </a:extLst>
          </p:cNvPr>
          <p:cNvSpPr txBox="1"/>
          <p:nvPr/>
        </p:nvSpPr>
        <p:spPr>
          <a:xfrm>
            <a:off x="943896" y="1356851"/>
            <a:ext cx="8633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3200" dirty="0">
                <a:solidFill>
                  <a:schemeClr val="bg1"/>
                </a:solidFill>
              </a:rPr>
              <a:t>iOS Caf</a:t>
            </a:r>
            <a:r>
              <a:rPr lang="en-US" sz="3200" dirty="0">
                <a:solidFill>
                  <a:schemeClr val="bg1"/>
                </a:solidFill>
              </a:rPr>
              <a:t>e Event</a:t>
            </a:r>
            <a:endParaRPr lang="en-JP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63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D9D3-9909-ED47-864C-ED6CBEC4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JP" sz="3300" dirty="0">
                <a:solidFill>
                  <a:srgbClr val="EBEBEB"/>
                </a:solidFill>
              </a:rPr>
              <a:t>Demo Time</a:t>
            </a:r>
            <a:br>
              <a:rPr lang="en-JP" sz="2000" dirty="0"/>
            </a:br>
            <a:endParaRPr lang="en-JP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0688-DB0B-9D43-B42D-180FC626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JP" sz="1600" dirty="0"/>
              <a:t>Lets see the DEMO!!!!</a:t>
            </a:r>
          </a:p>
        </p:txBody>
      </p:sp>
      <p:pic>
        <p:nvPicPr>
          <p:cNvPr id="5" name="Picture 4" descr="A dog sitting in a bathtub&#10;&#10;Description automatically generated with medium confidence">
            <a:extLst>
              <a:ext uri="{FF2B5EF4-FFF2-40B4-BE49-F238E27FC236}">
                <a16:creationId xmlns:a16="http://schemas.microsoft.com/office/drawing/2014/main" id="{1DDDB551-DC01-5549-803C-EE809B4B8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393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767931-836E-0149-A582-F362F2A3B14F}"/>
              </a:ext>
            </a:extLst>
          </p:cNvPr>
          <p:cNvSpPr txBox="1"/>
          <p:nvPr/>
        </p:nvSpPr>
        <p:spPr>
          <a:xfrm>
            <a:off x="5653825" y="4889007"/>
            <a:ext cx="6787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Enough of Talk...</a:t>
            </a:r>
            <a:br>
              <a:rPr lang="en-JP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JP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..show me the code 😤..</a:t>
            </a:r>
          </a:p>
        </p:txBody>
      </p:sp>
    </p:spTree>
    <p:extLst>
      <p:ext uri="{BB962C8B-B14F-4D97-AF65-F5344CB8AC3E}">
        <p14:creationId xmlns:p14="http://schemas.microsoft.com/office/powerpoint/2010/main" val="7320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B7643-47D4-6047-A6E9-E2A20790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This meeting will be recorded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D6BC7625-05C3-90DD-D0D9-BF1A978F6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132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0FAF-A5EB-5F4A-8D4C-16140699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C172-8F92-584B-962D-99C62EE4B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Knowledge of Swift and UIKit</a:t>
            </a:r>
          </a:p>
          <a:p>
            <a:pPr marL="0" indent="0">
              <a:buNone/>
            </a:pPr>
            <a:endParaRPr lang="en-JP" dirty="0"/>
          </a:p>
          <a:p>
            <a:r>
              <a:rPr lang="en-JP" dirty="0"/>
              <a:t>Basic understanding about UICollectionView / UICollectionViewController</a:t>
            </a:r>
          </a:p>
          <a:p>
            <a:endParaRPr lang="en-JP" dirty="0"/>
          </a:p>
          <a:p>
            <a:r>
              <a:rPr lang="en-JP" dirty="0"/>
              <a:t>Knowledge of Protocols, Delegates and Data Source</a:t>
            </a:r>
          </a:p>
          <a:p>
            <a:endParaRPr lang="en-JP" dirty="0"/>
          </a:p>
          <a:p>
            <a:r>
              <a:rPr lang="en-JP" dirty="0"/>
              <a:t>Prior experience  of </a:t>
            </a:r>
            <a:r>
              <a:rPr lang="en-US" dirty="0"/>
              <a:t>working with </a:t>
            </a:r>
            <a:r>
              <a:rPr lang="en-US" dirty="0" err="1"/>
              <a:t>UITableViews</a:t>
            </a:r>
            <a:endParaRPr lang="en-JP" dirty="0"/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92067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7EC61-F654-E04A-BA0D-9FBF205A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JP" sz="3200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2237-77B6-B04A-8975-15CC353E9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JP" sz="2000" dirty="0"/>
              <a:t>CollectionView building blocks</a:t>
            </a:r>
          </a:p>
          <a:p>
            <a:r>
              <a:rPr lang="en-US" sz="2000" dirty="0" err="1"/>
              <a:t>CollectionView</a:t>
            </a:r>
            <a:r>
              <a:rPr lang="en-US" sz="2000" dirty="0"/>
              <a:t> before iOS 13</a:t>
            </a:r>
            <a:endParaRPr lang="en-JP" sz="2000" dirty="0"/>
          </a:p>
          <a:p>
            <a:r>
              <a:rPr lang="en-JP" sz="2000" dirty="0"/>
              <a:t>Modern APIs in CollectionView</a:t>
            </a:r>
          </a:p>
          <a:p>
            <a:r>
              <a:rPr lang="en-JP" sz="2000" dirty="0"/>
              <a:t>Ease of use</a:t>
            </a:r>
          </a:p>
          <a:p>
            <a:r>
              <a:rPr lang="en-JP" sz="2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6863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05DB8-F33B-9C47-A469-A6EC8728C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JP" sz="3200">
                <a:solidFill>
                  <a:srgbClr val="EBEBEB"/>
                </a:solidFill>
              </a:rPr>
              <a:t>CollectionView Building Blocks</a:t>
            </a:r>
            <a:br>
              <a:rPr lang="en-JP" sz="3200">
                <a:solidFill>
                  <a:srgbClr val="EBEBEB"/>
                </a:solidFill>
              </a:rPr>
            </a:br>
            <a:endParaRPr lang="en-JP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7124-908B-7643-AF37-21608404D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endParaRPr lang="en-JP" sz="2000"/>
          </a:p>
          <a:p>
            <a:r>
              <a:rPr lang="en-JP" sz="2000"/>
              <a:t>Cells </a:t>
            </a:r>
          </a:p>
          <a:p>
            <a:r>
              <a:rPr lang="en-JP" sz="2000"/>
              <a:t>Layout</a:t>
            </a:r>
          </a:p>
          <a:p>
            <a:r>
              <a:rPr lang="en-JP" sz="2000"/>
              <a:t>DataSoure </a:t>
            </a:r>
          </a:p>
          <a:p>
            <a:r>
              <a:rPr lang="en-JP" sz="2000"/>
              <a:t>Delegate</a:t>
            </a:r>
          </a:p>
          <a:p>
            <a:r>
              <a:rPr lang="en-JP" sz="2000"/>
              <a:t>Parent View Controller</a:t>
            </a:r>
          </a:p>
        </p:txBody>
      </p:sp>
    </p:spTree>
    <p:extLst>
      <p:ext uri="{BB962C8B-B14F-4D97-AF65-F5344CB8AC3E}">
        <p14:creationId xmlns:p14="http://schemas.microsoft.com/office/powerpoint/2010/main" val="19714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CF95-1532-F144-8B53-A26E51CB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EBEBEB"/>
                </a:solidFill>
              </a:rPr>
              <a:t>CollectionView</a:t>
            </a:r>
            <a:r>
              <a:rPr lang="en-US" dirty="0">
                <a:solidFill>
                  <a:srgbClr val="EBEBEB"/>
                </a:solidFill>
              </a:rPr>
              <a:t> before iOS 13</a:t>
            </a:r>
            <a:endParaRPr lang="en-JP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1A75-C7FA-DD44-884E-E8B70D311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JP" dirty="0"/>
              <a:t>Define a Flow Layout</a:t>
            </a:r>
          </a:p>
          <a:p>
            <a:r>
              <a:rPr lang="en-JP" dirty="0"/>
              <a:t>Conform to Flow Layout Delegate</a:t>
            </a:r>
          </a:p>
          <a:p>
            <a:r>
              <a:rPr lang="en-JP" dirty="0"/>
              <a:t>Too much efforts required for achieveing complex grid layouts 😫</a:t>
            </a:r>
          </a:p>
          <a:p>
            <a:r>
              <a:rPr lang="en-US" dirty="0"/>
              <a:t>Making multiple horizontal scrollable views in single vertical scroll view was pain</a:t>
            </a:r>
          </a:p>
          <a:p>
            <a:r>
              <a:rPr lang="en-US" dirty="0"/>
              <a:t>Snapping behavior required developer side efforts😖</a:t>
            </a:r>
            <a:endParaRPr lang="en-JP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E01CC88-3766-C54D-AD52-71C335AD3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96" r="-1" b="8749"/>
          <a:stretch/>
        </p:blipFill>
        <p:spPr>
          <a:xfrm>
            <a:off x="8278735" y="2775951"/>
            <a:ext cx="2563719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87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F6EE0-20B8-5643-8ED0-9D3C6882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JP" sz="3200" dirty="0">
                <a:solidFill>
                  <a:srgbClr val="EBEBEB"/>
                </a:solidFill>
              </a:rPr>
              <a:t>Modern APIs in CollectionView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26F2745-8622-9347-AAE7-AA473711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6478588" cy="5954325"/>
          </a:xfrm>
        </p:spPr>
        <p:txBody>
          <a:bodyPr anchor="ctr">
            <a:normAutofit/>
          </a:bodyPr>
          <a:lstStyle/>
          <a:p>
            <a:r>
              <a:rPr lang="en-JP" sz="2000" dirty="0"/>
              <a:t>Launched in WWDC 2019</a:t>
            </a:r>
          </a:p>
          <a:p>
            <a:r>
              <a:rPr lang="en-JP" sz="2000" dirty="0"/>
              <a:t>Minimum target SDK version iOS 13</a:t>
            </a:r>
          </a:p>
          <a:p>
            <a:r>
              <a:rPr lang="en-JP" sz="2000" dirty="0"/>
              <a:t>Compositional Layout is one modern a</a:t>
            </a:r>
            <a:r>
              <a:rPr lang="en-US" sz="2000" dirty="0"/>
              <a:t>p</a:t>
            </a:r>
            <a:r>
              <a:rPr lang="en-JP" sz="2000" dirty="0"/>
              <a:t>i launched in iOS 13</a:t>
            </a:r>
          </a:p>
          <a:p>
            <a:r>
              <a:rPr lang="en-US" sz="2000" dirty="0"/>
              <a:t>Allows us to combine items in highly adaptive and flexible visual arrangements.</a:t>
            </a:r>
          </a:p>
          <a:p>
            <a:endParaRPr lang="en-JP" sz="2000" dirty="0"/>
          </a:p>
          <a:p>
            <a:endParaRPr lang="en-JP" sz="2000" dirty="0"/>
          </a:p>
          <a:p>
            <a:endParaRPr lang="en-JP" sz="2000" dirty="0"/>
          </a:p>
        </p:txBody>
      </p:sp>
    </p:spTree>
    <p:extLst>
      <p:ext uri="{BB962C8B-B14F-4D97-AF65-F5344CB8AC3E}">
        <p14:creationId xmlns:p14="http://schemas.microsoft.com/office/powerpoint/2010/main" val="420385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035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0FAEA-B43E-D04F-8F2D-9D50F47A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JP" dirty="0">
                <a:solidFill>
                  <a:srgbClr val="EBEBEB"/>
                </a:solidFill>
              </a:rPr>
              <a:t>Ease of use</a:t>
            </a: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8A9A-2A20-F148-B4DC-72C595D66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329178"/>
            <a:ext cx="6072776" cy="381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Compositional layout consists of major parts</a:t>
            </a:r>
            <a:endParaRPr lang="en-US" sz="2000" dirty="0"/>
          </a:p>
          <a:p>
            <a:r>
              <a:rPr lang="en-US" sz="2000" b="1" dirty="0">
                <a:solidFill>
                  <a:srgbClr val="FFFFFF"/>
                </a:solidFill>
              </a:rPr>
              <a:t>Section</a:t>
            </a:r>
            <a:r>
              <a:rPr lang="en-US" sz="2000" dirty="0">
                <a:solidFill>
                  <a:srgbClr val="FFFFFF"/>
                </a:solidFill>
              </a:rPr>
              <a:t>: organizes the data and helps in representation 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  <a:p>
            <a:pPr fontAlgn="base"/>
            <a:r>
              <a:rPr lang="en-US" sz="2000" b="1" dirty="0">
                <a:solidFill>
                  <a:srgbClr val="FFFFFF"/>
                </a:solidFill>
              </a:rPr>
              <a:t>Group</a:t>
            </a:r>
            <a:r>
              <a:rPr lang="en-US" sz="2000" dirty="0">
                <a:solidFill>
                  <a:srgbClr val="FFFFFF"/>
                </a:solidFill>
              </a:rPr>
              <a:t>: It determines whether an item should be aligned horizontally or vertically.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  <a:p>
            <a:pPr fontAlgn="base"/>
            <a:r>
              <a:rPr lang="en-US" sz="2000" b="1" dirty="0">
                <a:solidFill>
                  <a:srgbClr val="FFFFFF"/>
                </a:solidFill>
              </a:rPr>
              <a:t>Item</a:t>
            </a:r>
            <a:r>
              <a:rPr lang="en-US" sz="2000" dirty="0">
                <a:solidFill>
                  <a:srgbClr val="FFFFFF"/>
                </a:solidFill>
              </a:rPr>
              <a:t> : It is comparable to a cell in any collection view or table view.</a:t>
            </a:r>
          </a:p>
          <a:p>
            <a:pPr marL="0" indent="0">
              <a:buNone/>
            </a:pPr>
            <a:endParaRPr lang="en-JP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52B6F-B0ED-C043-9AB9-2DF688B0AC1C}"/>
              </a:ext>
            </a:extLst>
          </p:cNvPr>
          <p:cNvSpPr txBox="1"/>
          <p:nvPr/>
        </p:nvSpPr>
        <p:spPr>
          <a:xfrm>
            <a:off x="2087291" y="6556331"/>
            <a:ext cx="83505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Picture courtesy: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https://developer.apple.com/documentation/uikit/uicollectionviewcompositionallayout</a:t>
            </a:r>
            <a:endParaRPr lang="en-US" sz="1100" dirty="0">
              <a:solidFill>
                <a:schemeClr val="bg1"/>
              </a:solidFill>
            </a:endParaRPr>
          </a:p>
          <a:p>
            <a:br>
              <a:rPr lang="en-US" sz="1100" dirty="0">
                <a:solidFill>
                  <a:schemeClr val="bg1"/>
                </a:solidFill>
              </a:rPr>
            </a:br>
            <a:endParaRPr lang="en-JP" sz="1100" dirty="0">
              <a:solidFill>
                <a:schemeClr val="bg1"/>
              </a:solidFill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9C243BB-596D-9849-B482-17390D09F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061" y="146293"/>
            <a:ext cx="4477739" cy="630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91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4A2F1-20CA-2945-AD2A-E3C30630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JP" sz="3300" dirty="0">
                <a:solidFill>
                  <a:srgbClr val="EBEBEB"/>
                </a:solidFill>
              </a:rPr>
              <a:t>Layout Dimensions</a:t>
            </a:r>
          </a:p>
        </p:txBody>
      </p:sp>
      <p:pic>
        <p:nvPicPr>
          <p:cNvPr id="7" name="Picture 6" descr="Shape, square&#10;&#10;Description automatically generated">
            <a:extLst>
              <a:ext uri="{FF2B5EF4-FFF2-40B4-BE49-F238E27FC236}">
                <a16:creationId xmlns:a16="http://schemas.microsoft.com/office/drawing/2014/main" id="{93C4974F-6981-5945-A675-85810308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768" y="803751"/>
            <a:ext cx="3557210" cy="525049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15384-3DC9-4541-A042-ED811816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JP" dirty="0">
                <a:solidFill>
                  <a:srgbClr val="FFFFFF"/>
                </a:solidFill>
              </a:rPr>
              <a:t>Absolute </a:t>
            </a:r>
          </a:p>
          <a:p>
            <a:pPr marL="0" indent="0">
              <a:buNone/>
            </a:pPr>
            <a:endParaRPr lang="en-JP" dirty="0">
              <a:solidFill>
                <a:srgbClr val="FFFFFF"/>
              </a:solidFill>
            </a:endParaRPr>
          </a:p>
          <a:p>
            <a:r>
              <a:rPr lang="en-JP" dirty="0">
                <a:solidFill>
                  <a:srgbClr val="FFFFFF"/>
                </a:solidFill>
              </a:rPr>
              <a:t>Fractional</a:t>
            </a:r>
          </a:p>
          <a:p>
            <a:pPr marL="0" indent="0">
              <a:buNone/>
            </a:pPr>
            <a:endParaRPr lang="en-JP" dirty="0">
              <a:solidFill>
                <a:srgbClr val="FFFFFF"/>
              </a:solidFill>
            </a:endParaRPr>
          </a:p>
          <a:p>
            <a:r>
              <a:rPr lang="en-JP" dirty="0">
                <a:solidFill>
                  <a:srgbClr val="FFFFFF"/>
                </a:solidFill>
              </a:rPr>
              <a:t>Estimated</a:t>
            </a:r>
          </a:p>
          <a:p>
            <a:endParaRPr lang="en-JP" dirty="0">
              <a:solidFill>
                <a:srgbClr val="FFFFFF"/>
              </a:solidFill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28965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363</TotalTime>
  <Words>249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Modern CollectionView Layouts in iOS</vt:lpstr>
      <vt:lpstr>This meeting will be recorded</vt:lpstr>
      <vt:lpstr>Prerequisites</vt:lpstr>
      <vt:lpstr>AGENDA</vt:lpstr>
      <vt:lpstr>CollectionView Building Blocks </vt:lpstr>
      <vt:lpstr>CollectionView before iOS 13</vt:lpstr>
      <vt:lpstr>Modern APIs in CollectionView</vt:lpstr>
      <vt:lpstr>Ease of use</vt:lpstr>
      <vt:lpstr>Layout Dimensions</vt:lpstr>
      <vt:lpstr>Demo Time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CollectionView Layouts in iOS</dc:title>
  <dc:creator>Tiwari, Niraj | Nero | LPD</dc:creator>
  <cp:lastModifiedBy>Tiwari, Niraj | Nero | LPD</cp:lastModifiedBy>
  <cp:revision>35</cp:revision>
  <dcterms:created xsi:type="dcterms:W3CDTF">2022-09-09T11:12:54Z</dcterms:created>
  <dcterms:modified xsi:type="dcterms:W3CDTF">2022-09-10T12:36:20Z</dcterms:modified>
</cp:coreProperties>
</file>