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4" r:id="rId4"/>
    <p:sldId id="260" r:id="rId5"/>
    <p:sldId id="258" r:id="rId6"/>
    <p:sldId id="270" r:id="rId7"/>
    <p:sldId id="271" r:id="rId8"/>
    <p:sldId id="272" r:id="rId9"/>
    <p:sldId id="264" r:id="rId10"/>
    <p:sldId id="263" r:id="rId11"/>
    <p:sldId id="280" r:id="rId12"/>
    <p:sldId id="279" r:id="rId13"/>
    <p:sldId id="283" r:id="rId14"/>
    <p:sldId id="281" r:id="rId15"/>
    <p:sldId id="275" r:id="rId16"/>
    <p:sldId id="276" r:id="rId17"/>
    <p:sldId id="265" r:id="rId18"/>
    <p:sldId id="262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4747" userDrawn="1">
          <p15:clr>
            <a:srgbClr val="A4A3A4"/>
          </p15:clr>
        </p15:guide>
        <p15:guide id="4" pos="672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B67"/>
    <a:srgbClr val="B5908D"/>
    <a:srgbClr val="CDB5B3"/>
    <a:srgbClr val="52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032" y="-96"/>
      </p:cViewPr>
      <p:guideLst>
        <p:guide orient="horz" pos="2160"/>
        <p:guide pos="3840"/>
        <p:guide pos="2933"/>
        <p:guide pos="4747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16/9/18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t="7727" r="33389" b="9966"/>
          <a:stretch>
            <a:fillRect/>
          </a:stretch>
        </p:blipFill>
        <p:spPr>
          <a:xfrm>
            <a:off x="4102561" y="1060401"/>
            <a:ext cx="3613356" cy="3613356"/>
          </a:xfrm>
          <a:custGeom>
            <a:avLst/>
            <a:gdLst>
              <a:gd name="connsiteX0" fmla="*/ 1806677 w 3613356"/>
              <a:gd name="connsiteY0" fmla="*/ 594851 h 3613356"/>
              <a:gd name="connsiteX1" fmla="*/ 594851 w 3613356"/>
              <a:gd name="connsiteY1" fmla="*/ 1806677 h 3613356"/>
              <a:gd name="connsiteX2" fmla="*/ 1806677 w 3613356"/>
              <a:gd name="connsiteY2" fmla="*/ 3018503 h 3613356"/>
              <a:gd name="connsiteX3" fmla="*/ 3018503 w 3613356"/>
              <a:gd name="connsiteY3" fmla="*/ 1806677 h 3613356"/>
              <a:gd name="connsiteX4" fmla="*/ 1806677 w 3613356"/>
              <a:gd name="connsiteY4" fmla="*/ 594851 h 3613356"/>
              <a:gd name="connsiteX5" fmla="*/ 1806678 w 3613356"/>
              <a:gd name="connsiteY5" fmla="*/ 0 h 3613356"/>
              <a:gd name="connsiteX6" fmla="*/ 3613356 w 3613356"/>
              <a:gd name="connsiteY6" fmla="*/ 1806678 h 3613356"/>
              <a:gd name="connsiteX7" fmla="*/ 1806678 w 3613356"/>
              <a:gd name="connsiteY7" fmla="*/ 3613356 h 3613356"/>
              <a:gd name="connsiteX8" fmla="*/ 0 w 3613356"/>
              <a:gd name="connsiteY8" fmla="*/ 1806678 h 3613356"/>
              <a:gd name="connsiteX9" fmla="*/ 1806678 w 3613356"/>
              <a:gd name="connsiteY9" fmla="*/ 0 h 361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3356" h="3613356">
                <a:moveTo>
                  <a:pt x="1806677" y="594851"/>
                </a:moveTo>
                <a:cubicBezTo>
                  <a:pt x="1137404" y="594851"/>
                  <a:pt x="594851" y="1137404"/>
                  <a:pt x="594851" y="1806677"/>
                </a:cubicBezTo>
                <a:cubicBezTo>
                  <a:pt x="594851" y="2475950"/>
                  <a:pt x="1137404" y="3018503"/>
                  <a:pt x="1806677" y="3018503"/>
                </a:cubicBezTo>
                <a:cubicBezTo>
                  <a:pt x="2475950" y="3018503"/>
                  <a:pt x="3018503" y="2475950"/>
                  <a:pt x="3018503" y="1806677"/>
                </a:cubicBezTo>
                <a:cubicBezTo>
                  <a:pt x="3018503" y="1137404"/>
                  <a:pt x="2475950" y="594851"/>
                  <a:pt x="1806677" y="594851"/>
                </a:cubicBezTo>
                <a:close/>
                <a:moveTo>
                  <a:pt x="1806678" y="0"/>
                </a:moveTo>
                <a:cubicBezTo>
                  <a:pt x="2804479" y="0"/>
                  <a:pt x="3613356" y="808877"/>
                  <a:pt x="3613356" y="1806678"/>
                </a:cubicBezTo>
                <a:cubicBezTo>
                  <a:pt x="3613356" y="2804479"/>
                  <a:pt x="2804479" y="3613356"/>
                  <a:pt x="1806678" y="3613356"/>
                </a:cubicBezTo>
                <a:cubicBezTo>
                  <a:pt x="808877" y="3613356"/>
                  <a:pt x="0" y="2804479"/>
                  <a:pt x="0" y="1806678"/>
                </a:cubicBezTo>
                <a:cubicBezTo>
                  <a:pt x="0" y="808877"/>
                  <a:pt x="808877" y="0"/>
                  <a:pt x="180667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3697870" y="4986787"/>
            <a:ext cx="46586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序言</a:t>
            </a:r>
            <a:endParaRPr lang="zh-CN" altLang="en-US" sz="4800" b="1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3354" y="2577440"/>
            <a:ext cx="1415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Start</a:t>
            </a:r>
            <a:endParaRPr lang="zh-CN" alt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52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下载第一步查询缓存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7" name="Picture 16" descr="4323C5F9-5E6E-4882-9031-D44350A90E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7" y="975443"/>
            <a:ext cx="6453345" cy="5008340"/>
          </a:xfrm>
          <a:prstGeom prst="rect">
            <a:avLst/>
          </a:prstGeom>
        </p:spPr>
      </p:pic>
      <p:sp>
        <p:nvSpPr>
          <p:cNvPr id="19" name="文本框 14"/>
          <p:cNvSpPr txBox="1"/>
          <p:nvPr/>
        </p:nvSpPr>
        <p:spPr>
          <a:xfrm>
            <a:off x="8086757" y="1831254"/>
            <a:ext cx="2922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查找主要方法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内存查找：通过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MD5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找作为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key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在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NSCache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中找图片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磁盘查找：通过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MD5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查找文件名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zh-CN" altLang="en-US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214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下载第一步查询缓存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19" name="文本框 14"/>
          <p:cNvSpPr txBox="1"/>
          <p:nvPr/>
        </p:nvSpPr>
        <p:spPr>
          <a:xfrm>
            <a:off x="1372694" y="1242028"/>
            <a:ext cx="7377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思考：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在缓存图片时会对图片的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进行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MD5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加密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,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作为图片存入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NSCache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key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或者存入硬盘的文件名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为什么要进行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MD5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加密呢？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2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：查询时是根据按键找值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,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那么它是如何通过按键找值得呢？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zh-CN" altLang="en-US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31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下载第二步下载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2" name="Picture 1" descr="293B1046-6CF0-45D1-B668-3B0DBF97612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4" y="846202"/>
            <a:ext cx="4371542" cy="5631796"/>
          </a:xfrm>
          <a:prstGeom prst="rect">
            <a:avLst/>
          </a:prstGeom>
        </p:spPr>
      </p:pic>
      <p:sp>
        <p:nvSpPr>
          <p:cNvPr id="9" name="文本框 14"/>
          <p:cNvSpPr txBox="1"/>
          <p:nvPr/>
        </p:nvSpPr>
        <p:spPr>
          <a:xfrm>
            <a:off x="6079075" y="1400783"/>
            <a:ext cx="4283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每个图片的下载都是一个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operation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操作</a:t>
            </a:r>
            <a:r>
              <a:rPr lang="zh-CN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,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并把这些操作放到一个操作队列中，实现图片的并发下载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两个要点：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SDWebImageOperation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协议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中的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cancel</a:t>
            </a:r>
          </a:p>
          <a:p>
            <a:pPr lvl="2"/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	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 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SDwenImageDownloaderOperation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继承自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NSOperation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.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对于图片的下载，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SDWebImageDownloader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完全依赖于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NSURLSession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类，并实现了其相关代理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9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下载第二步下载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0188" y="9898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7966" y="1484830"/>
            <a:ext cx="734905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思考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：如何在下载之前给视图绑定一个事件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	</a:t>
            </a:r>
            <a:r>
              <a:rPr lang="zh-CN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（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runtime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）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2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</a:t>
            </a: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下载时如何防止同一个</a:t>
            </a:r>
            <a:r>
              <a:rPr lang="en-US" altLang="zh-CN" dirty="0" err="1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</a:t>
            </a: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被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多次下载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	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  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BOOL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isfirst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3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：下载任务的相关下载进度等相关信息是如何保存的呢？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NSDcitionnarg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*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URLCallBack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4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如何处理下载失败的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?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	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NSMutableset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*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FieldURL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;(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效率高，不重复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)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5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是如何管理下载任务的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GCD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并发队列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6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</a:t>
            </a:r>
            <a:r>
              <a:rPr lang="en-US" altLang="zh-CN" dirty="0" err="1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SDWebImagedownloaderOperation</a:t>
            </a: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是通过重写</a:t>
            </a:r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start</a:t>
            </a: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方法呢还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是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通过</a:t>
            </a: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重写</a:t>
            </a:r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main</a:t>
            </a: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方法呢，为什么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？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GCD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自定义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operation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重写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main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和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start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方法的区别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15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下载之如何绑定一个回调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6415245" y="877824"/>
            <a:ext cx="428337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addProgressCallBack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绑定回调：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URLCallbacks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这个函数从始至终在一个</a:t>
            </a:r>
            <a:r>
              <a:rPr lang="en-US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dispatch_barrier_sync</a:t>
            </a:r>
            <a:r>
              <a:rPr 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(</a:t>
            </a:r>
            <a:r>
              <a:rPr lang="en-US" dirty="0" err="1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self.barrierQueue</a:t>
            </a:r>
            <a:r>
              <a:rPr 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, ^</a:t>
            </a:r>
            <a:r>
              <a:rPr lang="zh-CN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}</a:t>
            </a:r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);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这样一个队列里面同步创建下载任务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,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这里为什么是同步呢，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URLCallbacks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这个字典里面存储的是所有下载任务的回调，每个不同的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对应了他相关的回调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,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图片下载是并发的，这就会涉及到多线程对同一个属性进行读写的问题，为了保证线程的安全性，作者结局的办法就是构建一个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barrierQueue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在这个同步函数里，这个函数可以设置一个同步的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block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，他会等到这个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block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加入队列之前的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block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执行完毕之后才开始执行，在他之后加入队列的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block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，则等到这个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block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执行完毕后才开始执行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.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5" name="Picture 4" descr="URLCall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0" y="1064594"/>
            <a:ext cx="5546806" cy="45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下载第三步缓存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3" name="Picture 2" descr="752B3D9C-A685-426D-A9B0-2D6970A1B4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7" y="795827"/>
            <a:ext cx="4886924" cy="5645769"/>
          </a:xfrm>
          <a:prstGeom prst="rect">
            <a:avLst/>
          </a:prstGeom>
        </p:spPr>
      </p:pic>
      <p:sp>
        <p:nvSpPr>
          <p:cNvPr id="9" name="文本框 14"/>
          <p:cNvSpPr txBox="1"/>
          <p:nvPr/>
        </p:nvSpPr>
        <p:spPr>
          <a:xfrm>
            <a:off x="6902434" y="1831253"/>
            <a:ext cx="3285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缓存策略：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：没有缓存的缓存策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略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2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：内存缓存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（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NSCache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）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3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：硬盘缓存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（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NSFileManager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）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思考：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1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NSCache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相当于一个键值对，存储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key-value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，但是为什么不用字典呢？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2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：内存是如何清理缓存的 ？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19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重点之：清理机制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644227" y="764023"/>
            <a:ext cx="9506953" cy="609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SDWebImageCache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在初始化时会注册一些通知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/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在内存警告时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/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推到后台清理内存图片缓存，应用结束后清理过期图片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清理</a:t>
            </a:r>
            <a:r>
              <a:rPr lang="en-US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和</a:t>
            </a:r>
            <a:r>
              <a:rPr lang="en-US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部分清理两种</a:t>
            </a:r>
            <a:r>
              <a:rPr lang="en-US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情况</a:t>
            </a:r>
          </a:p>
          <a:p>
            <a:endParaRPr lang="en-US" altLang="en-US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marL="285750" indent="-285750">
              <a:buFont typeface="Wingdings" charset="2"/>
              <a:buChar char="u"/>
            </a:pP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完全清理：</a:t>
            </a:r>
            <a:r>
              <a:rPr lang="en-US" altLang="zh-CN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clear</a:t>
            </a:r>
            <a:r>
              <a:rPr lang="zh-CN" altLang="en-US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：会将缓存的文件夹</a:t>
            </a:r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清理分为完全清理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或者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NSCache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中的所有对象移除掉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marL="285750" indent="-285750">
              <a:buFont typeface="Wingdings" charset="2"/>
              <a:buChar char="u"/>
            </a:pP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部分清理：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clean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：有两个要素</a:t>
            </a:r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zh-CN" altLang="en-US" sz="16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文件的缓存有效期：先删除过期的，有效期默认是一周</a:t>
            </a:r>
            <a:endParaRPr lang="en-US" altLang="zh-CN" sz="1600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sz="1600" dirty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	</a:t>
            </a:r>
            <a:r>
              <a:rPr lang="zh-CN" altLang="en-US" sz="16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最大缓存大小：有效期里面的</a:t>
            </a:r>
            <a:r>
              <a:rPr lang="en-US" altLang="zh-CN" sz="16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LRU</a:t>
            </a:r>
            <a:r>
              <a:rPr lang="zh-CN" altLang="en-US" sz="16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（当有效期里面的所有缓存文件的总大小超过最大缓存空间的大小，则会按照文件的最后修改时间进行排序，删除较早的文件，知道磁盘缓存的实际大小</a:t>
            </a:r>
            <a:r>
              <a:rPr lang="en-US" altLang="zh-CN" sz="16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《=</a:t>
            </a:r>
            <a:r>
              <a:rPr lang="zh-CN" altLang="en-US" sz="16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我们的控件预设目标，这里设置为最大缓存大小的一半）</a:t>
            </a:r>
            <a:endParaRPr lang="en-US" altLang="zh-CN" sz="1600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注意：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ios7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中你会发现使用这两个方法缓存中清理不干净，即使断网还是会有数据，在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ios7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下，缓存机制作了修改，使用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[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clearMemory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和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clearDisk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只清除了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的缓存，没有清理系统的缓存，在清理缓存的代理中额外添加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[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NSURLCache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shared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urlCache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]</a:t>
            </a:r>
            <a:r>
              <a:rPr lang="en-US" altLang="zh-CN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removeAllCachedResponsed</a:t>
            </a:r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就可以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]</a:t>
            </a:r>
          </a:p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思考：什么是</a:t>
            </a:r>
            <a:r>
              <a:rPr lang="en-US" altLang="zh-CN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LRU?</a:t>
            </a:r>
          </a:p>
          <a:p>
            <a:endParaRPr lang="en-US" altLang="zh-CN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endParaRPr lang="en-US" altLang="zh-CN" dirty="0" smtClean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61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5537768" y="2049825"/>
            <a:ext cx="1116463" cy="1484353"/>
          </a:xfrm>
          <a:custGeom>
            <a:avLst/>
            <a:gdLst>
              <a:gd name="connsiteX0" fmla="*/ 569402 w 1116463"/>
              <a:gd name="connsiteY0" fmla="*/ 203 h 1484353"/>
              <a:gd name="connsiteX1" fmla="*/ 1026602 w 1116463"/>
              <a:gd name="connsiteY1" fmla="*/ 103442 h 1484353"/>
              <a:gd name="connsiteX2" fmla="*/ 893866 w 1116463"/>
              <a:gd name="connsiteY2" fmla="*/ 619635 h 1484353"/>
              <a:gd name="connsiteX3" fmla="*/ 1115092 w 1116463"/>
              <a:gd name="connsiteY3" fmla="*/ 929351 h 1484353"/>
              <a:gd name="connsiteX4" fmla="*/ 982357 w 1116463"/>
              <a:gd name="connsiteY4" fmla="*/ 1357055 h 1484353"/>
              <a:gd name="connsiteX5" fmla="*/ 879118 w 1116463"/>
              <a:gd name="connsiteY5" fmla="*/ 1475042 h 1484353"/>
              <a:gd name="connsiteX6" fmla="*/ 731634 w 1116463"/>
              <a:gd name="connsiteY6" fmla="*/ 1475042 h 1484353"/>
              <a:gd name="connsiteX7" fmla="*/ 303931 w 1116463"/>
              <a:gd name="connsiteY7" fmla="*/ 1460293 h 1484353"/>
              <a:gd name="connsiteX8" fmla="*/ 112202 w 1116463"/>
              <a:gd name="connsiteY8" fmla="*/ 1298061 h 1484353"/>
              <a:gd name="connsiteX9" fmla="*/ 141699 w 1116463"/>
              <a:gd name="connsiteY9" fmla="*/ 1194822 h 1484353"/>
              <a:gd name="connsiteX10" fmla="*/ 348176 w 1116463"/>
              <a:gd name="connsiteY10" fmla="*/ 1268564 h 1484353"/>
              <a:gd name="connsiteX11" fmla="*/ 790628 w 1116463"/>
              <a:gd name="connsiteY11" fmla="*/ 1224319 h 1484353"/>
              <a:gd name="connsiteX12" fmla="*/ 820125 w 1116463"/>
              <a:gd name="connsiteY12" fmla="*/ 855609 h 1484353"/>
              <a:gd name="connsiteX13" fmla="*/ 643144 w 1116463"/>
              <a:gd name="connsiteY13" fmla="*/ 811364 h 1484353"/>
              <a:gd name="connsiteX14" fmla="*/ 126950 w 1116463"/>
              <a:gd name="connsiteY14" fmla="*/ 826113 h 1484353"/>
              <a:gd name="connsiteX15" fmla="*/ 82705 w 1116463"/>
              <a:gd name="connsiteY15" fmla="*/ 678629 h 1484353"/>
              <a:gd name="connsiteX16" fmla="*/ 466163 w 1116463"/>
              <a:gd name="connsiteY16" fmla="*/ 663880 h 1484353"/>
              <a:gd name="connsiteX17" fmla="*/ 731634 w 1116463"/>
              <a:gd name="connsiteY17" fmla="*/ 545893 h 1484353"/>
              <a:gd name="connsiteX18" fmla="*/ 761131 w 1116463"/>
              <a:gd name="connsiteY18" fmla="*/ 280422 h 1484353"/>
              <a:gd name="connsiteX19" fmla="*/ 377673 w 1116463"/>
              <a:gd name="connsiteY19" fmla="*/ 236177 h 1484353"/>
              <a:gd name="connsiteX20" fmla="*/ 53208 w 1116463"/>
              <a:gd name="connsiteY20" fmla="*/ 339416 h 1484353"/>
              <a:gd name="connsiteX21" fmla="*/ 53208 w 1116463"/>
              <a:gd name="connsiteY21" fmla="*/ 73945 h 1484353"/>
              <a:gd name="connsiteX22" fmla="*/ 569402 w 1116463"/>
              <a:gd name="connsiteY22" fmla="*/ 203 h 148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16463" h="1484353">
                <a:moveTo>
                  <a:pt x="569402" y="203"/>
                </a:moveTo>
                <a:cubicBezTo>
                  <a:pt x="726718" y="2661"/>
                  <a:pt x="972525" y="203"/>
                  <a:pt x="1026602" y="103442"/>
                </a:cubicBezTo>
                <a:cubicBezTo>
                  <a:pt x="1080679" y="206681"/>
                  <a:pt x="879118" y="481984"/>
                  <a:pt x="893866" y="619635"/>
                </a:cubicBezTo>
                <a:cubicBezTo>
                  <a:pt x="908614" y="757286"/>
                  <a:pt x="1100344" y="806448"/>
                  <a:pt x="1115092" y="929351"/>
                </a:cubicBezTo>
                <a:cubicBezTo>
                  <a:pt x="1129840" y="1052254"/>
                  <a:pt x="1021686" y="1266107"/>
                  <a:pt x="982357" y="1357055"/>
                </a:cubicBezTo>
                <a:cubicBezTo>
                  <a:pt x="943028" y="1448003"/>
                  <a:pt x="920905" y="1455378"/>
                  <a:pt x="879118" y="1475042"/>
                </a:cubicBezTo>
                <a:cubicBezTo>
                  <a:pt x="837331" y="1494706"/>
                  <a:pt x="827498" y="1477500"/>
                  <a:pt x="731634" y="1475042"/>
                </a:cubicBezTo>
                <a:cubicBezTo>
                  <a:pt x="635770" y="1472584"/>
                  <a:pt x="407170" y="1489790"/>
                  <a:pt x="303931" y="1460293"/>
                </a:cubicBezTo>
                <a:cubicBezTo>
                  <a:pt x="200692" y="1430796"/>
                  <a:pt x="139241" y="1342306"/>
                  <a:pt x="112202" y="1298061"/>
                </a:cubicBezTo>
                <a:cubicBezTo>
                  <a:pt x="85163" y="1253816"/>
                  <a:pt x="102370" y="1199738"/>
                  <a:pt x="141699" y="1194822"/>
                </a:cubicBezTo>
                <a:cubicBezTo>
                  <a:pt x="181028" y="1189906"/>
                  <a:pt x="240021" y="1263648"/>
                  <a:pt x="348176" y="1268564"/>
                </a:cubicBezTo>
                <a:cubicBezTo>
                  <a:pt x="456331" y="1273480"/>
                  <a:pt x="711970" y="1293145"/>
                  <a:pt x="790628" y="1224319"/>
                </a:cubicBezTo>
                <a:cubicBezTo>
                  <a:pt x="869286" y="1155493"/>
                  <a:pt x="844706" y="924435"/>
                  <a:pt x="820125" y="855609"/>
                </a:cubicBezTo>
                <a:cubicBezTo>
                  <a:pt x="795544" y="786783"/>
                  <a:pt x="758673" y="816280"/>
                  <a:pt x="643144" y="811364"/>
                </a:cubicBezTo>
                <a:cubicBezTo>
                  <a:pt x="527615" y="806448"/>
                  <a:pt x="220357" y="848236"/>
                  <a:pt x="126950" y="826113"/>
                </a:cubicBezTo>
                <a:cubicBezTo>
                  <a:pt x="33543" y="803990"/>
                  <a:pt x="26170" y="705668"/>
                  <a:pt x="82705" y="678629"/>
                </a:cubicBezTo>
                <a:cubicBezTo>
                  <a:pt x="139240" y="651590"/>
                  <a:pt x="358008" y="686003"/>
                  <a:pt x="466163" y="663880"/>
                </a:cubicBezTo>
                <a:cubicBezTo>
                  <a:pt x="574318" y="641757"/>
                  <a:pt x="682473" y="609803"/>
                  <a:pt x="731634" y="545893"/>
                </a:cubicBezTo>
                <a:cubicBezTo>
                  <a:pt x="780795" y="481983"/>
                  <a:pt x="820124" y="332041"/>
                  <a:pt x="761131" y="280422"/>
                </a:cubicBezTo>
                <a:cubicBezTo>
                  <a:pt x="702138" y="228803"/>
                  <a:pt x="495660" y="226345"/>
                  <a:pt x="377673" y="236177"/>
                </a:cubicBezTo>
                <a:cubicBezTo>
                  <a:pt x="259686" y="246009"/>
                  <a:pt x="107285" y="366455"/>
                  <a:pt x="53208" y="339416"/>
                </a:cubicBezTo>
                <a:cubicBezTo>
                  <a:pt x="-869" y="312377"/>
                  <a:pt x="-32824" y="130481"/>
                  <a:pt x="53208" y="73945"/>
                </a:cubicBezTo>
                <a:cubicBezTo>
                  <a:pt x="139240" y="17409"/>
                  <a:pt x="412086" y="-2255"/>
                  <a:pt x="569402" y="203"/>
                </a:cubicBezTo>
                <a:close/>
              </a:path>
            </a:pathLst>
          </a:cu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t="7727" r="33389" b="9966"/>
          <a:stretch>
            <a:fillRect/>
          </a:stretch>
        </p:blipFill>
        <p:spPr>
          <a:xfrm>
            <a:off x="4289322" y="1032386"/>
            <a:ext cx="3613356" cy="3613356"/>
          </a:xfrm>
          <a:custGeom>
            <a:avLst/>
            <a:gdLst>
              <a:gd name="connsiteX0" fmla="*/ 1806677 w 3613356"/>
              <a:gd name="connsiteY0" fmla="*/ 594851 h 3613356"/>
              <a:gd name="connsiteX1" fmla="*/ 594851 w 3613356"/>
              <a:gd name="connsiteY1" fmla="*/ 1806677 h 3613356"/>
              <a:gd name="connsiteX2" fmla="*/ 1806677 w 3613356"/>
              <a:gd name="connsiteY2" fmla="*/ 3018503 h 3613356"/>
              <a:gd name="connsiteX3" fmla="*/ 3018503 w 3613356"/>
              <a:gd name="connsiteY3" fmla="*/ 1806677 h 3613356"/>
              <a:gd name="connsiteX4" fmla="*/ 1806677 w 3613356"/>
              <a:gd name="connsiteY4" fmla="*/ 594851 h 3613356"/>
              <a:gd name="connsiteX5" fmla="*/ 1806678 w 3613356"/>
              <a:gd name="connsiteY5" fmla="*/ 0 h 3613356"/>
              <a:gd name="connsiteX6" fmla="*/ 3613356 w 3613356"/>
              <a:gd name="connsiteY6" fmla="*/ 1806678 h 3613356"/>
              <a:gd name="connsiteX7" fmla="*/ 1806678 w 3613356"/>
              <a:gd name="connsiteY7" fmla="*/ 3613356 h 3613356"/>
              <a:gd name="connsiteX8" fmla="*/ 0 w 3613356"/>
              <a:gd name="connsiteY8" fmla="*/ 1806678 h 3613356"/>
              <a:gd name="connsiteX9" fmla="*/ 1806678 w 3613356"/>
              <a:gd name="connsiteY9" fmla="*/ 0 h 361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3356" h="3613356">
                <a:moveTo>
                  <a:pt x="1806677" y="594851"/>
                </a:moveTo>
                <a:cubicBezTo>
                  <a:pt x="1137404" y="594851"/>
                  <a:pt x="594851" y="1137404"/>
                  <a:pt x="594851" y="1806677"/>
                </a:cubicBezTo>
                <a:cubicBezTo>
                  <a:pt x="594851" y="2475950"/>
                  <a:pt x="1137404" y="3018503"/>
                  <a:pt x="1806677" y="3018503"/>
                </a:cubicBezTo>
                <a:cubicBezTo>
                  <a:pt x="2475950" y="3018503"/>
                  <a:pt x="3018503" y="2475950"/>
                  <a:pt x="3018503" y="1806677"/>
                </a:cubicBezTo>
                <a:cubicBezTo>
                  <a:pt x="3018503" y="1137404"/>
                  <a:pt x="2475950" y="594851"/>
                  <a:pt x="1806677" y="594851"/>
                </a:cubicBezTo>
                <a:close/>
                <a:moveTo>
                  <a:pt x="1806678" y="0"/>
                </a:moveTo>
                <a:cubicBezTo>
                  <a:pt x="2804479" y="0"/>
                  <a:pt x="3613356" y="808877"/>
                  <a:pt x="3613356" y="1806678"/>
                </a:cubicBezTo>
                <a:cubicBezTo>
                  <a:pt x="3613356" y="2804479"/>
                  <a:pt x="2804479" y="3613356"/>
                  <a:pt x="1806678" y="3613356"/>
                </a:cubicBezTo>
                <a:cubicBezTo>
                  <a:pt x="808877" y="3613356"/>
                  <a:pt x="0" y="2804479"/>
                  <a:pt x="0" y="1806678"/>
                </a:cubicBezTo>
                <a:cubicBezTo>
                  <a:pt x="0" y="808877"/>
                  <a:pt x="808877" y="0"/>
                  <a:pt x="180667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370439" y="5987845"/>
            <a:ext cx="36969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every day we are enthusiastic about the world</a:t>
            </a:r>
            <a:endParaRPr lang="zh-CN" altLang="en-US" sz="12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3219" y="5594556"/>
            <a:ext cx="172556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总结流程图</a:t>
            </a:r>
            <a:endParaRPr lang="zh-CN" altLang="en-US" sz="1500" b="1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41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 t="9457" r="49853" b="4106"/>
          <a:stretch>
            <a:fillRect/>
          </a:stretch>
        </p:blipFill>
        <p:spPr>
          <a:xfrm>
            <a:off x="8863782" y="486696"/>
            <a:ext cx="3328219" cy="5796116"/>
          </a:xfrm>
          <a:custGeom>
            <a:avLst/>
            <a:gdLst>
              <a:gd name="connsiteX0" fmla="*/ 2898058 w 3328219"/>
              <a:gd name="connsiteY0" fmla="*/ 0 h 5796116"/>
              <a:gd name="connsiteX1" fmla="*/ 3194368 w 3328219"/>
              <a:gd name="connsiteY1" fmla="*/ 14962 h 5796116"/>
              <a:gd name="connsiteX2" fmla="*/ 3328219 w 3328219"/>
              <a:gd name="connsiteY2" fmla="*/ 35391 h 5796116"/>
              <a:gd name="connsiteX3" fmla="*/ 3328219 w 3328219"/>
              <a:gd name="connsiteY3" fmla="*/ 5760726 h 5796116"/>
              <a:gd name="connsiteX4" fmla="*/ 3194368 w 3328219"/>
              <a:gd name="connsiteY4" fmla="*/ 5781154 h 5796116"/>
              <a:gd name="connsiteX5" fmla="*/ 2898058 w 3328219"/>
              <a:gd name="connsiteY5" fmla="*/ 5796116 h 5796116"/>
              <a:gd name="connsiteX6" fmla="*/ 0 w 3328219"/>
              <a:gd name="connsiteY6" fmla="*/ 2898058 h 5796116"/>
              <a:gd name="connsiteX7" fmla="*/ 2898058 w 3328219"/>
              <a:gd name="connsiteY7" fmla="*/ 0 h 579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219" h="5796116">
                <a:moveTo>
                  <a:pt x="2898058" y="0"/>
                </a:moveTo>
                <a:cubicBezTo>
                  <a:pt x="2998093" y="0"/>
                  <a:pt x="3096943" y="5069"/>
                  <a:pt x="3194368" y="14962"/>
                </a:cubicBezTo>
                <a:lnTo>
                  <a:pt x="3328219" y="35391"/>
                </a:lnTo>
                <a:lnTo>
                  <a:pt x="3328219" y="5760726"/>
                </a:lnTo>
                <a:lnTo>
                  <a:pt x="3194368" y="5781154"/>
                </a:lnTo>
                <a:cubicBezTo>
                  <a:pt x="3096943" y="5791048"/>
                  <a:pt x="2998093" y="5796116"/>
                  <a:pt x="2898058" y="5796116"/>
                </a:cubicBezTo>
                <a:cubicBezTo>
                  <a:pt x="1297505" y="5796116"/>
                  <a:pt x="0" y="4498611"/>
                  <a:pt x="0" y="2898058"/>
                </a:cubicBezTo>
                <a:cubicBezTo>
                  <a:pt x="0" y="1297505"/>
                  <a:pt x="1297505" y="0"/>
                  <a:pt x="2898058" y="0"/>
                </a:cubicBezTo>
                <a:close/>
              </a:path>
            </a:pathLst>
          </a:custGeom>
        </p:spPr>
      </p:pic>
      <p:pic>
        <p:nvPicPr>
          <p:cNvPr id="2" name="Picture 1" descr="SDWeb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1" y="771407"/>
            <a:ext cx="4821995" cy="6013471"/>
          </a:xfrm>
          <a:prstGeom prst="rect">
            <a:avLst/>
          </a:prstGeom>
        </p:spPr>
      </p:pic>
      <p:sp>
        <p:nvSpPr>
          <p:cNvPr id="15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最终话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68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10800000">
            <a:off x="5301047" y="5086461"/>
            <a:ext cx="1589906" cy="336129"/>
            <a:chOff x="4270121" y="3042983"/>
            <a:chExt cx="3651759" cy="772034"/>
          </a:xfrm>
        </p:grpSpPr>
        <p:sp>
          <p:nvSpPr>
            <p:cNvPr id="2" name="椭圆 1"/>
            <p:cNvSpPr/>
            <p:nvPr/>
          </p:nvSpPr>
          <p:spPr>
            <a:xfrm>
              <a:off x="4270121" y="3042983"/>
              <a:ext cx="772034" cy="772034"/>
            </a:xfrm>
            <a:prstGeom prst="ellipse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7149846" y="3042983"/>
              <a:ext cx="772034" cy="772034"/>
            </a:xfrm>
            <a:prstGeom prst="ellipse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656138" y="3429000"/>
              <a:ext cx="2879725" cy="0"/>
            </a:xfrm>
            <a:prstGeom prst="line">
              <a:avLst/>
            </a:prstGeom>
            <a:ln w="25400">
              <a:solidFill>
                <a:srgbClr val="9C6B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849761" y="5513664"/>
            <a:ext cx="2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every day we are enthusiastic about the world</a:t>
            </a:r>
            <a:endParaRPr lang="zh-CN" altLang="en-US" sz="12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178710" y="1843547"/>
            <a:ext cx="3834579" cy="1774778"/>
            <a:chOff x="4483510" y="2772696"/>
            <a:chExt cx="3834579" cy="1774778"/>
          </a:xfrm>
        </p:grpSpPr>
        <p:sp>
          <p:nvSpPr>
            <p:cNvPr id="9" name="任意多边形 8"/>
            <p:cNvSpPr/>
            <p:nvPr/>
          </p:nvSpPr>
          <p:spPr>
            <a:xfrm>
              <a:off x="4483510" y="2831690"/>
              <a:ext cx="1076632" cy="1651820"/>
            </a:xfrm>
            <a:custGeom>
              <a:avLst/>
              <a:gdLst>
                <a:gd name="connsiteX0" fmla="*/ 840658 w 1076632"/>
                <a:gd name="connsiteY0" fmla="*/ 0 h 1651820"/>
                <a:gd name="connsiteX1" fmla="*/ 0 w 1076632"/>
                <a:gd name="connsiteY1" fmla="*/ 162233 h 1651820"/>
                <a:gd name="connsiteX2" fmla="*/ 235974 w 1076632"/>
                <a:gd name="connsiteY2" fmla="*/ 1651820 h 1651820"/>
                <a:gd name="connsiteX3" fmla="*/ 1076632 w 1076632"/>
                <a:gd name="connsiteY3" fmla="*/ 1578078 h 1651820"/>
                <a:gd name="connsiteX4" fmla="*/ 1002890 w 1076632"/>
                <a:gd name="connsiteY4" fmla="*/ 1312607 h 1651820"/>
                <a:gd name="connsiteX5" fmla="*/ 398206 w 1076632"/>
                <a:gd name="connsiteY5" fmla="*/ 1371600 h 1651820"/>
                <a:gd name="connsiteX6" fmla="*/ 398206 w 1076632"/>
                <a:gd name="connsiteY6" fmla="*/ 914400 h 1651820"/>
                <a:gd name="connsiteX7" fmla="*/ 943896 w 1076632"/>
                <a:gd name="connsiteY7" fmla="*/ 796413 h 1651820"/>
                <a:gd name="connsiteX8" fmla="*/ 855406 w 1076632"/>
                <a:gd name="connsiteY8" fmla="*/ 575187 h 1651820"/>
                <a:gd name="connsiteX9" fmla="*/ 294967 w 1076632"/>
                <a:gd name="connsiteY9" fmla="*/ 796413 h 1651820"/>
                <a:gd name="connsiteX10" fmla="*/ 265471 w 1076632"/>
                <a:gd name="connsiteY10" fmla="*/ 309716 h 1651820"/>
                <a:gd name="connsiteX11" fmla="*/ 884903 w 1076632"/>
                <a:gd name="connsiteY11" fmla="*/ 221226 h 1651820"/>
                <a:gd name="connsiteX12" fmla="*/ 840658 w 1076632"/>
                <a:gd name="connsiteY12" fmla="*/ 0 h 165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6632" h="1651820">
                  <a:moveTo>
                    <a:pt x="840658" y="0"/>
                  </a:moveTo>
                  <a:lnTo>
                    <a:pt x="0" y="162233"/>
                  </a:lnTo>
                  <a:lnTo>
                    <a:pt x="235974" y="1651820"/>
                  </a:lnTo>
                  <a:lnTo>
                    <a:pt x="1076632" y="1578078"/>
                  </a:lnTo>
                  <a:lnTo>
                    <a:pt x="1002890" y="1312607"/>
                  </a:lnTo>
                  <a:lnTo>
                    <a:pt x="398206" y="1371600"/>
                  </a:lnTo>
                  <a:lnTo>
                    <a:pt x="398206" y="914400"/>
                  </a:lnTo>
                  <a:lnTo>
                    <a:pt x="943896" y="796413"/>
                  </a:lnTo>
                  <a:lnTo>
                    <a:pt x="855406" y="575187"/>
                  </a:lnTo>
                  <a:lnTo>
                    <a:pt x="294967" y="796413"/>
                  </a:lnTo>
                  <a:lnTo>
                    <a:pt x="265471" y="309716"/>
                  </a:lnTo>
                  <a:lnTo>
                    <a:pt x="884903" y="221226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810865" y="2787445"/>
              <a:ext cx="1165122" cy="1666568"/>
            </a:xfrm>
            <a:custGeom>
              <a:avLst/>
              <a:gdLst>
                <a:gd name="connsiteX0" fmla="*/ 132735 w 1165122"/>
                <a:gd name="connsiteY0" fmla="*/ 58994 h 1666568"/>
                <a:gd name="connsiteX1" fmla="*/ 0 w 1165122"/>
                <a:gd name="connsiteY1" fmla="*/ 1651820 h 1666568"/>
                <a:gd name="connsiteX2" fmla="*/ 206477 w 1165122"/>
                <a:gd name="connsiteY2" fmla="*/ 1666568 h 1666568"/>
                <a:gd name="connsiteX3" fmla="*/ 294967 w 1165122"/>
                <a:gd name="connsiteY3" fmla="*/ 442452 h 1666568"/>
                <a:gd name="connsiteX4" fmla="*/ 811161 w 1165122"/>
                <a:gd name="connsiteY4" fmla="*/ 1622323 h 1666568"/>
                <a:gd name="connsiteX5" fmla="*/ 1165122 w 1165122"/>
                <a:gd name="connsiteY5" fmla="*/ 221226 h 1666568"/>
                <a:gd name="connsiteX6" fmla="*/ 988141 w 1165122"/>
                <a:gd name="connsiteY6" fmla="*/ 206478 h 1666568"/>
                <a:gd name="connsiteX7" fmla="*/ 811161 w 1165122"/>
                <a:gd name="connsiteY7" fmla="*/ 1209368 h 1666568"/>
                <a:gd name="connsiteX8" fmla="*/ 294967 w 1165122"/>
                <a:gd name="connsiteY8" fmla="*/ 0 h 1666568"/>
                <a:gd name="connsiteX9" fmla="*/ 132735 w 1165122"/>
                <a:gd name="connsiteY9" fmla="*/ 58994 h 166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5122" h="1666568">
                  <a:moveTo>
                    <a:pt x="132735" y="58994"/>
                  </a:moveTo>
                  <a:lnTo>
                    <a:pt x="0" y="1651820"/>
                  </a:lnTo>
                  <a:lnTo>
                    <a:pt x="206477" y="1666568"/>
                  </a:lnTo>
                  <a:lnTo>
                    <a:pt x="294967" y="442452"/>
                  </a:lnTo>
                  <a:lnTo>
                    <a:pt x="811161" y="1622323"/>
                  </a:lnTo>
                  <a:lnTo>
                    <a:pt x="1165122" y="221226"/>
                  </a:lnTo>
                  <a:lnTo>
                    <a:pt x="988141" y="206478"/>
                  </a:lnTo>
                  <a:lnTo>
                    <a:pt x="811161" y="1209368"/>
                  </a:lnTo>
                  <a:lnTo>
                    <a:pt x="294967" y="0"/>
                  </a:lnTo>
                  <a:lnTo>
                    <a:pt x="132735" y="58994"/>
                  </a:lnTo>
                  <a:close/>
                </a:path>
              </a:pathLst>
            </a:cu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064476" y="2772696"/>
              <a:ext cx="1253613" cy="1774778"/>
              <a:chOff x="7108721" y="2861187"/>
              <a:chExt cx="1253613" cy="1774778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7108721" y="2861187"/>
                <a:ext cx="1253613" cy="1774778"/>
              </a:xfrm>
              <a:custGeom>
                <a:avLst/>
                <a:gdLst>
                  <a:gd name="connsiteX0" fmla="*/ 147483 w 1312606"/>
                  <a:gd name="connsiteY0" fmla="*/ 73742 h 1858296"/>
                  <a:gd name="connsiteX1" fmla="*/ 0 w 1312606"/>
                  <a:gd name="connsiteY1" fmla="*/ 1858296 h 1858296"/>
                  <a:gd name="connsiteX2" fmla="*/ 1061883 w 1312606"/>
                  <a:gd name="connsiteY2" fmla="*/ 1637071 h 1858296"/>
                  <a:gd name="connsiteX3" fmla="*/ 1312606 w 1312606"/>
                  <a:gd name="connsiteY3" fmla="*/ 353961 h 1858296"/>
                  <a:gd name="connsiteX4" fmla="*/ 870154 w 1312606"/>
                  <a:gd name="connsiteY4" fmla="*/ 0 h 1858296"/>
                  <a:gd name="connsiteX5" fmla="*/ 147483 w 1312606"/>
                  <a:gd name="connsiteY5" fmla="*/ 73742 h 185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2606" h="1858296">
                    <a:moveTo>
                      <a:pt x="147483" y="73742"/>
                    </a:moveTo>
                    <a:lnTo>
                      <a:pt x="0" y="1858296"/>
                    </a:lnTo>
                    <a:lnTo>
                      <a:pt x="1061883" y="1637071"/>
                    </a:lnTo>
                    <a:lnTo>
                      <a:pt x="1312606" y="353961"/>
                    </a:lnTo>
                    <a:lnTo>
                      <a:pt x="870154" y="0"/>
                    </a:lnTo>
                    <a:lnTo>
                      <a:pt x="147483" y="73742"/>
                    </a:lnTo>
                    <a:close/>
                  </a:path>
                </a:pathLst>
              </a:custGeom>
              <a:solidFill>
                <a:srgbClr val="9C6B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7290620" y="3082413"/>
                <a:ext cx="930630" cy="1317521"/>
              </a:xfrm>
              <a:custGeom>
                <a:avLst/>
                <a:gdLst>
                  <a:gd name="connsiteX0" fmla="*/ 147483 w 1312606"/>
                  <a:gd name="connsiteY0" fmla="*/ 73742 h 1858296"/>
                  <a:gd name="connsiteX1" fmla="*/ 0 w 1312606"/>
                  <a:gd name="connsiteY1" fmla="*/ 1858296 h 1858296"/>
                  <a:gd name="connsiteX2" fmla="*/ 1061883 w 1312606"/>
                  <a:gd name="connsiteY2" fmla="*/ 1637071 h 1858296"/>
                  <a:gd name="connsiteX3" fmla="*/ 1312606 w 1312606"/>
                  <a:gd name="connsiteY3" fmla="*/ 353961 h 1858296"/>
                  <a:gd name="connsiteX4" fmla="*/ 870154 w 1312606"/>
                  <a:gd name="connsiteY4" fmla="*/ 0 h 1858296"/>
                  <a:gd name="connsiteX5" fmla="*/ 147483 w 1312606"/>
                  <a:gd name="connsiteY5" fmla="*/ 73742 h 185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2606" h="1858296">
                    <a:moveTo>
                      <a:pt x="147483" y="73742"/>
                    </a:moveTo>
                    <a:lnTo>
                      <a:pt x="0" y="1858296"/>
                    </a:lnTo>
                    <a:lnTo>
                      <a:pt x="1061883" y="1637071"/>
                    </a:lnTo>
                    <a:lnTo>
                      <a:pt x="1312606" y="353961"/>
                    </a:lnTo>
                    <a:lnTo>
                      <a:pt x="870154" y="0"/>
                    </a:lnTo>
                    <a:lnTo>
                      <a:pt x="147483" y="737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2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39260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序言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65008" y="971209"/>
            <a:ext cx="39219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基本策略：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假设每个网络图片的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具有唯一性，如果网络上的图片变化了，会引起输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入源的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的变化 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：基于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，我们将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作为图片缓存的唯一标示（可以做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hash,md5/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urlstring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key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都是可以的）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：访问优先级：内存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》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磁盘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》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网络资源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技术细节：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：对于缓存的管理，我们可以设置阀值（包括缓存存在时间和缓存容量），达到条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件出发清理；还可以结合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LRU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（最近最久未使用算法）来提升缓存访问效率。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：对于网络图片的加载我们必须采用异步的方法，这样做才不会阻塞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的展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示，可以将请求加到队列中支持并发请求，并且通过设置最大并发请求数目，来提高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效率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：在访问磁盘缓存</a:t>
            </a:r>
            <a:r>
              <a:rPr lang="zh-CN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网络资源成功是，需要填充高优先级的缓存，当磁盘缓存访问成功是，填充内存缓存，当网络资源访问成功是，填充内存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磁盘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" name="Picture 1" descr="xiaza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6" y="1204673"/>
            <a:ext cx="6191131" cy="48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7977" y="742311"/>
            <a:ext cx="10481138" cy="49085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flipV="1">
            <a:off x="623580" y="6520251"/>
            <a:ext cx="10466331" cy="45719"/>
          </a:xfrm>
          <a:prstGeom prst="roundRect">
            <a:avLst/>
          </a:pr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>
            <a:off x="616618" y="276614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序言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1629" y="1157981"/>
            <a:ext cx="49211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在移动应用开发中，我们经常会遇到从网络请求图片到设备上显示的场景，但是如果每次都重复发送请求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浪费流量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电量，也就是会造成：</a:t>
            </a:r>
            <a:r>
              <a:rPr lang="zh-CN" altLang="en-US" sz="24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用户体验不佳</a:t>
            </a:r>
            <a:endParaRPr lang="en-US" altLang="zh-CN" sz="24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24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将图片持久化到磁盘也不失为一种策略，但每次性文件读取读片也存在一定的</a:t>
            </a:r>
            <a:r>
              <a:rPr lang="en-US" altLang="zh-CN" sz="1500" dirty="0" err="1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io</a:t>
            </a:r>
            <a:r>
              <a:rPr lang="zh-CN" altLang="en-US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开销，就算次用此策略，也需要精致磁盘缓存的容量，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以免占用过多系统资源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但是没有最完美的方案，下面是从网上搜索的一些大神的提高用户体验的方案，具有很轻的通用性，设计思路简单而清晰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987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t="7727" r="33389" b="9966"/>
          <a:stretch>
            <a:fillRect/>
          </a:stretch>
        </p:blipFill>
        <p:spPr>
          <a:xfrm>
            <a:off x="4289322" y="1032386"/>
            <a:ext cx="3613356" cy="3613356"/>
          </a:xfrm>
          <a:custGeom>
            <a:avLst/>
            <a:gdLst>
              <a:gd name="connsiteX0" fmla="*/ 1806677 w 3613356"/>
              <a:gd name="connsiteY0" fmla="*/ 594851 h 3613356"/>
              <a:gd name="connsiteX1" fmla="*/ 594851 w 3613356"/>
              <a:gd name="connsiteY1" fmla="*/ 1806677 h 3613356"/>
              <a:gd name="connsiteX2" fmla="*/ 1806677 w 3613356"/>
              <a:gd name="connsiteY2" fmla="*/ 3018503 h 3613356"/>
              <a:gd name="connsiteX3" fmla="*/ 3018503 w 3613356"/>
              <a:gd name="connsiteY3" fmla="*/ 1806677 h 3613356"/>
              <a:gd name="connsiteX4" fmla="*/ 1806677 w 3613356"/>
              <a:gd name="connsiteY4" fmla="*/ 594851 h 3613356"/>
              <a:gd name="connsiteX5" fmla="*/ 1806678 w 3613356"/>
              <a:gd name="connsiteY5" fmla="*/ 0 h 3613356"/>
              <a:gd name="connsiteX6" fmla="*/ 3613356 w 3613356"/>
              <a:gd name="connsiteY6" fmla="*/ 1806678 h 3613356"/>
              <a:gd name="connsiteX7" fmla="*/ 1806678 w 3613356"/>
              <a:gd name="connsiteY7" fmla="*/ 3613356 h 3613356"/>
              <a:gd name="connsiteX8" fmla="*/ 0 w 3613356"/>
              <a:gd name="connsiteY8" fmla="*/ 1806678 h 3613356"/>
              <a:gd name="connsiteX9" fmla="*/ 1806678 w 3613356"/>
              <a:gd name="connsiteY9" fmla="*/ 0 h 361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3356" h="3613356">
                <a:moveTo>
                  <a:pt x="1806677" y="594851"/>
                </a:moveTo>
                <a:cubicBezTo>
                  <a:pt x="1137404" y="594851"/>
                  <a:pt x="594851" y="1137404"/>
                  <a:pt x="594851" y="1806677"/>
                </a:cubicBezTo>
                <a:cubicBezTo>
                  <a:pt x="594851" y="2475950"/>
                  <a:pt x="1137404" y="3018503"/>
                  <a:pt x="1806677" y="3018503"/>
                </a:cubicBezTo>
                <a:cubicBezTo>
                  <a:pt x="2475950" y="3018503"/>
                  <a:pt x="3018503" y="2475950"/>
                  <a:pt x="3018503" y="1806677"/>
                </a:cubicBezTo>
                <a:cubicBezTo>
                  <a:pt x="3018503" y="1137404"/>
                  <a:pt x="2475950" y="594851"/>
                  <a:pt x="1806677" y="594851"/>
                </a:cubicBezTo>
                <a:close/>
                <a:moveTo>
                  <a:pt x="1806678" y="0"/>
                </a:moveTo>
                <a:cubicBezTo>
                  <a:pt x="2804479" y="0"/>
                  <a:pt x="3613356" y="808877"/>
                  <a:pt x="3613356" y="1806678"/>
                </a:cubicBezTo>
                <a:cubicBezTo>
                  <a:pt x="3613356" y="2804479"/>
                  <a:pt x="2804479" y="3613356"/>
                  <a:pt x="1806678" y="3613356"/>
                </a:cubicBezTo>
                <a:cubicBezTo>
                  <a:pt x="808877" y="3613356"/>
                  <a:pt x="0" y="2804479"/>
                  <a:pt x="0" y="1806678"/>
                </a:cubicBezTo>
                <a:cubicBezTo>
                  <a:pt x="0" y="808877"/>
                  <a:pt x="808877" y="0"/>
                  <a:pt x="180667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任意多边形 8"/>
          <p:cNvSpPr/>
          <p:nvPr/>
        </p:nvSpPr>
        <p:spPr>
          <a:xfrm>
            <a:off x="5528188" y="2050026"/>
            <a:ext cx="820065" cy="1548036"/>
          </a:xfrm>
          <a:custGeom>
            <a:avLst/>
            <a:gdLst>
              <a:gd name="connsiteX0" fmla="*/ 560438 w 820065"/>
              <a:gd name="connsiteY0" fmla="*/ 0 h 1548036"/>
              <a:gd name="connsiteX1" fmla="*/ 820065 w 820065"/>
              <a:gd name="connsiteY1" fmla="*/ 1489435 h 1548036"/>
              <a:gd name="connsiteX2" fmla="*/ 768974 w 820065"/>
              <a:gd name="connsiteY2" fmla="*/ 1508135 h 1548036"/>
              <a:gd name="connsiteX3" fmla="*/ 593429 w 820065"/>
              <a:gd name="connsiteY3" fmla="*/ 1543936 h 1548036"/>
              <a:gd name="connsiteX4" fmla="*/ 512236 w 820065"/>
              <a:gd name="connsiteY4" fmla="*/ 1548036 h 1548036"/>
              <a:gd name="connsiteX5" fmla="*/ 457200 w 820065"/>
              <a:gd name="connsiteY5" fmla="*/ 309716 h 1548036"/>
              <a:gd name="connsiteX6" fmla="*/ 73742 w 820065"/>
              <a:gd name="connsiteY6" fmla="*/ 634180 h 1548036"/>
              <a:gd name="connsiteX7" fmla="*/ 0 w 820065"/>
              <a:gd name="connsiteY7" fmla="*/ 324464 h 154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065" h="1548036">
                <a:moveTo>
                  <a:pt x="560438" y="0"/>
                </a:moveTo>
                <a:lnTo>
                  <a:pt x="820065" y="1489435"/>
                </a:lnTo>
                <a:lnTo>
                  <a:pt x="768974" y="1508135"/>
                </a:lnTo>
                <a:cubicBezTo>
                  <a:pt x="712633" y="1525659"/>
                  <a:pt x="653917" y="1537793"/>
                  <a:pt x="593429" y="1543936"/>
                </a:cubicBezTo>
                <a:lnTo>
                  <a:pt x="512236" y="1548036"/>
                </a:lnTo>
                <a:lnTo>
                  <a:pt x="457200" y="309716"/>
                </a:lnTo>
                <a:lnTo>
                  <a:pt x="73742" y="634180"/>
                </a:lnTo>
                <a:lnTo>
                  <a:pt x="0" y="324464"/>
                </a:lnTo>
                <a:close/>
              </a:path>
            </a:pathLst>
          </a:cu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861934" y="4978435"/>
            <a:ext cx="449461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</a:t>
            </a:r>
            <a:r>
              <a:rPr lang="en-US" altLang="en-US" sz="4800" b="1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基础知识</a:t>
            </a:r>
            <a:endParaRPr lang="zh-CN" altLang="en-US" sz="4800" b="1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18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1"/>
          <a:stretch>
            <a:fillRect/>
          </a:stretch>
        </p:blipFill>
        <p:spPr>
          <a:xfrm>
            <a:off x="1725561" y="1342104"/>
            <a:ext cx="3087709" cy="417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6042555" y="3611388"/>
            <a:ext cx="34462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a:NSURLCache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是缓存原始数据到磁盘或者内存，因此每次使用的时候都需要将原始数据转换成具体的对象，如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UIImage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，会导致额外的数据解析以及内存占用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第一次在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UIImageView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中使用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image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对象的时候，图片的解码是在主线程完成的，但是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会强制将解码操作放到子线程中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586452" y="1022555"/>
            <a:ext cx="1135625" cy="1135625"/>
            <a:chOff x="9586452" y="1022555"/>
            <a:chExt cx="1135625" cy="1135625"/>
          </a:xfrm>
        </p:grpSpPr>
        <p:sp>
          <p:nvSpPr>
            <p:cNvPr id="11" name="矩形 10"/>
            <p:cNvSpPr/>
            <p:nvPr/>
          </p:nvSpPr>
          <p:spPr>
            <a:xfrm>
              <a:off x="9586452" y="1194619"/>
              <a:ext cx="1135625" cy="73742"/>
            </a:xfrm>
            <a:prstGeom prst="rect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10033820" y="1553497"/>
              <a:ext cx="1135625" cy="73742"/>
            </a:xfrm>
            <a:prstGeom prst="rect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945298" y="1545983"/>
            <a:ext cx="4325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什么是</a:t>
            </a:r>
            <a:r>
              <a:rPr lang="en-US" altLang="zh-CN" sz="2500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en-US" altLang="zh-CN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?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963703" y="2171738"/>
            <a:ext cx="3668185" cy="34850"/>
          </a:xfrm>
          <a:prstGeom prst="line">
            <a:avLst/>
          </a:prstGeom>
          <a:ln>
            <a:solidFill>
              <a:srgbClr val="9C6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4"/>
          <p:cNvSpPr txBox="1"/>
          <p:nvPr/>
        </p:nvSpPr>
        <p:spPr>
          <a:xfrm>
            <a:off x="5936094" y="3036753"/>
            <a:ext cx="5163021" cy="47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为什么要使用</a:t>
            </a:r>
            <a:r>
              <a:rPr lang="en-US" altLang="zh-CN" sz="2500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en-US" altLang="zh-CN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?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6029295" y="2254613"/>
            <a:ext cx="34462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一个开源的第三方库，提供了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UIImageView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的一个分类，支持从远程服务器下载并缓存图片的功能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4" name="直接连接符 16"/>
          <p:cNvCxnSpPr/>
          <p:nvPr/>
        </p:nvCxnSpPr>
        <p:spPr>
          <a:xfrm>
            <a:off x="5936093" y="3579687"/>
            <a:ext cx="3668185" cy="34850"/>
          </a:xfrm>
          <a:prstGeom prst="line">
            <a:avLst/>
          </a:prstGeom>
          <a:ln>
            <a:solidFill>
              <a:srgbClr val="9C6B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9586452" y="1022555"/>
            <a:ext cx="1135625" cy="1135625"/>
            <a:chOff x="9586452" y="1022555"/>
            <a:chExt cx="1135625" cy="1135625"/>
          </a:xfrm>
        </p:grpSpPr>
        <p:sp>
          <p:nvSpPr>
            <p:cNvPr id="3" name="矩形 10"/>
            <p:cNvSpPr/>
            <p:nvPr/>
          </p:nvSpPr>
          <p:spPr>
            <a:xfrm>
              <a:off x="9586452" y="1194619"/>
              <a:ext cx="1135625" cy="73742"/>
            </a:xfrm>
            <a:prstGeom prst="rect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1"/>
            <p:cNvSpPr/>
            <p:nvPr/>
          </p:nvSpPr>
          <p:spPr>
            <a:xfrm rot="5400000">
              <a:off x="10033820" y="1553497"/>
              <a:ext cx="1135625" cy="73742"/>
            </a:xfrm>
            <a:prstGeom prst="rect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14"/>
          <p:cNvSpPr txBox="1"/>
          <p:nvPr/>
        </p:nvSpPr>
        <p:spPr>
          <a:xfrm>
            <a:off x="883512" y="414103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都有哪些功能？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993951" y="1168690"/>
            <a:ext cx="69760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提供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UIImageView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的一个分类，以支持网络图片的下载与缓存管理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一个异步的图片加载器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一个异步的内存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磁盘图片缓存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支持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Gif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图片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支持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WebP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图片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对图片解压缩处理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确保同一个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不会被反复加载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确保虚假的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不会被反复加载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确定下载缓存时，主线程不被阻塞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保证主线程不会被死锁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GCD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ARC</a:t>
            </a:r>
          </a:p>
        </p:txBody>
      </p:sp>
    </p:spTree>
    <p:extLst>
      <p:ext uri="{BB962C8B-B14F-4D97-AF65-F5344CB8AC3E}">
        <p14:creationId xmlns:p14="http://schemas.microsoft.com/office/powerpoint/2010/main" val="29063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"/>
          <p:cNvSpPr txBox="1"/>
          <p:nvPr/>
        </p:nvSpPr>
        <p:spPr>
          <a:xfrm>
            <a:off x="883512" y="414103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都提供了哪些类？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6290390" y="637903"/>
            <a:ext cx="574175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SDWebImageCompat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是一个兼容类，定义了很多宏，还有图片伸缩的方向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SDWebImageDecoder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：解码器类，定义一个解码器类，参数和返回值也是图片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SDWebImageOperation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继承自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NSOperation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是一个协议类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SDWebImageDownloader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一个单例类，负责管理图片的下载管理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SDWebImageDownloaderOperation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：处理一个单一的图像下载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SDWebImageCache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根据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URL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MD5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对图片进行存储和读取，实现缓存的清理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SDWebImageManager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管理类，对图片进行管理的中转站，记录哪些图片正在读取，实现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SDWebImageDownloader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SDImageCache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的回调，向下层读取缓存，想网络读取对象，绑定了一个下载器和一个缓存器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UIiView+WebcacheOperation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</a:t>
            </a:r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UIView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的一个分类，将每一个视图的实例和他正在进行的操作帮顶起来，实现操作和视图的一一对应，以便可以随时那倒是图正在进行的操作，控制器取消和绑定</a:t>
            </a:r>
            <a:endParaRPr lang="en-US" altLang="zh-CN" sz="1500" dirty="0" smtClean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CN" sz="15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CN" sz="1500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SDWebImagePrefetcher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CN" altLang="en-US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可以预先下载图片，方便后续使用，最大并发数是</a:t>
            </a:r>
            <a:r>
              <a:rPr lang="en-US" altLang="zh-CN" sz="1500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r>
          </a:p>
        </p:txBody>
      </p:sp>
      <p:pic>
        <p:nvPicPr>
          <p:cNvPr id="8" name="Picture 7" descr="SDWebImag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" y="1159486"/>
            <a:ext cx="6055735" cy="49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"/>
          <p:cNvSpPr txBox="1"/>
          <p:nvPr/>
        </p:nvSpPr>
        <p:spPr>
          <a:xfrm>
            <a:off x="883512" y="414103"/>
            <a:ext cx="5282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err="1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SDWebImage</a:t>
            </a:r>
            <a:r>
              <a:rPr lang="zh-CN" altLang="en-US" sz="2500" dirty="0" smtClean="0">
                <a:solidFill>
                  <a:srgbClr val="9C6B67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总体框架图</a:t>
            </a:r>
            <a:endParaRPr lang="zh-CN" altLang="en-US" sz="2500" dirty="0">
              <a:solidFill>
                <a:srgbClr val="9C6B67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3" name="Picture 2" descr="SDWebImage大体框架图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77" y="1569589"/>
            <a:ext cx="6296554" cy="4827738"/>
          </a:xfrm>
          <a:prstGeom prst="rect">
            <a:avLst/>
          </a:prstGeom>
        </p:spPr>
      </p:pic>
      <p:grpSp>
        <p:nvGrpSpPr>
          <p:cNvPr id="8" name="组合 12"/>
          <p:cNvGrpSpPr/>
          <p:nvPr/>
        </p:nvGrpSpPr>
        <p:grpSpPr>
          <a:xfrm>
            <a:off x="9586452" y="1031758"/>
            <a:ext cx="1135625" cy="1135625"/>
            <a:chOff x="9586452" y="1022555"/>
            <a:chExt cx="1135625" cy="1135625"/>
          </a:xfrm>
        </p:grpSpPr>
        <p:sp>
          <p:nvSpPr>
            <p:cNvPr id="9" name="矩形 10"/>
            <p:cNvSpPr/>
            <p:nvPr/>
          </p:nvSpPr>
          <p:spPr>
            <a:xfrm>
              <a:off x="9586452" y="1194619"/>
              <a:ext cx="1135625" cy="73742"/>
            </a:xfrm>
            <a:prstGeom prst="rect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11"/>
            <p:cNvSpPr/>
            <p:nvPr/>
          </p:nvSpPr>
          <p:spPr>
            <a:xfrm rot="5400000">
              <a:off x="10033820" y="1553497"/>
              <a:ext cx="1135625" cy="73742"/>
            </a:xfrm>
            <a:prstGeom prst="rect">
              <a:avLst/>
            </a:prstGeom>
            <a:solidFill>
              <a:srgbClr val="9C6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2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t="7727" r="33389" b="9966"/>
          <a:stretch>
            <a:fillRect/>
          </a:stretch>
        </p:blipFill>
        <p:spPr>
          <a:xfrm>
            <a:off x="4289322" y="1032386"/>
            <a:ext cx="3613356" cy="3613356"/>
          </a:xfrm>
          <a:custGeom>
            <a:avLst/>
            <a:gdLst>
              <a:gd name="connsiteX0" fmla="*/ 1806677 w 3613356"/>
              <a:gd name="connsiteY0" fmla="*/ 594851 h 3613356"/>
              <a:gd name="connsiteX1" fmla="*/ 594851 w 3613356"/>
              <a:gd name="connsiteY1" fmla="*/ 1806677 h 3613356"/>
              <a:gd name="connsiteX2" fmla="*/ 1806677 w 3613356"/>
              <a:gd name="connsiteY2" fmla="*/ 3018503 h 3613356"/>
              <a:gd name="connsiteX3" fmla="*/ 3018503 w 3613356"/>
              <a:gd name="connsiteY3" fmla="*/ 1806677 h 3613356"/>
              <a:gd name="connsiteX4" fmla="*/ 1806677 w 3613356"/>
              <a:gd name="connsiteY4" fmla="*/ 594851 h 3613356"/>
              <a:gd name="connsiteX5" fmla="*/ 1806678 w 3613356"/>
              <a:gd name="connsiteY5" fmla="*/ 0 h 3613356"/>
              <a:gd name="connsiteX6" fmla="*/ 3613356 w 3613356"/>
              <a:gd name="connsiteY6" fmla="*/ 1806678 h 3613356"/>
              <a:gd name="connsiteX7" fmla="*/ 1806678 w 3613356"/>
              <a:gd name="connsiteY7" fmla="*/ 3613356 h 3613356"/>
              <a:gd name="connsiteX8" fmla="*/ 0 w 3613356"/>
              <a:gd name="connsiteY8" fmla="*/ 1806678 h 3613356"/>
              <a:gd name="connsiteX9" fmla="*/ 1806678 w 3613356"/>
              <a:gd name="connsiteY9" fmla="*/ 0 h 361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3356" h="3613356">
                <a:moveTo>
                  <a:pt x="1806677" y="594851"/>
                </a:moveTo>
                <a:cubicBezTo>
                  <a:pt x="1137404" y="594851"/>
                  <a:pt x="594851" y="1137404"/>
                  <a:pt x="594851" y="1806677"/>
                </a:cubicBezTo>
                <a:cubicBezTo>
                  <a:pt x="594851" y="2475950"/>
                  <a:pt x="1137404" y="3018503"/>
                  <a:pt x="1806677" y="3018503"/>
                </a:cubicBezTo>
                <a:cubicBezTo>
                  <a:pt x="2475950" y="3018503"/>
                  <a:pt x="3018503" y="2475950"/>
                  <a:pt x="3018503" y="1806677"/>
                </a:cubicBezTo>
                <a:cubicBezTo>
                  <a:pt x="3018503" y="1137404"/>
                  <a:pt x="2475950" y="594851"/>
                  <a:pt x="1806677" y="594851"/>
                </a:cubicBezTo>
                <a:close/>
                <a:moveTo>
                  <a:pt x="1806678" y="0"/>
                </a:moveTo>
                <a:cubicBezTo>
                  <a:pt x="2804479" y="0"/>
                  <a:pt x="3613356" y="808877"/>
                  <a:pt x="3613356" y="1806678"/>
                </a:cubicBezTo>
                <a:cubicBezTo>
                  <a:pt x="3613356" y="2804479"/>
                  <a:pt x="2804479" y="3613356"/>
                  <a:pt x="1806678" y="3613356"/>
                </a:cubicBezTo>
                <a:cubicBezTo>
                  <a:pt x="808877" y="3613356"/>
                  <a:pt x="0" y="2804479"/>
                  <a:pt x="0" y="1806678"/>
                </a:cubicBezTo>
                <a:cubicBezTo>
                  <a:pt x="0" y="808877"/>
                  <a:pt x="808877" y="0"/>
                  <a:pt x="1806678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370439" y="5987845"/>
            <a:ext cx="36969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every day we are enthusiastic about the world</a:t>
            </a:r>
            <a:endParaRPr lang="zh-CN" altLang="en-US" sz="1200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3219" y="5594556"/>
            <a:ext cx="172556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SDwebImage</a:t>
            </a:r>
            <a:r>
              <a:rPr lang="zh-CN" altLang="en-US" sz="1500" b="1" dirty="0" smtClean="0">
                <a:solidFill>
                  <a:srgbClr val="9C6B6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各个模块的流程</a:t>
            </a:r>
            <a:endParaRPr lang="zh-CN" altLang="en-US" sz="1500" b="1" dirty="0">
              <a:solidFill>
                <a:srgbClr val="9C6B6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403211" y="2080716"/>
            <a:ext cx="1385577" cy="1511911"/>
          </a:xfrm>
          <a:custGeom>
            <a:avLst/>
            <a:gdLst>
              <a:gd name="connsiteX0" fmla="*/ 640809 w 1188159"/>
              <a:gd name="connsiteY0" fmla="*/ 927 h 1296493"/>
              <a:gd name="connsiteX1" fmla="*/ 852816 w 1188159"/>
              <a:gd name="connsiteY1" fmla="*/ 93104 h 1296493"/>
              <a:gd name="connsiteX2" fmla="*/ 439861 w 1188159"/>
              <a:gd name="connsiteY2" fmla="*/ 1007504 h 1296493"/>
              <a:gd name="connsiteX3" fmla="*/ 911810 w 1188159"/>
              <a:gd name="connsiteY3" fmla="*/ 1066498 h 1296493"/>
              <a:gd name="connsiteX4" fmla="*/ 1133035 w 1188159"/>
              <a:gd name="connsiteY4" fmla="*/ 1066498 h 1296493"/>
              <a:gd name="connsiteX5" fmla="*/ 1103539 w 1188159"/>
              <a:gd name="connsiteY5" fmla="*/ 1213981 h 1296493"/>
              <a:gd name="connsiteX6" fmla="*/ 233384 w 1188159"/>
              <a:gd name="connsiteY6" fmla="*/ 1228730 h 1296493"/>
              <a:gd name="connsiteX7" fmla="*/ 557848 w 1188159"/>
              <a:gd name="connsiteY7" fmla="*/ 329078 h 1296493"/>
              <a:gd name="connsiteX8" fmla="*/ 528352 w 1188159"/>
              <a:gd name="connsiteY8" fmla="*/ 122601 h 1296493"/>
              <a:gd name="connsiteX9" fmla="*/ 218635 w 1188159"/>
              <a:gd name="connsiteY9" fmla="*/ 255336 h 1296493"/>
              <a:gd name="connsiteX10" fmla="*/ 262881 w 1188159"/>
              <a:gd name="connsiteY10" fmla="*/ 417569 h 1296493"/>
              <a:gd name="connsiteX11" fmla="*/ 85900 w 1188159"/>
              <a:gd name="connsiteY11" fmla="*/ 417569 h 1296493"/>
              <a:gd name="connsiteX12" fmla="*/ 12158 w 1188159"/>
              <a:gd name="connsiteY12" fmla="*/ 255336 h 1296493"/>
              <a:gd name="connsiteX13" fmla="*/ 336623 w 1188159"/>
              <a:gd name="connsiteY13" fmla="*/ 48859 h 1296493"/>
              <a:gd name="connsiteX14" fmla="*/ 640809 w 1188159"/>
              <a:gd name="connsiteY14" fmla="*/ 927 h 1296493"/>
              <a:gd name="connsiteX0" fmla="*/ 640809 w 1188159"/>
              <a:gd name="connsiteY0" fmla="*/ 927 h 1296493"/>
              <a:gd name="connsiteX1" fmla="*/ 852816 w 1188159"/>
              <a:gd name="connsiteY1" fmla="*/ 93104 h 1296493"/>
              <a:gd name="connsiteX2" fmla="*/ 439861 w 1188159"/>
              <a:gd name="connsiteY2" fmla="*/ 1007504 h 1296493"/>
              <a:gd name="connsiteX3" fmla="*/ 911810 w 1188159"/>
              <a:gd name="connsiteY3" fmla="*/ 1066498 h 1296493"/>
              <a:gd name="connsiteX4" fmla="*/ 1133035 w 1188159"/>
              <a:gd name="connsiteY4" fmla="*/ 1066498 h 1296493"/>
              <a:gd name="connsiteX5" fmla="*/ 1103539 w 1188159"/>
              <a:gd name="connsiteY5" fmla="*/ 1213981 h 1296493"/>
              <a:gd name="connsiteX6" fmla="*/ 233384 w 1188159"/>
              <a:gd name="connsiteY6" fmla="*/ 1228730 h 1296493"/>
              <a:gd name="connsiteX7" fmla="*/ 557848 w 1188159"/>
              <a:gd name="connsiteY7" fmla="*/ 329078 h 1296493"/>
              <a:gd name="connsiteX8" fmla="*/ 515705 w 1188159"/>
              <a:gd name="connsiteY8" fmla="*/ 211131 h 1296493"/>
              <a:gd name="connsiteX9" fmla="*/ 218635 w 1188159"/>
              <a:gd name="connsiteY9" fmla="*/ 255336 h 1296493"/>
              <a:gd name="connsiteX10" fmla="*/ 262881 w 1188159"/>
              <a:gd name="connsiteY10" fmla="*/ 417569 h 1296493"/>
              <a:gd name="connsiteX11" fmla="*/ 85900 w 1188159"/>
              <a:gd name="connsiteY11" fmla="*/ 417569 h 1296493"/>
              <a:gd name="connsiteX12" fmla="*/ 12158 w 1188159"/>
              <a:gd name="connsiteY12" fmla="*/ 255336 h 1296493"/>
              <a:gd name="connsiteX13" fmla="*/ 336623 w 1188159"/>
              <a:gd name="connsiteY13" fmla="*/ 48859 h 1296493"/>
              <a:gd name="connsiteX14" fmla="*/ 640809 w 1188159"/>
              <a:gd name="connsiteY14" fmla="*/ 927 h 1296493"/>
              <a:gd name="connsiteX0" fmla="*/ 640809 w 1188159"/>
              <a:gd name="connsiteY0" fmla="*/ 927 h 1296493"/>
              <a:gd name="connsiteX1" fmla="*/ 852816 w 1188159"/>
              <a:gd name="connsiteY1" fmla="*/ 93104 h 1296493"/>
              <a:gd name="connsiteX2" fmla="*/ 439861 w 1188159"/>
              <a:gd name="connsiteY2" fmla="*/ 1007504 h 1296493"/>
              <a:gd name="connsiteX3" fmla="*/ 911810 w 1188159"/>
              <a:gd name="connsiteY3" fmla="*/ 1066498 h 1296493"/>
              <a:gd name="connsiteX4" fmla="*/ 1133035 w 1188159"/>
              <a:gd name="connsiteY4" fmla="*/ 1066498 h 1296493"/>
              <a:gd name="connsiteX5" fmla="*/ 1103539 w 1188159"/>
              <a:gd name="connsiteY5" fmla="*/ 1213981 h 1296493"/>
              <a:gd name="connsiteX6" fmla="*/ 233384 w 1188159"/>
              <a:gd name="connsiteY6" fmla="*/ 1228730 h 1296493"/>
              <a:gd name="connsiteX7" fmla="*/ 557848 w 1188159"/>
              <a:gd name="connsiteY7" fmla="*/ 329078 h 1296493"/>
              <a:gd name="connsiteX8" fmla="*/ 515705 w 1188159"/>
              <a:gd name="connsiteY8" fmla="*/ 211131 h 1296493"/>
              <a:gd name="connsiteX9" fmla="*/ 332458 w 1188159"/>
              <a:gd name="connsiteY9" fmla="*/ 280630 h 1296493"/>
              <a:gd name="connsiteX10" fmla="*/ 262881 w 1188159"/>
              <a:gd name="connsiteY10" fmla="*/ 417569 h 1296493"/>
              <a:gd name="connsiteX11" fmla="*/ 85900 w 1188159"/>
              <a:gd name="connsiteY11" fmla="*/ 417569 h 1296493"/>
              <a:gd name="connsiteX12" fmla="*/ 12158 w 1188159"/>
              <a:gd name="connsiteY12" fmla="*/ 255336 h 1296493"/>
              <a:gd name="connsiteX13" fmla="*/ 336623 w 1188159"/>
              <a:gd name="connsiteY13" fmla="*/ 48859 h 1296493"/>
              <a:gd name="connsiteX14" fmla="*/ 640809 w 1188159"/>
              <a:gd name="connsiteY14" fmla="*/ 927 h 129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8159" h="1296493">
                <a:moveTo>
                  <a:pt x="640809" y="927"/>
                </a:moveTo>
                <a:cubicBezTo>
                  <a:pt x="750193" y="-4604"/>
                  <a:pt x="844213" y="13217"/>
                  <a:pt x="852816" y="93104"/>
                </a:cubicBezTo>
                <a:cubicBezTo>
                  <a:pt x="870022" y="252878"/>
                  <a:pt x="430029" y="845272"/>
                  <a:pt x="439861" y="1007504"/>
                </a:cubicBezTo>
                <a:cubicBezTo>
                  <a:pt x="449693" y="1169736"/>
                  <a:pt x="796281" y="1056666"/>
                  <a:pt x="911810" y="1066498"/>
                </a:cubicBezTo>
                <a:cubicBezTo>
                  <a:pt x="1027339" y="1076330"/>
                  <a:pt x="1101080" y="1041918"/>
                  <a:pt x="1133035" y="1066498"/>
                </a:cubicBezTo>
                <a:cubicBezTo>
                  <a:pt x="1164990" y="1091079"/>
                  <a:pt x="1253481" y="1186942"/>
                  <a:pt x="1103539" y="1213981"/>
                </a:cubicBezTo>
                <a:cubicBezTo>
                  <a:pt x="953597" y="1241020"/>
                  <a:pt x="324332" y="1376214"/>
                  <a:pt x="233384" y="1228730"/>
                </a:cubicBezTo>
                <a:cubicBezTo>
                  <a:pt x="142436" y="1081246"/>
                  <a:pt x="510795" y="498678"/>
                  <a:pt x="557848" y="329078"/>
                </a:cubicBezTo>
                <a:cubicBezTo>
                  <a:pt x="604901" y="159478"/>
                  <a:pt x="553270" y="219206"/>
                  <a:pt x="515705" y="211131"/>
                </a:cubicBezTo>
                <a:cubicBezTo>
                  <a:pt x="478140" y="203056"/>
                  <a:pt x="374595" y="246224"/>
                  <a:pt x="332458" y="280630"/>
                </a:cubicBezTo>
                <a:cubicBezTo>
                  <a:pt x="290321" y="315036"/>
                  <a:pt x="303974" y="394746"/>
                  <a:pt x="262881" y="417569"/>
                </a:cubicBezTo>
                <a:cubicBezTo>
                  <a:pt x="221788" y="440392"/>
                  <a:pt x="125229" y="449524"/>
                  <a:pt x="85900" y="417569"/>
                </a:cubicBezTo>
                <a:cubicBezTo>
                  <a:pt x="46571" y="385614"/>
                  <a:pt x="-29629" y="316788"/>
                  <a:pt x="12158" y="255336"/>
                </a:cubicBezTo>
                <a:cubicBezTo>
                  <a:pt x="53945" y="193884"/>
                  <a:pt x="196513" y="75898"/>
                  <a:pt x="336623" y="48859"/>
                </a:cubicBezTo>
                <a:cubicBezTo>
                  <a:pt x="406678" y="35340"/>
                  <a:pt x="531425" y="6457"/>
                  <a:pt x="640809" y="927"/>
                </a:cubicBezTo>
                <a:close/>
              </a:path>
            </a:pathLst>
          </a:custGeom>
          <a:solidFill>
            <a:srgbClr val="9C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1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511</Words>
  <Application>Microsoft Macintosh PowerPoint</Application>
  <PresentationFormat>Custom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lixue a</cp:lastModifiedBy>
  <cp:revision>57</cp:revision>
  <dcterms:created xsi:type="dcterms:W3CDTF">2015-05-05T08:02:14Z</dcterms:created>
  <dcterms:modified xsi:type="dcterms:W3CDTF">2016-09-18T10:59:56Z</dcterms:modified>
</cp:coreProperties>
</file>