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charts/chart1.xml" ContentType="application/vnd.openxmlformats-officedocument.drawingml.chart+xml"/>
  <Override PartName="/ppt/slides/charts/chart2.xml" ContentType="application/vnd.openxmlformats-officedocument.drawingml.chart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280b35a80941e4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8421f7f4f80d43e1"/>
    <p:sldId id="257" r:id="Ra46d512c6807402a"/>
    <p:sldId id="258" r:id="R6abb3a99ce9e404c"/>
    <p:sldId id="259" r:id="R077a11be7d7d4e28"/>
    <p:sldId id="260" r:id="Rf3d1751d9b7f4ace"/>
    <p:sldId id="261" r:id="R1f3f81ab6ecb429e"/>
    <p:sldId id="262" r:id="R5af9d5eddec0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8421f7f4f80d43e1" /><Relationship Type="http://schemas.openxmlformats.org/officeDocument/2006/relationships/slide" Target="/ppt/slides/slide2.xml" Id="Ra46d512c6807402a" /><Relationship Type="http://schemas.openxmlformats.org/officeDocument/2006/relationships/slide" Target="/ppt/slides/slide3.xml" Id="R6abb3a99ce9e404c" /><Relationship Type="http://schemas.openxmlformats.org/officeDocument/2006/relationships/slide" Target="/ppt/slides/slide4.xml" Id="R077a11be7d7d4e28" /><Relationship Type="http://schemas.openxmlformats.org/officeDocument/2006/relationships/slide" Target="/ppt/slides/slide5.xml" Id="Rf3d1751d9b7f4ace" /><Relationship Type="http://schemas.openxmlformats.org/officeDocument/2006/relationships/slide" Target="/ppt/slides/slide6.xml" Id="R1f3f81ab6ecb429e" /><Relationship Type="http://schemas.openxmlformats.org/officeDocument/2006/relationships/slide" Target="/ppt/slides/slide7.xml" Id="R5af9d5eddec0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517cd8fc642ec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9149a7a234baa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f48ff1a3647aa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4c85d411d4cd1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2ed3c072b4f95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dff553951e254ada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62bd287cb49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214349d32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9a0f151e0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2d3cbb92a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ac5a42f60452f" /><Relationship Type="http://schemas.openxmlformats.org/officeDocument/2006/relationships/chart" Target="/ppt/slides/charts/chart1.xml" Id="R16be0f39e4d646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31a615e004e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1b89cff8f4c65" /><Relationship Type="http://schemas.openxmlformats.org/officeDocument/2006/relationships/chart" Target="/ppt/slides/charts/chart2.xml" Id="Rcc809914dbc044e3" /></Relationships>
</file>

<file path=ppt/slides/charts/chart1.xml><?xml version="1.0" encoding="utf-8"?>
<c:chartSpace xmlns:a="http://schemas.openxmlformats.org/drawingml/2006/main" xmlns:c="http://schemas.openxmlformats.org/drawingml/2006/chart">
  <c:chart>
    <c:plotArea>
      <c:layout/>
      <c:barChart>
        <c:barDir val="bar"/>
        <c:grouping val="clustered"/>
        <c:varyColors val="0"/>
        <c:ser>
          <c:idx val="0"/>
          <c:order val="0"/>
          <c:tx>
            <c:v>Market Size ($T)</c:v>
          </c:tx>
          <c:spPr>
            <a:solidFill xmlns:a="http://schemas.openxmlformats.org/drawingml/2006/main">
              <a:srgbClr val="1D4ED8"/>
            </a:solidFill>
          </c:spPr>
          <c:cat>
            <c:strLit>
              <c:ptCount val="3"/>
              <c:pt idx="0">
                <c:v>TAM (Global B2B Payments)</c:v>
              </c:pt>
              <c:pt idx="1">
                <c:v>SAM (Addressable)</c:v>
              </c:pt>
              <c:pt idx="2">
                <c:v>SOM (Target)</c:v>
              </c:pt>
            </c:strLit>
          </c:cat>
          <c:val>
            <c:numLit>
              <c:formatCode>General</c:formatCode>
              <c:ptCount val="3"/>
              <c:pt idx="0">
                <c:v>14.7</c:v>
              </c:pt>
              <c:pt idx="1">
                <c:v>0.42</c:v>
              </c:pt>
              <c:pt idx="2">
                <c:v>0.084</c:v>
              </c:pt>
            </c:numLit>
          </c:val>
        </c:ser>
        <c:dLbls>
          <c:txPr>
            <a:bodyPr xmlns:a="http://schemas.openxmlformats.org/drawingml/2006/main"/>
            <a:lstStyle xmlns:a="http://schemas.openxmlformats.org/drawingml/2006/main"/>
            <a:p xmlns:a="http://schemas.openxmlformats.org/drawingml/2006/main">
              <a:pPr>
                <a:defRPr sz="1200" b="1">
                  <a:solidFill>
                    <a:srgbClr val="FFFFFF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</c:dLbls>
        <c:gapWidth val="60"/>
        <c:axId val="1"/>
        <c:axId val="2"/>
      </c:barChart>
      <c:catAx>
        <c:axId val="1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00">
                <a:solidFill>
                  <a:srgbClr val="94A3B8"/>
                </a:solidFill>
                <a:latin typeface="Segoe UI"/>
                <a:ea typeface="Segoe UI"/>
              </a:defRPr>
            </a:pPr>
          </a:p>
        </c:txPr>
        <c:crossAx val="2"/>
        <c:crosses val="autoZero"/>
        <c:auto val="1"/>
        <c:lblAlgn val="ctr"/>
        <c:lblOffset val="100"/>
      </c:catAx>
      <c:valAx>
        <c:axId val="2"/>
        <c:scaling>
          <c:orientation val="minMax"/>
        </c:scaling>
        <c:delete val="0"/>
        <c:axPos val="l"/>
        <c:majorGridlines>
          <c:spPr>
            <a:ln xmlns:a="http://schemas.openxmlformats.org/drawingml/2006/main" w="6350">
              <a:solidFill>
                <a:srgbClr val="1E3A8A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00">
                <a:solidFill>
                  <a:srgbClr val="94A3B8"/>
                </a:solidFill>
                <a:latin typeface="Segoe UI"/>
                <a:ea typeface="Segoe UI"/>
              </a:defRPr>
            </a:pPr>
          </a:p>
        </c:txPr>
        <c:crossAx val="1"/>
        <c:crosses val="autoZero"/>
        <c:crossBetween val="between"/>
      </c:valAx>
      <c:spPr>
        <a:solidFill xmlns:a="http://schemas.openxmlformats.org/drawingml/2006/main">
          <a:srgbClr val="0D1845"/>
        </a:solidFill>
      </c:spPr>
    </c:plotArea>
    <c:plotVisOnly val="1"/>
    <c:dispBlanksAs val="gap"/>
  </c:chart>
  <c:spPr>
    <a:solidFill xmlns:a="http://schemas.openxmlformats.org/drawingml/2006/main">
      <a:srgbClr val="0A0F2E"/>
    </a:solidFill>
  </c:spPr>
</c:chartSpace>
</file>

<file path=ppt/slides/charts/chart2.xml><?xml version="1.0" encoding="utf-8"?>
<c:chartSpace xmlns:c="http://schemas.openxmlformats.org/drawingml/2006/chart">
  <c:chart>
    <c:plotArea>
      <c:layout/>
      <c:barChart>
        <c:barDir val="bar"/>
        <c:grouping val="clustered"/>
        <c:varyColors val="0"/>
        <c:ser>
          <c:idx val="0"/>
          <c:order val="0"/>
          <c:tx>
            <c:v>Use of Funds (%)</c:v>
          </c:tx>
          <c:spPr>
            <a:solidFill xmlns:a="http://schemas.openxmlformats.org/drawingml/2006/main">
              <a:srgbClr val="3B82F6"/>
            </a:solidFill>
          </c:spPr>
          <c:cat>
            <c:strLit>
              <c:ptCount val="4"/>
              <c:pt idx="0">
                <c:v>Engineering</c:v>
              </c:pt>
              <c:pt idx="1">
                <c:v>Sales &amp; GTM</c:v>
              </c:pt>
              <c:pt idx="2">
                <c:v>Marketing</c:v>
              </c:pt>
              <c:pt idx="3">
                <c:v>Operations</c:v>
              </c:pt>
            </c:strLit>
          </c:cat>
          <c:val>
            <c:numLit>
              <c:formatCode>General</c:formatCode>
              <c:ptCount val="4"/>
              <c:pt idx="0">
                <c:v>40</c:v>
              </c:pt>
              <c:pt idx="1">
                <c:v>30</c:v>
              </c:pt>
              <c:pt idx="2">
                <c:v>20</c:v>
              </c:pt>
              <c:pt idx="3">
                <c:v>10</c:v>
              </c:pt>
            </c:numLit>
          </c:val>
        </c:ser>
        <c:dLbls>
          <c:txPr>
            <a:bodyPr xmlns:a="http://schemas.openxmlformats.org/drawingml/2006/main"/>
            <a:lstStyle xmlns:a="http://schemas.openxmlformats.org/drawingml/2006/main"/>
            <a:p xmlns:a="http://schemas.openxmlformats.org/drawingml/2006/main">
              <a:pPr>
                <a:defRPr sz="1100" b="1">
                  <a:solidFill>
                    <a:srgbClr val="FFFFFF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</c:dLbls>
        <c:gapWidth val="50"/>
        <c:axId val="1"/>
        <c:axId val="2"/>
      </c:barChart>
      <c:catAx>
        <c:axId val="1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00">
                <a:solidFill>
                  <a:srgbClr val="94A3B8"/>
                </a:solidFill>
                <a:latin typeface="Segoe UI"/>
                <a:ea typeface="Segoe UI"/>
              </a:defRPr>
            </a:pPr>
          </a:p>
        </c:txPr>
        <c:crossAx val="2"/>
        <c:crosses val="autoZero"/>
        <c:auto val="1"/>
        <c:lblAlgn val="ctr"/>
        <c:lblOffset val="100"/>
      </c:catAx>
      <c:valAx>
        <c:axId val="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00">
                <a:solidFill>
                  <a:srgbClr val="94A3B8"/>
                </a:solidFill>
                <a:latin typeface="Segoe UI"/>
                <a:ea typeface="Segoe UI"/>
              </a:defRPr>
            </a:pPr>
          </a:p>
        </c:txPr>
        <c:crossAx val="1"/>
        <c:crosses val="autoZero"/>
        <c:crossBetween val="between"/>
      </c:valAx>
      <c:spPr>
        <a:solidFill xmlns:a="http://schemas.openxmlformats.org/drawingml/2006/main">
          <a:srgbClr val="0D1845"/>
        </a:solidFill>
      </c:spPr>
    </c:plotArea>
    <c:plotVisOnly val="1"/>
    <c:dispBlanksAs val="gap"/>
  </c:chart>
  <c:spPr>
    <a:solidFill xmlns:a="http://schemas.openxmlformats.org/drawingml/2006/main">
      <a:srgbClr val="0A0F2E"/>
    </a:solidFill>
  </c:spPr>
</c:chartSpace>
</file>

<file path=ppt/slides/slide1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0F2E"/>
            </a:gs>
            <a:gs pos="100000">
              <a:srgbClr val="0D1845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/>
      <p:sp>
        <p:nvSpPr>
          <p:cNvPr id="10000" name="TextBox 1"/>
          <p:cNvSpPr/>
          <p:nvPr/>
        </p:nvSpPr>
        <p:spPr>
          <a:xfrm>
            <a:off x="0" y="0"/>
            <a:ext cx="12193200" cy="21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1" name="TextBox 2"/>
          <p:cNvSpPr/>
          <p:nvPr/>
        </p:nvSpPr>
        <p:spPr>
          <a:xfrm>
            <a:off x="0" y="6642000"/>
            <a:ext cx="12193200" cy="21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2" name="TextBox 3"/>
          <p:cNvSpPr/>
          <p:nvPr/>
        </p:nvSpPr>
        <p:spPr>
          <a:xfrm>
            <a:off x="-1440000" y="-1440000"/>
            <a:ext cx="7200000" cy="7200000"/>
          </a:xfrm>
          <a:prstGeom prst="ellipse">
            <a:avLst/>
          </a:prstGeom>
          <a:gradFill>
            <a:gsLst>
              <a:gs pos="0">
                <a:srgbClr val="1E3A8A">
                  <a:alpha val="40000"/>
                </a:srgbClr>
              </a:gs>
              <a:gs pos="100000">
                <a:srgbClr val="0A0F2E">
                  <a:alpha val="40000"/>
                </a:srgbClr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3" name="TextBox 4"/>
          <p:cNvSpPr/>
          <p:nvPr/>
        </p:nvSpPr>
        <p:spPr>
          <a:xfrm>
            <a:off x="7920000" y="2880000"/>
            <a:ext cx="5400000" cy="5400000"/>
          </a:xfrm>
          <a:prstGeom prst="ellipse">
            <a:avLst/>
          </a:prstGeom>
          <a:gradFill>
            <a:gsLst>
              <a:gs pos="0">
                <a:srgbClr val="1D4ED8">
                  <a:alpha val="30000"/>
                </a:srgbClr>
              </a:gs>
              <a:gs pos="100000">
                <a:srgbClr val="0A0F2E">
                  <a:alpha val="30000"/>
                </a:srgbClr>
              </a:gs>
            </a:gsLst>
            <a:lin ang="5400000" scaled="1"/>
          </a:gra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4" name="TextBox 5"/>
          <p:cNvSpPr/>
          <p:nvPr/>
        </p:nvSpPr>
        <p:spPr>
          <a:xfrm>
            <a:off x="1080000" y="1260000"/>
            <a:ext cx="10080000" cy="12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6000" b="1">
                <a:gradFill>
                  <a:gsLst>
                    <a:gs pos="0">
                      <a:srgbClr val="FFFFFF"/>
                    </a:gs>
                    <a:gs pos="100000">
                      <a:srgbClr val="3B82F6"/>
                    </a:gs>
                  </a:gsLst>
                  <a:lin ang="5400000" scaled="1"/>
                </a:gradFill>
                <a:latin typeface="Segoe UI"/>
                <a:ea typeface="Segoe UI"/>
              </a:rPr>
              <a:t>PayFlow</a:t>
            </a:r>
          </a:p>
        </p:txBody>
      </p:sp>
      <p:sp>
        <p:nvSpPr>
          <p:cNvPr id="10005" name="TextBox 6"/>
          <p:cNvSpPr/>
          <p:nvPr/>
        </p:nvSpPr>
        <p:spPr>
          <a:xfrm>
            <a:off x="1080000" y="2520000"/>
            <a:ext cx="1008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2800" b="0">
                <a:solidFill>
                  <a:srgbClr val="93C5FD"/>
                </a:solidFill>
                <a:latin typeface="Segoe UI Light"/>
                <a:ea typeface="Segoe UI Light"/>
              </a:rPr>
              <a:t>The Future of B2B Payments</a:t>
            </a:r>
          </a:p>
        </p:txBody>
      </p:sp>
      <p:sp>
        <p:nvSpPr>
          <p:cNvPr id="10006" name="TextBox 7"/>
          <p:cNvSpPr/>
          <p:nvPr/>
        </p:nvSpPr>
        <p:spPr>
          <a:xfrm>
            <a:off x="3960000" y="3420000"/>
            <a:ext cx="4320000" cy="3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07" name="TextBox 8"/>
          <p:cNvSpPr/>
          <p:nvPr/>
        </p:nvSpPr>
        <p:spPr>
          <a:xfrm>
            <a:off x="1080000" y="3600000"/>
            <a:ext cx="10080000" cy="64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2200" b="1" spc="400">
                <a:solidFill>
                  <a:srgbClr val="60A5FA"/>
                </a:solidFill>
                <a:latin typeface="Segoe UI"/>
                <a:ea typeface="Segoe UI"/>
              </a:rPr>
              <a:t>Fast.  Secure.  Scalable.</a:t>
            </a:r>
          </a:p>
        </p:txBody>
      </p:sp>
      <p:sp>
        <p:nvSpPr>
          <p:cNvPr id="10008" name="TextBox 9"/>
          <p:cNvSpPr/>
          <p:nvPr/>
        </p:nvSpPr>
        <p:spPr>
          <a:xfrm>
            <a:off x="1080000" y="5580000"/>
            <a:ext cx="1008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>
                <a:solidFill>
                  <a:srgbClr val="475569"/>
                </a:solidFill>
                <a:latin typeface="Segoe UI"/>
                <a:ea typeface="Segoe UI"/>
              </a:rPr>
              <a:t>Series B  ·  $25M Raise  ·  2024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0F2E"/>
            </a:gs>
            <a:gs pos="100000">
              <a:srgbClr val="0D1845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/>
      <p:sp>
        <p:nvSpPr>
          <p:cNvPr id="10009" name="TextBox 1"/>
          <p:cNvSpPr/>
          <p:nvPr/>
        </p:nvSpPr>
        <p:spPr>
          <a:xfrm>
            <a:off x="0" y="0"/>
            <a:ext cx="12193200" cy="21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10" name="TextBox 2"/>
          <p:cNvSpPr/>
          <p:nvPr/>
        </p:nvSpPr>
        <p:spPr>
          <a:xfrm>
            <a:off x="720000" y="432000"/>
            <a:ext cx="7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 b="1">
                <a:solidFill>
                  <a:srgbClr val="3B82F6"/>
                </a:solidFill>
                <a:latin typeface="Segoe UI"/>
                <a:ea typeface="Segoe UI"/>
              </a:rPr>
              <a:t>02</a:t>
            </a:r>
          </a:p>
        </p:txBody>
      </p:sp>
      <p:sp>
        <p:nvSpPr>
          <p:cNvPr id="10011" name="TextBox 3"/>
          <p:cNvSpPr/>
          <p:nvPr/>
        </p:nvSpPr>
        <p:spPr>
          <a:xfrm>
            <a:off x="720000" y="720000"/>
            <a:ext cx="79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000" b="1">
                <a:solidFill>
                  <a:srgbClr val="FFFFFF"/>
                </a:solidFill>
                <a:latin typeface="Segoe UI"/>
                <a:ea typeface="Segoe UI"/>
              </a:rPr>
              <a:t>The Problem</a:t>
            </a:r>
          </a:p>
        </p:txBody>
      </p:sp>
      <p:sp>
        <p:nvSpPr>
          <p:cNvPr id="10012" name="TextBox 4"/>
          <p:cNvSpPr/>
          <p:nvPr/>
        </p:nvSpPr>
        <p:spPr>
          <a:xfrm>
            <a:off x="720000" y="1440000"/>
            <a:ext cx="900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93C5FD"/>
                </a:solidFill>
                <a:latin typeface="Segoe UI Light"/>
                <a:ea typeface="Segoe UI Light"/>
              </a:rPr>
              <a:t>B2B payments are broken — slow, manual, and costly.</a:t>
            </a:r>
          </a:p>
        </p:txBody>
      </p:sp>
      <p:sp>
        <p:nvSpPr>
          <p:cNvPr id="10013" name="TextBox 5"/>
          <p:cNvSpPr/>
          <p:nvPr/>
        </p:nvSpPr>
        <p:spPr>
          <a:xfrm>
            <a:off x="720000" y="1980000"/>
            <a:ext cx="3240000" cy="324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14" name="TextBox 6"/>
          <p:cNvSpPr/>
          <p:nvPr/>
        </p:nvSpPr>
        <p:spPr>
          <a:xfrm>
            <a:off x="900000" y="2340000"/>
            <a:ext cx="288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5400" b="1">
                <a:solidFill>
                  <a:srgbClr val="3B82F6"/>
                </a:solidFill>
                <a:latin typeface="Segoe UI"/>
                <a:ea typeface="Segoe UI"/>
              </a:rPr>
              <a:t>73%</a:t>
            </a:r>
          </a:p>
        </p:txBody>
      </p:sp>
      <p:sp>
        <p:nvSpPr>
          <p:cNvPr id="10015" name="TextBox 7"/>
          <p:cNvSpPr/>
          <p:nvPr/>
        </p:nvSpPr>
        <p:spPr>
          <a:xfrm>
            <a:off x="900000" y="3312000"/>
            <a:ext cx="288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of B2B invoices are still</a:t>
            </a:r>
          </a:p>
          <a:p>
            <a:pPr algn="ctr"/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paid manually</a:t>
            </a:r>
          </a:p>
        </p:txBody>
      </p:sp>
      <p:sp>
        <p:nvSpPr>
          <p:cNvPr id="10016" name="TextBox 8"/>
          <p:cNvSpPr/>
          <p:nvPr/>
        </p:nvSpPr>
        <p:spPr>
          <a:xfrm>
            <a:off x="4500000" y="1980000"/>
            <a:ext cx="3240000" cy="324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17" name="TextBox 9"/>
          <p:cNvSpPr/>
          <p:nvPr/>
        </p:nvSpPr>
        <p:spPr>
          <a:xfrm>
            <a:off x="4680000" y="2340000"/>
            <a:ext cx="288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4400" b="1">
                <a:solidFill>
                  <a:srgbClr val="3B82F6"/>
                </a:solidFill>
                <a:latin typeface="Segoe UI"/>
                <a:ea typeface="Segoe UI"/>
              </a:rPr>
              <a:t>47 Days</a:t>
            </a:r>
          </a:p>
        </p:txBody>
      </p:sp>
      <p:sp>
        <p:nvSpPr>
          <p:cNvPr id="10018" name="TextBox 10"/>
          <p:cNvSpPr/>
          <p:nvPr/>
        </p:nvSpPr>
        <p:spPr>
          <a:xfrm>
            <a:off x="4680000" y="3312000"/>
            <a:ext cx="288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average Days Sales</a:t>
            </a:r>
          </a:p>
          <a:p>
            <a:pPr algn="ctr"/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Outstanding (DSO)</a:t>
            </a:r>
          </a:p>
        </p:txBody>
      </p:sp>
      <p:sp>
        <p:nvSpPr>
          <p:cNvPr id="10019" name="TextBox 11"/>
          <p:cNvSpPr/>
          <p:nvPr/>
        </p:nvSpPr>
        <p:spPr>
          <a:xfrm>
            <a:off x="8280000" y="1980000"/>
            <a:ext cx="3240000" cy="324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20" name="TextBox 12"/>
          <p:cNvSpPr/>
          <p:nvPr/>
        </p:nvSpPr>
        <p:spPr>
          <a:xfrm>
            <a:off x="8460000" y="2340000"/>
            <a:ext cx="288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4800" b="1">
                <a:solidFill>
                  <a:srgbClr val="3B82F6"/>
                </a:solidFill>
                <a:latin typeface="Segoe UI"/>
                <a:ea typeface="Segoe UI"/>
              </a:rPr>
              <a:t>$2.1T</a:t>
            </a:r>
          </a:p>
        </p:txBody>
      </p:sp>
      <p:sp>
        <p:nvSpPr>
          <p:cNvPr id="10021" name="TextBox 13"/>
          <p:cNvSpPr/>
          <p:nvPr/>
        </p:nvSpPr>
        <p:spPr>
          <a:xfrm>
            <a:off x="8460000" y="3312000"/>
            <a:ext cx="288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in delayed payments</a:t>
            </a:r>
          </a:p>
          <a:p>
            <a:pPr algn="ctr"/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annually</a:t>
            </a: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0F2E"/>
            </a:gs>
            <a:gs pos="100000">
              <a:srgbClr val="0D1845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/>
      <p:sp>
        <p:nvSpPr>
          <p:cNvPr id="10022" name="TextBox 1"/>
          <p:cNvSpPr/>
          <p:nvPr/>
        </p:nvSpPr>
        <p:spPr>
          <a:xfrm>
            <a:off x="0" y="0"/>
            <a:ext cx="12193200" cy="21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23" name="TextBox 2"/>
          <p:cNvSpPr/>
          <p:nvPr/>
        </p:nvSpPr>
        <p:spPr>
          <a:xfrm>
            <a:off x="720000" y="432000"/>
            <a:ext cx="7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 b="1">
                <a:solidFill>
                  <a:srgbClr val="3B82F6"/>
                </a:solidFill>
                <a:latin typeface="Segoe UI"/>
                <a:ea typeface="Segoe UI"/>
              </a:rPr>
              <a:t>03</a:t>
            </a:r>
          </a:p>
        </p:txBody>
      </p:sp>
      <p:sp>
        <p:nvSpPr>
          <p:cNvPr id="10024" name="TextBox 3"/>
          <p:cNvSpPr/>
          <p:nvPr/>
        </p:nvSpPr>
        <p:spPr>
          <a:xfrm>
            <a:off x="720000" y="720000"/>
            <a:ext cx="79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000" b="1">
                <a:solidFill>
                  <a:srgbClr val="FFFFFF"/>
                </a:solidFill>
                <a:latin typeface="Segoe UI"/>
                <a:ea typeface="Segoe UI"/>
              </a:rPr>
              <a:t>Our Solution</a:t>
            </a:r>
          </a:p>
        </p:txBody>
      </p:sp>
      <p:sp>
        <p:nvSpPr>
          <p:cNvPr id="10025" name="TextBox 4"/>
          <p:cNvSpPr/>
          <p:nvPr/>
        </p:nvSpPr>
        <p:spPr>
          <a:xfrm>
            <a:off x="720000" y="1440000"/>
            <a:ext cx="1008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93C5FD"/>
                </a:solidFill>
                <a:latin typeface="Segoe UI Light"/>
                <a:ea typeface="Segoe UI Light"/>
              </a:rPr>
              <a:t>PayFlow reinvents B2B payments — intelligent, instant, integrated.</a:t>
            </a:r>
          </a:p>
        </p:txBody>
      </p:sp>
      <p:sp>
        <p:nvSpPr>
          <p:cNvPr id="10026" name="TextBox 5"/>
          <p:cNvSpPr/>
          <p:nvPr/>
        </p:nvSpPr>
        <p:spPr>
          <a:xfrm>
            <a:off x="720000" y="2160000"/>
            <a:ext cx="3420000" cy="3240000"/>
          </a:xfrm>
          <a:prstGeom prst="roundRect">
            <a:avLst/>
          </a:prstGeom>
          <a:gradFill>
            <a:gsLst>
              <a:gs pos="0">
                <a:srgbClr val="1E3A8A"/>
              </a:gs>
              <a:gs pos="100000">
                <a:srgbClr val="0F2055"/>
              </a:gs>
            </a:gsLst>
            <a:lin ang="96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27" name="TextBox 6"/>
          <p:cNvSpPr/>
          <p:nvPr/>
        </p:nvSpPr>
        <p:spPr>
          <a:xfrm>
            <a:off x="900000" y="2340000"/>
            <a:ext cx="7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3000">
                <a:solidFill>
                  <a:srgbClr val="3B82F6"/>
                </a:solidFill>
              </a:rPr>
              <a:t>⚡</a:t>
            </a:r>
          </a:p>
        </p:txBody>
      </p:sp>
      <p:sp>
        <p:nvSpPr>
          <p:cNvPr id="10028" name="TextBox 7"/>
          <p:cNvSpPr/>
          <p:nvPr/>
        </p:nvSpPr>
        <p:spPr>
          <a:xfrm>
            <a:off x="900000" y="3132000"/>
            <a:ext cx="306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800" b="1">
                <a:solidFill>
                  <a:srgbClr val="FFFFFF"/>
                </a:solidFill>
                <a:latin typeface="Segoe UI"/>
                <a:ea typeface="Segoe UI"/>
              </a:rPr>
              <a:t>Real-Time Payments</a:t>
            </a:r>
          </a:p>
        </p:txBody>
      </p:sp>
      <p:sp>
        <p:nvSpPr>
          <p:cNvPr id="10029" name="TextBox 8"/>
          <p:cNvSpPr/>
          <p:nvPr/>
        </p:nvSpPr>
        <p:spPr>
          <a:xfrm>
            <a:off x="900000" y="3600000"/>
            <a:ext cx="306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>
                <a:solidFill>
                  <a:srgbClr val="94A3B8"/>
                </a:solidFill>
                <a:latin typeface="Segoe UI"/>
                <a:ea typeface="Segoe UI"/>
              </a:rPr>
              <a:t>Instant settlement via RTP and FedNow rails. Zero float, zero friction.</a:t>
            </a:r>
          </a:p>
        </p:txBody>
      </p:sp>
      <p:sp>
        <p:nvSpPr>
          <p:cNvPr id="10030" name="TextBox 9"/>
          <p:cNvSpPr/>
          <p:nvPr/>
        </p:nvSpPr>
        <p:spPr>
          <a:xfrm>
            <a:off x="4500000" y="2160000"/>
            <a:ext cx="3420000" cy="3240000"/>
          </a:xfrm>
          <a:prstGeom prst="roundRect">
            <a:avLst/>
          </a:prstGeom>
          <a:gradFill>
            <a:gsLst>
              <a:gs pos="0">
                <a:srgbClr val="1E3A8A"/>
              </a:gs>
              <a:gs pos="100000">
                <a:srgbClr val="0F2055"/>
              </a:gs>
            </a:gsLst>
            <a:lin ang="96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31" name="TextBox 10"/>
          <p:cNvSpPr/>
          <p:nvPr/>
        </p:nvSpPr>
        <p:spPr>
          <a:xfrm>
            <a:off x="4680000" y="2340000"/>
            <a:ext cx="7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2800">
                <a:solidFill>
                  <a:srgbClr val="3B82F6"/>
                </a:solidFill>
              </a:rPr>
              <a:t>🤖</a:t>
            </a:r>
          </a:p>
        </p:txBody>
      </p:sp>
      <p:sp>
        <p:nvSpPr>
          <p:cNvPr id="10032" name="TextBox 11"/>
          <p:cNvSpPr/>
          <p:nvPr/>
        </p:nvSpPr>
        <p:spPr>
          <a:xfrm>
            <a:off x="4680000" y="3132000"/>
            <a:ext cx="306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800" b="1">
                <a:solidFill>
                  <a:srgbClr val="FFFFFF"/>
                </a:solidFill>
                <a:latin typeface="Segoe UI"/>
                <a:ea typeface="Segoe UI"/>
              </a:rPr>
              <a:t>AI Reconciliation</a:t>
            </a:r>
          </a:p>
        </p:txBody>
      </p:sp>
      <p:sp>
        <p:nvSpPr>
          <p:cNvPr id="10033" name="TextBox 12"/>
          <p:cNvSpPr/>
          <p:nvPr/>
        </p:nvSpPr>
        <p:spPr>
          <a:xfrm>
            <a:off x="4680000" y="3600000"/>
            <a:ext cx="306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>
                <a:solidFill>
                  <a:srgbClr val="94A3B8"/>
                </a:solidFill>
                <a:latin typeface="Segoe UI"/>
                <a:ea typeface="Segoe UI"/>
              </a:rPr>
              <a:t>ML-powered matching reduces reconciliation time by 94%. Auto-posts to GL.</a:t>
            </a:r>
          </a:p>
        </p:txBody>
      </p:sp>
      <p:sp>
        <p:nvSpPr>
          <p:cNvPr id="10034" name="TextBox 13"/>
          <p:cNvSpPr/>
          <p:nvPr/>
        </p:nvSpPr>
        <p:spPr>
          <a:xfrm>
            <a:off x="8280000" y="2160000"/>
            <a:ext cx="3240000" cy="3240000"/>
          </a:xfrm>
          <a:prstGeom prst="roundRect">
            <a:avLst/>
          </a:prstGeom>
          <a:gradFill>
            <a:gsLst>
              <a:gs pos="0">
                <a:srgbClr val="1E3A8A"/>
              </a:gs>
              <a:gs pos="100000">
                <a:srgbClr val="0F2055"/>
              </a:gs>
            </a:gsLst>
            <a:lin ang="96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35" name="TextBox 14"/>
          <p:cNvSpPr/>
          <p:nvPr/>
        </p:nvSpPr>
        <p:spPr>
          <a:xfrm>
            <a:off x="8460000" y="2340000"/>
            <a:ext cx="7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2800">
                <a:solidFill>
                  <a:srgbClr val="3B82F6"/>
                </a:solidFill>
              </a:rPr>
              <a:t>🔗</a:t>
            </a:r>
          </a:p>
        </p:txBody>
      </p:sp>
      <p:sp>
        <p:nvSpPr>
          <p:cNvPr id="10036" name="TextBox 15"/>
          <p:cNvSpPr/>
          <p:nvPr/>
        </p:nvSpPr>
        <p:spPr>
          <a:xfrm>
            <a:off x="8460000" y="3132000"/>
            <a:ext cx="288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800" b="1">
                <a:solidFill>
                  <a:srgbClr val="FFFFFF"/>
                </a:solidFill>
                <a:latin typeface="Segoe UI"/>
                <a:ea typeface="Segoe UI"/>
              </a:rPr>
              <a:t>1-Click ERP Integration</a:t>
            </a:r>
          </a:p>
        </p:txBody>
      </p:sp>
      <p:sp>
        <p:nvSpPr>
          <p:cNvPr id="10037" name="TextBox 16"/>
          <p:cNvSpPr/>
          <p:nvPr/>
        </p:nvSpPr>
        <p:spPr>
          <a:xfrm>
            <a:off x="8460000" y="3600000"/>
            <a:ext cx="2880000" cy="108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>
                <a:solidFill>
                  <a:srgbClr val="94A3B8"/>
                </a:solidFill>
                <a:latin typeface="Segoe UI"/>
                <a:ea typeface="Segoe UI"/>
              </a:rPr>
              <a:t>Native connectors for SAP, Oracle, NetSuite, and QuickBooks. Live in minutes.</a:t>
            </a: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0F2E"/>
            </a:gs>
            <a:gs pos="100000">
              <a:srgbClr val="0D1845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/>
      <p:sp>
        <p:nvSpPr>
          <p:cNvPr id="10038" name="TextBox 1"/>
          <p:cNvSpPr/>
          <p:nvPr/>
        </p:nvSpPr>
        <p:spPr>
          <a:xfrm>
            <a:off x="0" y="0"/>
            <a:ext cx="12193200" cy="21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39" name="TextBox 2"/>
          <p:cNvSpPr/>
          <p:nvPr/>
        </p:nvSpPr>
        <p:spPr>
          <a:xfrm>
            <a:off x="720000" y="432000"/>
            <a:ext cx="7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 b="1">
                <a:solidFill>
                  <a:srgbClr val="3B82F6"/>
                </a:solidFill>
                <a:latin typeface="Segoe UI"/>
                <a:ea typeface="Segoe UI"/>
              </a:rPr>
              <a:t>04</a:t>
            </a:r>
          </a:p>
        </p:txBody>
      </p:sp>
      <p:sp>
        <p:nvSpPr>
          <p:cNvPr id="10040" name="TextBox 3"/>
          <p:cNvSpPr/>
          <p:nvPr/>
        </p:nvSpPr>
        <p:spPr>
          <a:xfrm>
            <a:off x="720000" y="720000"/>
            <a:ext cx="79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000" b="1">
                <a:solidFill>
                  <a:srgbClr val="FFFFFF"/>
                </a:solidFill>
                <a:latin typeface="Segoe UI"/>
                <a:ea typeface="Segoe UI"/>
              </a:rPr>
              <a:t>Traction</a:t>
            </a:r>
          </a:p>
        </p:txBody>
      </p:sp>
      <p:sp>
        <p:nvSpPr>
          <p:cNvPr id="10041" name="TextBox 4"/>
          <p:cNvSpPr/>
          <p:nvPr/>
        </p:nvSpPr>
        <p:spPr>
          <a:xfrm>
            <a:off x="720000" y="1440000"/>
            <a:ext cx="900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93C5FD"/>
                </a:solidFill>
                <a:latin typeface="Segoe UI Light"/>
                <a:ea typeface="Segoe UI Light"/>
              </a:rPr>
              <a:t>Strong, repeatable growth backed by enterprise love.</a:t>
            </a:r>
          </a:p>
        </p:txBody>
      </p:sp>
      <p:sp>
        <p:nvSpPr>
          <p:cNvPr id="10042" name="TextBox 5"/>
          <p:cNvSpPr/>
          <p:nvPr/>
        </p:nvSpPr>
        <p:spPr>
          <a:xfrm>
            <a:off x="720000" y="2088000"/>
            <a:ext cx="5040000" cy="198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43" name="TextBox 6"/>
          <p:cNvSpPr/>
          <p:nvPr/>
        </p:nvSpPr>
        <p:spPr>
          <a:xfrm>
            <a:off x="900000" y="2268000"/>
            <a:ext cx="4680000" cy="79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4000" b="1">
                <a:solidFill>
                  <a:srgbClr val="3B82F6"/>
                </a:solidFill>
                <a:latin typeface="Segoe UI"/>
                <a:ea typeface="Segoe UI"/>
              </a:rPr>
              <a:t>$4.2M ARR</a:t>
            </a:r>
          </a:p>
        </p:txBody>
      </p:sp>
      <p:sp>
        <p:nvSpPr>
          <p:cNvPr id="10044" name="TextBox 7"/>
          <p:cNvSpPr/>
          <p:nvPr/>
        </p:nvSpPr>
        <p:spPr>
          <a:xfrm>
            <a:off x="900000" y="3096000"/>
            <a:ext cx="4680000" cy="3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>
                <a:solidFill>
                  <a:srgbClr val="94A3B8"/>
                </a:solidFill>
                <a:latin typeface="Segoe UI"/>
                <a:ea typeface="Segoe UI"/>
              </a:rPr>
              <a:t>Annual Recurring Revenue</a:t>
            </a:r>
          </a:p>
        </p:txBody>
      </p:sp>
      <p:sp>
        <p:nvSpPr>
          <p:cNvPr id="10045" name="TextBox 8"/>
          <p:cNvSpPr/>
          <p:nvPr/>
        </p:nvSpPr>
        <p:spPr>
          <a:xfrm>
            <a:off x="6300000" y="2088000"/>
            <a:ext cx="5040000" cy="198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46" name="TextBox 9"/>
          <p:cNvSpPr/>
          <p:nvPr/>
        </p:nvSpPr>
        <p:spPr>
          <a:xfrm>
            <a:off x="6480000" y="2268000"/>
            <a:ext cx="4680000" cy="79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4000" b="1">
                <a:solidFill>
                  <a:srgbClr val="3B82F6"/>
                </a:solidFill>
                <a:latin typeface="Segoe UI"/>
                <a:ea typeface="Segoe UI"/>
              </a:rPr>
              <a:t>340% YoY</a:t>
            </a:r>
          </a:p>
        </p:txBody>
      </p:sp>
      <p:sp>
        <p:nvSpPr>
          <p:cNvPr id="10047" name="TextBox 10"/>
          <p:cNvSpPr/>
          <p:nvPr/>
        </p:nvSpPr>
        <p:spPr>
          <a:xfrm>
            <a:off x="6480000" y="3096000"/>
            <a:ext cx="4680000" cy="3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>
                <a:solidFill>
                  <a:srgbClr val="94A3B8"/>
                </a:solidFill>
                <a:latin typeface="Segoe UI"/>
                <a:ea typeface="Segoe UI"/>
              </a:rPr>
              <a:t>Year-over-Year Growth</a:t>
            </a:r>
          </a:p>
        </p:txBody>
      </p:sp>
      <p:sp>
        <p:nvSpPr>
          <p:cNvPr id="10048" name="TextBox 11"/>
          <p:cNvSpPr/>
          <p:nvPr/>
        </p:nvSpPr>
        <p:spPr>
          <a:xfrm>
            <a:off x="720000" y="4500000"/>
            <a:ext cx="5040000" cy="198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49" name="TextBox 12"/>
          <p:cNvSpPr/>
          <p:nvPr/>
        </p:nvSpPr>
        <p:spPr>
          <a:xfrm>
            <a:off x="900000" y="4680000"/>
            <a:ext cx="4680000" cy="79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4000" b="1">
                <a:solidFill>
                  <a:srgbClr val="3B82F6"/>
                </a:solidFill>
                <a:latin typeface="Segoe UI"/>
                <a:ea typeface="Segoe UI"/>
              </a:rPr>
              <a:t>85</a:t>
            </a:r>
          </a:p>
        </p:txBody>
      </p:sp>
      <p:sp>
        <p:nvSpPr>
          <p:cNvPr id="10050" name="TextBox 13"/>
          <p:cNvSpPr/>
          <p:nvPr/>
        </p:nvSpPr>
        <p:spPr>
          <a:xfrm>
            <a:off x="900000" y="5508000"/>
            <a:ext cx="4680000" cy="3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>
                <a:solidFill>
                  <a:srgbClr val="94A3B8"/>
                </a:solidFill>
                <a:latin typeface="Segoe UI"/>
                <a:ea typeface="Segoe UI"/>
              </a:rPr>
              <a:t>Enterprise Customers</a:t>
            </a:r>
          </a:p>
        </p:txBody>
      </p:sp>
      <p:sp>
        <p:nvSpPr>
          <p:cNvPr id="10051" name="TextBox 14"/>
          <p:cNvSpPr/>
          <p:nvPr/>
        </p:nvSpPr>
        <p:spPr>
          <a:xfrm>
            <a:off x="6300000" y="4500000"/>
            <a:ext cx="5040000" cy="198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52" name="TextBox 15"/>
          <p:cNvSpPr/>
          <p:nvPr/>
        </p:nvSpPr>
        <p:spPr>
          <a:xfrm>
            <a:off x="6480000" y="4680000"/>
            <a:ext cx="4680000" cy="79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4000" b="1">
                <a:solidFill>
                  <a:srgbClr val="3B82F6"/>
                </a:solidFill>
                <a:latin typeface="Segoe UI"/>
                <a:ea typeface="Segoe UI"/>
              </a:rPr>
              <a:t>NPS 72</a:t>
            </a:r>
          </a:p>
        </p:txBody>
      </p:sp>
      <p:sp>
        <p:nvSpPr>
          <p:cNvPr id="10053" name="TextBox 16"/>
          <p:cNvSpPr/>
          <p:nvPr/>
        </p:nvSpPr>
        <p:spPr>
          <a:xfrm>
            <a:off x="6480000" y="5508000"/>
            <a:ext cx="4680000" cy="3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>
                <a:solidFill>
                  <a:srgbClr val="94A3B8"/>
                </a:solidFill>
                <a:latin typeface="Segoe UI"/>
                <a:ea typeface="Segoe UI"/>
              </a:rPr>
              <a:t>Net Promoter Score</a:t>
            </a:r>
          </a:p>
        </p:txBody>
      </p:sp>
    </p:spTree>
  </p:cSld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0F2E"/>
            </a:gs>
            <a:gs pos="100000">
              <a:srgbClr val="0D1845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/>
      <p:sp>
        <p:nvSpPr>
          <p:cNvPr id="10054" name="TextBox 1"/>
          <p:cNvSpPr/>
          <p:nvPr/>
        </p:nvSpPr>
        <p:spPr>
          <a:xfrm>
            <a:off x="0" y="0"/>
            <a:ext cx="12193200" cy="21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55" name="TextBox 2"/>
          <p:cNvSpPr/>
          <p:nvPr/>
        </p:nvSpPr>
        <p:spPr>
          <a:xfrm>
            <a:off x="720000" y="432000"/>
            <a:ext cx="7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 b="1">
                <a:solidFill>
                  <a:srgbClr val="3B82F6"/>
                </a:solidFill>
                <a:latin typeface="Segoe UI"/>
                <a:ea typeface="Segoe UI"/>
              </a:rPr>
              <a:t>05</a:t>
            </a:r>
          </a:p>
        </p:txBody>
      </p:sp>
      <p:sp>
        <p:nvSpPr>
          <p:cNvPr id="10056" name="TextBox 3"/>
          <p:cNvSpPr/>
          <p:nvPr/>
        </p:nvSpPr>
        <p:spPr>
          <a:xfrm>
            <a:off x="720000" y="720000"/>
            <a:ext cx="79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000" b="1">
                <a:solidFill>
                  <a:srgbClr val="FFFFFF"/>
                </a:solidFill>
                <a:latin typeface="Segoe UI"/>
                <a:ea typeface="Segoe UI"/>
              </a:rPr>
              <a:t>Market Opportunity</a:t>
            </a:r>
          </a:p>
        </p:txBody>
      </p:sp>
      <p:sp>
        <p:nvSpPr>
          <p:cNvPr id="10057" name="TextBox 4"/>
          <p:cNvSpPr/>
          <p:nvPr/>
        </p:nvSpPr>
        <p:spPr>
          <a:xfrm>
            <a:off x="720000" y="1440000"/>
            <a:ext cx="1008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93C5FD"/>
                </a:solidFill>
                <a:latin typeface="Segoe UI Light"/>
                <a:ea typeface="Segoe UI Light"/>
              </a:rPr>
              <a:t>Massive and underpenetrated — we're going after the right slice.</a:t>
            </a:r>
          </a:p>
        </p:txBody>
      </p:sp>
      <p:graphicFrame>
        <p:nvGraphicFramePr>
          <p:cNvPr id="10058" name="Chart 1"/>
          <p:cNvGraphicFramePr/>
          <p:nvPr/>
        </p:nvGraphicFramePr>
        <p:xfrm>
          <a:off x="720000" y="1980000"/>
          <a:ext cx="7200000" cy="4320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16be0f39e4d646c5"/>
          </a:graphicData>
        </a:graphic>
      </p:graphicFrame>
      <p:sp>
        <p:nvSpPr>
          <p:cNvPr id="10059" name="TextBox 5"/>
          <p:cNvSpPr/>
          <p:nvPr/>
        </p:nvSpPr>
        <p:spPr>
          <a:xfrm>
            <a:off x="8460000" y="1980000"/>
            <a:ext cx="3240000" cy="126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60" name="TextBox 6"/>
          <p:cNvSpPr/>
          <p:nvPr/>
        </p:nvSpPr>
        <p:spPr>
          <a:xfrm>
            <a:off x="8568000" y="2088000"/>
            <a:ext cx="3024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3000" b="1">
                <a:solidFill>
                  <a:srgbClr val="3B82F6"/>
                </a:solidFill>
                <a:latin typeface="Segoe UI"/>
                <a:ea typeface="Segoe UI"/>
              </a:rPr>
              <a:t>$14.7T</a:t>
            </a:r>
          </a:p>
        </p:txBody>
      </p:sp>
      <p:sp>
        <p:nvSpPr>
          <p:cNvPr id="10061" name="TextBox 7"/>
          <p:cNvSpPr/>
          <p:nvPr/>
        </p:nvSpPr>
        <p:spPr>
          <a:xfrm>
            <a:off x="8568000" y="2592000"/>
            <a:ext cx="3024000" cy="3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Total Addressable Market</a:t>
            </a:r>
          </a:p>
        </p:txBody>
      </p:sp>
      <p:sp>
        <p:nvSpPr>
          <p:cNvPr id="10062" name="TextBox 8"/>
          <p:cNvSpPr/>
          <p:nvPr/>
        </p:nvSpPr>
        <p:spPr>
          <a:xfrm>
            <a:off x="8460000" y="3528000"/>
            <a:ext cx="3240000" cy="126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63" name="TextBox 9"/>
          <p:cNvSpPr/>
          <p:nvPr/>
        </p:nvSpPr>
        <p:spPr>
          <a:xfrm>
            <a:off x="8568000" y="3636000"/>
            <a:ext cx="3024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3000" b="1">
                <a:solidFill>
                  <a:srgbClr val="3B82F6"/>
                </a:solidFill>
                <a:latin typeface="Segoe UI"/>
                <a:ea typeface="Segoe UI"/>
              </a:rPr>
              <a:t>$420B</a:t>
            </a:r>
          </a:p>
        </p:txBody>
      </p:sp>
      <p:sp>
        <p:nvSpPr>
          <p:cNvPr id="10064" name="TextBox 10"/>
          <p:cNvSpPr/>
          <p:nvPr/>
        </p:nvSpPr>
        <p:spPr>
          <a:xfrm>
            <a:off x="8568000" y="4140000"/>
            <a:ext cx="3024000" cy="3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Serviceable Addressable Market</a:t>
            </a:r>
          </a:p>
        </p:txBody>
      </p:sp>
      <p:sp>
        <p:nvSpPr>
          <p:cNvPr id="10065" name="TextBox 11"/>
          <p:cNvSpPr/>
          <p:nvPr/>
        </p:nvSpPr>
        <p:spPr>
          <a:xfrm>
            <a:off x="8460000" y="5076000"/>
            <a:ext cx="3240000" cy="126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162C6A"/>
              </a:gs>
            </a:gsLst>
            <a:lin ang="81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66" name="TextBox 12"/>
          <p:cNvSpPr/>
          <p:nvPr/>
        </p:nvSpPr>
        <p:spPr>
          <a:xfrm>
            <a:off x="8568000" y="5184000"/>
            <a:ext cx="3024000" cy="5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3000" b="1">
                <a:solidFill>
                  <a:srgbClr val="3B82F6"/>
                </a:solidFill>
                <a:latin typeface="Segoe UI"/>
                <a:ea typeface="Segoe UI"/>
              </a:rPr>
              <a:t>$8.4B</a:t>
            </a:r>
          </a:p>
        </p:txBody>
      </p:sp>
      <p:sp>
        <p:nvSpPr>
          <p:cNvPr id="10067" name="TextBox 13"/>
          <p:cNvSpPr/>
          <p:nvPr/>
        </p:nvSpPr>
        <p:spPr>
          <a:xfrm>
            <a:off x="8568000" y="5688000"/>
            <a:ext cx="3024000" cy="3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Serviceable Obtainable Market</a:t>
            </a: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0F2E"/>
            </a:gs>
            <a:gs pos="100000">
              <a:srgbClr val="0D1845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/>
      <p:sp>
        <p:nvSpPr>
          <p:cNvPr id="10068" name="TextBox 1"/>
          <p:cNvSpPr/>
          <p:nvPr/>
        </p:nvSpPr>
        <p:spPr>
          <a:xfrm>
            <a:off x="0" y="0"/>
            <a:ext cx="12193200" cy="21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69" name="TextBox 2"/>
          <p:cNvSpPr/>
          <p:nvPr/>
        </p:nvSpPr>
        <p:spPr>
          <a:xfrm>
            <a:off x="720000" y="432000"/>
            <a:ext cx="7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 b="1">
                <a:solidFill>
                  <a:srgbClr val="3B82F6"/>
                </a:solidFill>
                <a:latin typeface="Segoe UI"/>
                <a:ea typeface="Segoe UI"/>
              </a:rPr>
              <a:t>06</a:t>
            </a:r>
          </a:p>
        </p:txBody>
      </p:sp>
      <p:sp>
        <p:nvSpPr>
          <p:cNvPr id="10070" name="TextBox 3"/>
          <p:cNvSpPr/>
          <p:nvPr/>
        </p:nvSpPr>
        <p:spPr>
          <a:xfrm>
            <a:off x="720000" y="720000"/>
            <a:ext cx="79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000" b="1">
                <a:solidFill>
                  <a:srgbClr val="FFFFFF"/>
                </a:solidFill>
                <a:latin typeface="Segoe UI"/>
                <a:ea typeface="Segoe UI"/>
              </a:rPr>
              <a:t>World-Class Team</a:t>
            </a:r>
          </a:p>
        </p:txBody>
      </p:sp>
      <p:sp>
        <p:nvSpPr>
          <p:cNvPr id="10071" name="TextBox 4"/>
          <p:cNvSpPr/>
          <p:nvPr/>
        </p:nvSpPr>
        <p:spPr>
          <a:xfrm>
            <a:off x="720000" y="1440000"/>
            <a:ext cx="900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93C5FD"/>
                </a:solidFill>
                <a:latin typeface="Segoe UI Light"/>
                <a:ea typeface="Segoe UI Light"/>
              </a:rPr>
              <a:t>Built by operators who have done this at scale.</a:t>
            </a:r>
          </a:p>
        </p:txBody>
      </p:sp>
      <p:sp>
        <p:nvSpPr>
          <p:cNvPr id="10072" name="TextBox 5"/>
          <p:cNvSpPr/>
          <p:nvPr/>
        </p:nvSpPr>
        <p:spPr>
          <a:xfrm>
            <a:off x="720000" y="2088000"/>
            <a:ext cx="3420000" cy="3600000"/>
          </a:xfrm>
          <a:prstGeom prst="roundRect">
            <a:avLst/>
          </a:prstGeom>
          <a:gradFill>
            <a:gsLst>
              <a:gs pos="0">
                <a:srgbClr val="1E3A8A"/>
              </a:gs>
              <a:gs pos="100000">
                <a:srgbClr val="0F2055"/>
              </a:gs>
            </a:gsLst>
            <a:lin ang="96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73" name="TextBox 6"/>
          <p:cNvSpPr/>
          <p:nvPr/>
        </p:nvSpPr>
        <p:spPr>
          <a:xfrm>
            <a:off x="1890000" y="2268000"/>
            <a:ext cx="1080000" cy="10800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74" name="TextBox 7"/>
          <p:cNvSpPr/>
          <p:nvPr/>
        </p:nvSpPr>
        <p:spPr>
          <a:xfrm>
            <a:off x="1890000" y="2268000"/>
            <a:ext cx="1080000" cy="108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2200" b="1">
                <a:solidFill>
                  <a:srgbClr val="FFFFFF"/>
                </a:solidFill>
                <a:latin typeface="Segoe UI"/>
                <a:ea typeface="Segoe UI"/>
              </a:rPr>
              <a:t>SC</a:t>
            </a:r>
          </a:p>
        </p:txBody>
      </p:sp>
      <p:sp>
        <p:nvSpPr>
          <p:cNvPr id="10075" name="TextBox 8"/>
          <p:cNvSpPr/>
          <p:nvPr/>
        </p:nvSpPr>
        <p:spPr>
          <a:xfrm>
            <a:off x="900000" y="3492000"/>
            <a:ext cx="306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Segoe UI"/>
                <a:ea typeface="Segoe UI"/>
              </a:rPr>
              <a:t>Sarah Chen</a:t>
            </a:r>
          </a:p>
        </p:txBody>
      </p:sp>
      <p:sp>
        <p:nvSpPr>
          <p:cNvPr id="10076" name="TextBox 9"/>
          <p:cNvSpPr/>
          <p:nvPr/>
        </p:nvSpPr>
        <p:spPr>
          <a:xfrm>
            <a:off x="900000" y="3960000"/>
            <a:ext cx="3060000" cy="3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 b="1">
                <a:solidFill>
                  <a:srgbClr val="3B82F6"/>
                </a:solidFill>
                <a:latin typeface="Segoe UI"/>
                <a:ea typeface="Segoe UI"/>
              </a:rPr>
              <a:t>CEO &amp; Co-Founder</a:t>
            </a:r>
          </a:p>
        </p:txBody>
      </p:sp>
      <p:sp>
        <p:nvSpPr>
          <p:cNvPr id="10077" name="TextBox 10"/>
          <p:cNvSpPr/>
          <p:nvPr/>
        </p:nvSpPr>
        <p:spPr>
          <a:xfrm>
            <a:off x="900000" y="4320000"/>
            <a:ext cx="306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ex-Stripe · 10+ years in fintech</a:t>
            </a:r>
          </a:p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Former Head of Payments</a:t>
            </a:r>
          </a:p>
        </p:txBody>
      </p:sp>
      <p:sp>
        <p:nvSpPr>
          <p:cNvPr id="10078" name="TextBox 11"/>
          <p:cNvSpPr/>
          <p:nvPr/>
        </p:nvSpPr>
        <p:spPr>
          <a:xfrm>
            <a:off x="4500000" y="2088000"/>
            <a:ext cx="3420000" cy="3600000"/>
          </a:xfrm>
          <a:prstGeom prst="roundRect">
            <a:avLst/>
          </a:prstGeom>
          <a:gradFill>
            <a:gsLst>
              <a:gs pos="0">
                <a:srgbClr val="1E3A8A"/>
              </a:gs>
              <a:gs pos="100000">
                <a:srgbClr val="0F2055"/>
              </a:gs>
            </a:gsLst>
            <a:lin ang="96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79" name="TextBox 12"/>
          <p:cNvSpPr/>
          <p:nvPr/>
        </p:nvSpPr>
        <p:spPr>
          <a:xfrm>
            <a:off x="5670000" y="2268000"/>
            <a:ext cx="1080000" cy="108000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80" name="TextBox 13"/>
          <p:cNvSpPr/>
          <p:nvPr/>
        </p:nvSpPr>
        <p:spPr>
          <a:xfrm>
            <a:off x="5670000" y="2268000"/>
            <a:ext cx="1080000" cy="108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2200" b="1">
                <a:solidFill>
                  <a:srgbClr val="FFFFFF"/>
                </a:solidFill>
                <a:latin typeface="Segoe UI"/>
                <a:ea typeface="Segoe UI"/>
              </a:rPr>
              <a:t>MW</a:t>
            </a:r>
          </a:p>
        </p:txBody>
      </p:sp>
      <p:sp>
        <p:nvSpPr>
          <p:cNvPr id="10081" name="TextBox 14"/>
          <p:cNvSpPr/>
          <p:nvPr/>
        </p:nvSpPr>
        <p:spPr>
          <a:xfrm>
            <a:off x="4680000" y="3492000"/>
            <a:ext cx="306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Segoe UI"/>
                <a:ea typeface="Segoe UI"/>
              </a:rPr>
              <a:t>Marcus Webb</a:t>
            </a:r>
          </a:p>
        </p:txBody>
      </p:sp>
      <p:sp>
        <p:nvSpPr>
          <p:cNvPr id="10082" name="TextBox 15"/>
          <p:cNvSpPr/>
          <p:nvPr/>
        </p:nvSpPr>
        <p:spPr>
          <a:xfrm>
            <a:off x="4680000" y="3960000"/>
            <a:ext cx="3060000" cy="3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 b="1">
                <a:solidFill>
                  <a:srgbClr val="3B82F6"/>
                </a:solidFill>
                <a:latin typeface="Segoe UI"/>
                <a:ea typeface="Segoe UI"/>
              </a:rPr>
              <a:t>CTO &amp; Co-Founder</a:t>
            </a:r>
          </a:p>
        </p:txBody>
      </p:sp>
      <p:sp>
        <p:nvSpPr>
          <p:cNvPr id="10083" name="TextBox 16"/>
          <p:cNvSpPr/>
          <p:nvPr/>
        </p:nvSpPr>
        <p:spPr>
          <a:xfrm>
            <a:off x="4680000" y="4320000"/>
            <a:ext cx="306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ex-Plaid · Infrastructure architect</a:t>
            </a:r>
          </a:p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Built core data pipeline</a:t>
            </a:r>
          </a:p>
        </p:txBody>
      </p:sp>
      <p:sp>
        <p:nvSpPr>
          <p:cNvPr id="10084" name="TextBox 17"/>
          <p:cNvSpPr/>
          <p:nvPr/>
        </p:nvSpPr>
        <p:spPr>
          <a:xfrm>
            <a:off x="8280000" y="2088000"/>
            <a:ext cx="3240000" cy="3600000"/>
          </a:xfrm>
          <a:prstGeom prst="roundRect">
            <a:avLst/>
          </a:prstGeom>
          <a:gradFill>
            <a:gsLst>
              <a:gs pos="0">
                <a:srgbClr val="1E3A8A"/>
              </a:gs>
              <a:gs pos="100000">
                <a:srgbClr val="0F2055"/>
              </a:gs>
            </a:gsLst>
            <a:lin ang="96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85" name="TextBox 18"/>
          <p:cNvSpPr/>
          <p:nvPr/>
        </p:nvSpPr>
        <p:spPr>
          <a:xfrm>
            <a:off x="9360000" y="2268000"/>
            <a:ext cx="1080000" cy="10800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86" name="TextBox 19"/>
          <p:cNvSpPr/>
          <p:nvPr/>
        </p:nvSpPr>
        <p:spPr>
          <a:xfrm>
            <a:off x="9360000" y="2268000"/>
            <a:ext cx="1080000" cy="1080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2200" b="1">
                <a:solidFill>
                  <a:srgbClr val="FFFFFF"/>
                </a:solidFill>
                <a:latin typeface="Segoe UI"/>
                <a:ea typeface="Segoe UI"/>
              </a:rPr>
              <a:t>JL</a:t>
            </a:r>
          </a:p>
        </p:txBody>
      </p:sp>
      <p:sp>
        <p:nvSpPr>
          <p:cNvPr id="10087" name="TextBox 20"/>
          <p:cNvSpPr/>
          <p:nvPr/>
        </p:nvSpPr>
        <p:spPr>
          <a:xfrm>
            <a:off x="8460000" y="3492000"/>
            <a:ext cx="288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2000" b="1">
                <a:solidFill>
                  <a:srgbClr val="FFFFFF"/>
                </a:solidFill>
                <a:latin typeface="Segoe UI"/>
                <a:ea typeface="Segoe UI"/>
              </a:rPr>
              <a:t>Jordan Lee</a:t>
            </a:r>
          </a:p>
        </p:txBody>
      </p:sp>
      <p:sp>
        <p:nvSpPr>
          <p:cNvPr id="10088" name="TextBox 21"/>
          <p:cNvSpPr/>
          <p:nvPr/>
        </p:nvSpPr>
        <p:spPr>
          <a:xfrm>
            <a:off x="8460000" y="3960000"/>
            <a:ext cx="2880000" cy="324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300" b="1">
                <a:solidFill>
                  <a:srgbClr val="3B82F6"/>
                </a:solidFill>
                <a:latin typeface="Segoe UI"/>
                <a:ea typeface="Segoe UI"/>
              </a:rPr>
              <a:t>VP Sales</a:t>
            </a:r>
          </a:p>
        </p:txBody>
      </p:sp>
      <p:sp>
        <p:nvSpPr>
          <p:cNvPr id="10089" name="TextBox 22"/>
          <p:cNvSpPr/>
          <p:nvPr/>
        </p:nvSpPr>
        <p:spPr>
          <a:xfrm>
            <a:off x="8460000" y="4320000"/>
            <a:ext cx="288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ex-Brex · $50M+ ARR track record</a:t>
            </a:r>
          </a:p>
          <a:p>
            <a:pPr algn="ctr"/>
            <a:r>
              <a:rPr lang="en-US" sz="1200">
                <a:solidFill>
                  <a:srgbClr val="94A3B8"/>
                </a:solidFill>
                <a:latin typeface="Segoe UI"/>
                <a:ea typeface="Segoe UI"/>
              </a:rPr>
              <a:t>Enterprise GTM specialist</a:t>
            </a: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0F2E"/>
            </a:gs>
            <a:gs pos="100000">
              <a:srgbClr val="0D1845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/>
      <p:sp>
        <p:nvSpPr>
          <p:cNvPr id="10090" name="TextBox 1"/>
          <p:cNvSpPr/>
          <p:nvPr/>
        </p:nvSpPr>
        <p:spPr>
          <a:xfrm>
            <a:off x="0" y="0"/>
            <a:ext cx="12193200" cy="216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91" name="TextBox 2"/>
          <p:cNvSpPr/>
          <p:nvPr/>
        </p:nvSpPr>
        <p:spPr>
          <a:xfrm>
            <a:off x="720000" y="432000"/>
            <a:ext cx="72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 b="1">
                <a:solidFill>
                  <a:srgbClr val="3B82F6"/>
                </a:solidFill>
                <a:latin typeface="Segoe UI"/>
                <a:ea typeface="Segoe UI"/>
              </a:rPr>
              <a:t>07</a:t>
            </a:r>
          </a:p>
        </p:txBody>
      </p:sp>
      <p:sp>
        <p:nvSpPr>
          <p:cNvPr id="10092" name="TextBox 3"/>
          <p:cNvSpPr/>
          <p:nvPr/>
        </p:nvSpPr>
        <p:spPr>
          <a:xfrm>
            <a:off x="720000" y="720000"/>
            <a:ext cx="792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000" b="1">
                <a:solidFill>
                  <a:srgbClr val="FFFFFF"/>
                </a:solidFill>
                <a:latin typeface="Segoe UI"/>
                <a:ea typeface="Segoe UI"/>
              </a:rPr>
              <a:t>The Ask</a:t>
            </a:r>
          </a:p>
        </p:txBody>
      </p:sp>
      <p:sp>
        <p:nvSpPr>
          <p:cNvPr id="10093" name="TextBox 4"/>
          <p:cNvSpPr/>
          <p:nvPr/>
        </p:nvSpPr>
        <p:spPr>
          <a:xfrm>
            <a:off x="720000" y="1440000"/>
            <a:ext cx="1008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93C5FD"/>
                </a:solidFill>
                <a:latin typeface="Segoe UI Light"/>
                <a:ea typeface="Segoe UI Light"/>
              </a:rPr>
              <a:t>Join us in building the payments infrastructure for the next decade.</a:t>
            </a:r>
          </a:p>
        </p:txBody>
      </p:sp>
      <p:sp>
        <p:nvSpPr>
          <p:cNvPr id="10094" name="TextBox 5"/>
          <p:cNvSpPr/>
          <p:nvPr/>
        </p:nvSpPr>
        <p:spPr>
          <a:xfrm>
            <a:off x="720000" y="2088000"/>
            <a:ext cx="5040000" cy="198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0F2055"/>
              </a:gs>
            </a:gsLst>
            <a:lin ang="96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095" name="TextBox 6"/>
          <p:cNvSpPr/>
          <p:nvPr/>
        </p:nvSpPr>
        <p:spPr>
          <a:xfrm>
            <a:off x="900000" y="2268000"/>
            <a:ext cx="4680000" cy="7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3600" b="1">
                <a:solidFill>
                  <a:srgbClr val="3B82F6"/>
                </a:solidFill>
                <a:latin typeface="Segoe UI"/>
                <a:ea typeface="Segoe UI"/>
              </a:rPr>
              <a:t>Raising $25M</a:t>
            </a:r>
          </a:p>
        </p:txBody>
      </p:sp>
      <p:sp>
        <p:nvSpPr>
          <p:cNvPr id="10096" name="TextBox 7"/>
          <p:cNvSpPr/>
          <p:nvPr/>
        </p:nvSpPr>
        <p:spPr>
          <a:xfrm>
            <a:off x="900000" y="3060000"/>
            <a:ext cx="4680000" cy="432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400">
                <a:solidFill>
                  <a:srgbClr val="94A3B8"/>
                </a:solidFill>
                <a:latin typeface="Segoe UI"/>
                <a:ea typeface="Segoe UI"/>
              </a:rPr>
              <a:t>Series B · $180M Valuation</a:t>
            </a:r>
          </a:p>
        </p:txBody>
      </p:sp>
      <p:sp>
        <p:nvSpPr>
          <p:cNvPr id="10097" name="TextBox 8"/>
          <p:cNvSpPr/>
          <p:nvPr/>
        </p:nvSpPr>
        <p:spPr>
          <a:xfrm>
            <a:off x="720000" y="4104000"/>
            <a:ext cx="5040000" cy="288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Segoe UI"/>
                <a:ea typeface="Segoe UI"/>
              </a:rPr>
              <a:t>Use of Funds</a:t>
            </a:r>
          </a:p>
        </p:txBody>
      </p:sp>
      <p:graphicFrame>
        <p:nvGraphicFramePr>
          <p:cNvPr id="10098" name="Chart 1"/>
          <p:cNvGraphicFramePr/>
          <p:nvPr/>
        </p:nvGraphicFramePr>
        <p:xfrm>
          <a:off x="720000" y="4320000"/>
          <a:ext cx="5040000" cy="2160000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cc809914dbc044e3"/>
          </a:graphicData>
        </a:graphic>
      </p:graphicFrame>
      <p:sp>
        <p:nvSpPr>
          <p:cNvPr id="10099" name="TextBox 9"/>
          <p:cNvSpPr/>
          <p:nvPr/>
        </p:nvSpPr>
        <p:spPr>
          <a:xfrm>
            <a:off x="6300000" y="2088000"/>
            <a:ext cx="5220000" cy="4500000"/>
          </a:xfrm>
          <a:prstGeom prst="rect">
            <a:avLst/>
          </a:prstGeom>
          <a:gradFill>
            <a:gsLst>
              <a:gs pos="0">
                <a:srgbClr val="1E3A8A"/>
              </a:gs>
              <a:gs pos="100000">
                <a:srgbClr val="0F2055"/>
              </a:gs>
            </a:gsLst>
            <a:lin ang="9600000" scaled="1"/>
          </a:gradFill>
          <a:ln w="19050">
            <a:solidFill>
              <a:srgbClr val="3B82F6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100" name="TextBox 10"/>
          <p:cNvSpPr/>
          <p:nvPr/>
        </p:nvSpPr>
        <p:spPr>
          <a:xfrm>
            <a:off x="6480000" y="2232000"/>
            <a:ext cx="4860000" cy="3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FFFFFF"/>
                </a:solidFill>
                <a:latin typeface="Segoe UI"/>
                <a:ea typeface="Segoe UI"/>
              </a:rPr>
              <a:t>Investment Highlights</a:t>
            </a:r>
          </a:p>
        </p:txBody>
      </p:sp>
      <p:sp>
        <p:nvSpPr>
          <p:cNvPr id="10101" name="TextBox 11"/>
          <p:cNvSpPr/>
          <p:nvPr/>
        </p:nvSpPr>
        <p:spPr>
          <a:xfrm>
            <a:off x="6480000" y="2664000"/>
            <a:ext cx="4680000" cy="1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102" name="TextBox 12"/>
          <p:cNvSpPr/>
          <p:nvPr/>
        </p:nvSpPr>
        <p:spPr>
          <a:xfrm>
            <a:off x="6480000" y="2808000"/>
            <a:ext cx="4680000" cy="30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2200000"/>
              </a:lnSpc>
            </a:pPr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▶  $4.2M ARR growing 340% YoY</a:t>
            </a:r>
          </a:p>
          <a:p>
            <a:pPr>
              <a:lnSpc>
                <a:spcPct val="2200000"/>
              </a:lnSpc>
            </a:pPr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▶  85 enterprise logos signed</a:t>
            </a:r>
          </a:p>
          <a:p>
            <a:pPr>
              <a:lnSpc>
                <a:spcPct val="2200000"/>
              </a:lnSpc>
            </a:pPr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▶  NPS of 72 — best-in-class retention</a:t>
            </a:r>
          </a:p>
          <a:p>
            <a:pPr>
              <a:lnSpc>
                <a:spcPct val="2200000"/>
              </a:lnSpc>
            </a:pPr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▶  Defensible IP: 3 patents filed</a:t>
            </a:r>
          </a:p>
          <a:p>
            <a:pPr>
              <a:lnSpc>
                <a:spcPct val="2200000"/>
              </a:lnSpc>
            </a:pPr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▶  Clear path to $50M ARR in 24 months</a:t>
            </a:r>
          </a:p>
          <a:p>
            <a:pPr>
              <a:lnSpc>
                <a:spcPct val="2200000"/>
              </a:lnSpc>
            </a:pPr>
            <a:r>
              <a:rPr lang="en-US" sz="1400">
                <a:solidFill>
                  <a:srgbClr val="CBD5E1"/>
                </a:solidFill>
                <a:latin typeface="Segoe UI"/>
                <a:ea typeface="Segoe UI"/>
              </a:rPr>
              <a:t>▶  Led by operators from Stripe, Plaid, Brex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