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7"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106" y="3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8534400" y="6355080"/>
            <a:ext cx="3048000" cy="365760"/>
          </a:xfrm>
        </p:spPr>
        <p:txBody>
          <a:bodyPr/>
          <a:lstStyle>
            <a:lvl1pPr>
              <a:defRPr sz="1400"/>
            </a:lvl1pPr>
          </a:lstStyle>
          <a:p>
            <a:fld id="{CB21D1E3-740E-4290-9632-A159CC27A0D4}" type="datetimeFigureOut">
              <a:rPr lang="zh-CN" altLang="en-US" smtClean="0"/>
              <a:t>2019/10/2</a:t>
            </a:fld>
            <a:endParaRPr lang="zh-CN" altLang="en-US"/>
          </a:p>
        </p:txBody>
      </p:sp>
      <p:sp>
        <p:nvSpPr>
          <p:cNvPr id="17" name="页脚占位符 16"/>
          <p:cNvSpPr>
            <a:spLocks noGrp="1"/>
          </p:cNvSpPr>
          <p:nvPr>
            <p:ph type="ftr" sz="quarter" idx="11"/>
          </p:nvPr>
        </p:nvSpPr>
        <p:spPr>
          <a:xfrm>
            <a:off x="3864864" y="6355080"/>
            <a:ext cx="4632960" cy="365760"/>
          </a:xfrm>
        </p:spPr>
        <p:txBody>
          <a:bodyPr/>
          <a:lstStyle/>
          <a:p>
            <a:endParaRPr lang="zh-CN" altLang="en-US"/>
          </a:p>
        </p:txBody>
      </p:sp>
      <p:sp>
        <p:nvSpPr>
          <p:cNvPr id="29" name="灯片编号占位符 28"/>
          <p:cNvSpPr>
            <a:spLocks noGrp="1"/>
          </p:cNvSpPr>
          <p:nvPr>
            <p:ph type="sldNum" sz="quarter" idx="12"/>
          </p:nvPr>
        </p:nvSpPr>
        <p:spPr>
          <a:xfrm>
            <a:off x="1621536" y="6355080"/>
            <a:ext cx="1625600" cy="365760"/>
          </a:xfrm>
        </p:spPr>
        <p:txBody>
          <a:bodyPr/>
          <a:lstStyle/>
          <a:p>
            <a:fld id="{EDA83042-C073-4066-9305-2118D7D3C8CB}" type="slidenum">
              <a:rPr lang="zh-CN" altLang="en-US" smtClean="0"/>
              <a:t>‹#›</a:t>
            </a:fld>
            <a:endParaRPr lang="zh-CN" altLang="en-US"/>
          </a:p>
        </p:txBody>
      </p:sp>
      <p:sp>
        <p:nvSpPr>
          <p:cNvPr id="21" name="矩形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3" name="矩形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矩形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矩形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4277668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CB21D1E3-740E-4290-9632-A159CC27A0D4}" type="datetimeFigureOut">
              <a:rPr lang="zh-CN" altLang="en-US" smtClean="0"/>
              <a:t>2019/10/2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A83042-C073-4066-9305-2118D7D3C8CB}" type="slidenum">
              <a:rPr lang="zh-CN" altLang="en-US" smtClean="0"/>
              <a:t>‹#›</a:t>
            </a:fld>
            <a:endParaRPr lang="zh-CN" altLang="en-US"/>
          </a:p>
        </p:txBody>
      </p:sp>
    </p:spTree>
    <p:extLst>
      <p:ext uri="{BB962C8B-B14F-4D97-AF65-F5344CB8AC3E}">
        <p14:creationId xmlns:p14="http://schemas.microsoft.com/office/powerpoint/2010/main" val="4179717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609600" y="274639"/>
            <a:ext cx="80264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CB21D1E3-740E-4290-9632-A159CC27A0D4}" type="datetimeFigureOut">
              <a:rPr lang="zh-CN" altLang="en-US" smtClean="0"/>
              <a:t>2019/10/2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A83042-C073-4066-9305-2118D7D3C8CB}" type="slidenum">
              <a:rPr lang="zh-CN" altLang="en-US" smtClean="0"/>
              <a:t>‹#›</a:t>
            </a:fld>
            <a:endParaRPr lang="zh-CN" altLang="en-US"/>
          </a:p>
        </p:txBody>
      </p:sp>
      <p:sp>
        <p:nvSpPr>
          <p:cNvPr id="7" name="直接连接符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8" name="等腰三角形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直接连接符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Tree>
    <p:extLst>
      <p:ext uri="{BB962C8B-B14F-4D97-AF65-F5344CB8AC3E}">
        <p14:creationId xmlns:p14="http://schemas.microsoft.com/office/powerpoint/2010/main" val="417002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CB21D1E3-740E-4290-9632-A159CC27A0D4}" type="datetimeFigureOut">
              <a:rPr lang="zh-CN" altLang="en-US" smtClean="0"/>
              <a:t>2019/10/2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A83042-C073-4066-9305-2118D7D3C8CB}" type="slidenum">
              <a:rPr lang="zh-CN" altLang="en-US" smtClean="0"/>
              <a:t>‹#›</a:t>
            </a:fld>
            <a:endParaRPr lang="zh-CN" altLang="en-US"/>
          </a:p>
        </p:txBody>
      </p:sp>
      <p:sp>
        <p:nvSpPr>
          <p:cNvPr id="8" name="内容占位符 7"/>
          <p:cNvSpPr>
            <a:spLocks noGrp="1"/>
          </p:cNvSpPr>
          <p:nvPr>
            <p:ph sz="quarter" idx="1"/>
          </p:nvPr>
        </p:nvSpPr>
        <p:spPr>
          <a:xfrm>
            <a:off x="609600" y="1219200"/>
            <a:ext cx="10972800"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extLst>
      <p:ext uri="{BB962C8B-B14F-4D97-AF65-F5344CB8AC3E}">
        <p14:creationId xmlns:p14="http://schemas.microsoft.com/office/powerpoint/2010/main" val="2060364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a:xfrm>
            <a:off x="8534400" y="6355080"/>
            <a:ext cx="3048000" cy="365760"/>
          </a:xfrm>
        </p:spPr>
        <p:txBody>
          <a:bodyPr/>
          <a:lstStyle/>
          <a:p>
            <a:fld id="{CB21D1E3-740E-4290-9632-A159CC27A0D4}" type="datetimeFigureOut">
              <a:rPr lang="zh-CN" altLang="en-US" smtClean="0"/>
              <a:t>2019/10/2</a:t>
            </a:fld>
            <a:endParaRPr lang="zh-CN" altLang="en-US"/>
          </a:p>
        </p:txBody>
      </p:sp>
      <p:sp>
        <p:nvSpPr>
          <p:cNvPr id="5" name="页脚占位符 4"/>
          <p:cNvSpPr>
            <a:spLocks noGrp="1"/>
          </p:cNvSpPr>
          <p:nvPr>
            <p:ph type="ftr" sz="quarter" idx="11"/>
          </p:nvPr>
        </p:nvSpPr>
        <p:spPr>
          <a:xfrm>
            <a:off x="3864864" y="6355080"/>
            <a:ext cx="4632960" cy="365760"/>
          </a:xfrm>
        </p:spPr>
        <p:txBody>
          <a:bodyPr/>
          <a:lstStyle/>
          <a:p>
            <a:endParaRPr lang="zh-CN" altLang="en-US"/>
          </a:p>
        </p:txBody>
      </p:sp>
      <p:sp>
        <p:nvSpPr>
          <p:cNvPr id="6" name="灯片编号占位符 5"/>
          <p:cNvSpPr>
            <a:spLocks noGrp="1"/>
          </p:cNvSpPr>
          <p:nvPr>
            <p:ph type="sldNum" sz="quarter" idx="12"/>
          </p:nvPr>
        </p:nvSpPr>
        <p:spPr>
          <a:xfrm>
            <a:off x="1426464" y="6355080"/>
            <a:ext cx="2027936" cy="365760"/>
          </a:xfrm>
        </p:spPr>
        <p:txBody>
          <a:bodyPr/>
          <a:lstStyle/>
          <a:p>
            <a:fld id="{EDA83042-C073-4066-9305-2118D7D3C8CB}" type="slidenum">
              <a:rPr lang="zh-CN" altLang="en-US" smtClean="0"/>
              <a:t>‹#›</a:t>
            </a:fld>
            <a:endParaRPr lang="zh-CN" altLang="en-US"/>
          </a:p>
        </p:txBody>
      </p:sp>
      <p:sp>
        <p:nvSpPr>
          <p:cNvPr id="7" name="矩形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矩形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39160233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10972800" cy="914400"/>
          </a:xfrm>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CB21D1E3-740E-4290-9632-A159CC27A0D4}" type="datetimeFigureOut">
              <a:rPr lang="zh-CN" altLang="en-US" smtClean="0"/>
              <a:t>2019/10/2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A83042-C073-4066-9305-2118D7D3C8CB}" type="slidenum">
              <a:rPr lang="zh-CN" altLang="en-US" smtClean="0"/>
              <a:t>‹#›</a:t>
            </a:fld>
            <a:endParaRPr lang="zh-CN" altLang="en-US"/>
          </a:p>
        </p:txBody>
      </p:sp>
      <p:sp>
        <p:nvSpPr>
          <p:cNvPr id="9" name="内容占位符 8"/>
          <p:cNvSpPr>
            <a:spLocks noGrp="1"/>
          </p:cNvSpPr>
          <p:nvPr>
            <p:ph sz="quarter" idx="1"/>
          </p:nvPr>
        </p:nvSpPr>
        <p:spPr>
          <a:xfrm>
            <a:off x="609600" y="1219200"/>
            <a:ext cx="5388864"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6176264" y="1216152"/>
            <a:ext cx="5388864"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extLst>
      <p:ext uri="{BB962C8B-B14F-4D97-AF65-F5344CB8AC3E}">
        <p14:creationId xmlns:p14="http://schemas.microsoft.com/office/powerpoint/2010/main" val="2802939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10972800" cy="9144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7" name="日期占位符 6"/>
          <p:cNvSpPr>
            <a:spLocks noGrp="1"/>
          </p:cNvSpPr>
          <p:nvPr>
            <p:ph type="dt" sz="half" idx="10"/>
          </p:nvPr>
        </p:nvSpPr>
        <p:spPr/>
        <p:txBody>
          <a:bodyPr/>
          <a:lstStyle/>
          <a:p>
            <a:fld id="{CB21D1E3-740E-4290-9632-A159CC27A0D4}" type="datetimeFigureOut">
              <a:rPr lang="zh-CN" altLang="en-US" smtClean="0"/>
              <a:t>2019/10/2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DA83042-C073-4066-9305-2118D7D3C8CB}" type="slidenum">
              <a:rPr lang="zh-CN" altLang="en-US" smtClean="0"/>
              <a:t>‹#›</a:t>
            </a:fld>
            <a:endParaRPr lang="zh-CN" altLang="en-US"/>
          </a:p>
        </p:txBody>
      </p:sp>
      <p:sp>
        <p:nvSpPr>
          <p:cNvPr id="11" name="内容占位符 10"/>
          <p:cNvSpPr>
            <a:spLocks noGrp="1"/>
          </p:cNvSpPr>
          <p:nvPr>
            <p:ph sz="quarter" idx="2"/>
          </p:nvPr>
        </p:nvSpPr>
        <p:spPr>
          <a:xfrm>
            <a:off x="609600" y="2133600"/>
            <a:ext cx="53848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6197600" y="2133600"/>
            <a:ext cx="53848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extLst>
      <p:ext uri="{BB962C8B-B14F-4D97-AF65-F5344CB8AC3E}">
        <p14:creationId xmlns:p14="http://schemas.microsoft.com/office/powerpoint/2010/main" val="284819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10972800" cy="914400"/>
          </a:xfrm>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CB21D1E3-740E-4290-9632-A159CC27A0D4}" type="datetimeFigureOut">
              <a:rPr lang="zh-CN" altLang="en-US" smtClean="0"/>
              <a:t>2019/10/2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DA83042-C073-4066-9305-2118D7D3C8CB}" type="slidenum">
              <a:rPr lang="zh-CN" altLang="en-US" smtClean="0"/>
              <a:t>‹#›</a:t>
            </a:fld>
            <a:endParaRPr lang="zh-CN" altLang="en-US"/>
          </a:p>
        </p:txBody>
      </p:sp>
      <p:sp>
        <p:nvSpPr>
          <p:cNvPr id="6" name="等腰三角形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3389847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B21D1E3-740E-4290-9632-A159CC27A0D4}" type="datetimeFigureOut">
              <a:rPr lang="zh-CN" altLang="en-US" smtClean="0"/>
              <a:t>2019/10/2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DA83042-C073-4066-9305-2118D7D3C8CB}" type="slidenum">
              <a:rPr lang="zh-CN" altLang="en-US" smtClean="0"/>
              <a:t>‹#›</a:t>
            </a:fld>
            <a:endParaRPr lang="zh-CN" altLang="en-US"/>
          </a:p>
        </p:txBody>
      </p:sp>
      <p:sp>
        <p:nvSpPr>
          <p:cNvPr id="5" name="直接连接符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6" name="等腰三角形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23282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CB21D1E3-740E-4290-9632-A159CC27A0D4}" type="datetimeFigureOut">
              <a:rPr lang="zh-CN" altLang="en-US" smtClean="0"/>
              <a:t>2019/10/2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A83042-C073-4066-9305-2118D7D3C8CB}" type="slidenum">
              <a:rPr lang="zh-CN" altLang="en-US" smtClean="0"/>
              <a:t>‹#›</a:t>
            </a:fld>
            <a:endParaRPr lang="zh-CN" altLang="en-US"/>
          </a:p>
        </p:txBody>
      </p:sp>
      <p:sp>
        <p:nvSpPr>
          <p:cNvPr id="8" name="直接连接符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直接连接符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等腰三角形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内容占位符 11"/>
          <p:cNvSpPr>
            <a:spLocks noGrp="1"/>
          </p:cNvSpPr>
          <p:nvPr>
            <p:ph sz="quarter" idx="1"/>
          </p:nvPr>
        </p:nvSpPr>
        <p:spPr>
          <a:xfrm>
            <a:off x="406400" y="304800"/>
            <a:ext cx="7620000" cy="5715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extLst>
      <p:ext uri="{BB962C8B-B14F-4D97-AF65-F5344CB8AC3E}">
        <p14:creationId xmlns:p14="http://schemas.microsoft.com/office/powerpoint/2010/main" val="1844862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a:t>单击图标添加图片</a:t>
            </a:r>
            <a:endParaRPr kumimoji="0" lang="en-US" dirty="0"/>
          </a:p>
        </p:txBody>
      </p:sp>
      <p:sp>
        <p:nvSpPr>
          <p:cNvPr id="4" name="文本占位符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CB21D1E3-740E-4290-9632-A159CC27A0D4}" type="datetimeFigureOut">
              <a:rPr lang="zh-CN" altLang="en-US" smtClean="0"/>
              <a:t>2019/10/2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A83042-C073-4066-9305-2118D7D3C8CB}" type="slidenum">
              <a:rPr lang="zh-CN" altLang="en-US" smtClean="0"/>
              <a:t>‹#›</a:t>
            </a:fld>
            <a:endParaRPr lang="zh-CN" altLang="en-US"/>
          </a:p>
        </p:txBody>
      </p:sp>
      <p:sp>
        <p:nvSpPr>
          <p:cNvPr id="8" name="直接连接符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9" name="等腰三角形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矩形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3710647823"/>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152400"/>
            <a:ext cx="10972800" cy="990600"/>
          </a:xfrm>
          <a:prstGeom prst="rect">
            <a:avLst/>
          </a:prstGeom>
        </p:spPr>
        <p:txBody>
          <a:bodyPr vert="horz"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fld id="{CB21D1E3-740E-4290-9632-A159CC27A0D4}" type="datetimeFigureOut">
              <a:rPr lang="zh-CN" altLang="en-US" smtClean="0"/>
              <a:t>2019/10/2</a:t>
            </a:fld>
            <a:endParaRPr lang="zh-CN" altLang="en-US"/>
          </a:p>
        </p:txBody>
      </p:sp>
      <p:sp>
        <p:nvSpPr>
          <p:cNvPr id="3" name="页脚占位符 2"/>
          <p:cNvSpPr>
            <a:spLocks noGrp="1"/>
          </p:cNvSpPr>
          <p:nvPr>
            <p:ph type="ftr" sz="quarter" idx="3"/>
          </p:nvPr>
        </p:nvSpPr>
        <p:spPr>
          <a:xfrm>
            <a:off x="3864864" y="6356350"/>
            <a:ext cx="4673600" cy="365760"/>
          </a:xfrm>
          <a:prstGeom prst="rect">
            <a:avLst/>
          </a:prstGeom>
        </p:spPr>
        <p:txBody>
          <a:bodyPr vert="horz"/>
          <a:lstStyle>
            <a:lvl1pPr algn="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EDA83042-C073-4066-9305-2118D7D3C8CB}" type="slidenum">
              <a:rPr lang="zh-CN" altLang="en-US" smtClean="0"/>
              <a:t>‹#›</a:t>
            </a:fld>
            <a:endParaRPr lang="zh-CN" altLang="en-US"/>
          </a:p>
        </p:txBody>
      </p:sp>
      <p:sp>
        <p:nvSpPr>
          <p:cNvPr id="28" name="直接连接符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29" name="直接连接符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等腰三角形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26440175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图论</a:t>
            </a:r>
          </a:p>
        </p:txBody>
      </p:sp>
      <p:sp>
        <p:nvSpPr>
          <p:cNvPr id="3" name="副标题 2"/>
          <p:cNvSpPr>
            <a:spLocks noGrp="1"/>
          </p:cNvSpPr>
          <p:nvPr>
            <p:ph type="subTitle" idx="1"/>
          </p:nvPr>
        </p:nvSpPr>
        <p:spPr/>
        <p:txBody>
          <a:bodyPr/>
          <a:lstStyle/>
          <a:p>
            <a:r>
              <a:rPr lang="zh-CN" altLang="en-US" dirty="0">
                <a:latin typeface="+mn-ea"/>
                <a:ea typeface="+mn-ea"/>
              </a:rPr>
              <a:t>吴清月</a:t>
            </a:r>
          </a:p>
        </p:txBody>
      </p:sp>
    </p:spTree>
    <p:extLst>
      <p:ext uri="{BB962C8B-B14F-4D97-AF65-F5344CB8AC3E}">
        <p14:creationId xmlns:p14="http://schemas.microsoft.com/office/powerpoint/2010/main" val="3333602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NOIP2013 </a:t>
            </a:r>
            <a:r>
              <a:rPr lang="zh-CN" altLang="en-US" dirty="0"/>
              <a:t>货车运输</a:t>
            </a:r>
          </a:p>
        </p:txBody>
      </p:sp>
      <mc:AlternateContent xmlns:mc="http://schemas.openxmlformats.org/markup-compatibility/2006">
        <mc:Choice xmlns:a14="http://schemas.microsoft.com/office/drawing/2010/main" Requires="a14">
          <p:sp>
            <p:nvSpPr>
              <p:cNvPr id="3" name="内容占位符 2"/>
              <p:cNvSpPr>
                <a:spLocks noGrp="1"/>
              </p:cNvSpPr>
              <p:nvPr>
                <p:ph sz="quarter" idx="1"/>
              </p:nvPr>
            </p:nvSpPr>
            <p:spPr/>
            <p:txBody>
              <a:bodyPr/>
              <a:lstStyle/>
              <a:p>
                <a:r>
                  <a:rPr lang="zh-CN" altLang="en-US" dirty="0"/>
                  <a:t>不在最大生成树上的边一定没用。</a:t>
                </a:r>
                <a:endParaRPr lang="en-US" altLang="zh-CN" dirty="0"/>
              </a:p>
              <a:p>
                <a:r>
                  <a:rPr lang="zh-CN" altLang="en-US" dirty="0"/>
                  <a:t>所以先求出最大生成树，接下来问题就是每次询问两点之间的最小边权。</a:t>
                </a:r>
                <a:endParaRPr lang="en-US" altLang="zh-CN" dirty="0"/>
              </a:p>
              <a:p>
                <a:r>
                  <a:rPr lang="zh-CN" altLang="en-US" dirty="0"/>
                  <a:t>树上倍增即可。</a:t>
                </a:r>
                <a:endParaRPr lang="en-US" altLang="zh-CN" dirty="0"/>
              </a:p>
              <a:p>
                <a:r>
                  <a:rPr lang="zh-CN" altLang="en-US" dirty="0"/>
                  <a:t>时间复杂度</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m:t>
                        </m:r>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log</m:t>
                        </m:r>
                        <m:r>
                          <a:rPr lang="en-US" altLang="zh-CN" b="0" i="1" smtClean="0">
                            <a:latin typeface="Cambria Math" panose="02040503050406030204" pitchFamily="18" charset="0"/>
                          </a:rPr>
                          <m:t> </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log</m:t>
                        </m:r>
                        <m:r>
                          <a:rPr lang="en-US" altLang="zh-CN" b="0" i="1" smtClean="0">
                            <a:latin typeface="Cambria Math" panose="02040503050406030204" pitchFamily="18" charset="0"/>
                          </a:rPr>
                          <m:t> </m:t>
                        </m:r>
                        <m:r>
                          <a:rPr lang="en-US" altLang="zh-CN" b="0" i="1" smtClean="0">
                            <a:latin typeface="Cambria Math" panose="02040503050406030204" pitchFamily="18" charset="0"/>
                          </a:rPr>
                          <m:t>𝑛</m:t>
                        </m:r>
                      </m:e>
                    </m:d>
                  </m:oMath>
                </a14:m>
                <a:r>
                  <a:rPr lang="zh-CN" altLang="en-US" dirty="0"/>
                  <a:t>。</a:t>
                </a:r>
              </a:p>
            </p:txBody>
          </p:sp>
        </mc:Choice>
        <mc:Fallback>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500" t="-1111" r="-14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2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HAOI2006 </a:t>
            </a:r>
            <a:r>
              <a:rPr lang="zh-CN" altLang="en-US" dirty="0"/>
              <a:t>受欢迎的牛</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给你一张</a:t>
                </a:r>
                <a14:m>
                  <m:oMath xmlns:m="http://schemas.openxmlformats.org/officeDocument/2006/math">
                    <m:r>
                      <a:rPr lang="en-US" altLang="zh-CN" b="0" i="1" smtClean="0">
                        <a:latin typeface="Cambria Math" panose="02040503050406030204" pitchFamily="18" charset="0"/>
                      </a:rPr>
                      <m:t>𝑛</m:t>
                    </m:r>
                  </m:oMath>
                </a14:m>
                <a:r>
                  <a:rPr lang="zh-CN" altLang="en-US" dirty="0"/>
                  <a:t>个点</a:t>
                </a:r>
                <a14:m>
                  <m:oMath xmlns:m="http://schemas.openxmlformats.org/officeDocument/2006/math">
                    <m:r>
                      <a:rPr lang="en-US" altLang="zh-CN" b="0" i="1" smtClean="0">
                        <a:latin typeface="Cambria Math" panose="02040503050406030204" pitchFamily="18" charset="0"/>
                      </a:rPr>
                      <m:t>𝑚</m:t>
                    </m:r>
                  </m:oMath>
                </a14:m>
                <a:r>
                  <a:rPr lang="zh-CN" altLang="en-US" dirty="0"/>
                  <a:t>条边的有向图，问哪些点可以被所有点访问到。</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≤10000,</m:t>
                    </m:r>
                    <m:r>
                      <a:rPr lang="en-US" altLang="zh-CN" b="0" i="1" smtClean="0">
                        <a:latin typeface="Cambria Math" panose="02040503050406030204" pitchFamily="18" charset="0"/>
                      </a:rPr>
                      <m:t>𝑚</m:t>
                    </m:r>
                    <m:r>
                      <a:rPr lang="en-US" altLang="zh-CN" b="0" i="1" smtClean="0">
                        <a:latin typeface="Cambria Math" panose="02040503050406030204" pitchFamily="18" charset="0"/>
                      </a:rPr>
                      <m:t>≤50000</m:t>
                    </m:r>
                  </m:oMath>
                </a14:m>
                <a:r>
                  <a:rPr lang="zh-CN" altLang="en-US" dirty="0"/>
                  <a:t>（那个时代的电脑）</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0">
                <a:blip r:embed="rId2"/>
                <a:stretch>
                  <a:fillRect l="-500" t="-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996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HAOI2006 </a:t>
            </a:r>
            <a:r>
              <a:rPr lang="zh-CN" altLang="en-US" dirty="0"/>
              <a:t>受欢迎的牛</a:t>
            </a:r>
          </a:p>
        </p:txBody>
      </p:sp>
      <p:sp>
        <p:nvSpPr>
          <p:cNvPr id="3" name="内容占位符 2"/>
          <p:cNvSpPr>
            <a:spLocks noGrp="1"/>
          </p:cNvSpPr>
          <p:nvPr>
            <p:ph sz="quarter" idx="1"/>
          </p:nvPr>
        </p:nvSpPr>
        <p:spPr/>
        <p:txBody>
          <a:bodyPr/>
          <a:lstStyle/>
          <a:p>
            <a:endParaRPr lang="en-US" altLang="zh-CN" dirty="0">
              <a:latin typeface="Consolas" panose="020B0609020204030204" pitchFamily="49" charset="0"/>
            </a:endParaRPr>
          </a:p>
          <a:p>
            <a:r>
              <a:rPr lang="zh-CN" altLang="en-US" dirty="0">
                <a:latin typeface="Consolas" panose="020B0609020204030204" pitchFamily="49" charset="0"/>
              </a:rPr>
              <a:t>就是个板子啊。</a:t>
            </a:r>
            <a:endParaRPr lang="en-US" altLang="zh-CN" dirty="0">
              <a:latin typeface="Consolas" panose="020B0609020204030204" pitchFamily="49" charset="0"/>
            </a:endParaRPr>
          </a:p>
          <a:p>
            <a:r>
              <a:rPr lang="zh-CN" altLang="en-US" dirty="0">
                <a:latin typeface="Consolas" panose="020B0609020204030204" pitchFamily="49" charset="0"/>
              </a:rPr>
              <a:t>首先求一遍强连通分量，然后缩点。</a:t>
            </a:r>
            <a:endParaRPr lang="en-US" altLang="zh-CN" dirty="0">
              <a:latin typeface="Consolas" panose="020B0609020204030204" pitchFamily="49" charset="0"/>
            </a:endParaRPr>
          </a:p>
          <a:p>
            <a:r>
              <a:rPr lang="zh-CN" altLang="en-US" dirty="0">
                <a:latin typeface="Consolas" panose="020B0609020204030204" pitchFamily="49" charset="0"/>
              </a:rPr>
              <a:t>缩点后就变成了一张有向无环图，这时候检查出度为</a:t>
            </a:r>
            <a:r>
              <a:rPr lang="en-US" altLang="zh-CN" dirty="0">
                <a:latin typeface="Consolas" panose="020B0609020204030204" pitchFamily="49" charset="0"/>
              </a:rPr>
              <a:t>0</a:t>
            </a:r>
            <a:r>
              <a:rPr lang="zh-CN" altLang="en-US" dirty="0">
                <a:latin typeface="Consolas" panose="020B0609020204030204" pitchFamily="49" charset="0"/>
              </a:rPr>
              <a:t>的点是否只有一个，如果是那么这一个连通分量就是满足条件的，否则不存在合法的点。</a:t>
            </a:r>
            <a:endParaRPr lang="en-US" altLang="zh-CN" dirty="0">
              <a:latin typeface="Consolas" panose="020B0609020204030204" pitchFamily="49" charset="0"/>
            </a:endParaRPr>
          </a:p>
          <a:p>
            <a:endParaRPr lang="en-US" altLang="zh-CN" dirty="0">
              <a:latin typeface="Consolas" panose="020B0609020204030204" pitchFamily="49" charset="0"/>
            </a:endParaRPr>
          </a:p>
          <a:p>
            <a:r>
              <a:rPr lang="zh-CN" altLang="en-US" dirty="0">
                <a:latin typeface="Consolas" panose="020B0609020204030204" pitchFamily="49" charset="0"/>
              </a:rPr>
              <a:t>有的是加强版：</a:t>
            </a:r>
            <a:endParaRPr lang="en-US" altLang="zh-CN" dirty="0">
              <a:latin typeface="Consolas" panose="020B0609020204030204" pitchFamily="49" charset="0"/>
            </a:endParaRPr>
          </a:p>
          <a:p>
            <a:pPr lvl="1"/>
            <a:r>
              <a:rPr lang="zh-CN" altLang="en-US" dirty="0">
                <a:latin typeface="Consolas" panose="020B0609020204030204" pitchFamily="49" charset="0"/>
              </a:rPr>
              <a:t>缩点之前的建图：</a:t>
            </a:r>
            <a:r>
              <a:rPr lang="en-US" altLang="zh-CN" dirty="0">
                <a:latin typeface="Consolas" panose="020B0609020204030204" pitchFamily="49" charset="0"/>
              </a:rPr>
              <a:t>AC</a:t>
            </a:r>
            <a:r>
              <a:rPr lang="zh-CN" altLang="en-US" dirty="0">
                <a:latin typeface="Consolas" panose="020B0609020204030204" pitchFamily="49" charset="0"/>
              </a:rPr>
              <a:t>自动机，后缀自动机，线段树优化建图，倍增优化建图，</a:t>
            </a:r>
            <a:r>
              <a:rPr lang="en-US" altLang="zh-CN" dirty="0" err="1">
                <a:latin typeface="Consolas" panose="020B0609020204030204" pitchFamily="49" charset="0"/>
              </a:rPr>
              <a:t>Trie</a:t>
            </a:r>
            <a:r>
              <a:rPr lang="zh-CN" altLang="en-US" dirty="0">
                <a:latin typeface="Consolas" panose="020B0609020204030204" pitchFamily="49" charset="0"/>
              </a:rPr>
              <a:t>树优化建图</a:t>
            </a:r>
            <a:r>
              <a:rPr lang="en-US" altLang="zh-CN" dirty="0">
                <a:latin typeface="Consolas" panose="020B0609020204030204" pitchFamily="49" charset="0"/>
              </a:rPr>
              <a:t>……</a:t>
            </a:r>
          </a:p>
          <a:p>
            <a:pPr lvl="1"/>
            <a:r>
              <a:rPr lang="zh-CN" altLang="en-US" dirty="0">
                <a:latin typeface="Consolas" panose="020B0609020204030204" pitchFamily="49" charset="0"/>
              </a:rPr>
              <a:t>缩点之后的处理：</a:t>
            </a:r>
            <a:r>
              <a:rPr lang="en-US" altLang="zh-CN" dirty="0">
                <a:latin typeface="Consolas" panose="020B0609020204030204" pitchFamily="49" charset="0"/>
              </a:rPr>
              <a:t>DP</a:t>
            </a:r>
            <a:r>
              <a:rPr lang="zh-CN" altLang="en-US" dirty="0">
                <a:latin typeface="Consolas" panose="020B0609020204030204" pitchFamily="49" charset="0"/>
              </a:rPr>
              <a:t>，贪心，计数</a:t>
            </a:r>
            <a:r>
              <a:rPr lang="en-US" altLang="zh-CN" dirty="0">
                <a:latin typeface="Consolas" panose="020B0609020204030204" pitchFamily="49" charset="0"/>
              </a:rPr>
              <a:t>……</a:t>
            </a:r>
            <a:endParaRPr lang="zh-CN" altLang="en-US" dirty="0">
              <a:latin typeface="Consolas" panose="020B0609020204030204" pitchFamily="49" charset="0"/>
            </a:endParaRPr>
          </a:p>
        </p:txBody>
      </p:sp>
      <p:pic>
        <p:nvPicPr>
          <p:cNvPr id="4" name="图片 3"/>
          <p:cNvPicPr>
            <a:picLocks noChangeAspect="1"/>
          </p:cNvPicPr>
          <p:nvPr/>
        </p:nvPicPr>
        <p:blipFill>
          <a:blip r:embed="rId2"/>
          <a:stretch>
            <a:fillRect/>
          </a:stretch>
        </p:blipFill>
        <p:spPr>
          <a:xfrm>
            <a:off x="609600" y="1219200"/>
            <a:ext cx="6495238" cy="485714"/>
          </a:xfrm>
          <a:prstGeom prst="rect">
            <a:avLst/>
          </a:prstGeom>
        </p:spPr>
      </p:pic>
    </p:spTree>
    <p:extLst>
      <p:ext uri="{BB962C8B-B14F-4D97-AF65-F5344CB8AC3E}">
        <p14:creationId xmlns:p14="http://schemas.microsoft.com/office/powerpoint/2010/main" val="2677107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1000"/>
                                        <p:tgtEl>
                                          <p:spTgt spid="3">
                                            <p:txEl>
                                              <p:pRg st="6" end="6"/>
                                            </p:txEl>
                                          </p:spTgt>
                                        </p:tgtEl>
                                      </p:cBhvr>
                                    </p:animEffect>
                                    <p:anim calcmode="lin" valueType="num">
                                      <p:cBhvr>
                                        <p:cTn id="4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1000"/>
                                        <p:tgtEl>
                                          <p:spTgt spid="3">
                                            <p:txEl>
                                              <p:pRg st="7" end="7"/>
                                            </p:txEl>
                                          </p:spTgt>
                                        </p:tgtEl>
                                      </p:cBhvr>
                                    </p:animEffect>
                                    <p:anim calcmode="lin" valueType="num">
                                      <p:cBhvr>
                                        <p:cTn id="4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NOIP2015 </a:t>
            </a:r>
            <a:r>
              <a:rPr lang="zh-CN" altLang="en-US" dirty="0"/>
              <a:t>运输计划</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latin typeface="Consolas" panose="020B0609020204030204" pitchFamily="49" charset="0"/>
                  </a:rPr>
                  <a:t>给你一棵</a:t>
                </a:r>
                <a14:m>
                  <m:oMath xmlns:m="http://schemas.openxmlformats.org/officeDocument/2006/math">
                    <m:r>
                      <a:rPr lang="en-US" altLang="zh-CN" b="0" i="1" smtClean="0">
                        <a:latin typeface="Cambria Math" panose="02040503050406030204" pitchFamily="18" charset="0"/>
                      </a:rPr>
                      <m:t>𝑛</m:t>
                    </m:r>
                  </m:oMath>
                </a14:m>
                <a:r>
                  <a:rPr lang="zh-CN" altLang="en-US" dirty="0">
                    <a:latin typeface="Consolas" panose="020B0609020204030204" pitchFamily="49" charset="0"/>
                  </a:rPr>
                  <a:t>个点的树，再给你</a:t>
                </a:r>
                <a14:m>
                  <m:oMath xmlns:m="http://schemas.openxmlformats.org/officeDocument/2006/math">
                    <m:r>
                      <a:rPr lang="en-US" altLang="zh-CN" b="0" i="1" smtClean="0">
                        <a:latin typeface="Cambria Math" panose="02040503050406030204" pitchFamily="18" charset="0"/>
                      </a:rPr>
                      <m:t>𝑚</m:t>
                    </m:r>
                  </m:oMath>
                </a14:m>
                <a:r>
                  <a:rPr lang="zh-CN" altLang="en-US" dirty="0">
                    <a:latin typeface="Consolas" panose="020B0609020204030204" pitchFamily="49" charset="0"/>
                  </a:rPr>
                  <a:t>对起点和终点，你需要将一条边的边权变成</a:t>
                </a:r>
                <a:r>
                  <a:rPr lang="en-US" altLang="zh-CN" dirty="0">
                    <a:latin typeface="Consolas" panose="020B0609020204030204" pitchFamily="49" charset="0"/>
                  </a:rPr>
                  <a:t>0</a:t>
                </a:r>
                <a:r>
                  <a:rPr lang="zh-CN" altLang="en-US" dirty="0">
                    <a:latin typeface="Consolas" panose="020B0609020204030204" pitchFamily="49" charset="0"/>
                  </a:rPr>
                  <a:t>，使得最后所有的</a:t>
                </a:r>
                <a14:m>
                  <m:oMath xmlns:m="http://schemas.openxmlformats.org/officeDocument/2006/math">
                    <m:r>
                      <a:rPr lang="en-US" altLang="zh-CN" b="0" i="1" smtClean="0">
                        <a:latin typeface="Cambria Math" panose="02040503050406030204" pitchFamily="18" charset="0"/>
                      </a:rPr>
                      <m:t>𝑚</m:t>
                    </m:r>
                  </m:oMath>
                </a14:m>
                <a:r>
                  <a:rPr lang="zh-CN" altLang="en-US" dirty="0">
                    <a:latin typeface="Consolas" panose="020B0609020204030204" pitchFamily="49" charset="0"/>
                  </a:rPr>
                  <a:t>条路径长度的最大值最小。</a:t>
                </a:r>
                <a:endParaRPr lang="en-US" altLang="zh-CN" dirty="0">
                  <a:latin typeface="Consolas" panose="020B0609020204030204" pitchFamily="49" charset="0"/>
                </a:endParaRPr>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≤300000</m:t>
                    </m:r>
                  </m:oMath>
                </a14:m>
                <a:r>
                  <a:rPr lang="zh-CN" altLang="en-US" dirty="0">
                    <a:latin typeface="Consolas" panose="020B0609020204030204" pitchFamily="49" charset="0"/>
                  </a:rPr>
                  <a:t>（可算见着正常的数据范围了）</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0">
                <a:blip r:embed="rId2"/>
                <a:stretch>
                  <a:fillRect l="-500" t="-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104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NOIP2015 </a:t>
            </a:r>
            <a:r>
              <a:rPr lang="zh-CN" altLang="en-US" dirty="0"/>
              <a:t>运输计划</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latin typeface="Consolas" panose="020B0609020204030204" pitchFamily="49" charset="0"/>
                  </a:rPr>
                  <a:t>最大值最小，先二分。</a:t>
                </a:r>
                <a:endParaRPr lang="en-US" altLang="zh-CN" dirty="0">
                  <a:latin typeface="Consolas" panose="020B0609020204030204" pitchFamily="49" charset="0"/>
                </a:endParaRPr>
              </a:p>
              <a:p>
                <a:r>
                  <a:rPr lang="zh-CN" altLang="en-US" dirty="0">
                    <a:latin typeface="Consolas" panose="020B0609020204030204" pitchFamily="49" charset="0"/>
                  </a:rPr>
                  <a:t>二分之后，有一些路径的长度已经满足要求了，直接忽略。</a:t>
                </a:r>
                <a:endParaRPr lang="en-US" altLang="zh-CN" dirty="0">
                  <a:latin typeface="Consolas" panose="020B0609020204030204" pitchFamily="49" charset="0"/>
                </a:endParaRPr>
              </a:p>
              <a:p>
                <a:r>
                  <a:rPr lang="zh-CN" altLang="en-US" dirty="0">
                    <a:latin typeface="Consolas" panose="020B0609020204030204" pitchFamily="49" charset="0"/>
                  </a:rPr>
                  <a:t>剩下的路径由于太长，所以每一条路径都必须经过被删除的边。</a:t>
                </a:r>
                <a:endParaRPr lang="en-US" altLang="zh-CN" dirty="0">
                  <a:latin typeface="Consolas" panose="020B0609020204030204" pitchFamily="49" charset="0"/>
                </a:endParaRPr>
              </a:p>
              <a:p>
                <a:r>
                  <a:rPr lang="zh-CN" altLang="en-US" dirty="0">
                    <a:latin typeface="Consolas" panose="020B0609020204030204" pitchFamily="49" charset="0"/>
                  </a:rPr>
                  <a:t>假设有</a:t>
                </a:r>
                <a14:m>
                  <m:oMath xmlns:m="http://schemas.openxmlformats.org/officeDocument/2006/math">
                    <m:r>
                      <a:rPr lang="en-US" altLang="zh-CN" b="0" i="1" smtClean="0">
                        <a:latin typeface="Cambria Math" panose="02040503050406030204" pitchFamily="18" charset="0"/>
                      </a:rPr>
                      <m:t>𝑘</m:t>
                    </m:r>
                  </m:oMath>
                </a14:m>
                <a:r>
                  <a:rPr lang="zh-CN" altLang="en-US" dirty="0">
                    <a:latin typeface="Consolas" panose="020B0609020204030204" pitchFamily="49" charset="0"/>
                  </a:rPr>
                  <a:t>条超过限制的路径，对于每一条路径，我们把这条路径上所有边的</a:t>
                </a:r>
                <a:r>
                  <a:rPr lang="en-US" altLang="zh-CN" dirty="0">
                    <a:latin typeface="Consolas" panose="020B0609020204030204" pitchFamily="49" charset="0"/>
                  </a:rPr>
                  <a:t>cnt+1</a:t>
                </a:r>
                <a:r>
                  <a:rPr lang="zh-CN" altLang="en-US" dirty="0">
                    <a:latin typeface="Consolas" panose="020B0609020204030204" pitchFamily="49" charset="0"/>
                  </a:rPr>
                  <a:t>，然后看被所有</a:t>
                </a:r>
                <a:r>
                  <a:rPr lang="en-US" altLang="zh-CN" dirty="0" err="1">
                    <a:latin typeface="Consolas" panose="020B0609020204030204" pitchFamily="49" charset="0"/>
                  </a:rPr>
                  <a:t>cnt</a:t>
                </a:r>
                <a:r>
                  <a:rPr lang="en-US" altLang="zh-CN" dirty="0">
                    <a:latin typeface="Consolas" panose="020B0609020204030204" pitchFamily="49" charset="0"/>
                  </a:rPr>
                  <a:t>=k</a:t>
                </a:r>
                <a:r>
                  <a:rPr lang="zh-CN" altLang="en-US" dirty="0">
                    <a:latin typeface="Consolas" panose="020B0609020204030204" pitchFamily="49" charset="0"/>
                  </a:rPr>
                  <a:t>的边，删掉其中最长的边，看是否能满足条件。</a:t>
                </a:r>
                <a:endParaRPr lang="en-US" altLang="zh-CN" dirty="0">
                  <a:latin typeface="Consolas" panose="020B0609020204030204" pitchFamily="49" charset="0"/>
                </a:endParaRPr>
              </a:p>
              <a:p>
                <a:r>
                  <a:rPr lang="zh-CN" altLang="en-US" dirty="0">
                    <a:latin typeface="Consolas" panose="020B0609020204030204" pitchFamily="49" charset="0"/>
                  </a:rPr>
                  <a:t>对于</a:t>
                </a:r>
                <a:r>
                  <a:rPr lang="en-US" altLang="zh-CN" dirty="0">
                    <a:latin typeface="Consolas" panose="020B0609020204030204" pitchFamily="49" charset="0"/>
                  </a:rPr>
                  <a:t>cnt+1</a:t>
                </a:r>
                <a:r>
                  <a:rPr lang="zh-CN" altLang="en-US" dirty="0">
                    <a:latin typeface="Consolas" panose="020B0609020204030204" pitchFamily="49" charset="0"/>
                  </a:rPr>
                  <a:t>的操作，我们可以用树上差分实现。每次让</a:t>
                </a:r>
                <a:r>
                  <a:rPr lang="en-US" altLang="zh-CN" dirty="0" err="1">
                    <a:latin typeface="Consolas" panose="020B0609020204030204" pitchFamily="49" charset="0"/>
                  </a:rPr>
                  <a:t>cnt</a:t>
                </a:r>
                <a:r>
                  <a:rPr lang="en-US" altLang="zh-CN" dirty="0">
                    <a:latin typeface="Consolas" panose="020B0609020204030204" pitchFamily="49" charset="0"/>
                  </a:rPr>
                  <a:t>[u]++,</a:t>
                </a:r>
                <a:r>
                  <a:rPr lang="en-US" altLang="zh-CN" dirty="0" err="1">
                    <a:latin typeface="Consolas" panose="020B0609020204030204" pitchFamily="49" charset="0"/>
                  </a:rPr>
                  <a:t>cnt</a:t>
                </a:r>
                <a:r>
                  <a:rPr lang="en-US" altLang="zh-CN" dirty="0">
                    <a:latin typeface="Consolas" panose="020B0609020204030204" pitchFamily="49" charset="0"/>
                  </a:rPr>
                  <a:t>[v]++,</a:t>
                </a:r>
                <a:r>
                  <a:rPr lang="en-US" altLang="zh-CN" dirty="0" err="1">
                    <a:latin typeface="Consolas" panose="020B0609020204030204" pitchFamily="49" charset="0"/>
                  </a:rPr>
                  <a:t>cnt</a:t>
                </a:r>
                <a:r>
                  <a:rPr lang="en-US" altLang="zh-CN" dirty="0">
                    <a:latin typeface="Consolas" panose="020B0609020204030204" pitchFamily="49" charset="0"/>
                  </a:rPr>
                  <a:t>[</a:t>
                </a:r>
                <a:r>
                  <a:rPr lang="en-US" altLang="zh-CN" dirty="0" err="1">
                    <a:latin typeface="Consolas" panose="020B0609020204030204" pitchFamily="49" charset="0"/>
                  </a:rPr>
                  <a:t>lca</a:t>
                </a:r>
                <a:r>
                  <a:rPr lang="en-US" altLang="zh-CN" dirty="0">
                    <a:latin typeface="Consolas" panose="020B0609020204030204" pitchFamily="49" charset="0"/>
                  </a:rPr>
                  <a:t>]-=2</a:t>
                </a:r>
                <a:r>
                  <a:rPr lang="zh-CN" altLang="en-US" dirty="0">
                    <a:latin typeface="Consolas" panose="020B0609020204030204" pitchFamily="49" charset="0"/>
                  </a:rPr>
                  <a:t>。</a:t>
                </a:r>
                <a:endParaRPr lang="en-US" altLang="zh-CN" dirty="0">
                  <a:latin typeface="Consolas" panose="020B0609020204030204" pitchFamily="49" charset="0"/>
                </a:endParaRPr>
              </a:p>
              <a:p>
                <a:r>
                  <a:rPr lang="zh-CN" altLang="en-US" dirty="0">
                    <a:latin typeface="Consolas" panose="020B0609020204030204" pitchFamily="49" charset="0"/>
                  </a:rPr>
                  <a:t>时间复杂度</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e>
                        </m:d>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log</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e>
                    </m:d>
                  </m:oMath>
                </a14:m>
                <a:r>
                  <a:rPr lang="zh-CN" altLang="en-US" dirty="0">
                    <a:latin typeface="Consolas" panose="020B0609020204030204" pitchFamily="49" charset="0"/>
                  </a:rPr>
                  <a:t>，有点卡常。</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0">
                <a:blip r:embed="rId2"/>
                <a:stretch>
                  <a:fillRect l="-500" t="-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54148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NOIP2017 </a:t>
            </a:r>
            <a:r>
              <a:rPr lang="zh-CN" altLang="en-US" dirty="0"/>
              <a:t>逛公园</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latin typeface="Consolas" panose="020B0609020204030204" pitchFamily="49" charset="0"/>
                  </a:rPr>
                  <a:t>给你一张</a:t>
                </a:r>
                <a14:m>
                  <m:oMath xmlns:m="http://schemas.openxmlformats.org/officeDocument/2006/math">
                    <m:r>
                      <a:rPr lang="en-US" altLang="zh-CN" b="0" i="1" smtClean="0">
                        <a:latin typeface="Cambria Math" panose="02040503050406030204" pitchFamily="18" charset="0"/>
                      </a:rPr>
                      <m:t>𝑛</m:t>
                    </m:r>
                  </m:oMath>
                </a14:m>
                <a:r>
                  <a:rPr lang="zh-CN" altLang="en-US" dirty="0">
                    <a:latin typeface="Consolas" panose="020B0609020204030204" pitchFamily="49" charset="0"/>
                  </a:rPr>
                  <a:t>个点</a:t>
                </a:r>
                <a14:m>
                  <m:oMath xmlns:m="http://schemas.openxmlformats.org/officeDocument/2006/math">
                    <m:r>
                      <a:rPr lang="en-US" altLang="zh-CN" b="0" i="1" smtClean="0">
                        <a:latin typeface="Cambria Math" panose="02040503050406030204" pitchFamily="18" charset="0"/>
                      </a:rPr>
                      <m:t>𝑚</m:t>
                    </m:r>
                  </m:oMath>
                </a14:m>
                <a:r>
                  <a:rPr lang="zh-CN" altLang="en-US" dirty="0">
                    <a:latin typeface="Consolas" panose="020B0609020204030204" pitchFamily="49" charset="0"/>
                  </a:rPr>
                  <a:t>条边的图，问你从</a:t>
                </a:r>
                <a14:m>
                  <m:oMath xmlns:m="http://schemas.openxmlformats.org/officeDocument/2006/math">
                    <m:r>
                      <a:rPr lang="en-US" altLang="zh-CN" b="0" i="1" smtClean="0">
                        <a:latin typeface="Cambria Math" panose="02040503050406030204" pitchFamily="18" charset="0"/>
                      </a:rPr>
                      <m:t>1</m:t>
                    </m:r>
                  </m:oMath>
                </a14:m>
                <a:r>
                  <a:rPr lang="zh-CN" altLang="en-US" dirty="0">
                    <a:latin typeface="Consolas" panose="020B0609020204030204" pitchFamily="49" charset="0"/>
                  </a:rPr>
                  <a:t>到</a:t>
                </a:r>
                <a14:m>
                  <m:oMath xmlns:m="http://schemas.openxmlformats.org/officeDocument/2006/math">
                    <m:r>
                      <a:rPr lang="en-US" altLang="zh-CN" b="0" i="1" smtClean="0">
                        <a:latin typeface="Cambria Math" panose="02040503050406030204" pitchFamily="18" charset="0"/>
                      </a:rPr>
                      <m:t>𝑛</m:t>
                    </m:r>
                  </m:oMath>
                </a14:m>
                <a:r>
                  <a:rPr lang="zh-CN" altLang="en-US" dirty="0">
                    <a:latin typeface="Consolas" panose="020B0609020204030204" pitchFamily="49" charset="0"/>
                  </a:rPr>
                  <a:t>，与最短路的差不超过</a:t>
                </a:r>
                <a14:m>
                  <m:oMath xmlns:m="http://schemas.openxmlformats.org/officeDocument/2006/math">
                    <m:r>
                      <a:rPr lang="en-US" altLang="zh-CN" b="0" i="1" smtClean="0">
                        <a:latin typeface="Cambria Math" panose="02040503050406030204" pitchFamily="18" charset="0"/>
                      </a:rPr>
                      <m:t>𝑘</m:t>
                    </m:r>
                  </m:oMath>
                </a14:m>
                <a:r>
                  <a:rPr lang="zh-CN" altLang="en-US" dirty="0">
                    <a:latin typeface="Consolas" panose="020B0609020204030204" pitchFamily="49" charset="0"/>
                  </a:rPr>
                  <a:t>的路径有多少条。</a:t>
                </a:r>
                <a:endParaRPr lang="en-US" altLang="zh-CN" dirty="0">
                  <a:latin typeface="Consolas" panose="020B0609020204030204" pitchFamily="49" charset="0"/>
                </a:endParaRPr>
              </a:p>
              <a:p>
                <a:r>
                  <a:rPr lang="zh-CN" altLang="en-US" dirty="0">
                    <a:latin typeface="Consolas" panose="020B0609020204030204" pitchFamily="49" charset="0"/>
                  </a:rPr>
                  <a:t>可能有</a:t>
                </a:r>
                <a:r>
                  <a:rPr lang="en-US" altLang="zh-CN" dirty="0">
                    <a:latin typeface="Consolas" panose="020B0609020204030204" pitchFamily="49" charset="0"/>
                  </a:rPr>
                  <a:t>0</a:t>
                </a:r>
                <a:r>
                  <a:rPr lang="zh-CN" altLang="en-US" dirty="0">
                    <a:latin typeface="Consolas" panose="020B0609020204030204" pitchFamily="49" charset="0"/>
                  </a:rPr>
                  <a:t>边，如果数量无限输出</a:t>
                </a:r>
                <a:r>
                  <a:rPr lang="en-US" altLang="zh-CN" dirty="0">
                    <a:latin typeface="Consolas" panose="020B0609020204030204" pitchFamily="49" charset="0"/>
                  </a:rPr>
                  <a:t>-1</a:t>
                </a:r>
                <a:r>
                  <a:rPr lang="zh-CN" altLang="en-US" dirty="0">
                    <a:latin typeface="Consolas" panose="020B0609020204030204" pitchFamily="49" charset="0"/>
                  </a:rPr>
                  <a:t>。</a:t>
                </a:r>
                <a:endParaRPr lang="en-US" altLang="zh-CN" dirty="0">
                  <a:latin typeface="Consolas" panose="020B0609020204030204" pitchFamily="49" charset="0"/>
                </a:endParaRPr>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≤100000,</m:t>
                    </m:r>
                    <m:r>
                      <a:rPr lang="en-US" altLang="zh-CN" b="0" i="1" smtClean="0">
                        <a:latin typeface="Cambria Math" panose="02040503050406030204" pitchFamily="18" charset="0"/>
                      </a:rPr>
                      <m:t>𝑚</m:t>
                    </m:r>
                    <m:r>
                      <a:rPr lang="en-US" altLang="zh-CN" b="0" i="1" smtClean="0">
                        <a:latin typeface="Cambria Math" panose="02040503050406030204" pitchFamily="18" charset="0"/>
                      </a:rPr>
                      <m:t>≤200000,</m:t>
                    </m:r>
                    <m:r>
                      <a:rPr lang="en-US" altLang="zh-CN" b="0" i="1" smtClean="0">
                        <a:latin typeface="Cambria Math" panose="02040503050406030204" pitchFamily="18" charset="0"/>
                      </a:rPr>
                      <m:t>𝑘</m:t>
                    </m:r>
                    <m:r>
                      <a:rPr lang="en-US" altLang="zh-CN" b="0" i="1" smtClean="0">
                        <a:latin typeface="Cambria Math" panose="02040503050406030204" pitchFamily="18" charset="0"/>
                      </a:rPr>
                      <m:t>≤50</m:t>
                    </m:r>
                  </m:oMath>
                </a14:m>
                <a:endParaRPr lang="en-US" altLang="zh-CN" dirty="0">
                  <a:latin typeface="Consolas" panose="020B0609020204030204" pitchFamily="49" charset="0"/>
                </a:endParaRPr>
              </a:p>
              <a:p>
                <a:endParaRPr lang="en-US" altLang="zh-CN" dirty="0">
                  <a:latin typeface="Consolas" panose="020B0609020204030204" pitchFamily="49" charset="0"/>
                </a:endParaRPr>
              </a:p>
              <a:p>
                <a:r>
                  <a:rPr lang="zh-CN" altLang="en-US" strike="sngStrike" dirty="0">
                    <a:latin typeface="Consolas" panose="020B0609020204030204" pitchFamily="49" charset="0"/>
                  </a:rPr>
                  <a:t>别指望我，我这题爆零了</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0">
                <a:blip r:embed="rId2"/>
                <a:stretch>
                  <a:fillRect l="-500" t="-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2492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NOIP2017 </a:t>
            </a:r>
            <a:r>
              <a:rPr lang="zh-CN" altLang="en-US" dirty="0"/>
              <a:t>逛公园</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strike="sngStrike" dirty="0">
                    <a:latin typeface="Consolas" panose="020B0609020204030204" pitchFamily="49" charset="0"/>
                  </a:rPr>
                  <a:t>看了自己之前的</a:t>
                </a:r>
                <a:r>
                  <a:rPr lang="en-US" altLang="zh-CN" strike="sngStrike" dirty="0">
                    <a:latin typeface="Consolas" panose="020B0609020204030204" pitchFamily="49" charset="0"/>
                  </a:rPr>
                  <a:t>AC</a:t>
                </a:r>
                <a:r>
                  <a:rPr lang="zh-CN" altLang="en-US" strike="sngStrike" dirty="0">
                    <a:latin typeface="Consolas" panose="020B0609020204030204" pitchFamily="49" charset="0"/>
                  </a:rPr>
                  <a:t>代码感觉很奇怪，随手一个数据把它叉死了</a:t>
                </a:r>
                <a:endParaRPr lang="en-US" altLang="zh-CN" strike="sngStrike" dirty="0">
                  <a:latin typeface="Consolas" panose="020B0609020204030204" pitchFamily="49" charset="0"/>
                </a:endParaRPr>
              </a:p>
              <a:p>
                <a:r>
                  <a:rPr lang="zh-CN" altLang="en-US" dirty="0">
                    <a:latin typeface="Consolas" panose="020B0609020204030204" pitchFamily="49" charset="0"/>
                  </a:rPr>
                  <a:t>首先跑一边最短路。</a:t>
                </a:r>
                <a:endParaRPr lang="en-US" altLang="zh-CN" dirty="0">
                  <a:latin typeface="Consolas" panose="020B0609020204030204" pitchFamily="49" charset="0"/>
                </a:endParaRPr>
              </a:p>
              <a:p>
                <a:r>
                  <a:rPr lang="zh-CN" altLang="en-US" dirty="0">
                    <a:latin typeface="Consolas" panose="020B0609020204030204" pitchFamily="49" charset="0"/>
                  </a:rPr>
                  <a:t>一看</a:t>
                </a:r>
                <a14:m>
                  <m:oMath xmlns:m="http://schemas.openxmlformats.org/officeDocument/2006/math">
                    <m:r>
                      <a:rPr lang="en-US" altLang="zh-CN" b="0" i="1" smtClean="0">
                        <a:latin typeface="Cambria Math" panose="02040503050406030204" pitchFamily="18" charset="0"/>
                      </a:rPr>
                      <m:t>𝑘</m:t>
                    </m:r>
                  </m:oMath>
                </a14:m>
                <a:r>
                  <a:rPr lang="zh-CN" altLang="en-US" dirty="0">
                    <a:latin typeface="Consolas" panose="020B0609020204030204" pitchFamily="49" charset="0"/>
                  </a:rPr>
                  <a:t>这么小，我们就设</a:t>
                </a:r>
                <a:r>
                  <a:rPr lang="en-US" altLang="zh-CN" dirty="0">
                    <a:latin typeface="Consolas" panose="020B0609020204030204" pitchFamily="49" charset="0"/>
                  </a:rPr>
                  <a:t>f[</a:t>
                </a:r>
                <a:r>
                  <a:rPr lang="en-US" altLang="zh-CN" dirty="0" err="1">
                    <a:latin typeface="Consolas" panose="020B0609020204030204" pitchFamily="49" charset="0"/>
                  </a:rPr>
                  <a:t>i</a:t>
                </a:r>
                <a:r>
                  <a:rPr lang="en-US" altLang="zh-CN" dirty="0">
                    <a:latin typeface="Consolas" panose="020B0609020204030204" pitchFamily="49" charset="0"/>
                  </a:rPr>
                  <a:t>][j]</a:t>
                </a:r>
                <a:r>
                  <a:rPr lang="zh-CN" altLang="en-US" dirty="0">
                    <a:latin typeface="Consolas" panose="020B0609020204030204" pitchFamily="49" charset="0"/>
                  </a:rPr>
                  <a:t>表示从</a:t>
                </a:r>
                <a:r>
                  <a:rPr lang="en-US" altLang="zh-CN" dirty="0">
                    <a:latin typeface="Consolas" panose="020B0609020204030204" pitchFamily="49" charset="0"/>
                  </a:rPr>
                  <a:t>1</a:t>
                </a:r>
                <a:r>
                  <a:rPr lang="zh-CN" altLang="en-US" dirty="0">
                    <a:latin typeface="Consolas" panose="020B0609020204030204" pitchFamily="49" charset="0"/>
                  </a:rPr>
                  <a:t>到</a:t>
                </a:r>
                <a:r>
                  <a:rPr lang="en-US" altLang="zh-CN" dirty="0" err="1">
                    <a:latin typeface="Consolas" panose="020B0609020204030204" pitchFamily="49" charset="0"/>
                  </a:rPr>
                  <a:t>i</a:t>
                </a:r>
                <a:r>
                  <a:rPr lang="zh-CN" altLang="en-US" dirty="0">
                    <a:latin typeface="Consolas" panose="020B0609020204030204" pitchFamily="49" charset="0"/>
                  </a:rPr>
                  <a:t>，与最短路的差等于</a:t>
                </a:r>
                <a:r>
                  <a:rPr lang="en-US" altLang="zh-CN" dirty="0">
                    <a:latin typeface="Consolas" panose="020B0609020204030204" pitchFamily="49" charset="0"/>
                  </a:rPr>
                  <a:t>j</a:t>
                </a:r>
                <a:r>
                  <a:rPr lang="zh-CN" altLang="en-US" dirty="0">
                    <a:latin typeface="Consolas" panose="020B0609020204030204" pitchFamily="49" charset="0"/>
                  </a:rPr>
                  <a:t>的有多少条。第二维就到</a:t>
                </a:r>
                <a:r>
                  <a:rPr lang="en-US" altLang="zh-CN" dirty="0">
                    <a:latin typeface="Consolas" panose="020B0609020204030204" pitchFamily="49" charset="0"/>
                  </a:rPr>
                  <a:t>50</a:t>
                </a:r>
                <a:r>
                  <a:rPr lang="zh-CN" altLang="en-US" dirty="0">
                    <a:latin typeface="Consolas" panose="020B0609020204030204" pitchFamily="49" charset="0"/>
                  </a:rPr>
                  <a:t>。</a:t>
                </a:r>
                <a:endParaRPr lang="en-US" altLang="zh-CN" dirty="0">
                  <a:latin typeface="Consolas" panose="020B0609020204030204" pitchFamily="49" charset="0"/>
                </a:endParaRPr>
              </a:p>
              <a:p>
                <a:r>
                  <a:rPr lang="zh-CN" altLang="en-US" dirty="0">
                    <a:latin typeface="Consolas" panose="020B0609020204030204" pitchFamily="49" charset="0"/>
                  </a:rPr>
                  <a:t>然后先枚举</a:t>
                </a:r>
                <a:r>
                  <a:rPr lang="en-US" altLang="zh-CN" dirty="0">
                    <a:latin typeface="Consolas" panose="020B0609020204030204" pitchFamily="49" charset="0"/>
                  </a:rPr>
                  <a:t>j</a:t>
                </a:r>
                <a:r>
                  <a:rPr lang="zh-CN" altLang="en-US" dirty="0">
                    <a:latin typeface="Consolas" panose="020B0609020204030204" pitchFamily="49" charset="0"/>
                  </a:rPr>
                  <a:t>，内层用最短路的步骤进行转移。</a:t>
                </a:r>
                <a:endParaRPr lang="en-US" altLang="zh-CN" dirty="0">
                  <a:latin typeface="Consolas" panose="020B0609020204030204" pitchFamily="49" charset="0"/>
                </a:endParaRPr>
              </a:p>
              <a:p>
                <a:r>
                  <a:rPr lang="zh-CN" altLang="en-US" dirty="0">
                    <a:latin typeface="Consolas" panose="020B0609020204030204" pitchFamily="49" charset="0"/>
                  </a:rPr>
                  <a:t>注意特判</a:t>
                </a:r>
                <a:r>
                  <a:rPr lang="en-US" altLang="zh-CN" dirty="0">
                    <a:latin typeface="Consolas" panose="020B0609020204030204" pitchFamily="49" charset="0"/>
                  </a:rPr>
                  <a:t>-1</a:t>
                </a:r>
                <a:r>
                  <a:rPr lang="zh-CN" altLang="en-US" dirty="0">
                    <a:latin typeface="Consolas" panose="020B0609020204030204" pitchFamily="49" charset="0"/>
                  </a:rPr>
                  <a:t>的情况，出现</a:t>
                </a:r>
                <a:r>
                  <a:rPr lang="en-US" altLang="zh-CN" dirty="0">
                    <a:latin typeface="Consolas" panose="020B0609020204030204" pitchFamily="49" charset="0"/>
                  </a:rPr>
                  <a:t>-1</a:t>
                </a:r>
                <a:r>
                  <a:rPr lang="zh-CN" altLang="en-US" dirty="0">
                    <a:latin typeface="Consolas" panose="020B0609020204030204" pitchFamily="49" charset="0"/>
                  </a:rPr>
                  <a:t>需要满足存在</a:t>
                </a:r>
                <a:r>
                  <a:rPr lang="en-US" altLang="zh-CN" dirty="0">
                    <a:latin typeface="Consolas" panose="020B0609020204030204" pitchFamily="49" charset="0"/>
                  </a:rPr>
                  <a:t>0</a:t>
                </a:r>
                <a:r>
                  <a:rPr lang="zh-CN" altLang="en-US" dirty="0">
                    <a:latin typeface="Consolas" panose="020B0609020204030204" pitchFamily="49" charset="0"/>
                  </a:rPr>
                  <a:t>环并且存在经过这个</a:t>
                </a:r>
                <a:r>
                  <a:rPr lang="en-US" altLang="zh-CN" dirty="0">
                    <a:latin typeface="Consolas" panose="020B0609020204030204" pitchFamily="49" charset="0"/>
                  </a:rPr>
                  <a:t>0</a:t>
                </a:r>
                <a:r>
                  <a:rPr lang="zh-CN" altLang="en-US" dirty="0">
                    <a:latin typeface="Consolas" panose="020B0609020204030204" pitchFamily="49" charset="0"/>
                  </a:rPr>
                  <a:t>环的满足条件的路径。洛谷数据很水，建议交到</a:t>
                </a:r>
                <a:r>
                  <a:rPr lang="en-US" altLang="zh-CN" dirty="0">
                    <a:latin typeface="Consolas" panose="020B0609020204030204" pitchFamily="49" charset="0"/>
                  </a:rPr>
                  <a:t>UOJ</a:t>
                </a:r>
                <a:r>
                  <a:rPr lang="zh-CN" altLang="en-US" dirty="0">
                    <a:latin typeface="Consolas" panose="020B0609020204030204" pitchFamily="49" charset="0"/>
                  </a:rPr>
                  <a:t>上测试。</a:t>
                </a:r>
                <a:endParaRPr lang="en-US" altLang="zh-CN" dirty="0">
                  <a:latin typeface="Consolas" panose="020B0609020204030204" pitchFamily="49" charset="0"/>
                </a:endParaRP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0">
                <a:blip r:embed="rId2"/>
                <a:stretch>
                  <a:fillRect l="-500" t="-12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7744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AHOI2005 </a:t>
            </a:r>
            <a:r>
              <a:rPr lang="zh-CN" altLang="en-US" dirty="0"/>
              <a:t>航线规划</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给你一张</a:t>
                </a:r>
                <a14:m>
                  <m:oMath xmlns:m="http://schemas.openxmlformats.org/officeDocument/2006/math">
                    <m:r>
                      <a:rPr lang="en-US" altLang="zh-CN" b="0" i="1" smtClean="0">
                        <a:latin typeface="Cambria Math" panose="02040503050406030204" pitchFamily="18" charset="0"/>
                      </a:rPr>
                      <m:t>𝑛</m:t>
                    </m:r>
                  </m:oMath>
                </a14:m>
                <a:r>
                  <a:rPr lang="zh-CN" altLang="en-US" dirty="0"/>
                  <a:t>个点</a:t>
                </a:r>
                <a14:m>
                  <m:oMath xmlns:m="http://schemas.openxmlformats.org/officeDocument/2006/math">
                    <m:r>
                      <a:rPr lang="en-US" altLang="zh-CN" b="0" i="1" smtClean="0">
                        <a:latin typeface="Cambria Math" panose="02040503050406030204" pitchFamily="18" charset="0"/>
                      </a:rPr>
                      <m:t>𝑚</m:t>
                    </m:r>
                  </m:oMath>
                </a14:m>
                <a:r>
                  <a:rPr lang="zh-CN" altLang="en-US" dirty="0"/>
                  <a:t>条边的图，你需要支持两个操作：</a:t>
                </a:r>
                <a:endParaRPr lang="en-US" altLang="zh-CN" dirty="0"/>
              </a:p>
              <a:p>
                <a:pPr lvl="1"/>
                <a:r>
                  <a:rPr lang="zh-CN" altLang="en-US" dirty="0"/>
                  <a:t>删除一条边</a:t>
                </a:r>
                <a:endParaRPr lang="en-US" altLang="zh-CN" dirty="0"/>
              </a:p>
              <a:p>
                <a:pPr lvl="1"/>
                <a:r>
                  <a:rPr lang="zh-CN" altLang="en-US" dirty="0"/>
                  <a:t>询问两个点之间的关键边条数。关键边定义为删掉后会使得两个点不连通的边。</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≤30000,</m:t>
                    </m:r>
                    <m:r>
                      <a:rPr lang="en-US" altLang="zh-CN" b="0" i="1" smtClean="0">
                        <a:latin typeface="Cambria Math" panose="02040503050406030204" pitchFamily="18" charset="0"/>
                      </a:rPr>
                      <m:t>𝑚</m:t>
                    </m:r>
                    <m:r>
                      <a:rPr lang="en-US" altLang="zh-CN" b="0" i="1" smtClean="0">
                        <a:latin typeface="Cambria Math" panose="02040503050406030204" pitchFamily="18" charset="0"/>
                      </a:rPr>
                      <m:t>≤100000</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0">
                <a:blip r:embed="rId2"/>
                <a:stretch>
                  <a:fillRect l="-500" t="-1111" r="-7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2848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AHOI2005 </a:t>
            </a:r>
            <a:r>
              <a:rPr lang="zh-CN" altLang="en-US" dirty="0"/>
              <a:t>航线规划</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latin typeface="Consolas" panose="020B0609020204030204" pitchFamily="49" charset="0"/>
                  </a:rPr>
                  <a:t>环上的边一定不会是关键边。</a:t>
                </a:r>
                <a:endParaRPr lang="en-US" altLang="zh-CN" dirty="0">
                  <a:latin typeface="Consolas" panose="020B0609020204030204" pitchFamily="49" charset="0"/>
                </a:endParaRPr>
              </a:p>
              <a:p>
                <a:r>
                  <a:rPr lang="zh-CN" altLang="en-US" dirty="0">
                    <a:latin typeface="Consolas" panose="020B0609020204030204" pitchFamily="49" charset="0"/>
                  </a:rPr>
                  <a:t>时间反演一下，变成插入边和询问。</a:t>
                </a:r>
                <a:endParaRPr lang="en-US" altLang="zh-CN" dirty="0">
                  <a:latin typeface="Consolas" panose="020B0609020204030204" pitchFamily="49" charset="0"/>
                </a:endParaRPr>
              </a:p>
              <a:p>
                <a:r>
                  <a:rPr lang="zh-CN" altLang="en-US" dirty="0">
                    <a:latin typeface="Consolas" panose="020B0609020204030204" pitchFamily="49" charset="0"/>
                  </a:rPr>
                  <a:t>首先我们先搞出来一棵树。</a:t>
                </a:r>
                <a:endParaRPr lang="en-US" altLang="zh-CN" dirty="0">
                  <a:latin typeface="Consolas" panose="020B0609020204030204" pitchFamily="49" charset="0"/>
                </a:endParaRPr>
              </a:p>
              <a:p>
                <a:r>
                  <a:rPr lang="zh-CN" altLang="en-US" dirty="0">
                    <a:latin typeface="Consolas" panose="020B0609020204030204" pitchFamily="49" charset="0"/>
                  </a:rPr>
                  <a:t>然后如果我们在</a:t>
                </a:r>
                <a14:m>
                  <m:oMath xmlns:m="http://schemas.openxmlformats.org/officeDocument/2006/math">
                    <m:r>
                      <a:rPr lang="en-US" altLang="zh-CN" b="0" i="1" smtClean="0">
                        <a:latin typeface="Cambria Math" panose="02040503050406030204" pitchFamily="18" charset="0"/>
                      </a:rPr>
                      <m:t>𝑢</m:t>
                    </m:r>
                  </m:oMath>
                </a14:m>
                <a:r>
                  <a:rPr lang="zh-CN" altLang="en-US" dirty="0">
                    <a:latin typeface="Consolas" panose="020B0609020204030204" pitchFamily="49" charset="0"/>
                  </a:rPr>
                  <a:t>和</a:t>
                </a:r>
                <a14:m>
                  <m:oMath xmlns:m="http://schemas.openxmlformats.org/officeDocument/2006/math">
                    <m:r>
                      <a:rPr lang="en-US" altLang="zh-CN" b="0" i="1" smtClean="0">
                        <a:latin typeface="Cambria Math" panose="02040503050406030204" pitchFamily="18" charset="0"/>
                      </a:rPr>
                      <m:t>𝑣</m:t>
                    </m:r>
                  </m:oMath>
                </a14:m>
                <a:r>
                  <a:rPr lang="zh-CN" altLang="en-US" dirty="0">
                    <a:latin typeface="Consolas" panose="020B0609020204030204" pitchFamily="49" charset="0"/>
                  </a:rPr>
                  <a:t>之间加入了一条边，那么树上</a:t>
                </a:r>
                <a14:m>
                  <m:oMath xmlns:m="http://schemas.openxmlformats.org/officeDocument/2006/math">
                    <m:r>
                      <a:rPr lang="en-US" altLang="zh-CN" b="0" i="1" smtClean="0">
                        <a:latin typeface="Cambria Math" panose="02040503050406030204" pitchFamily="18" charset="0"/>
                      </a:rPr>
                      <m:t>𝑢</m:t>
                    </m:r>
                  </m:oMath>
                </a14:m>
                <a:r>
                  <a:rPr lang="zh-CN" altLang="en-US" dirty="0">
                    <a:latin typeface="Consolas" panose="020B0609020204030204" pitchFamily="49" charset="0"/>
                  </a:rPr>
                  <a:t>到</a:t>
                </a:r>
                <a14:m>
                  <m:oMath xmlns:m="http://schemas.openxmlformats.org/officeDocument/2006/math">
                    <m:r>
                      <a:rPr lang="en-US" altLang="zh-CN" b="0" i="1" smtClean="0">
                        <a:latin typeface="Cambria Math" panose="02040503050406030204" pitchFamily="18" charset="0"/>
                      </a:rPr>
                      <m:t>𝑣</m:t>
                    </m:r>
                  </m:oMath>
                </a14:m>
                <a:r>
                  <a:rPr lang="zh-CN" altLang="en-US" dirty="0">
                    <a:latin typeface="Consolas" panose="020B0609020204030204" pitchFamily="49" charset="0"/>
                  </a:rPr>
                  <a:t>之间的所有边都标记为不是关键边。</a:t>
                </a:r>
                <a:endParaRPr lang="en-US" altLang="zh-CN" dirty="0">
                  <a:latin typeface="Consolas" panose="020B0609020204030204" pitchFamily="49" charset="0"/>
                </a:endParaRPr>
              </a:p>
              <a:p>
                <a:r>
                  <a:rPr lang="zh-CN" altLang="en-US" dirty="0">
                    <a:latin typeface="Consolas" panose="020B0609020204030204" pitchFamily="49" charset="0"/>
                  </a:rPr>
                  <a:t>至于询问，就是看树上</a:t>
                </a:r>
                <a14:m>
                  <m:oMath xmlns:m="http://schemas.openxmlformats.org/officeDocument/2006/math">
                    <m:r>
                      <a:rPr lang="en-US" altLang="zh-CN" b="0" i="1" smtClean="0">
                        <a:latin typeface="Cambria Math" panose="02040503050406030204" pitchFamily="18" charset="0"/>
                      </a:rPr>
                      <m:t>𝑢</m:t>
                    </m:r>
                  </m:oMath>
                </a14:m>
                <a:r>
                  <a:rPr lang="zh-CN" altLang="en-US" dirty="0">
                    <a:latin typeface="Consolas" panose="020B0609020204030204" pitchFamily="49" charset="0"/>
                  </a:rPr>
                  <a:t>到</a:t>
                </a:r>
                <a14:m>
                  <m:oMath xmlns:m="http://schemas.openxmlformats.org/officeDocument/2006/math">
                    <m:r>
                      <a:rPr lang="en-US" altLang="zh-CN" b="0" i="1" smtClean="0">
                        <a:latin typeface="Cambria Math" panose="02040503050406030204" pitchFamily="18" charset="0"/>
                      </a:rPr>
                      <m:t>𝑣</m:t>
                    </m:r>
                  </m:oMath>
                </a14:m>
                <a:r>
                  <a:rPr lang="zh-CN" altLang="en-US" dirty="0">
                    <a:latin typeface="Consolas" panose="020B0609020204030204" pitchFamily="49" charset="0"/>
                  </a:rPr>
                  <a:t>的路径上有多少条边还没有被标记。</a:t>
                </a:r>
                <a:endParaRPr lang="en-US" altLang="zh-CN" dirty="0">
                  <a:latin typeface="Consolas" panose="020B0609020204030204" pitchFamily="49" charset="0"/>
                </a:endParaRPr>
              </a:p>
              <a:p>
                <a:r>
                  <a:rPr lang="zh-CN" altLang="en-US" dirty="0">
                    <a:latin typeface="Consolas" panose="020B0609020204030204" pitchFamily="49" charset="0"/>
                  </a:rPr>
                  <a:t>树剖</a:t>
                </a:r>
                <a:r>
                  <a:rPr lang="en-US" altLang="zh-CN" dirty="0">
                    <a:latin typeface="Consolas" panose="020B0609020204030204" pitchFamily="49" charset="0"/>
                  </a:rPr>
                  <a:t>/LCT</a:t>
                </a:r>
                <a:r>
                  <a:rPr lang="zh-CN" altLang="en-US" dirty="0">
                    <a:latin typeface="Consolas" panose="020B0609020204030204" pitchFamily="49" charset="0"/>
                  </a:rPr>
                  <a:t>维护。时间复杂度</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m:t>
                        </m:r>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log</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𝑛</m:t>
                        </m:r>
                      </m:e>
                    </m:d>
                  </m:oMath>
                </a14:m>
                <a:r>
                  <a:rPr lang="zh-CN" altLang="en-US" dirty="0">
                    <a:latin typeface="Consolas" panose="020B0609020204030204" pitchFamily="49" charset="0"/>
                  </a:rPr>
                  <a:t>或</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m:t>
                        </m:r>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log</m:t>
                        </m:r>
                        <m:r>
                          <a:rPr lang="en-US" altLang="zh-CN" b="0" i="1" smtClean="0">
                            <a:latin typeface="Cambria Math" panose="02040503050406030204" pitchFamily="18" charset="0"/>
                          </a:rPr>
                          <m:t> </m:t>
                        </m:r>
                        <m:r>
                          <a:rPr lang="en-US" altLang="zh-CN" b="0" i="1" smtClean="0">
                            <a:latin typeface="Cambria Math" panose="02040503050406030204" pitchFamily="18" charset="0"/>
                          </a:rPr>
                          <m:t>𝑛</m:t>
                        </m:r>
                      </m:e>
                    </m:d>
                  </m:oMath>
                </a14:m>
                <a:r>
                  <a:rPr lang="zh-CN" altLang="en-US" dirty="0">
                    <a:latin typeface="Consolas" panose="020B0609020204030204" pitchFamily="49" charset="0"/>
                  </a:rPr>
                  <a:t>。</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0">
                <a:blip r:embed="rId2"/>
                <a:stretch>
                  <a:fillRect l="-500" t="-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0755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内容占位符 2"/>
          <p:cNvSpPr>
            <a:spLocks noGrp="1"/>
          </p:cNvSpPr>
          <p:nvPr>
            <p:ph sz="quarter" idx="1"/>
          </p:nvPr>
        </p:nvSpPr>
        <p:spPr/>
        <p:txBody>
          <a:bodyPr/>
          <a:lstStyle/>
          <a:p>
            <a:r>
              <a:rPr lang="en-US" altLang="zh-CN" dirty="0">
                <a:latin typeface="Consolas" panose="020B0609020204030204" pitchFamily="49" charset="0"/>
              </a:rPr>
              <a:t>NOIP</a:t>
            </a:r>
            <a:r>
              <a:rPr lang="zh-CN" altLang="en-US" dirty="0">
                <a:latin typeface="Consolas" panose="020B0609020204030204" pitchFamily="49" charset="0"/>
              </a:rPr>
              <a:t>中出现的图论题主要是最短路、最小生成树、树上的一些问题，结合贪心、二分、</a:t>
            </a:r>
            <a:r>
              <a:rPr lang="en-US" altLang="zh-CN" dirty="0">
                <a:latin typeface="Consolas" panose="020B0609020204030204" pitchFamily="49" charset="0"/>
              </a:rPr>
              <a:t>DP</a:t>
            </a:r>
            <a:r>
              <a:rPr lang="zh-CN" altLang="en-US" dirty="0">
                <a:latin typeface="Consolas" panose="020B0609020204030204" pitchFamily="49" charset="0"/>
              </a:rPr>
              <a:t>、树上数据结构、并查集等知识点来考。</a:t>
            </a:r>
            <a:endParaRPr lang="en-US" altLang="zh-CN" dirty="0">
              <a:latin typeface="Consolas" panose="020B0609020204030204" pitchFamily="49" charset="0"/>
            </a:endParaRPr>
          </a:p>
          <a:p>
            <a:endParaRPr lang="en-US" altLang="zh-CN" dirty="0">
              <a:latin typeface="Consolas" panose="020B0609020204030204" pitchFamily="49" charset="0"/>
            </a:endParaRPr>
          </a:p>
          <a:p>
            <a:r>
              <a:rPr lang="zh-CN" altLang="en-US" dirty="0">
                <a:latin typeface="Consolas" panose="020B0609020204030204" pitchFamily="49" charset="0"/>
              </a:rPr>
              <a:t>下面看一下另一种图论题。</a:t>
            </a:r>
          </a:p>
        </p:txBody>
      </p:sp>
    </p:spTree>
    <p:extLst>
      <p:ext uri="{BB962C8B-B14F-4D97-AF65-F5344CB8AC3E}">
        <p14:creationId xmlns:p14="http://schemas.microsoft.com/office/powerpoint/2010/main" val="3821195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图论</a:t>
            </a:r>
          </a:p>
        </p:txBody>
      </p:sp>
      <p:sp>
        <p:nvSpPr>
          <p:cNvPr id="3" name="内容占位符 2"/>
          <p:cNvSpPr>
            <a:spLocks noGrp="1"/>
          </p:cNvSpPr>
          <p:nvPr>
            <p:ph sz="quarter" idx="1"/>
          </p:nvPr>
        </p:nvSpPr>
        <p:spPr/>
        <p:txBody>
          <a:bodyPr/>
          <a:lstStyle/>
          <a:p>
            <a:r>
              <a:rPr lang="zh-CN" altLang="en-US" dirty="0"/>
              <a:t>你需要掌握：</a:t>
            </a:r>
            <a:endParaRPr lang="en-US" altLang="zh-CN" dirty="0"/>
          </a:p>
          <a:p>
            <a:pPr lvl="1"/>
            <a:r>
              <a:rPr lang="zh-CN" altLang="en-US" dirty="0"/>
              <a:t>图的存储和遍历</a:t>
            </a:r>
            <a:endParaRPr lang="en-US" altLang="zh-CN" dirty="0"/>
          </a:p>
          <a:p>
            <a:pPr lvl="1"/>
            <a:r>
              <a:rPr lang="zh-CN" altLang="en-US" dirty="0"/>
              <a:t>最短路</a:t>
            </a:r>
            <a:endParaRPr lang="en-US" altLang="zh-CN" dirty="0"/>
          </a:p>
          <a:p>
            <a:pPr lvl="1"/>
            <a:r>
              <a:rPr lang="zh-CN" altLang="en-US" dirty="0"/>
              <a:t>最小生成树</a:t>
            </a:r>
            <a:endParaRPr lang="en-US" altLang="zh-CN" dirty="0"/>
          </a:p>
          <a:p>
            <a:pPr lvl="1"/>
            <a:r>
              <a:rPr lang="zh-CN" altLang="en-US" dirty="0"/>
              <a:t>并查集</a:t>
            </a:r>
            <a:endParaRPr lang="en-US" altLang="zh-CN" dirty="0"/>
          </a:p>
          <a:p>
            <a:pPr lvl="1"/>
            <a:r>
              <a:rPr lang="zh-CN" altLang="en-US" dirty="0"/>
              <a:t>树上倍增</a:t>
            </a:r>
            <a:endParaRPr lang="en-US" altLang="zh-CN" dirty="0"/>
          </a:p>
          <a:p>
            <a:pPr lvl="1"/>
            <a:r>
              <a:rPr lang="zh-CN" altLang="en-US" dirty="0"/>
              <a:t>割点，割边，连通分量</a:t>
            </a:r>
            <a:endParaRPr lang="en-US" altLang="zh-CN" dirty="0"/>
          </a:p>
          <a:p>
            <a:pPr lvl="1"/>
            <a:r>
              <a:rPr lang="zh-CN" altLang="en-US" dirty="0"/>
              <a:t>线段树、树链剖分</a:t>
            </a:r>
            <a:endParaRPr lang="en-US" altLang="zh-CN" dirty="0"/>
          </a:p>
        </p:txBody>
      </p:sp>
    </p:spTree>
    <p:extLst>
      <p:ext uri="{BB962C8B-B14F-4D97-AF65-F5344CB8AC3E}">
        <p14:creationId xmlns:p14="http://schemas.microsoft.com/office/powerpoint/2010/main" val="328184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CodeForces</a:t>
            </a:r>
            <a:r>
              <a:rPr lang="en-US" altLang="zh-CN" dirty="0"/>
              <a:t> 1209D</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你做了</a:t>
                </a:r>
                <a14:m>
                  <m:oMath xmlns:m="http://schemas.openxmlformats.org/officeDocument/2006/math">
                    <m:r>
                      <a:rPr lang="en-US" altLang="zh-CN" b="0" i="1" smtClean="0">
                        <a:latin typeface="Cambria Math" panose="02040503050406030204" pitchFamily="18" charset="0"/>
                      </a:rPr>
                      <m:t>𝑛</m:t>
                    </m:r>
                  </m:oMath>
                </a14:m>
                <a:r>
                  <a:rPr lang="zh-CN" altLang="en-US" dirty="0"/>
                  <a:t>盘菜，来了</a:t>
                </a:r>
                <a14:m>
                  <m:oMath xmlns:m="http://schemas.openxmlformats.org/officeDocument/2006/math">
                    <m:r>
                      <a:rPr lang="en-US" altLang="zh-CN" b="0" i="1" smtClean="0">
                        <a:latin typeface="Cambria Math" panose="02040503050406030204" pitchFamily="18" charset="0"/>
                      </a:rPr>
                      <m:t>𝑘</m:t>
                    </m:r>
                  </m:oMath>
                </a14:m>
                <a:r>
                  <a:rPr lang="zh-CN" altLang="en-US" dirty="0"/>
                  <a:t>位客人。</a:t>
                </a:r>
                <a:endParaRPr lang="en-US" altLang="zh-CN" dirty="0"/>
              </a:p>
              <a:p>
                <a:r>
                  <a:rPr lang="zh-CN" altLang="en-US" dirty="0"/>
                  <a:t>每一个客人都喜欢其中的两盘菜，如果这两盘菜有剩余，那么他就会把这两盘菜都吃掉。而如果都没有剩余，他就是很生气。</a:t>
                </a:r>
                <a:endParaRPr lang="en-US" altLang="zh-CN" dirty="0"/>
              </a:p>
              <a:p>
                <a:r>
                  <a:rPr lang="zh-CN" altLang="en-US" dirty="0"/>
                  <a:t>你需要合理地安排这些客人来的顺序，使得最后生气的客人尽可能少。</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≤100000</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0">
                <a:blip r:embed="rId2"/>
                <a:stretch>
                  <a:fillRect l="-500" t="-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5727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CodeForces</a:t>
            </a:r>
            <a:r>
              <a:rPr lang="en-US" altLang="zh-CN" dirty="0"/>
              <a:t> 1209D 1700</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latin typeface="Consolas" panose="020B0609020204030204" pitchFamily="49" charset="0"/>
                  </a:rPr>
                  <a:t>既然都是图论了，先连上边再说。</a:t>
                </a:r>
                <a:endParaRPr lang="en-US" altLang="zh-CN" dirty="0">
                  <a:latin typeface="Consolas" panose="020B0609020204030204" pitchFamily="49" charset="0"/>
                </a:endParaRPr>
              </a:p>
              <a:p>
                <a:r>
                  <a:rPr lang="zh-CN" altLang="en-US" dirty="0">
                    <a:latin typeface="Consolas" panose="020B0609020204030204" pitchFamily="49" charset="0"/>
                  </a:rPr>
                  <a:t>不连通显然互不影响，所以每一个连通块分开看。</a:t>
                </a:r>
                <a:endParaRPr lang="en-US" altLang="zh-CN" dirty="0">
                  <a:latin typeface="Consolas" panose="020B0609020204030204" pitchFamily="49" charset="0"/>
                </a:endParaRPr>
              </a:p>
              <a:p>
                <a:r>
                  <a:rPr lang="zh-CN" altLang="en-US" dirty="0">
                    <a:latin typeface="Consolas" panose="020B0609020204030204" pitchFamily="49" charset="0"/>
                  </a:rPr>
                  <a:t>这样对于一个大小为</a:t>
                </a:r>
                <a14:m>
                  <m:oMath xmlns:m="http://schemas.openxmlformats.org/officeDocument/2006/math">
                    <m:r>
                      <a:rPr lang="en-US" altLang="zh-CN" b="0" i="1" smtClean="0">
                        <a:latin typeface="Cambria Math" panose="02040503050406030204" pitchFamily="18" charset="0"/>
                      </a:rPr>
                      <m:t>𝑥</m:t>
                    </m:r>
                  </m:oMath>
                </a14:m>
                <a:r>
                  <a:rPr lang="zh-CN" altLang="en-US" dirty="0">
                    <a:latin typeface="Consolas" panose="020B0609020204030204" pitchFamily="49" charset="0"/>
                  </a:rPr>
                  <a:t>的连通块，这个连通块里面的菜至多只会被吃</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−1</m:t>
                    </m:r>
                  </m:oMath>
                </a14:m>
                <a:r>
                  <a:rPr lang="zh-CN" altLang="en-US" dirty="0">
                    <a:latin typeface="Consolas" panose="020B0609020204030204" pitchFamily="49" charset="0"/>
                  </a:rPr>
                  <a:t>次（因为第一次一定会吃两个），所以这个连通块可以满足</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−1</m:t>
                    </m:r>
                  </m:oMath>
                </a14:m>
                <a:r>
                  <a:rPr lang="zh-CN" altLang="en-US" dirty="0">
                    <a:latin typeface="Consolas" panose="020B0609020204030204" pitchFamily="49" charset="0"/>
                  </a:rPr>
                  <a:t>个客人的需求。</a:t>
                </a:r>
                <a:endParaRPr lang="en-US" altLang="zh-CN" dirty="0">
                  <a:latin typeface="Consolas" panose="020B0609020204030204" pitchFamily="49" charset="0"/>
                </a:endParaRPr>
              </a:p>
              <a:p>
                <a:r>
                  <a:rPr lang="zh-CN" altLang="en-US" dirty="0">
                    <a:latin typeface="Consolas" panose="020B0609020204030204" pitchFamily="49" charset="0"/>
                  </a:rPr>
                  <a:t>构造方案？对这个连通块求一个生成树，然后顺着</a:t>
                </a:r>
                <a:r>
                  <a:rPr lang="en-US" altLang="zh-CN" dirty="0" err="1">
                    <a:latin typeface="Consolas" panose="020B0609020204030204" pitchFamily="49" charset="0"/>
                  </a:rPr>
                  <a:t>dfs</a:t>
                </a:r>
                <a:r>
                  <a:rPr lang="zh-CN" altLang="en-US" dirty="0">
                    <a:latin typeface="Consolas" panose="020B0609020204030204" pitchFamily="49" charset="0"/>
                  </a:rPr>
                  <a:t>序来客人就好了。</a:t>
                </a:r>
                <a:endParaRPr lang="en-US" altLang="zh-CN" dirty="0">
                  <a:latin typeface="Consolas" panose="020B0609020204030204" pitchFamily="49" charset="0"/>
                </a:endParaRPr>
              </a:p>
              <a:p>
                <a:r>
                  <a:rPr lang="zh-CN" altLang="en-US" dirty="0">
                    <a:latin typeface="Consolas" panose="020B0609020204030204" pitchFamily="49" charset="0"/>
                  </a:rPr>
                  <a:t>用个并查集维护连通性，答案就是两边在一个连通块里面的边的数量。</a:t>
                </a:r>
                <a:endParaRPr lang="en-US" altLang="zh-CN" dirty="0">
                  <a:latin typeface="Consolas" panose="020B0609020204030204" pitchFamily="49" charset="0"/>
                </a:endParaRPr>
              </a:p>
              <a:p>
                <a:r>
                  <a:rPr lang="zh-CN" altLang="en-US" dirty="0">
                    <a:latin typeface="Consolas" panose="020B0609020204030204" pitchFamily="49" charset="0"/>
                  </a:rPr>
                  <a:t>时间复杂度</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𝛼</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e>
                    </m:d>
                  </m:oMath>
                </a14:m>
                <a:r>
                  <a:rPr lang="zh-CN" altLang="en-US" dirty="0">
                    <a:latin typeface="Consolas" panose="020B0609020204030204" pitchFamily="49" charset="0"/>
                  </a:rPr>
                  <a:t>。</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0">
                <a:blip r:embed="rId2"/>
                <a:stretch>
                  <a:fillRect l="-500" t="-1111" r="-1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4292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CodeForces</a:t>
            </a:r>
            <a:r>
              <a:rPr lang="en-US" altLang="zh-CN" dirty="0"/>
              <a:t> 1144F</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latin typeface="Consolas" panose="020B0609020204030204" pitchFamily="49" charset="0"/>
                  </a:rPr>
                  <a:t>给你一张无向图，让你给这张图定向，使得不存在长度为</a:t>
                </a:r>
                <a:r>
                  <a:rPr lang="en-US" altLang="zh-CN" dirty="0">
                    <a:latin typeface="Consolas" panose="020B0609020204030204" pitchFamily="49" charset="0"/>
                  </a:rPr>
                  <a:t>2</a:t>
                </a:r>
                <a:r>
                  <a:rPr lang="zh-CN" altLang="en-US" dirty="0">
                    <a:latin typeface="Consolas" panose="020B0609020204030204" pitchFamily="49" charset="0"/>
                  </a:rPr>
                  <a:t>的路径。</a:t>
                </a:r>
                <a:endParaRPr lang="en-US" altLang="zh-CN" dirty="0">
                  <a:latin typeface="Consolas" panose="020B0609020204030204" pitchFamily="49" charset="0"/>
                </a:endParaRPr>
              </a:p>
              <a:p>
                <a:r>
                  <a:rPr lang="zh-CN" altLang="en-US" dirty="0">
                    <a:latin typeface="Consolas" panose="020B0609020204030204" pitchFamily="49" charset="0"/>
                  </a:rPr>
                  <a:t>无解输出</a:t>
                </a:r>
                <a:r>
                  <a:rPr lang="en-US" altLang="zh-CN" dirty="0">
                    <a:latin typeface="Consolas" panose="020B0609020204030204" pitchFamily="49" charset="0"/>
                  </a:rPr>
                  <a:t>-1</a:t>
                </a:r>
                <a:r>
                  <a:rPr lang="zh-CN" altLang="en-US" dirty="0">
                    <a:latin typeface="Consolas" panose="020B0609020204030204" pitchFamily="49" charset="0"/>
                  </a:rPr>
                  <a:t>。</a:t>
                </a:r>
                <a:endParaRPr lang="en-US" altLang="zh-CN" dirty="0">
                  <a:latin typeface="Consolas" panose="020B0609020204030204" pitchFamily="49" charset="0"/>
                </a:endParaRPr>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en-US" altLang="zh-CN" dirty="0">
                  <a:latin typeface="Consolas" panose="020B0609020204030204" pitchFamily="49" charset="0"/>
                </a:endParaRP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0">
                <a:blip r:embed="rId2"/>
                <a:stretch>
                  <a:fillRect l="-500" t="-12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2962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CodeForces</a:t>
            </a:r>
            <a:r>
              <a:rPr lang="en-US" altLang="zh-CN" dirty="0"/>
              <a:t> 1144F 1700</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latin typeface="Consolas" panose="020B0609020204030204" pitchFamily="49" charset="0"/>
                  </a:rPr>
                  <a:t>我们考虑定向后的图。</a:t>
                </a:r>
                <a:endParaRPr lang="en-US" altLang="zh-CN" dirty="0">
                  <a:latin typeface="Consolas" panose="020B0609020204030204" pitchFamily="49" charset="0"/>
                </a:endParaRPr>
              </a:p>
              <a:p>
                <a:r>
                  <a:rPr lang="zh-CN" altLang="en-US" dirty="0">
                    <a:latin typeface="Consolas" panose="020B0609020204030204" pitchFamily="49" charset="0"/>
                  </a:rPr>
                  <a:t>首先它不能存在环，也就是有向无环图。</a:t>
                </a:r>
                <a:endParaRPr lang="en-US" altLang="zh-CN" dirty="0">
                  <a:latin typeface="Consolas" panose="020B0609020204030204" pitchFamily="49" charset="0"/>
                </a:endParaRPr>
              </a:p>
              <a:p>
                <a:r>
                  <a:rPr lang="zh-CN" altLang="en-US" dirty="0">
                    <a:latin typeface="Consolas" panose="020B0609020204030204" pitchFamily="49" charset="0"/>
                  </a:rPr>
                  <a:t>其次它不能存在长度大于等于</a:t>
                </a:r>
                <a:r>
                  <a:rPr lang="en-US" altLang="zh-CN" dirty="0">
                    <a:latin typeface="Consolas" panose="020B0609020204030204" pitchFamily="49" charset="0"/>
                  </a:rPr>
                  <a:t>2</a:t>
                </a:r>
                <a:r>
                  <a:rPr lang="zh-CN" altLang="en-US" dirty="0">
                    <a:latin typeface="Consolas" panose="020B0609020204030204" pitchFamily="49" charset="0"/>
                  </a:rPr>
                  <a:t>的路径。</a:t>
                </a:r>
                <a:endParaRPr lang="en-US" altLang="zh-CN" dirty="0">
                  <a:latin typeface="Consolas" panose="020B0609020204030204" pitchFamily="49" charset="0"/>
                </a:endParaRPr>
              </a:p>
              <a:p>
                <a:r>
                  <a:rPr lang="zh-CN" altLang="en-US" dirty="0">
                    <a:latin typeface="Consolas" panose="020B0609020204030204" pitchFamily="49" charset="0"/>
                  </a:rPr>
                  <a:t>容易发现这样的图一定是一个二分图，所有的边都从左边连向右边。</a:t>
                </a:r>
                <a:endParaRPr lang="en-US" altLang="zh-CN" dirty="0">
                  <a:latin typeface="Consolas" panose="020B0609020204030204" pitchFamily="49" charset="0"/>
                </a:endParaRPr>
              </a:p>
              <a:p>
                <a:r>
                  <a:rPr lang="zh-CN" altLang="en-US" dirty="0">
                    <a:latin typeface="Consolas" panose="020B0609020204030204" pitchFamily="49" charset="0"/>
                  </a:rPr>
                  <a:t>所以直接对原图</a:t>
                </a:r>
                <a:r>
                  <a:rPr lang="en-US" altLang="zh-CN" dirty="0">
                    <a:latin typeface="Consolas" panose="020B0609020204030204" pitchFamily="49" charset="0"/>
                  </a:rPr>
                  <a:t>01</a:t>
                </a:r>
                <a:r>
                  <a:rPr lang="zh-CN" altLang="en-US" dirty="0">
                    <a:latin typeface="Consolas" panose="020B0609020204030204" pitchFamily="49" charset="0"/>
                  </a:rPr>
                  <a:t>染色，然后所有的边都从</a:t>
                </a:r>
                <a:r>
                  <a:rPr lang="en-US" altLang="zh-CN" dirty="0">
                    <a:latin typeface="Consolas" panose="020B0609020204030204" pitchFamily="49" charset="0"/>
                  </a:rPr>
                  <a:t>0</a:t>
                </a:r>
                <a:r>
                  <a:rPr lang="zh-CN" altLang="en-US" dirty="0">
                    <a:latin typeface="Consolas" panose="020B0609020204030204" pitchFamily="49" charset="0"/>
                  </a:rPr>
                  <a:t>指向</a:t>
                </a:r>
                <a:r>
                  <a:rPr lang="en-US" altLang="zh-CN" dirty="0">
                    <a:latin typeface="Consolas" panose="020B0609020204030204" pitchFamily="49" charset="0"/>
                  </a:rPr>
                  <a:t>1</a:t>
                </a:r>
                <a:r>
                  <a:rPr lang="zh-CN" altLang="en-US" dirty="0">
                    <a:latin typeface="Consolas" panose="020B0609020204030204" pitchFamily="49" charset="0"/>
                  </a:rPr>
                  <a:t>即可。</a:t>
                </a:r>
                <a:endParaRPr lang="en-US" altLang="zh-CN" dirty="0">
                  <a:latin typeface="Consolas" panose="020B0609020204030204" pitchFamily="49" charset="0"/>
                </a:endParaRPr>
              </a:p>
              <a:p>
                <a:r>
                  <a:rPr lang="zh-CN" altLang="en-US" dirty="0">
                    <a:latin typeface="Consolas" panose="020B0609020204030204" pitchFamily="49" charset="0"/>
                  </a:rPr>
                  <a:t>也可以换一种方式考虑：如果存在奇环，那么一定会存在一条长度为</a:t>
                </a:r>
                <a:r>
                  <a:rPr lang="en-US" altLang="zh-CN" dirty="0">
                    <a:latin typeface="Consolas" panose="020B0609020204030204" pitchFamily="49" charset="0"/>
                  </a:rPr>
                  <a:t>2</a:t>
                </a:r>
                <a:r>
                  <a:rPr lang="zh-CN" altLang="en-US" dirty="0">
                    <a:latin typeface="Consolas" panose="020B0609020204030204" pitchFamily="49" charset="0"/>
                  </a:rPr>
                  <a:t>的边，所以原图只能存在偶环，也就是一个二分图。</a:t>
                </a:r>
                <a:endParaRPr lang="en-US" altLang="zh-CN" dirty="0">
                  <a:latin typeface="Consolas" panose="020B0609020204030204" pitchFamily="49" charset="0"/>
                </a:endParaRPr>
              </a:p>
              <a:p>
                <a:r>
                  <a:rPr lang="zh-CN" altLang="en-US" dirty="0">
                    <a:latin typeface="Consolas" panose="020B0609020204030204" pitchFamily="49" charset="0"/>
                  </a:rPr>
                  <a:t>时间复杂度</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e>
                    </m:d>
                  </m:oMath>
                </a14:m>
                <a:r>
                  <a:rPr lang="zh-CN" altLang="en-US" dirty="0">
                    <a:latin typeface="Consolas" panose="020B0609020204030204" pitchFamily="49" charset="0"/>
                  </a:rPr>
                  <a:t>。</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0">
                <a:blip r:embed="rId2"/>
                <a:stretch>
                  <a:fillRect l="-500" t="-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9150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CodeForces</a:t>
            </a:r>
            <a:r>
              <a:rPr lang="en-US" altLang="zh-CN" dirty="0"/>
              <a:t> 1213G</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sz="quarter" idx="1"/>
              </p:nvPr>
            </p:nvSpPr>
            <p:spPr/>
            <p:txBody>
              <a:bodyPr/>
              <a:lstStyle/>
              <a:p>
                <a:r>
                  <a:rPr lang="zh-CN" altLang="en-US" dirty="0"/>
                  <a:t>给你一颗</a:t>
                </a:r>
                <a14:m>
                  <m:oMath xmlns:m="http://schemas.openxmlformats.org/officeDocument/2006/math">
                    <m:r>
                      <a:rPr lang="en-US" altLang="zh-CN" b="0" i="1" smtClean="0">
                        <a:latin typeface="Cambria Math" panose="02040503050406030204" pitchFamily="18" charset="0"/>
                      </a:rPr>
                      <m:t>𝑛</m:t>
                    </m:r>
                  </m:oMath>
                </a14:m>
                <a:r>
                  <a:rPr lang="zh-CN" altLang="en-US" dirty="0"/>
                  <a:t>个点的树，你需要处理</a:t>
                </a:r>
                <a14:m>
                  <m:oMath xmlns:m="http://schemas.openxmlformats.org/officeDocument/2006/math">
                    <m:r>
                      <a:rPr lang="en-US" altLang="zh-CN" b="0" i="1" smtClean="0">
                        <a:latin typeface="Cambria Math" panose="02040503050406030204" pitchFamily="18" charset="0"/>
                      </a:rPr>
                      <m:t>𝑚</m:t>
                    </m:r>
                  </m:oMath>
                </a14:m>
                <a:r>
                  <a:rPr lang="zh-CN" altLang="en-US" dirty="0"/>
                  <a:t>个询问，每次询问一个权值</a:t>
                </a:r>
                <a14:m>
                  <m:oMath xmlns:m="http://schemas.openxmlformats.org/officeDocument/2006/math">
                    <m:r>
                      <a:rPr lang="en-US" altLang="zh-CN" b="0" i="1" smtClean="0">
                        <a:latin typeface="Cambria Math" panose="02040503050406030204" pitchFamily="18" charset="0"/>
                      </a:rPr>
                      <m:t>𝑤</m:t>
                    </m:r>
                  </m:oMath>
                </a14:m>
                <a:r>
                  <a:rPr lang="zh-CN" altLang="en-US" dirty="0"/>
                  <a:t>，问你有多少对节点</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oMath>
                </a14:m>
                <a:r>
                  <a:rPr lang="zh-CN" altLang="en-US" dirty="0"/>
                  <a:t>满足</a:t>
                </a:r>
                <a14:m>
                  <m:oMath xmlns:m="http://schemas.openxmlformats.org/officeDocument/2006/math">
                    <m:r>
                      <a:rPr lang="en-US" altLang="zh-CN" b="0" i="1" smtClean="0">
                        <a:latin typeface="Cambria Math" panose="02040503050406030204" pitchFamily="18" charset="0"/>
                      </a:rPr>
                      <m:t>𝑢</m:t>
                    </m:r>
                  </m:oMath>
                </a14:m>
                <a:r>
                  <a:rPr lang="zh-CN" altLang="en-US" dirty="0"/>
                  <a:t>和</a:t>
                </a:r>
                <a14:m>
                  <m:oMath xmlns:m="http://schemas.openxmlformats.org/officeDocument/2006/math">
                    <m:r>
                      <a:rPr lang="en-US" altLang="zh-CN" b="0" i="1" smtClean="0">
                        <a:latin typeface="Cambria Math" panose="02040503050406030204" pitchFamily="18" charset="0"/>
                      </a:rPr>
                      <m:t>𝑣</m:t>
                    </m:r>
                  </m:oMath>
                </a14:m>
                <a:r>
                  <a:rPr lang="zh-CN" altLang="en-US" dirty="0"/>
                  <a:t>之间的最大权值不超过</a:t>
                </a:r>
                <a14:m>
                  <m:oMath xmlns:m="http://schemas.openxmlformats.org/officeDocument/2006/math">
                    <m:r>
                      <a:rPr lang="en-US" altLang="zh-CN" b="0" i="1" smtClean="0">
                        <a:latin typeface="Cambria Math" panose="02040503050406030204" pitchFamily="18" charset="0"/>
                      </a:rPr>
                      <m:t>𝑤</m:t>
                    </m:r>
                  </m:oMath>
                </a14:m>
                <a:r>
                  <a:rPr lang="zh-CN" altLang="en-US" dirty="0"/>
                  <a:t>。</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500" t="-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7246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CodeForces</a:t>
            </a:r>
            <a:r>
              <a:rPr lang="en-US" altLang="zh-CN" dirty="0"/>
              <a:t> 1213G 2000</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点对数量等价于只保留权值小于等于</a:t>
                </a:r>
                <a14:m>
                  <m:oMath xmlns:m="http://schemas.openxmlformats.org/officeDocument/2006/math">
                    <m:r>
                      <a:rPr lang="en-US" altLang="zh-CN" b="0" i="1" smtClean="0">
                        <a:latin typeface="Cambria Math" panose="02040503050406030204" pitchFamily="18" charset="0"/>
                      </a:rPr>
                      <m:t>𝑤</m:t>
                    </m:r>
                  </m:oMath>
                </a14:m>
                <a:r>
                  <a:rPr lang="zh-CN" altLang="en-US" dirty="0"/>
                  <a:t>的边后，所有连通块的</a:t>
                </a:r>
                <a14:m>
                  <m:oMath xmlns:m="http://schemas.openxmlformats.org/officeDocument/2006/math">
                    <m:d>
                      <m:dPr>
                        <m:ctrlPr>
                          <a:rPr lang="en-US" altLang="zh-CN" i="1" smtClean="0">
                            <a:latin typeface="Cambria Math" panose="02040503050406030204" pitchFamily="18" charset="0"/>
                          </a:rPr>
                        </m:ctrlPr>
                      </m:dPr>
                      <m:e>
                        <m:f>
                          <m:fPr>
                            <m:type m:val="noBa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𝑠𝑖𝑧𝑒</m:t>
                            </m:r>
                          </m:num>
                          <m:den>
                            <m:r>
                              <a:rPr lang="en-US" altLang="zh-CN" b="0" i="1" smtClean="0">
                                <a:latin typeface="Cambria Math" panose="02040503050406030204" pitchFamily="18" charset="0"/>
                              </a:rPr>
                              <m:t>2</m:t>
                            </m:r>
                          </m:den>
                        </m:f>
                      </m:e>
                    </m:d>
                  </m:oMath>
                </a14:m>
                <a:r>
                  <a:rPr lang="zh-CN" altLang="en-US" dirty="0"/>
                  <a:t>之和。</a:t>
                </a:r>
                <a:endParaRPr lang="en-US" altLang="zh-CN" dirty="0"/>
              </a:p>
              <a:p>
                <a:r>
                  <a:rPr lang="zh-CN" altLang="en-US" dirty="0"/>
                  <a:t>所以先把所有询问离线，用并查集维护连通性。</a:t>
                </a:r>
                <a:endParaRPr lang="en-US" altLang="zh-CN" dirty="0"/>
              </a:p>
              <a:p>
                <a:r>
                  <a:rPr lang="zh-CN" altLang="en-US" dirty="0"/>
                  <a:t>把所有的边排序，从小到大依次插入，维护所有连通块的</a:t>
                </a:r>
                <a14:m>
                  <m:oMath xmlns:m="http://schemas.openxmlformats.org/officeDocument/2006/math">
                    <m:d>
                      <m:dPr>
                        <m:ctrlPr>
                          <a:rPr lang="en-US" altLang="zh-CN" i="1" smtClean="0">
                            <a:latin typeface="Cambria Math" panose="02040503050406030204" pitchFamily="18" charset="0"/>
                          </a:rPr>
                        </m:ctrlPr>
                      </m:dPr>
                      <m:e>
                        <m:f>
                          <m:fPr>
                            <m:type m:val="noBa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𝑠𝑖𝑧𝑒</m:t>
                            </m:r>
                          </m:num>
                          <m:den>
                            <m:r>
                              <a:rPr lang="en-US" altLang="zh-CN" b="0" i="1" smtClean="0">
                                <a:latin typeface="Cambria Math" panose="02040503050406030204" pitchFamily="18" charset="0"/>
                              </a:rPr>
                              <m:t>2</m:t>
                            </m:r>
                          </m:den>
                        </m:f>
                      </m:e>
                    </m:d>
                  </m:oMath>
                </a14:m>
                <a:r>
                  <a:rPr lang="zh-CN" altLang="en-US" dirty="0"/>
                  <a:t>之和。</a:t>
                </a:r>
                <a:endParaRPr lang="en-US" altLang="zh-CN" dirty="0"/>
              </a:p>
              <a:p>
                <a:r>
                  <a:rPr lang="zh-CN" altLang="en-US" dirty="0"/>
                  <a:t>时间复杂度</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m:t>
                        </m:r>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log</m:t>
                        </m:r>
                        <m:r>
                          <a:rPr lang="en-US" altLang="zh-CN" b="0" i="1" smtClean="0">
                            <a:latin typeface="Cambria Math" panose="02040503050406030204" pitchFamily="18" charset="0"/>
                          </a:rPr>
                          <m:t> </m:t>
                        </m:r>
                        <m:r>
                          <a:rPr lang="en-US" altLang="zh-CN" b="0" i="1" smtClean="0">
                            <a:latin typeface="Cambria Math" panose="02040503050406030204" pitchFamily="18" charset="0"/>
                          </a:rPr>
                          <m:t>𝑚</m:t>
                        </m:r>
                      </m:e>
                    </m:d>
                  </m:oMath>
                </a14:m>
                <a:r>
                  <a:rPr lang="zh-CN" altLang="en-US" dirty="0"/>
                  <a:t>。</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0">
                <a:blip r:embed="rId2"/>
                <a:stretch>
                  <a:fillRect l="-500" r="-4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4111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CodeForces</a:t>
            </a:r>
            <a:r>
              <a:rPr lang="en-US" altLang="zh-CN" dirty="0"/>
              <a:t> 1214E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latin typeface="Consolas" panose="020B0609020204030204" pitchFamily="49" charset="0"/>
                  </a:rPr>
                  <a:t>来一道有趣的构造题。</a:t>
                </a:r>
                <a:endParaRPr lang="en-US" altLang="zh-CN" dirty="0">
                  <a:latin typeface="Consolas" panose="020B0609020204030204" pitchFamily="49" charset="0"/>
                </a:endParaRPr>
              </a:p>
              <a:p>
                <a:r>
                  <a:rPr lang="zh-CN" altLang="en-US" dirty="0">
                    <a:latin typeface="Consolas" panose="020B0609020204030204" pitchFamily="49" charset="0"/>
                  </a:rPr>
                  <a:t>告诉你</a:t>
                </a:r>
                <a:r>
                  <a:rPr lang="en-US" altLang="zh-CN" dirty="0">
                    <a:latin typeface="Consolas" panose="020B0609020204030204" pitchFamily="49" charset="0"/>
                  </a:rPr>
                  <a:t>1</a:t>
                </a:r>
                <a:r>
                  <a:rPr lang="zh-CN" altLang="en-US" dirty="0">
                    <a:latin typeface="Consolas" panose="020B0609020204030204" pitchFamily="49" charset="0"/>
                  </a:rPr>
                  <a:t>和</a:t>
                </a:r>
                <a:r>
                  <a:rPr lang="en-US" altLang="zh-CN" dirty="0">
                    <a:latin typeface="Consolas" panose="020B0609020204030204" pitchFamily="49" charset="0"/>
                  </a:rPr>
                  <a:t>2</a:t>
                </a:r>
                <a:r>
                  <a:rPr lang="zh-CN" altLang="en-US" dirty="0">
                    <a:latin typeface="Consolas" panose="020B0609020204030204" pitchFamily="49" charset="0"/>
                  </a:rPr>
                  <a:t>，</a:t>
                </a:r>
                <a:r>
                  <a:rPr lang="en-US" altLang="zh-CN" dirty="0">
                    <a:latin typeface="Consolas" panose="020B0609020204030204" pitchFamily="49" charset="0"/>
                  </a:rPr>
                  <a:t>3</a:t>
                </a:r>
                <a:r>
                  <a:rPr lang="zh-CN" altLang="en-US" dirty="0">
                    <a:latin typeface="Consolas" panose="020B0609020204030204" pitchFamily="49" charset="0"/>
                  </a:rPr>
                  <a:t>和</a:t>
                </a:r>
                <a:r>
                  <a:rPr lang="en-US" altLang="zh-CN" dirty="0">
                    <a:latin typeface="Consolas" panose="020B0609020204030204" pitchFamily="49" charset="0"/>
                  </a:rPr>
                  <a:t>4</a:t>
                </a:r>
                <a:r>
                  <a:rPr lang="zh-CN" altLang="en-US" dirty="0">
                    <a:latin typeface="Consolas" panose="020B0609020204030204" pitchFamily="49" charset="0"/>
                  </a:rPr>
                  <a:t>，</a:t>
                </a:r>
                <a:r>
                  <a:rPr lang="en-US" altLang="zh-CN" dirty="0">
                    <a:latin typeface="Consolas" panose="020B0609020204030204" pitchFamily="49" charset="0"/>
                  </a:rPr>
                  <a:t>5</a:t>
                </a:r>
                <a:r>
                  <a:rPr lang="zh-CN" altLang="en-US" dirty="0">
                    <a:latin typeface="Consolas" panose="020B0609020204030204" pitchFamily="49" charset="0"/>
                  </a:rPr>
                  <a:t>和</a:t>
                </a:r>
                <a:r>
                  <a:rPr lang="en-US" altLang="zh-CN" dirty="0">
                    <a:latin typeface="Consolas" panose="020B0609020204030204" pitchFamily="49" charset="0"/>
                  </a:rPr>
                  <a:t>6</a:t>
                </a:r>
                <a:r>
                  <a:rPr lang="zh-CN" altLang="en-US" dirty="0">
                    <a:latin typeface="Consolas" panose="020B0609020204030204" pitchFamily="49" charset="0"/>
                  </a:rPr>
                  <a:t>，</a:t>
                </a:r>
                <a:r>
                  <a:rPr lang="en-US" altLang="zh-CN" dirty="0">
                    <a:latin typeface="Consolas" panose="020B0609020204030204" pitchFamily="49" charset="0"/>
                  </a:rPr>
                  <a:t>……</a:t>
                </a:r>
                <a:r>
                  <a:rPr lang="zh-CN" altLang="en-US" dirty="0">
                    <a:latin typeface="Consolas" panose="020B0609020204030204" pitchFamily="49" charset="0"/>
                  </a:rPr>
                  <a:t>，</a:t>
                </a:r>
                <a:r>
                  <a:rPr lang="en-US" altLang="zh-CN" dirty="0">
                    <a:latin typeface="Consolas" panose="020B0609020204030204" pitchFamily="49" charset="0"/>
                  </a:rPr>
                  <a:t>2n-1</a:t>
                </a:r>
                <a:r>
                  <a:rPr lang="zh-CN" altLang="en-US" dirty="0">
                    <a:latin typeface="Consolas" panose="020B0609020204030204" pitchFamily="49" charset="0"/>
                  </a:rPr>
                  <a:t>和</a:t>
                </a:r>
                <a:r>
                  <a:rPr lang="en-US" altLang="zh-CN" dirty="0">
                    <a:latin typeface="Consolas" panose="020B0609020204030204" pitchFamily="49" charset="0"/>
                  </a:rPr>
                  <a:t>2n</a:t>
                </a:r>
                <a:r>
                  <a:rPr lang="zh-CN" altLang="en-US" dirty="0">
                    <a:latin typeface="Consolas" panose="020B0609020204030204" pitchFamily="49" charset="0"/>
                  </a:rPr>
                  <a:t>之间的距离，构造一棵合法的树。保证存在解。</a:t>
                </a:r>
                <a:endParaRPr lang="en-US" altLang="zh-CN" dirty="0">
                  <a:latin typeface="Consolas" panose="020B0609020204030204" pitchFamily="49" charset="0"/>
                </a:endParaRPr>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≤100000</m:t>
                    </m:r>
                  </m:oMath>
                </a14:m>
                <a:endParaRPr lang="zh-CN" altLang="en-US" dirty="0">
                  <a:latin typeface="Consolas" panose="020B0609020204030204" pitchFamily="49" charset="0"/>
                </a:endParaRP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0">
                <a:blip r:embed="rId2"/>
                <a:stretch>
                  <a:fillRect l="-500" t="-1111" r="-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15410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CodeForces</a:t>
            </a:r>
            <a:r>
              <a:rPr lang="en-US" altLang="zh-CN" dirty="0"/>
              <a:t> 1214E 2000</a:t>
            </a:r>
            <a:endParaRPr lang="zh-CN" altLang="en-US" dirty="0"/>
          </a:p>
        </p:txBody>
      </p:sp>
      <p:sp>
        <p:nvSpPr>
          <p:cNvPr id="3" name="内容占位符 2"/>
          <p:cNvSpPr>
            <a:spLocks noGrp="1"/>
          </p:cNvSpPr>
          <p:nvPr>
            <p:ph sz="quarter" idx="1"/>
          </p:nvPr>
        </p:nvSpPr>
        <p:spPr/>
        <p:txBody>
          <a:bodyPr/>
          <a:lstStyle/>
          <a:p>
            <a:r>
              <a:rPr lang="zh-CN" altLang="en-US" dirty="0">
                <a:latin typeface="Consolas" panose="020B0609020204030204" pitchFamily="49" charset="0"/>
              </a:rPr>
              <a:t>？？？这题怎么做？？？</a:t>
            </a:r>
            <a:endParaRPr lang="en-US" altLang="zh-CN" dirty="0">
              <a:latin typeface="Consolas" panose="020B0609020204030204" pitchFamily="49" charset="0"/>
            </a:endParaRPr>
          </a:p>
          <a:p>
            <a:r>
              <a:rPr lang="zh-CN" altLang="en-US" dirty="0">
                <a:latin typeface="Consolas" panose="020B0609020204030204" pitchFamily="49" charset="0"/>
              </a:rPr>
              <a:t>先考虑一些简单的情况吧。</a:t>
            </a:r>
            <a:endParaRPr lang="en-US" altLang="zh-CN" dirty="0">
              <a:latin typeface="Consolas" panose="020B0609020204030204" pitchFamily="49" charset="0"/>
            </a:endParaRPr>
          </a:p>
          <a:p>
            <a:r>
              <a:rPr lang="zh-CN" altLang="en-US" dirty="0">
                <a:latin typeface="Consolas" panose="020B0609020204030204" pitchFamily="49" charset="0"/>
              </a:rPr>
              <a:t>像样例</a:t>
            </a:r>
            <a:r>
              <a:rPr lang="en-US" altLang="zh-CN" dirty="0">
                <a:latin typeface="Consolas" panose="020B0609020204030204" pitchFamily="49" charset="0"/>
              </a:rPr>
              <a:t>1</a:t>
            </a:r>
            <a:r>
              <a:rPr lang="zh-CN" altLang="en-US" dirty="0">
                <a:latin typeface="Consolas" panose="020B0609020204030204" pitchFamily="49" charset="0"/>
              </a:rPr>
              <a:t>这样，都是</a:t>
            </a:r>
            <a:r>
              <a:rPr lang="en-US" altLang="zh-CN" dirty="0">
                <a:latin typeface="Consolas" panose="020B0609020204030204" pitchFamily="49" charset="0"/>
              </a:rPr>
              <a:t>2</a:t>
            </a:r>
            <a:r>
              <a:rPr lang="zh-CN" altLang="en-US" dirty="0">
                <a:latin typeface="Consolas" panose="020B0609020204030204" pitchFamily="49" charset="0"/>
              </a:rPr>
              <a:t>的情况：</a:t>
            </a:r>
            <a:endParaRPr lang="en-US" altLang="zh-CN" dirty="0">
              <a:latin typeface="Consolas" panose="020B0609020204030204" pitchFamily="49" charset="0"/>
            </a:endParaRPr>
          </a:p>
          <a:p>
            <a:r>
              <a:rPr lang="en-US" altLang="zh-CN" dirty="0">
                <a:latin typeface="Consolas" panose="020B0609020204030204" pitchFamily="49" charset="0"/>
              </a:rPr>
              <a:t>1-3-5-7-9-11-13-……</a:t>
            </a:r>
          </a:p>
          <a:p>
            <a:r>
              <a:rPr lang="en-US" altLang="zh-CN" dirty="0">
                <a:latin typeface="Consolas" panose="020B0609020204030204" pitchFamily="49" charset="0"/>
              </a:rPr>
              <a:t>2-3,4-5,6-7,8-9,……</a:t>
            </a:r>
          </a:p>
          <a:p>
            <a:r>
              <a:rPr lang="zh-CN" altLang="en-US" dirty="0">
                <a:latin typeface="Consolas" panose="020B0609020204030204" pitchFamily="49" charset="0"/>
              </a:rPr>
              <a:t>也就是这一对节点的终点刚好是下一对节点的起点。</a:t>
            </a:r>
            <a:endParaRPr lang="en-US" altLang="zh-CN" dirty="0">
              <a:latin typeface="Consolas" panose="020B0609020204030204" pitchFamily="49" charset="0"/>
            </a:endParaRPr>
          </a:p>
          <a:p>
            <a:r>
              <a:rPr lang="en-US" altLang="zh-CN" dirty="0" err="1">
                <a:latin typeface="Consolas" panose="020B0609020204030204" pitchFamily="49" charset="0"/>
              </a:rPr>
              <a:t>emmmm</a:t>
            </a:r>
            <a:r>
              <a:rPr lang="en-US" altLang="zh-CN" dirty="0">
                <a:latin typeface="Consolas" panose="020B0609020204030204" pitchFamily="49" charset="0"/>
              </a:rPr>
              <a:t>……</a:t>
            </a:r>
            <a:r>
              <a:rPr lang="zh-CN" altLang="en-US" dirty="0">
                <a:latin typeface="Consolas" panose="020B0609020204030204" pitchFamily="49" charset="0"/>
              </a:rPr>
              <a:t>都是</a:t>
            </a:r>
            <a:r>
              <a:rPr lang="en-US" altLang="zh-CN" dirty="0">
                <a:latin typeface="Consolas" panose="020B0609020204030204" pitchFamily="49" charset="0"/>
              </a:rPr>
              <a:t>3</a:t>
            </a:r>
            <a:r>
              <a:rPr lang="zh-CN" altLang="en-US" dirty="0">
                <a:latin typeface="Consolas" panose="020B0609020204030204" pitchFamily="49" charset="0"/>
              </a:rPr>
              <a:t>？</a:t>
            </a:r>
            <a:endParaRPr lang="en-US" altLang="zh-CN" dirty="0">
              <a:latin typeface="Consolas" panose="020B0609020204030204" pitchFamily="49" charset="0"/>
            </a:endParaRPr>
          </a:p>
          <a:p>
            <a:r>
              <a:rPr lang="en-US" altLang="zh-CN" dirty="0">
                <a:latin typeface="Consolas" panose="020B0609020204030204" pitchFamily="49" charset="0"/>
              </a:rPr>
              <a:t>1-3-5-7-9-11-13-……</a:t>
            </a:r>
          </a:p>
          <a:p>
            <a:r>
              <a:rPr lang="en-US" altLang="zh-CN" dirty="0">
                <a:latin typeface="Consolas" panose="020B0609020204030204" pitchFamily="49" charset="0"/>
              </a:rPr>
              <a:t>2-5,4-7,6-9,8-11,……</a:t>
            </a:r>
          </a:p>
          <a:p>
            <a:r>
              <a:rPr lang="zh-CN" altLang="en-US" dirty="0">
                <a:latin typeface="Consolas" panose="020B0609020204030204" pitchFamily="49" charset="0"/>
              </a:rPr>
              <a:t>我们注意到我们还是把</a:t>
            </a:r>
            <a:r>
              <a:rPr lang="en-US" altLang="zh-CN" dirty="0">
                <a:latin typeface="Consolas" panose="020B0609020204030204" pitchFamily="49" charset="0"/>
              </a:rPr>
              <a:t>1,3,5,7,……</a:t>
            </a:r>
            <a:r>
              <a:rPr lang="zh-CN" altLang="en-US" dirty="0">
                <a:latin typeface="Consolas" panose="020B0609020204030204" pitchFamily="49" charset="0"/>
              </a:rPr>
              <a:t>排成了一条链。</a:t>
            </a:r>
          </a:p>
        </p:txBody>
      </p:sp>
    </p:spTree>
    <p:extLst>
      <p:ext uri="{BB962C8B-B14F-4D97-AF65-F5344CB8AC3E}">
        <p14:creationId xmlns:p14="http://schemas.microsoft.com/office/powerpoint/2010/main" val="451486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CodeForces</a:t>
            </a:r>
            <a:r>
              <a:rPr lang="en-US" altLang="zh-CN" dirty="0"/>
              <a:t> 1214E 2000</a:t>
            </a:r>
            <a:endParaRPr lang="zh-CN" altLang="en-US" dirty="0"/>
          </a:p>
        </p:txBody>
      </p:sp>
      <p:sp>
        <p:nvSpPr>
          <p:cNvPr id="3" name="内容占位符 2"/>
          <p:cNvSpPr>
            <a:spLocks noGrp="1"/>
          </p:cNvSpPr>
          <p:nvPr>
            <p:ph sz="quarter" idx="1"/>
          </p:nvPr>
        </p:nvSpPr>
        <p:spPr/>
        <p:txBody>
          <a:bodyPr>
            <a:normAutofit lnSpcReduction="10000"/>
          </a:bodyPr>
          <a:lstStyle/>
          <a:p>
            <a:r>
              <a:rPr lang="zh-CN" altLang="en-US" dirty="0">
                <a:latin typeface="Consolas" panose="020B0609020204030204" pitchFamily="49" charset="0"/>
              </a:rPr>
              <a:t>能不能扩展到任意的情况呢？</a:t>
            </a:r>
            <a:endParaRPr lang="en-US" altLang="zh-CN" dirty="0">
              <a:latin typeface="Consolas" panose="020B0609020204030204" pitchFamily="49" charset="0"/>
            </a:endParaRPr>
          </a:p>
          <a:p>
            <a:r>
              <a:rPr lang="zh-CN" altLang="en-US" dirty="0">
                <a:latin typeface="Consolas" panose="020B0609020204030204" pitchFamily="49" charset="0"/>
              </a:rPr>
              <a:t>首先连出来一条</a:t>
            </a:r>
            <a:r>
              <a:rPr lang="en-US" altLang="zh-CN" dirty="0">
                <a:latin typeface="Consolas" panose="020B0609020204030204" pitchFamily="49" charset="0"/>
              </a:rPr>
              <a:t>1-3-5-7</a:t>
            </a:r>
            <a:r>
              <a:rPr lang="zh-CN" altLang="en-US" dirty="0">
                <a:latin typeface="Consolas" panose="020B0609020204030204" pitchFamily="49" charset="0"/>
              </a:rPr>
              <a:t>的链，然后对于剩下的所有点，我们查找它要接到哪一个点上。</a:t>
            </a:r>
            <a:endParaRPr lang="en-US" altLang="zh-CN" dirty="0">
              <a:latin typeface="Consolas" panose="020B0609020204030204" pitchFamily="49" charset="0"/>
            </a:endParaRPr>
          </a:p>
          <a:p>
            <a:r>
              <a:rPr lang="zh-CN" altLang="en-US" dirty="0">
                <a:latin typeface="Consolas" panose="020B0609020204030204" pitchFamily="49" charset="0"/>
              </a:rPr>
              <a:t>这个算法可以顺着构造下去，但是到了结尾有可能会发现</a:t>
            </a:r>
            <a:r>
              <a:rPr lang="en-US" altLang="zh-CN" dirty="0">
                <a:latin typeface="Consolas" panose="020B0609020204030204" pitchFamily="49" charset="0"/>
              </a:rPr>
              <a:t>n</a:t>
            </a:r>
            <a:r>
              <a:rPr lang="zh-CN" altLang="en-US" dirty="0">
                <a:latin typeface="Consolas" panose="020B0609020204030204" pitchFamily="49" charset="0"/>
              </a:rPr>
              <a:t>个点的链不够用了。比如</a:t>
            </a:r>
            <a:r>
              <a:rPr lang="en-US" altLang="zh-CN" dirty="0">
                <a:latin typeface="Consolas" panose="020B0609020204030204" pitchFamily="49" charset="0"/>
              </a:rPr>
              <a:t>2n-1</a:t>
            </a:r>
            <a:r>
              <a:rPr lang="zh-CN" altLang="en-US" dirty="0">
                <a:latin typeface="Consolas" panose="020B0609020204030204" pitchFamily="49" charset="0"/>
              </a:rPr>
              <a:t>和</a:t>
            </a:r>
            <a:r>
              <a:rPr lang="en-US" altLang="zh-CN" dirty="0">
                <a:latin typeface="Consolas" panose="020B0609020204030204" pitchFamily="49" charset="0"/>
              </a:rPr>
              <a:t>2n</a:t>
            </a:r>
            <a:r>
              <a:rPr lang="zh-CN" altLang="en-US" dirty="0">
                <a:latin typeface="Consolas" panose="020B0609020204030204" pitchFamily="49" charset="0"/>
              </a:rPr>
              <a:t>的距离是</a:t>
            </a:r>
            <a:r>
              <a:rPr lang="en-US" altLang="zh-CN" dirty="0">
                <a:latin typeface="Consolas" panose="020B0609020204030204" pitchFamily="49" charset="0"/>
              </a:rPr>
              <a:t>n</a:t>
            </a:r>
            <a:r>
              <a:rPr lang="zh-CN" altLang="en-US" dirty="0">
                <a:latin typeface="Consolas" panose="020B0609020204030204" pitchFamily="49" charset="0"/>
              </a:rPr>
              <a:t>之类的。</a:t>
            </a:r>
            <a:endParaRPr lang="en-US" altLang="zh-CN" dirty="0">
              <a:latin typeface="Consolas" panose="020B0609020204030204" pitchFamily="49" charset="0"/>
            </a:endParaRPr>
          </a:p>
          <a:p>
            <a:r>
              <a:rPr lang="zh-CN" altLang="en-US" dirty="0">
                <a:latin typeface="Consolas" panose="020B0609020204030204" pitchFamily="49" charset="0"/>
              </a:rPr>
              <a:t>这时候我们可以把它前面的那个点上挂着的一个点挪到下面去：</a:t>
            </a:r>
            <a:endParaRPr lang="en-US" altLang="zh-CN" dirty="0">
              <a:latin typeface="Consolas" panose="020B0609020204030204" pitchFamily="49" charset="0"/>
            </a:endParaRPr>
          </a:p>
          <a:p>
            <a:endParaRPr lang="en-US" altLang="zh-CN" dirty="0">
              <a:latin typeface="Consolas" panose="020B0609020204030204" pitchFamily="49" charset="0"/>
            </a:endParaRPr>
          </a:p>
          <a:p>
            <a:endParaRPr lang="en-US" altLang="zh-CN" dirty="0">
              <a:latin typeface="Consolas" panose="020B0609020204030204" pitchFamily="49" charset="0"/>
            </a:endParaRPr>
          </a:p>
          <a:p>
            <a:endParaRPr lang="en-US" altLang="zh-CN" dirty="0">
              <a:latin typeface="Consolas" panose="020B0609020204030204" pitchFamily="49" charset="0"/>
            </a:endParaRPr>
          </a:p>
          <a:p>
            <a:r>
              <a:rPr lang="zh-CN" altLang="en-US" dirty="0">
                <a:latin typeface="Consolas" panose="020B0609020204030204" pitchFamily="49" charset="0"/>
              </a:rPr>
              <a:t>（其中红色点代表已经有标号的点，白色点代表还没有标号的点，箭头表示把编号挪到那个点上）</a:t>
            </a:r>
          </a:p>
        </p:txBody>
      </p:sp>
      <p:pic>
        <p:nvPicPr>
          <p:cNvPr id="5" name="图片 4"/>
          <p:cNvPicPr>
            <a:picLocks noChangeAspect="1"/>
          </p:cNvPicPr>
          <p:nvPr/>
        </p:nvPicPr>
        <p:blipFill>
          <a:blip r:embed="rId2"/>
          <a:stretch>
            <a:fillRect/>
          </a:stretch>
        </p:blipFill>
        <p:spPr>
          <a:xfrm>
            <a:off x="950101" y="3677573"/>
            <a:ext cx="3712516" cy="1298869"/>
          </a:xfrm>
          <a:prstGeom prst="rect">
            <a:avLst/>
          </a:prstGeom>
        </p:spPr>
      </p:pic>
    </p:spTree>
    <p:extLst>
      <p:ext uri="{BB962C8B-B14F-4D97-AF65-F5344CB8AC3E}">
        <p14:creationId xmlns:p14="http://schemas.microsoft.com/office/powerpoint/2010/main" val="3072003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anim calcmode="lin" valueType="num">
                                      <p:cBhvr>
                                        <p:cTn id="3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CodeForces</a:t>
            </a:r>
            <a:r>
              <a:rPr lang="en-US" altLang="zh-CN" dirty="0"/>
              <a:t> 1214E 2000</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先把距离从大到小排个序。</a:t>
                </a:r>
                <a:endParaRPr lang="en-US" altLang="zh-CN" dirty="0"/>
              </a:p>
              <a:p>
                <a:r>
                  <a:rPr lang="zh-CN" altLang="en-US" dirty="0"/>
                  <a:t>接下来我们依次处理，接到对应的点上。</a:t>
                </a:r>
                <a:endParaRPr lang="en-US" altLang="zh-CN" dirty="0"/>
              </a:p>
              <a:p>
                <a:r>
                  <a:rPr lang="zh-CN" altLang="en-US" dirty="0"/>
                  <a:t>这样我们发现，对于所有的白色点，都一定可以用红色点填充！</a:t>
                </a:r>
                <a:endParaRPr lang="en-US" altLang="zh-CN" dirty="0"/>
              </a:p>
              <a:p>
                <a:r>
                  <a:rPr lang="zh-CN" altLang="en-US" dirty="0"/>
                  <a:t>证明？由于</a:t>
                </a:r>
                <a14:m>
                  <m:oMath xmlns:m="http://schemas.openxmlformats.org/officeDocument/2006/math">
                    <m:r>
                      <a:rPr lang="en-US" altLang="zh-CN" b="0" i="1" smtClean="0">
                        <a:latin typeface="Cambria Math" panose="02040503050406030204" pitchFamily="18" charset="0"/>
                      </a:rPr>
                      <m:t>𝑑</m:t>
                    </m:r>
                  </m:oMath>
                </a14:m>
                <a:r>
                  <a:rPr lang="zh-CN" altLang="en-US" dirty="0"/>
                  <a:t>是单调递减的，所以对于任意一个白点，它前面的点一定会挂着一个红点。</a:t>
                </a:r>
                <a:endParaRPr lang="en-US" altLang="zh-CN" dirty="0"/>
              </a:p>
              <a:p>
                <a:r>
                  <a:rPr lang="zh-CN" altLang="en-US" dirty="0"/>
                  <a:t>时间复杂度</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e>
                    </m:d>
                  </m:oMath>
                </a14:m>
                <a:r>
                  <a:rPr lang="zh-CN" altLang="en-US" dirty="0"/>
                  <a:t>，复杂度瓶颈是排序。</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0">
                <a:blip r:embed="rId2"/>
                <a:stretch>
                  <a:fillRect l="-500" t="-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5299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NOIP2009 </a:t>
            </a:r>
            <a:r>
              <a:rPr lang="zh-CN" altLang="en-US" dirty="0"/>
              <a:t>最优贸易</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给你一张有向图，点带权，你要选择两个点</a:t>
                </a:r>
                <a14:m>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oMath>
                </a14:m>
                <a:r>
                  <a:rPr lang="zh-CN" altLang="en-US" dirty="0"/>
                  <a:t>，满足存在一条</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oMath>
                </a14:m>
                <a:r>
                  <a:rPr lang="zh-CN" altLang="en-US" dirty="0"/>
                  <a:t>的路径，并且使得</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𝑣</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𝑢</m:t>
                        </m:r>
                      </m:sub>
                    </m:sSub>
                  </m:oMath>
                </a14:m>
                <a:r>
                  <a:rPr lang="zh-CN" altLang="en-US" dirty="0"/>
                  <a:t>最大。</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≤100000,</m:t>
                    </m:r>
                    <m:r>
                      <a:rPr lang="en-US" altLang="zh-CN" b="0" i="1" smtClean="0">
                        <a:latin typeface="Cambria Math" panose="02040503050406030204" pitchFamily="18" charset="0"/>
                      </a:rPr>
                      <m:t>𝑚</m:t>
                    </m:r>
                    <m:r>
                      <a:rPr lang="en-US" altLang="zh-CN" b="0" i="1" smtClean="0">
                        <a:latin typeface="Cambria Math" panose="02040503050406030204" pitchFamily="18" charset="0"/>
                      </a:rPr>
                      <m:t>≤500000</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0">
                <a:blip r:embed="rId2"/>
                <a:stretch>
                  <a:fillRect l="-500" t="-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6745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CodeForces</a:t>
            </a:r>
            <a:r>
              <a:rPr lang="en-US" altLang="zh-CN" dirty="0"/>
              <a:t> 1188A2</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sz="quarter" idx="1"/>
              </p:nvPr>
            </p:nvSpPr>
            <p:spPr/>
            <p:txBody>
              <a:bodyPr/>
              <a:lstStyle/>
              <a:p>
                <a:r>
                  <a:rPr lang="zh-CN" altLang="en-US" dirty="0">
                    <a:latin typeface="Consolas" panose="020B0609020204030204" pitchFamily="49" charset="0"/>
                  </a:rPr>
                  <a:t>给你一个边带权的树，每条边的权值都是偶数。</a:t>
                </a:r>
                <a:endParaRPr lang="en-US" altLang="zh-CN" dirty="0">
                  <a:latin typeface="Consolas" panose="020B0609020204030204" pitchFamily="49" charset="0"/>
                </a:endParaRPr>
              </a:p>
              <a:p>
                <a:r>
                  <a:rPr lang="zh-CN" altLang="en-US" dirty="0">
                    <a:latin typeface="Consolas" panose="020B0609020204030204" pitchFamily="49" charset="0"/>
                  </a:rPr>
                  <a:t>每次你可以选择两个叶子节点，并且把这两个点之间的所有边加上或减去一个整数。</a:t>
                </a:r>
                <a:endParaRPr lang="en-US" altLang="zh-CN" dirty="0">
                  <a:latin typeface="Consolas" panose="020B0609020204030204" pitchFamily="49" charset="0"/>
                </a:endParaRPr>
              </a:p>
              <a:p>
                <a:r>
                  <a:rPr lang="zh-CN" altLang="en-US" dirty="0">
                    <a:latin typeface="Consolas" panose="020B0609020204030204" pitchFamily="49" charset="0"/>
                  </a:rPr>
                  <a:t>你需要通过这样的操作把所有边的权值都变成</a:t>
                </a:r>
                <a:r>
                  <a:rPr lang="en-US" altLang="zh-CN" dirty="0">
                    <a:latin typeface="Consolas" panose="020B0609020204030204" pitchFamily="49" charset="0"/>
                  </a:rPr>
                  <a:t>0</a:t>
                </a:r>
                <a:r>
                  <a:rPr lang="zh-CN" altLang="en-US" dirty="0">
                    <a:latin typeface="Consolas" panose="020B0609020204030204" pitchFamily="49" charset="0"/>
                  </a:rPr>
                  <a:t>。</a:t>
                </a:r>
                <a:endParaRPr lang="en-US" altLang="zh-CN" dirty="0">
                  <a:latin typeface="Consolas" panose="020B0609020204030204" pitchFamily="49" charset="0"/>
                </a:endParaRPr>
              </a:p>
              <a:p>
                <a:r>
                  <a:rPr lang="zh-CN" altLang="en-US" dirty="0">
                    <a:latin typeface="Consolas" panose="020B0609020204030204" pitchFamily="49" charset="0"/>
                  </a:rPr>
                  <a:t>输出一组合法解。无解输出</a:t>
                </a:r>
                <a:r>
                  <a:rPr lang="en-US" altLang="zh-CN" dirty="0">
                    <a:latin typeface="Consolas" panose="020B0609020204030204" pitchFamily="49" charset="0"/>
                  </a:rPr>
                  <a:t>-1</a:t>
                </a:r>
                <a:r>
                  <a:rPr lang="zh-CN" altLang="en-US" dirty="0">
                    <a:latin typeface="Consolas" panose="020B0609020204030204" pitchFamily="49" charset="0"/>
                  </a:rPr>
                  <a:t>。</a:t>
                </a:r>
                <a:endParaRPr lang="en-US" altLang="zh-CN" dirty="0">
                  <a:latin typeface="Consolas" panose="020B0609020204030204" pitchFamily="49" charset="0"/>
                </a:endParaRPr>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≤1000</m:t>
                    </m:r>
                  </m:oMath>
                </a14:m>
                <a:endParaRPr lang="zh-CN" altLang="en-US" dirty="0">
                  <a:latin typeface="Consolas" panose="020B0609020204030204" pitchFamily="49" charset="0"/>
                </a:endParaRPr>
              </a:p>
            </p:txBody>
          </p:sp>
        </mc:Choice>
        <mc:Fallback>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500" t="-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4662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CodeForces</a:t>
            </a:r>
            <a:r>
              <a:rPr lang="en-US" altLang="zh-CN" dirty="0"/>
              <a:t> 1188A2 2500</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normAutofit lnSpcReduction="10000"/>
              </a:bodyPr>
              <a:lstStyle/>
              <a:p>
                <a:r>
                  <a:rPr lang="zh-CN" altLang="en-US" dirty="0">
                    <a:latin typeface="Consolas" panose="020B0609020204030204" pitchFamily="49" charset="0"/>
                  </a:rPr>
                  <a:t>这道题真的是</a:t>
                </a:r>
                <a:r>
                  <a:rPr lang="en-US" altLang="zh-CN" dirty="0">
                    <a:latin typeface="Consolas" panose="020B0609020204030204" pitchFamily="49" charset="0"/>
                  </a:rPr>
                  <a:t>A</a:t>
                </a:r>
                <a:r>
                  <a:rPr lang="zh-CN" altLang="en-US" dirty="0">
                    <a:latin typeface="Consolas" panose="020B0609020204030204" pitchFamily="49" charset="0"/>
                  </a:rPr>
                  <a:t>题，一道难度是</a:t>
                </a:r>
                <a:r>
                  <a:rPr lang="en-US" altLang="zh-CN" dirty="0">
                    <a:latin typeface="Consolas" panose="020B0609020204030204" pitchFamily="49" charset="0"/>
                  </a:rPr>
                  <a:t>2500</a:t>
                </a:r>
                <a:r>
                  <a:rPr lang="zh-CN" altLang="en-US" dirty="0">
                    <a:latin typeface="Consolas" panose="020B0609020204030204" pitchFamily="49" charset="0"/>
                  </a:rPr>
                  <a:t>的</a:t>
                </a:r>
                <a:r>
                  <a:rPr lang="en-US" altLang="zh-CN" dirty="0">
                    <a:latin typeface="Consolas" panose="020B0609020204030204" pitchFamily="49" charset="0"/>
                  </a:rPr>
                  <a:t>A</a:t>
                </a:r>
                <a:r>
                  <a:rPr lang="zh-CN" altLang="en-US" dirty="0">
                    <a:latin typeface="Consolas" panose="020B0609020204030204" pitchFamily="49" charset="0"/>
                  </a:rPr>
                  <a:t>题。</a:t>
                </a:r>
                <a:endParaRPr lang="en-US" altLang="zh-CN" dirty="0">
                  <a:latin typeface="Consolas" panose="020B0609020204030204" pitchFamily="49" charset="0"/>
                </a:endParaRPr>
              </a:p>
              <a:p>
                <a:r>
                  <a:rPr lang="zh-CN" altLang="en-US" dirty="0">
                    <a:latin typeface="Consolas" panose="020B0609020204030204" pitchFamily="49" charset="0"/>
                  </a:rPr>
                  <a:t>顺便说一下这场比赛的</a:t>
                </a:r>
                <a:r>
                  <a:rPr lang="en-US" altLang="zh-CN" dirty="0">
                    <a:latin typeface="Consolas" panose="020B0609020204030204" pitchFamily="49" charset="0"/>
                  </a:rPr>
                  <a:t>A2</a:t>
                </a:r>
                <a:r>
                  <a:rPr lang="zh-CN" altLang="en-US" dirty="0">
                    <a:latin typeface="Consolas" panose="020B0609020204030204" pitchFamily="49" charset="0"/>
                  </a:rPr>
                  <a:t>，</a:t>
                </a:r>
                <a:r>
                  <a:rPr lang="en-US" altLang="zh-CN" dirty="0">
                    <a:latin typeface="Consolas" panose="020B0609020204030204" pitchFamily="49" charset="0"/>
                  </a:rPr>
                  <a:t>B</a:t>
                </a:r>
                <a:r>
                  <a:rPr lang="zh-CN" altLang="en-US" dirty="0">
                    <a:latin typeface="Consolas" panose="020B0609020204030204" pitchFamily="49" charset="0"/>
                  </a:rPr>
                  <a:t>，</a:t>
                </a:r>
                <a:r>
                  <a:rPr lang="en-US" altLang="zh-CN" dirty="0">
                    <a:latin typeface="Consolas" panose="020B0609020204030204" pitchFamily="49" charset="0"/>
                  </a:rPr>
                  <a:t>C</a:t>
                </a:r>
                <a:r>
                  <a:rPr lang="zh-CN" altLang="en-US" dirty="0">
                    <a:latin typeface="Consolas" panose="020B0609020204030204" pitchFamily="49" charset="0"/>
                  </a:rPr>
                  <a:t>都是降智题，排名跟</a:t>
                </a:r>
                <a:r>
                  <a:rPr lang="en-US" altLang="zh-CN" dirty="0">
                    <a:latin typeface="Consolas" panose="020B0609020204030204" pitchFamily="49" charset="0"/>
                  </a:rPr>
                  <a:t>rating</a:t>
                </a:r>
                <a:r>
                  <a:rPr lang="zh-CN" altLang="en-US" dirty="0">
                    <a:latin typeface="Consolas" panose="020B0609020204030204" pitchFamily="49" charset="0"/>
                  </a:rPr>
                  <a:t>无关。</a:t>
                </a:r>
                <a:endParaRPr lang="en-US" altLang="zh-CN" dirty="0">
                  <a:latin typeface="Consolas" panose="020B0609020204030204" pitchFamily="49" charset="0"/>
                </a:endParaRPr>
              </a:p>
              <a:p>
                <a:r>
                  <a:rPr lang="zh-CN" altLang="en-US" dirty="0">
                    <a:latin typeface="Consolas" panose="020B0609020204030204" pitchFamily="49" charset="0"/>
                  </a:rPr>
                  <a:t>首先找出来一个叶子节点当根，假设是</a:t>
                </a:r>
                <a14:m>
                  <m:oMath xmlns:m="http://schemas.openxmlformats.org/officeDocument/2006/math">
                    <m:r>
                      <a:rPr lang="en-US" altLang="zh-CN" b="0" i="1" smtClean="0">
                        <a:latin typeface="Cambria Math" panose="02040503050406030204" pitchFamily="18" charset="0"/>
                      </a:rPr>
                      <m:t>1</m:t>
                    </m:r>
                  </m:oMath>
                </a14:m>
                <a:r>
                  <a:rPr lang="zh-CN" altLang="en-US" dirty="0">
                    <a:latin typeface="Consolas" panose="020B0609020204030204" pitchFamily="49" charset="0"/>
                  </a:rPr>
                  <a:t>。</a:t>
                </a:r>
                <a:endParaRPr lang="en-US" altLang="zh-CN" dirty="0">
                  <a:latin typeface="Consolas" panose="020B0609020204030204" pitchFamily="49" charset="0"/>
                </a:endParaRPr>
              </a:p>
              <a:p>
                <a:r>
                  <a:rPr lang="zh-CN" altLang="en-US" dirty="0">
                    <a:latin typeface="Consolas" panose="020B0609020204030204" pitchFamily="49" charset="0"/>
                  </a:rPr>
                  <a:t>接下来我们从下到上进行处理。假设我们需要消掉</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e>
                    </m:d>
                  </m:oMath>
                </a14:m>
                <a:r>
                  <a:rPr lang="zh-CN" altLang="en-US" dirty="0">
                    <a:latin typeface="Consolas" panose="020B0609020204030204" pitchFamily="49" charset="0"/>
                  </a:rPr>
                  <a:t>这条边，其中</a:t>
                </a:r>
                <a14:m>
                  <m:oMath xmlns:m="http://schemas.openxmlformats.org/officeDocument/2006/math">
                    <m:r>
                      <a:rPr lang="en-US" altLang="zh-CN" b="0" i="1" smtClean="0">
                        <a:latin typeface="Cambria Math" panose="02040503050406030204" pitchFamily="18" charset="0"/>
                      </a:rPr>
                      <m:t>𝑣</m:t>
                    </m:r>
                  </m:oMath>
                </a14:m>
                <a:r>
                  <a:rPr lang="zh-CN" altLang="en-US" dirty="0">
                    <a:latin typeface="Consolas" panose="020B0609020204030204" pitchFamily="49" charset="0"/>
                  </a:rPr>
                  <a:t>是</a:t>
                </a:r>
                <a14:m>
                  <m:oMath xmlns:m="http://schemas.openxmlformats.org/officeDocument/2006/math">
                    <m:r>
                      <a:rPr lang="en-US" altLang="zh-CN" b="0" i="1" smtClean="0">
                        <a:latin typeface="Cambria Math" panose="02040503050406030204" pitchFamily="18" charset="0"/>
                      </a:rPr>
                      <m:t>𝑢</m:t>
                    </m:r>
                  </m:oMath>
                </a14:m>
                <a:r>
                  <a:rPr lang="zh-CN" altLang="en-US" dirty="0">
                    <a:latin typeface="Consolas" panose="020B0609020204030204" pitchFamily="49" charset="0"/>
                  </a:rPr>
                  <a:t>的父节点：</a:t>
                </a:r>
                <a:endParaRPr lang="en-US" altLang="zh-CN" dirty="0">
                  <a:latin typeface="Consolas" panose="020B0609020204030204" pitchFamily="49" charset="0"/>
                </a:endParaRPr>
              </a:p>
              <a:p>
                <a:r>
                  <a:rPr lang="zh-CN" altLang="en-US" dirty="0">
                    <a:latin typeface="Consolas" panose="020B0609020204030204" pitchFamily="49" charset="0"/>
                  </a:rPr>
                  <a:t>首先在</a:t>
                </a:r>
                <a14:m>
                  <m:oMath xmlns:m="http://schemas.openxmlformats.org/officeDocument/2006/math">
                    <m:r>
                      <a:rPr lang="en-US" altLang="zh-CN" b="0" i="1" smtClean="0">
                        <a:latin typeface="Cambria Math" panose="02040503050406030204" pitchFamily="18" charset="0"/>
                      </a:rPr>
                      <m:t>𝑢</m:t>
                    </m:r>
                  </m:oMath>
                </a14:m>
                <a:r>
                  <a:rPr lang="zh-CN" altLang="en-US" dirty="0">
                    <a:latin typeface="Consolas" panose="020B0609020204030204" pitchFamily="49" charset="0"/>
                  </a:rPr>
                  <a:t>的子树内任取两个不在同一个子树内的叶子节点</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a:latin typeface="Consolas" panose="020B0609020204030204" pitchFamily="49" charset="0"/>
                  </a:rPr>
                  <a:t>，然后执行如下的操作：</a:t>
                </a:r>
                <a:endParaRPr lang="en-US" altLang="zh-CN" dirty="0">
                  <a:latin typeface="Consolas" panose="020B0609020204030204" pitchFamily="49" charset="0"/>
                </a:endParaRPr>
              </a:p>
              <a:p>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𝑙</m:t>
                            </m:r>
                          </m:num>
                          <m:den>
                            <m:r>
                              <a:rPr lang="en-US" altLang="zh-CN" b="0" i="1" smtClean="0">
                                <a:latin typeface="Cambria Math" panose="02040503050406030204" pitchFamily="18" charset="0"/>
                              </a:rPr>
                              <m:t>2</m:t>
                            </m:r>
                          </m:den>
                        </m:f>
                      </m:e>
                    </m:d>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𝑙</m:t>
                            </m:r>
                          </m:num>
                          <m:den>
                            <m:r>
                              <a:rPr lang="en-US" altLang="zh-CN" b="0" i="1" smtClean="0">
                                <a:latin typeface="Cambria Math" panose="02040503050406030204" pitchFamily="18" charset="0"/>
                              </a:rPr>
                              <m:t>2</m:t>
                            </m:r>
                          </m:den>
                        </m:f>
                      </m:e>
                    </m:d>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m:t>
                        </m:r>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𝑙</m:t>
                            </m:r>
                          </m:num>
                          <m:den>
                            <m:r>
                              <a:rPr lang="en-US" altLang="zh-CN" b="0" i="1" smtClean="0">
                                <a:latin typeface="Cambria Math" panose="02040503050406030204" pitchFamily="18" charset="0"/>
                              </a:rPr>
                              <m:t>2</m:t>
                            </m:r>
                          </m:den>
                        </m:f>
                      </m:e>
                    </m:d>
                  </m:oMath>
                </a14:m>
                <a:endParaRPr lang="en-US" altLang="zh-CN" dirty="0">
                  <a:latin typeface="Consolas" panose="020B0609020204030204" pitchFamily="49" charset="0"/>
                </a:endParaRPr>
              </a:p>
              <a:p>
                <a:r>
                  <a:rPr lang="zh-CN" altLang="en-US" dirty="0">
                    <a:latin typeface="Consolas" panose="020B0609020204030204" pitchFamily="49" charset="0"/>
                  </a:rPr>
                  <a:t>这样我们就可以消去一条边。</a:t>
                </a:r>
                <a:endParaRPr lang="en-US" altLang="zh-CN" dirty="0">
                  <a:latin typeface="Consolas" panose="020B0609020204030204" pitchFamily="49" charset="0"/>
                </a:endParaRPr>
              </a:p>
              <a:p>
                <a:r>
                  <a:rPr lang="zh-CN" altLang="en-US" dirty="0">
                    <a:latin typeface="Consolas" panose="020B0609020204030204" pitchFamily="49" charset="0"/>
                  </a:rPr>
                  <a:t>不断进行下去就可以消去整棵树。</a:t>
                </a:r>
                <a:endParaRPr lang="en-US" altLang="zh-CN" dirty="0">
                  <a:latin typeface="Consolas" panose="020B0609020204030204" pitchFamily="49" charset="0"/>
                </a:endParaRPr>
              </a:p>
              <a:p>
                <a:r>
                  <a:rPr lang="zh-CN" altLang="en-US" dirty="0">
                    <a:latin typeface="Consolas" panose="020B0609020204030204" pitchFamily="49" charset="0"/>
                  </a:rPr>
                  <a:t>如果发现这个点只有一棵子树那就无解。</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0">
                <a:blip r:embed="rId2"/>
                <a:stretch>
                  <a:fillRect l="-500" t="-1975" b="-16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35532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CodeForces</a:t>
            </a:r>
            <a:r>
              <a:rPr lang="en-US" altLang="zh-CN" dirty="0"/>
              <a:t> 1163F</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给你一张</a:t>
                </a:r>
                <a14:m>
                  <m:oMath xmlns:m="http://schemas.openxmlformats.org/officeDocument/2006/math">
                    <m:r>
                      <a:rPr lang="en-US" altLang="zh-CN" b="0" i="1" smtClean="0">
                        <a:latin typeface="Cambria Math" panose="02040503050406030204" pitchFamily="18" charset="0"/>
                      </a:rPr>
                      <m:t>𝑛</m:t>
                    </m:r>
                  </m:oMath>
                </a14:m>
                <a:r>
                  <a:rPr lang="zh-CN" altLang="en-US" dirty="0"/>
                  <a:t>个点</a:t>
                </a:r>
                <a14:m>
                  <m:oMath xmlns:m="http://schemas.openxmlformats.org/officeDocument/2006/math">
                    <m:r>
                      <a:rPr lang="en-US" altLang="zh-CN" b="0" i="1" smtClean="0">
                        <a:latin typeface="Cambria Math" panose="02040503050406030204" pitchFamily="18" charset="0"/>
                      </a:rPr>
                      <m:t>𝑚</m:t>
                    </m:r>
                  </m:oMath>
                </a14:m>
                <a:r>
                  <a:rPr lang="zh-CN" altLang="en-US" dirty="0"/>
                  <a:t>条边的图，有</a:t>
                </a:r>
                <a14:m>
                  <m:oMath xmlns:m="http://schemas.openxmlformats.org/officeDocument/2006/math">
                    <m:r>
                      <a:rPr lang="en-US" altLang="zh-CN" b="0" i="1" smtClean="0">
                        <a:latin typeface="Cambria Math" panose="02040503050406030204" pitchFamily="18" charset="0"/>
                      </a:rPr>
                      <m:t>𝑞</m:t>
                    </m:r>
                  </m:oMath>
                </a14:m>
                <a:r>
                  <a:rPr lang="zh-CN" altLang="en-US" dirty="0"/>
                  <a:t>次询问，每次问你如果更改一条边的边权，从</a:t>
                </a:r>
                <a14:m>
                  <m:oMath xmlns:m="http://schemas.openxmlformats.org/officeDocument/2006/math">
                    <m:r>
                      <a:rPr lang="en-US" altLang="zh-CN" b="0" i="1" smtClean="0">
                        <a:latin typeface="Cambria Math" panose="02040503050406030204" pitchFamily="18" charset="0"/>
                      </a:rPr>
                      <m:t>1</m:t>
                    </m:r>
                  </m:oMath>
                </a14:m>
                <a:r>
                  <a:rPr lang="zh-CN" altLang="en-US" dirty="0"/>
                  <a:t>到</a:t>
                </a:r>
                <a14:m>
                  <m:oMath xmlns:m="http://schemas.openxmlformats.org/officeDocument/2006/math">
                    <m:r>
                      <a:rPr lang="en-US" altLang="zh-CN" b="0" i="1" smtClean="0">
                        <a:latin typeface="Cambria Math" panose="02040503050406030204" pitchFamily="18" charset="0"/>
                      </a:rPr>
                      <m:t>𝑛</m:t>
                    </m:r>
                  </m:oMath>
                </a14:m>
                <a:r>
                  <a:rPr lang="zh-CN" altLang="en-US" dirty="0"/>
                  <a:t>的最短路是多少。</a:t>
                </a:r>
                <a:endParaRPr lang="en-US" altLang="zh-CN" dirty="0"/>
              </a:p>
              <a:p>
                <a:r>
                  <a:rPr lang="zh-CN" altLang="en-US" dirty="0"/>
                  <a:t>询问之间相互独立。</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0">
                <a:blip r:embed="rId2"/>
                <a:stretch>
                  <a:fillRect l="-500" t="-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7791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CodeForces</a:t>
            </a:r>
            <a:r>
              <a:rPr lang="en-US" altLang="zh-CN" dirty="0"/>
              <a:t> 1163F 2900</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sz="quarter" idx="1"/>
              </p:nvPr>
            </p:nvSpPr>
            <p:spPr/>
            <p:txBody>
              <a:bodyPr>
                <a:normAutofit lnSpcReduction="10000"/>
              </a:bodyPr>
              <a:lstStyle/>
              <a:p>
                <a:r>
                  <a:rPr lang="en-US" altLang="zh-CN" dirty="0">
                    <a:latin typeface="Consolas" panose="020B0609020204030204" pitchFamily="49" charset="0"/>
                  </a:rPr>
                  <a:t>rqy</a:t>
                </a:r>
                <a:r>
                  <a:rPr lang="zh-CN" altLang="en-US" dirty="0">
                    <a:latin typeface="Consolas" panose="020B0609020204030204" pitchFamily="49" charset="0"/>
                  </a:rPr>
                  <a:t>说了，这道题难度应该是</a:t>
                </a:r>
                <a:r>
                  <a:rPr lang="en-US" altLang="zh-CN" dirty="0">
                    <a:latin typeface="Consolas" panose="020B0609020204030204" pitchFamily="49" charset="0"/>
                  </a:rPr>
                  <a:t>1900</a:t>
                </a:r>
                <a:r>
                  <a:rPr lang="zh-CN" altLang="en-US" dirty="0">
                    <a:latin typeface="Consolas" panose="020B0609020204030204" pitchFamily="49" charset="0"/>
                  </a:rPr>
                  <a:t>。</a:t>
                </a:r>
                <a:endParaRPr lang="en-US" altLang="zh-CN" dirty="0">
                  <a:latin typeface="Consolas" panose="020B0609020204030204" pitchFamily="49" charset="0"/>
                </a:endParaRPr>
              </a:p>
              <a:p>
                <a:r>
                  <a:rPr lang="zh-CN" altLang="en-US" dirty="0">
                    <a:latin typeface="Consolas" panose="020B0609020204030204" pitchFamily="49" charset="0"/>
                  </a:rPr>
                  <a:t>首先建出来两棵最短路树，分别以</a:t>
                </a:r>
                <a14:m>
                  <m:oMath xmlns:m="http://schemas.openxmlformats.org/officeDocument/2006/math">
                    <m:r>
                      <a:rPr lang="en-US" altLang="zh-CN" b="0" i="1" smtClean="0">
                        <a:latin typeface="Cambria Math" panose="02040503050406030204" pitchFamily="18" charset="0"/>
                      </a:rPr>
                      <m:t>1</m:t>
                    </m:r>
                  </m:oMath>
                </a14:m>
                <a:r>
                  <a:rPr lang="zh-CN" altLang="en-US" dirty="0">
                    <a:latin typeface="Consolas" panose="020B0609020204030204" pitchFamily="49" charset="0"/>
                  </a:rPr>
                  <a:t>和</a:t>
                </a:r>
                <a14:m>
                  <m:oMath xmlns:m="http://schemas.openxmlformats.org/officeDocument/2006/math">
                    <m:r>
                      <a:rPr lang="en-US" altLang="zh-CN" b="0" i="1" smtClean="0">
                        <a:latin typeface="Cambria Math" panose="02040503050406030204" pitchFamily="18" charset="0"/>
                      </a:rPr>
                      <m:t>𝑛</m:t>
                    </m:r>
                  </m:oMath>
                </a14:m>
                <a:r>
                  <a:rPr lang="zh-CN" altLang="en-US" dirty="0">
                    <a:latin typeface="Consolas" panose="020B0609020204030204" pitchFamily="49" charset="0"/>
                  </a:rPr>
                  <a:t>为根，所谓最短路树就是保留所有在最短路上的边形成的树。</a:t>
                </a:r>
                <a:endParaRPr lang="en-US" altLang="zh-CN" dirty="0">
                  <a:latin typeface="Consolas" panose="020B0609020204030204" pitchFamily="49" charset="0"/>
                </a:endParaRPr>
              </a:p>
              <a:p>
                <a:r>
                  <a:rPr lang="zh-CN" altLang="en-US" dirty="0">
                    <a:latin typeface="Consolas" panose="020B0609020204030204" pitchFamily="49" charset="0"/>
                  </a:rPr>
                  <a:t>最短路上改小了：答案就是最短路。</a:t>
                </a:r>
                <a:endParaRPr lang="en-US" altLang="zh-CN" dirty="0">
                  <a:latin typeface="Consolas" panose="020B0609020204030204" pitchFamily="49" charset="0"/>
                </a:endParaRPr>
              </a:p>
              <a:p>
                <a:r>
                  <a:rPr lang="zh-CN" altLang="en-US" dirty="0">
                    <a:latin typeface="Consolas" panose="020B0609020204030204" pitchFamily="49" charset="0"/>
                  </a:rPr>
                  <a:t>不在最短路上，改大了：无影响。</a:t>
                </a:r>
                <a:endParaRPr lang="en-US" altLang="zh-CN" dirty="0">
                  <a:latin typeface="Consolas" panose="020B0609020204030204" pitchFamily="49" charset="0"/>
                </a:endParaRPr>
              </a:p>
              <a:p>
                <a:r>
                  <a:rPr lang="zh-CN" altLang="en-US" dirty="0">
                    <a:latin typeface="Consolas" panose="020B0609020204030204" pitchFamily="49" charset="0"/>
                  </a:rPr>
                  <a:t>不在最短路上，改小了：用</a:t>
                </a:r>
                <a:r>
                  <a:rPr lang="en-US" altLang="zh-CN" dirty="0">
                    <a:latin typeface="Consolas" panose="020B0609020204030204" pitchFamily="49" charset="0"/>
                  </a:rPr>
                  <a:t>d1[u]+w(</a:t>
                </a:r>
                <a:r>
                  <a:rPr lang="en-US" altLang="zh-CN" dirty="0" err="1">
                    <a:latin typeface="Consolas" panose="020B0609020204030204" pitchFamily="49" charset="0"/>
                  </a:rPr>
                  <a:t>u,v</a:t>
                </a:r>
                <a:r>
                  <a:rPr lang="en-US" altLang="zh-CN" dirty="0">
                    <a:latin typeface="Consolas" panose="020B0609020204030204" pitchFamily="49" charset="0"/>
                  </a:rPr>
                  <a:t>)+d2[v]</a:t>
                </a:r>
                <a:r>
                  <a:rPr lang="zh-CN" altLang="en-US" dirty="0">
                    <a:latin typeface="Consolas" panose="020B0609020204030204" pitchFamily="49" charset="0"/>
                  </a:rPr>
                  <a:t>更新答案。</a:t>
                </a:r>
                <a:endParaRPr lang="en-US" altLang="zh-CN" dirty="0">
                  <a:latin typeface="Consolas" panose="020B0609020204030204" pitchFamily="49" charset="0"/>
                </a:endParaRPr>
              </a:p>
              <a:p>
                <a:r>
                  <a:rPr lang="zh-CN" altLang="en-US">
                    <a:latin typeface="Consolas" panose="020B0609020204030204" pitchFamily="49" charset="0"/>
                  </a:rPr>
                  <a:t>否则</a:t>
                </a:r>
                <a:r>
                  <a:rPr lang="zh-CN" altLang="en-US" dirty="0">
                    <a:latin typeface="Consolas" panose="020B0609020204030204" pitchFamily="49" charset="0"/>
                  </a:rPr>
                  <a:t>，考虑修改之后的最短路。答案就是在第一棵最短路树上从</a:t>
                </a:r>
                <a:r>
                  <a:rPr lang="en-US" altLang="zh-CN" dirty="0">
                    <a:latin typeface="Consolas" panose="020B0609020204030204" pitchFamily="49" charset="0"/>
                  </a:rPr>
                  <a:t>1</a:t>
                </a:r>
                <a:r>
                  <a:rPr lang="zh-CN" altLang="en-US" dirty="0">
                    <a:latin typeface="Consolas" panose="020B0609020204030204" pitchFamily="49" charset="0"/>
                  </a:rPr>
                  <a:t>到达一个点</a:t>
                </a:r>
                <a:r>
                  <a:rPr lang="en-US" altLang="zh-CN" dirty="0">
                    <a:latin typeface="Consolas" panose="020B0609020204030204" pitchFamily="49" charset="0"/>
                  </a:rPr>
                  <a:t>u</a:t>
                </a:r>
                <a:r>
                  <a:rPr lang="zh-CN" altLang="en-US" dirty="0">
                    <a:latin typeface="Consolas" panose="020B0609020204030204" pitchFamily="49" charset="0"/>
                  </a:rPr>
                  <a:t>，然后走一条</a:t>
                </a:r>
                <a:r>
                  <a:rPr lang="en-US" altLang="zh-CN" dirty="0">
                    <a:latin typeface="Consolas" panose="020B0609020204030204" pitchFamily="49" charset="0"/>
                  </a:rPr>
                  <a:t>(</a:t>
                </a:r>
                <a:r>
                  <a:rPr lang="en-US" altLang="zh-CN" dirty="0" err="1">
                    <a:latin typeface="Consolas" panose="020B0609020204030204" pitchFamily="49" charset="0"/>
                  </a:rPr>
                  <a:t>u,v</a:t>
                </a:r>
                <a:r>
                  <a:rPr lang="en-US" altLang="zh-CN" dirty="0">
                    <a:latin typeface="Consolas" panose="020B0609020204030204" pitchFamily="49" charset="0"/>
                  </a:rPr>
                  <a:t>)</a:t>
                </a:r>
                <a:r>
                  <a:rPr lang="zh-CN" altLang="en-US" dirty="0">
                    <a:latin typeface="Consolas" panose="020B0609020204030204" pitchFamily="49" charset="0"/>
                  </a:rPr>
                  <a:t>到达点</a:t>
                </a:r>
                <a:r>
                  <a:rPr lang="en-US" altLang="zh-CN" dirty="0">
                    <a:latin typeface="Consolas" panose="020B0609020204030204" pitchFamily="49" charset="0"/>
                  </a:rPr>
                  <a:t>v</a:t>
                </a:r>
                <a:r>
                  <a:rPr lang="zh-CN" altLang="en-US" dirty="0">
                    <a:latin typeface="Consolas" panose="020B0609020204030204" pitchFamily="49" charset="0"/>
                  </a:rPr>
                  <a:t>，再在第二棵最短路树上从</a:t>
                </a:r>
                <a:r>
                  <a:rPr lang="en-US" altLang="zh-CN" dirty="0">
                    <a:latin typeface="Consolas" panose="020B0609020204030204" pitchFamily="49" charset="0"/>
                  </a:rPr>
                  <a:t>v</a:t>
                </a:r>
                <a:r>
                  <a:rPr lang="zh-CN" altLang="en-US" dirty="0">
                    <a:latin typeface="Consolas" panose="020B0609020204030204" pitchFamily="49" charset="0"/>
                  </a:rPr>
                  <a:t>到达</a:t>
                </a:r>
                <a:r>
                  <a:rPr lang="en-US" altLang="zh-CN" dirty="0">
                    <a:latin typeface="Consolas" panose="020B0609020204030204" pitchFamily="49" charset="0"/>
                  </a:rPr>
                  <a:t>n</a:t>
                </a:r>
                <a:r>
                  <a:rPr lang="zh-CN" altLang="en-US" dirty="0">
                    <a:latin typeface="Consolas" panose="020B0609020204030204" pitchFamily="49" charset="0"/>
                  </a:rPr>
                  <a:t>。</a:t>
                </a:r>
                <a:endParaRPr lang="en-US" altLang="zh-CN" dirty="0">
                  <a:latin typeface="Consolas" panose="020B0609020204030204" pitchFamily="49" charset="0"/>
                </a:endParaRPr>
              </a:p>
              <a:p>
                <a:r>
                  <a:rPr lang="zh-CN" altLang="en-US" dirty="0">
                    <a:latin typeface="Consolas" panose="020B0609020204030204" pitchFamily="49" charset="0"/>
                  </a:rPr>
                  <a:t>也就是说，我们可以考虑枚举一条边</a:t>
                </a:r>
                <a:r>
                  <a:rPr lang="en-US" altLang="zh-CN" dirty="0">
                    <a:latin typeface="Consolas" panose="020B0609020204030204" pitchFamily="49" charset="0"/>
                  </a:rPr>
                  <a:t>(</a:t>
                </a:r>
                <a:r>
                  <a:rPr lang="en-US" altLang="zh-CN" dirty="0" err="1">
                    <a:latin typeface="Consolas" panose="020B0609020204030204" pitchFamily="49" charset="0"/>
                  </a:rPr>
                  <a:t>u,v</a:t>
                </a:r>
                <a:r>
                  <a:rPr lang="en-US" altLang="zh-CN" dirty="0">
                    <a:latin typeface="Consolas" panose="020B0609020204030204" pitchFamily="49" charset="0"/>
                  </a:rPr>
                  <a:t>)</a:t>
                </a:r>
                <a:r>
                  <a:rPr lang="zh-CN" altLang="en-US" dirty="0">
                    <a:latin typeface="Consolas" panose="020B0609020204030204" pitchFamily="49" charset="0"/>
                  </a:rPr>
                  <a:t>，用</a:t>
                </a:r>
                <a:r>
                  <a:rPr lang="en-US" altLang="zh-CN" dirty="0">
                    <a:latin typeface="Consolas" panose="020B0609020204030204" pitchFamily="49" charset="0"/>
                  </a:rPr>
                  <a:t>d1[u]+w(</a:t>
                </a:r>
                <a:r>
                  <a:rPr lang="en-US" altLang="zh-CN" dirty="0" err="1">
                    <a:latin typeface="Consolas" panose="020B0609020204030204" pitchFamily="49" charset="0"/>
                  </a:rPr>
                  <a:t>u,v</a:t>
                </a:r>
                <a:r>
                  <a:rPr lang="en-US" altLang="zh-CN" dirty="0">
                    <a:latin typeface="Consolas" panose="020B0609020204030204" pitchFamily="49" charset="0"/>
                  </a:rPr>
                  <a:t>)+d2[v]</a:t>
                </a:r>
                <a:r>
                  <a:rPr lang="zh-CN" altLang="en-US" dirty="0">
                    <a:latin typeface="Consolas" panose="020B0609020204030204" pitchFamily="49" charset="0"/>
                  </a:rPr>
                  <a:t>更新答案。</a:t>
                </a:r>
                <a:endParaRPr lang="en-US" altLang="zh-CN" dirty="0">
                  <a:latin typeface="Consolas" panose="020B0609020204030204" pitchFamily="49" charset="0"/>
                </a:endParaRPr>
              </a:p>
              <a:p>
                <a:r>
                  <a:rPr lang="zh-CN" altLang="en-US" dirty="0">
                    <a:latin typeface="Consolas" panose="020B0609020204030204" pitchFamily="49" charset="0"/>
                  </a:rPr>
                  <a:t>这个做法是</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𝑚𝑞</m:t>
                        </m:r>
                      </m:e>
                    </m:d>
                  </m:oMath>
                </a14:m>
                <a:r>
                  <a:rPr lang="zh-CN" altLang="en-US" dirty="0">
                    <a:latin typeface="Consolas" panose="020B0609020204030204" pitchFamily="49" charset="0"/>
                  </a:rPr>
                  <a:t>的。</a:t>
                </a:r>
              </a:p>
            </p:txBody>
          </p:sp>
        </mc:Choice>
        <mc:Fallback>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500" t="-1975" r="-4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49974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CodeForces</a:t>
            </a:r>
            <a:r>
              <a:rPr lang="en-US" altLang="zh-CN" dirty="0"/>
              <a:t> 1163F 2900</a:t>
            </a:r>
            <a:endParaRPr lang="zh-CN" altLang="en-US" dirty="0"/>
          </a:p>
        </p:txBody>
      </p:sp>
      <p:sp>
        <p:nvSpPr>
          <p:cNvPr id="3" name="内容占位符 2"/>
          <p:cNvSpPr>
            <a:spLocks noGrp="1"/>
          </p:cNvSpPr>
          <p:nvPr>
            <p:ph sz="quarter" idx="1"/>
          </p:nvPr>
        </p:nvSpPr>
        <p:spPr/>
        <p:txBody>
          <a:bodyPr>
            <a:normAutofit/>
          </a:bodyPr>
          <a:lstStyle/>
          <a:p>
            <a:r>
              <a:rPr lang="zh-CN" altLang="en-US" dirty="0">
                <a:latin typeface="Consolas" panose="020B0609020204030204" pitchFamily="49" charset="0"/>
              </a:rPr>
              <a:t>我们考虑优化这个算法。每次都枚举显然太不优秀了。</a:t>
            </a:r>
            <a:endParaRPr lang="en-US" altLang="zh-CN" dirty="0">
              <a:latin typeface="Consolas" panose="020B0609020204030204" pitchFamily="49" charset="0"/>
            </a:endParaRPr>
          </a:p>
          <a:p>
            <a:r>
              <a:rPr lang="zh-CN" altLang="en-US" dirty="0">
                <a:latin typeface="Consolas" panose="020B0609020204030204" pitchFamily="49" charset="0"/>
              </a:rPr>
              <a:t>在所有询问之前预先枚举所有的边！</a:t>
            </a:r>
            <a:endParaRPr lang="en-US" altLang="zh-CN" dirty="0">
              <a:latin typeface="Consolas" panose="020B0609020204030204" pitchFamily="49" charset="0"/>
            </a:endParaRPr>
          </a:p>
          <a:p>
            <a:r>
              <a:rPr lang="zh-CN" altLang="en-US" dirty="0">
                <a:latin typeface="Consolas" panose="020B0609020204030204" pitchFamily="49" charset="0"/>
              </a:rPr>
              <a:t>假设枚举到了一条边</a:t>
            </a:r>
            <a:r>
              <a:rPr lang="en-US" altLang="zh-CN" dirty="0">
                <a:latin typeface="Consolas" panose="020B0609020204030204" pitchFamily="49" charset="0"/>
              </a:rPr>
              <a:t>(</a:t>
            </a:r>
            <a:r>
              <a:rPr lang="en-US" altLang="zh-CN" dirty="0" err="1">
                <a:latin typeface="Consolas" panose="020B0609020204030204" pitchFamily="49" charset="0"/>
              </a:rPr>
              <a:t>u,v</a:t>
            </a:r>
            <a:r>
              <a:rPr lang="en-US" altLang="zh-CN" dirty="0">
                <a:latin typeface="Consolas" panose="020B0609020204030204" pitchFamily="49" charset="0"/>
              </a:rPr>
              <a:t>)</a:t>
            </a:r>
            <a:r>
              <a:rPr lang="zh-CN" altLang="en-US" dirty="0">
                <a:latin typeface="Consolas" panose="020B0609020204030204" pitchFamily="49" charset="0"/>
              </a:rPr>
              <a:t>，得到一条</a:t>
            </a:r>
            <a:r>
              <a:rPr lang="en-US" altLang="zh-CN" dirty="0">
                <a:latin typeface="Consolas" panose="020B0609020204030204" pitchFamily="49" charset="0"/>
              </a:rPr>
              <a:t>1-x-u-v-y-n</a:t>
            </a:r>
            <a:r>
              <a:rPr lang="zh-CN" altLang="en-US" dirty="0">
                <a:latin typeface="Consolas" panose="020B0609020204030204" pitchFamily="49" charset="0"/>
              </a:rPr>
              <a:t>的路径 ：</a:t>
            </a:r>
            <a:endParaRPr lang="en-US" altLang="zh-CN" dirty="0">
              <a:latin typeface="Consolas" panose="020B0609020204030204" pitchFamily="49" charset="0"/>
            </a:endParaRPr>
          </a:p>
          <a:p>
            <a:endParaRPr lang="en-US" altLang="zh-CN" dirty="0">
              <a:latin typeface="Consolas" panose="020B0609020204030204" pitchFamily="49" charset="0"/>
            </a:endParaRPr>
          </a:p>
          <a:p>
            <a:endParaRPr lang="en-US" altLang="zh-CN" dirty="0">
              <a:latin typeface="Consolas" panose="020B0609020204030204" pitchFamily="49" charset="0"/>
            </a:endParaRPr>
          </a:p>
          <a:p>
            <a:endParaRPr lang="en-US" altLang="zh-CN" dirty="0">
              <a:latin typeface="Consolas" panose="020B0609020204030204" pitchFamily="49" charset="0"/>
            </a:endParaRPr>
          </a:p>
          <a:p>
            <a:r>
              <a:rPr lang="zh-CN" altLang="en-US" dirty="0">
                <a:latin typeface="Consolas" panose="020B0609020204030204" pitchFamily="49" charset="0"/>
              </a:rPr>
              <a:t>如果我们删掉的边是</a:t>
            </a:r>
            <a:r>
              <a:rPr lang="en-US" altLang="zh-CN" dirty="0">
                <a:latin typeface="Consolas" panose="020B0609020204030204" pitchFamily="49" charset="0"/>
              </a:rPr>
              <a:t>x</a:t>
            </a:r>
            <a:r>
              <a:rPr lang="zh-CN" altLang="en-US" dirty="0">
                <a:latin typeface="Consolas" panose="020B0609020204030204" pitchFamily="49" charset="0"/>
              </a:rPr>
              <a:t>和</a:t>
            </a:r>
            <a:r>
              <a:rPr lang="en-US" altLang="zh-CN" dirty="0">
                <a:latin typeface="Consolas" panose="020B0609020204030204" pitchFamily="49" charset="0"/>
              </a:rPr>
              <a:t>y</a:t>
            </a:r>
            <a:r>
              <a:rPr lang="zh-CN" altLang="en-US" dirty="0">
                <a:latin typeface="Consolas" panose="020B0609020204030204" pitchFamily="49" charset="0"/>
              </a:rPr>
              <a:t>之间的边，那么就能用</a:t>
            </a:r>
            <a:r>
              <a:rPr lang="en-US" altLang="zh-CN" dirty="0">
                <a:latin typeface="Consolas" panose="020B0609020204030204" pitchFamily="49" charset="0"/>
              </a:rPr>
              <a:t>(</a:t>
            </a:r>
            <a:r>
              <a:rPr lang="en-US" altLang="zh-CN" dirty="0" err="1">
                <a:latin typeface="Consolas" panose="020B0609020204030204" pitchFamily="49" charset="0"/>
              </a:rPr>
              <a:t>u,v</a:t>
            </a:r>
            <a:r>
              <a:rPr lang="en-US" altLang="zh-CN" dirty="0">
                <a:latin typeface="Consolas" panose="020B0609020204030204" pitchFamily="49" charset="0"/>
              </a:rPr>
              <a:t>)</a:t>
            </a:r>
            <a:r>
              <a:rPr lang="zh-CN" altLang="en-US" dirty="0">
                <a:latin typeface="Consolas" panose="020B0609020204030204" pitchFamily="49" charset="0"/>
              </a:rPr>
              <a:t>来更新答案。也就是说要把所有在</a:t>
            </a:r>
            <a:r>
              <a:rPr lang="en-US" altLang="zh-CN" dirty="0">
                <a:latin typeface="Consolas" panose="020B0609020204030204" pitchFamily="49" charset="0"/>
              </a:rPr>
              <a:t>x</a:t>
            </a:r>
            <a:r>
              <a:rPr lang="zh-CN" altLang="en-US" dirty="0">
                <a:latin typeface="Consolas" panose="020B0609020204030204" pitchFamily="49" charset="0"/>
              </a:rPr>
              <a:t>和</a:t>
            </a:r>
            <a:r>
              <a:rPr lang="en-US" altLang="zh-CN" dirty="0">
                <a:latin typeface="Consolas" panose="020B0609020204030204" pitchFamily="49" charset="0"/>
              </a:rPr>
              <a:t>y</a:t>
            </a:r>
            <a:r>
              <a:rPr lang="zh-CN" altLang="en-US" dirty="0">
                <a:latin typeface="Consolas" panose="020B0609020204030204" pitchFamily="49" charset="0"/>
              </a:rPr>
              <a:t>之间的答案和</a:t>
            </a:r>
            <a:r>
              <a:rPr lang="en-US" altLang="zh-CN" dirty="0">
                <a:latin typeface="Consolas" panose="020B0609020204030204" pitchFamily="49" charset="0"/>
              </a:rPr>
              <a:t>d1[u]+w(</a:t>
            </a:r>
            <a:r>
              <a:rPr lang="en-US" altLang="zh-CN" dirty="0" err="1">
                <a:latin typeface="Consolas" panose="020B0609020204030204" pitchFamily="49" charset="0"/>
              </a:rPr>
              <a:t>u,v</a:t>
            </a:r>
            <a:r>
              <a:rPr lang="en-US" altLang="zh-CN" dirty="0">
                <a:latin typeface="Consolas" panose="020B0609020204030204" pitchFamily="49" charset="0"/>
              </a:rPr>
              <a:t>)+d2[v]</a:t>
            </a:r>
            <a:r>
              <a:rPr lang="zh-CN" altLang="en-US" dirty="0">
                <a:latin typeface="Consolas" panose="020B0609020204030204" pitchFamily="49" charset="0"/>
              </a:rPr>
              <a:t>取个</a:t>
            </a:r>
            <a:r>
              <a:rPr lang="en-US" altLang="zh-CN" dirty="0">
                <a:latin typeface="Consolas" panose="020B0609020204030204" pitchFamily="49" charset="0"/>
              </a:rPr>
              <a:t>min</a:t>
            </a:r>
            <a:r>
              <a:rPr lang="zh-CN" altLang="en-US" dirty="0">
                <a:latin typeface="Consolas" panose="020B0609020204030204" pitchFamily="49" charset="0"/>
              </a:rPr>
              <a:t>。</a:t>
            </a:r>
            <a:endParaRPr lang="en-US" altLang="zh-CN" dirty="0">
              <a:latin typeface="Consolas" panose="020B0609020204030204" pitchFamily="49" charset="0"/>
            </a:endParaRPr>
          </a:p>
          <a:p>
            <a:r>
              <a:rPr lang="zh-CN" altLang="en-US" dirty="0">
                <a:latin typeface="Consolas" panose="020B0609020204030204" pitchFamily="49" charset="0"/>
              </a:rPr>
              <a:t>用线段树实现。在从</a:t>
            </a:r>
            <a:r>
              <a:rPr lang="en-US" altLang="zh-CN" dirty="0">
                <a:latin typeface="Consolas" panose="020B0609020204030204" pitchFamily="49" charset="0"/>
              </a:rPr>
              <a:t>1</a:t>
            </a:r>
            <a:r>
              <a:rPr lang="zh-CN" altLang="en-US" dirty="0">
                <a:latin typeface="Consolas" panose="020B0609020204030204" pitchFamily="49" charset="0"/>
              </a:rPr>
              <a:t>到</a:t>
            </a:r>
            <a:r>
              <a:rPr lang="en-US" altLang="zh-CN" dirty="0">
                <a:latin typeface="Consolas" panose="020B0609020204030204" pitchFamily="49" charset="0"/>
              </a:rPr>
              <a:t>n</a:t>
            </a:r>
            <a:r>
              <a:rPr lang="zh-CN" altLang="en-US" dirty="0">
                <a:latin typeface="Consolas" panose="020B0609020204030204" pitchFamily="49" charset="0"/>
              </a:rPr>
              <a:t>的最短路上建立一棵线段树，然后枚举所有的边，更新</a:t>
            </a:r>
            <a:r>
              <a:rPr lang="en-US" altLang="zh-CN" dirty="0">
                <a:latin typeface="Consolas" panose="020B0609020204030204" pitchFamily="49" charset="0"/>
              </a:rPr>
              <a:t>x</a:t>
            </a:r>
            <a:r>
              <a:rPr lang="zh-CN" altLang="en-US" dirty="0">
                <a:latin typeface="Consolas" panose="020B0609020204030204" pitchFamily="49" charset="0"/>
              </a:rPr>
              <a:t>到</a:t>
            </a:r>
            <a:r>
              <a:rPr lang="en-US" altLang="zh-CN" dirty="0">
                <a:latin typeface="Consolas" panose="020B0609020204030204" pitchFamily="49" charset="0"/>
              </a:rPr>
              <a:t>y</a:t>
            </a:r>
            <a:r>
              <a:rPr lang="zh-CN" altLang="en-US" dirty="0">
                <a:latin typeface="Consolas" panose="020B0609020204030204" pitchFamily="49" charset="0"/>
              </a:rPr>
              <a:t>的答案。当然还需要在最短路上求</a:t>
            </a:r>
            <a:r>
              <a:rPr lang="en-US" altLang="zh-CN" dirty="0">
                <a:latin typeface="Consolas" panose="020B0609020204030204" pitchFamily="49" charset="0"/>
              </a:rPr>
              <a:t>LCA</a:t>
            </a:r>
            <a:r>
              <a:rPr lang="zh-CN" altLang="en-US" dirty="0">
                <a:latin typeface="Consolas" panose="020B0609020204030204" pitchFamily="49" charset="0"/>
              </a:rPr>
              <a:t>。</a:t>
            </a:r>
          </a:p>
        </p:txBody>
      </p:sp>
      <p:pic>
        <p:nvPicPr>
          <p:cNvPr id="4" name="图片 3"/>
          <p:cNvPicPr>
            <a:picLocks noChangeAspect="1"/>
          </p:cNvPicPr>
          <p:nvPr/>
        </p:nvPicPr>
        <p:blipFill>
          <a:blip r:embed="rId2"/>
          <a:stretch>
            <a:fillRect/>
          </a:stretch>
        </p:blipFill>
        <p:spPr>
          <a:xfrm>
            <a:off x="915379" y="2675754"/>
            <a:ext cx="5279476" cy="1468777"/>
          </a:xfrm>
          <a:prstGeom prst="rect">
            <a:avLst/>
          </a:prstGeom>
        </p:spPr>
      </p:pic>
    </p:spTree>
    <p:extLst>
      <p:ext uri="{BB962C8B-B14F-4D97-AF65-F5344CB8AC3E}">
        <p14:creationId xmlns:p14="http://schemas.microsoft.com/office/powerpoint/2010/main" val="1066269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Q&amp;A</a:t>
            </a:r>
            <a:endParaRPr lang="zh-CN" altLang="en-US" dirty="0"/>
          </a:p>
        </p:txBody>
      </p:sp>
      <p:sp>
        <p:nvSpPr>
          <p:cNvPr id="3" name="内容占位符 2"/>
          <p:cNvSpPr>
            <a:spLocks noGrp="1"/>
          </p:cNvSpPr>
          <p:nvPr>
            <p:ph sz="quarter" idx="1"/>
          </p:nvPr>
        </p:nvSpPr>
        <p:spPr/>
        <p:txBody>
          <a:bodyPr/>
          <a:lstStyle/>
          <a:p>
            <a:r>
              <a:rPr lang="en-US" altLang="zh-CN" dirty="0">
                <a:latin typeface="Consolas" panose="020B0609020204030204" pitchFamily="49" charset="0"/>
              </a:rPr>
              <a:t>Thanks for listening!</a:t>
            </a:r>
            <a:endParaRPr lang="zh-CN" altLang="en-US" dirty="0">
              <a:latin typeface="Consolas" panose="020B0609020204030204" pitchFamily="49" charset="0"/>
            </a:endParaRPr>
          </a:p>
        </p:txBody>
      </p:sp>
    </p:spTree>
    <p:extLst>
      <p:ext uri="{BB962C8B-B14F-4D97-AF65-F5344CB8AC3E}">
        <p14:creationId xmlns:p14="http://schemas.microsoft.com/office/powerpoint/2010/main" val="2869975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NOIP2009 </a:t>
            </a:r>
            <a:r>
              <a:rPr lang="zh-CN" altLang="en-US" dirty="0"/>
              <a:t>最优贸易</a:t>
            </a:r>
          </a:p>
        </p:txBody>
      </p:sp>
      <mc:AlternateContent xmlns:mc="http://schemas.openxmlformats.org/markup-compatibility/2006">
        <mc:Choice xmlns:a14="http://schemas.microsoft.com/office/drawing/2010/main" Requires="a14">
          <p:sp>
            <p:nvSpPr>
              <p:cNvPr id="3" name="内容占位符 2"/>
              <p:cNvSpPr>
                <a:spLocks noGrp="1"/>
              </p:cNvSpPr>
              <p:nvPr>
                <p:ph sz="quarter" idx="1"/>
              </p:nvPr>
            </p:nvSpPr>
            <p:spPr/>
            <p:txBody>
              <a:bodyPr/>
              <a:lstStyle/>
              <a:p>
                <a:r>
                  <a:rPr lang="zh-CN" altLang="en-US" dirty="0">
                    <a:latin typeface="Consolas" panose="020B0609020204030204" pitchFamily="49" charset="0"/>
                  </a:rPr>
                  <a:t>如果这张图是一张有向无环图，那么我们可以做一遍拓扑排序，扔掉所有不能到达</a:t>
                </a:r>
                <a14:m>
                  <m:oMath xmlns:m="http://schemas.openxmlformats.org/officeDocument/2006/math">
                    <m:r>
                      <a:rPr lang="en-US" altLang="zh-CN" b="0" i="1" smtClean="0">
                        <a:latin typeface="Cambria Math" panose="02040503050406030204" pitchFamily="18" charset="0"/>
                      </a:rPr>
                      <m:t>𝑛</m:t>
                    </m:r>
                  </m:oMath>
                </a14:m>
                <a:r>
                  <a:rPr lang="zh-CN" altLang="en-US" dirty="0">
                    <a:latin typeface="Consolas" panose="020B0609020204030204" pitchFamily="49" charset="0"/>
                  </a:rPr>
                  <a:t>和</a:t>
                </a:r>
                <a14:m>
                  <m:oMath xmlns:m="http://schemas.openxmlformats.org/officeDocument/2006/math">
                    <m:r>
                      <a:rPr lang="en-US" altLang="zh-CN" b="0" i="1" smtClean="0">
                        <a:latin typeface="Cambria Math" panose="02040503050406030204" pitchFamily="18" charset="0"/>
                      </a:rPr>
                      <m:t>1</m:t>
                    </m:r>
                  </m:oMath>
                </a14:m>
                <a:r>
                  <a:rPr lang="zh-CN" altLang="en-US" dirty="0">
                    <a:latin typeface="Consolas" panose="020B0609020204030204" pitchFamily="49" charset="0"/>
                  </a:rPr>
                  <a:t>不能到达的点，然后设</a:t>
                </a:r>
                <a:r>
                  <a:rPr lang="en-US" altLang="zh-CN" dirty="0">
                    <a:latin typeface="Consolas" panose="020B0609020204030204" pitchFamily="49" charset="0"/>
                  </a:rPr>
                  <a:t>f[</a:t>
                </a:r>
                <a:r>
                  <a:rPr lang="en-US" altLang="zh-CN" dirty="0" err="1">
                    <a:latin typeface="Consolas" panose="020B0609020204030204" pitchFamily="49" charset="0"/>
                  </a:rPr>
                  <a:t>i</a:t>
                </a:r>
                <a:r>
                  <a:rPr lang="en-US" altLang="zh-CN" dirty="0">
                    <a:latin typeface="Consolas" panose="020B0609020204030204" pitchFamily="49" charset="0"/>
                  </a:rPr>
                  <a:t>]</a:t>
                </a:r>
                <a:r>
                  <a:rPr lang="zh-CN" altLang="en-US" dirty="0">
                    <a:latin typeface="Consolas" panose="020B0609020204030204" pitchFamily="49" charset="0"/>
                  </a:rPr>
                  <a:t>表示能到达</a:t>
                </a:r>
                <a:r>
                  <a:rPr lang="en-US" altLang="zh-CN" dirty="0" err="1">
                    <a:latin typeface="Consolas" panose="020B0609020204030204" pitchFamily="49" charset="0"/>
                  </a:rPr>
                  <a:t>i</a:t>
                </a:r>
                <a:r>
                  <a:rPr lang="zh-CN" altLang="en-US" dirty="0">
                    <a:latin typeface="Consolas" panose="020B0609020204030204" pitchFamily="49" charset="0"/>
                  </a:rPr>
                  <a:t>的所有点中最小的点权，最后把答案取个</a:t>
                </a:r>
                <a:r>
                  <a:rPr lang="en-US" altLang="zh-CN" dirty="0">
                    <a:latin typeface="Consolas" panose="020B0609020204030204" pitchFamily="49" charset="0"/>
                  </a:rPr>
                  <a:t>max</a:t>
                </a:r>
                <a:r>
                  <a:rPr lang="zh-CN" altLang="en-US" dirty="0">
                    <a:latin typeface="Consolas" panose="020B0609020204030204" pitchFamily="49" charset="0"/>
                  </a:rPr>
                  <a:t>即可。</a:t>
                </a:r>
                <a:endParaRPr lang="en-US" altLang="zh-CN" dirty="0">
                  <a:latin typeface="Consolas" panose="020B0609020204030204" pitchFamily="49" charset="0"/>
                </a:endParaRPr>
              </a:p>
              <a:p>
                <a:r>
                  <a:rPr lang="zh-CN" altLang="en-US" dirty="0">
                    <a:latin typeface="Consolas" panose="020B0609020204030204" pitchFamily="49" charset="0"/>
                  </a:rPr>
                  <a:t>而如果图带环，我们还是设</a:t>
                </a:r>
                <a:r>
                  <a:rPr lang="en-US" altLang="zh-CN" dirty="0">
                    <a:latin typeface="Consolas" panose="020B0609020204030204" pitchFamily="49" charset="0"/>
                  </a:rPr>
                  <a:t>f[</a:t>
                </a:r>
                <a:r>
                  <a:rPr lang="en-US" altLang="zh-CN" dirty="0" err="1">
                    <a:latin typeface="Consolas" panose="020B0609020204030204" pitchFamily="49" charset="0"/>
                  </a:rPr>
                  <a:t>i</a:t>
                </a:r>
                <a:r>
                  <a:rPr lang="en-US" altLang="zh-CN" dirty="0">
                    <a:latin typeface="Consolas" panose="020B0609020204030204" pitchFamily="49" charset="0"/>
                  </a:rPr>
                  <a:t>]</a:t>
                </a:r>
                <a:r>
                  <a:rPr lang="zh-CN" altLang="en-US" dirty="0">
                    <a:latin typeface="Consolas" panose="020B0609020204030204" pitchFamily="49" charset="0"/>
                  </a:rPr>
                  <a:t>表示能到达</a:t>
                </a:r>
                <a:r>
                  <a:rPr lang="en-US" altLang="zh-CN" dirty="0" err="1">
                    <a:latin typeface="Consolas" panose="020B0609020204030204" pitchFamily="49" charset="0"/>
                  </a:rPr>
                  <a:t>i</a:t>
                </a:r>
                <a:r>
                  <a:rPr lang="zh-CN" altLang="en-US" dirty="0">
                    <a:latin typeface="Consolas" panose="020B0609020204030204" pitchFamily="49" charset="0"/>
                  </a:rPr>
                  <a:t>的所有点中的最小点权。现在我们无法通过拓扑排序求出这个数组。</a:t>
                </a:r>
                <a:endParaRPr lang="en-US" altLang="zh-CN" dirty="0">
                  <a:latin typeface="Consolas" panose="020B0609020204030204" pitchFamily="49" charset="0"/>
                </a:endParaRPr>
              </a:p>
              <a:p>
                <a:r>
                  <a:rPr lang="zh-CN" altLang="en-US" dirty="0">
                    <a:latin typeface="Consolas" panose="020B0609020204030204" pitchFamily="49" charset="0"/>
                  </a:rPr>
                  <a:t>那么我们就先让</a:t>
                </a:r>
                <a:r>
                  <a:rPr lang="en-US" altLang="zh-CN" dirty="0">
                    <a:latin typeface="Consolas" panose="020B0609020204030204" pitchFamily="49" charset="0"/>
                  </a:rPr>
                  <a:t>f[1]=a[1]</a:t>
                </a:r>
                <a:r>
                  <a:rPr lang="zh-CN" altLang="en-US" dirty="0">
                    <a:latin typeface="Consolas" panose="020B0609020204030204" pitchFamily="49" charset="0"/>
                  </a:rPr>
                  <a:t>，然后从</a:t>
                </a:r>
                <a:r>
                  <a:rPr lang="en-US" altLang="zh-CN" dirty="0">
                    <a:latin typeface="Consolas" panose="020B0609020204030204" pitchFamily="49" charset="0"/>
                  </a:rPr>
                  <a:t>1</a:t>
                </a:r>
                <a:r>
                  <a:rPr lang="zh-CN" altLang="en-US" dirty="0">
                    <a:latin typeface="Consolas" panose="020B0609020204030204" pitchFamily="49" charset="0"/>
                  </a:rPr>
                  <a:t>号点开始跑最短路，只不过把求最近距离改成求路上点权最小的点。思想还是一样的。</a:t>
                </a:r>
                <a:endParaRPr lang="en-US" altLang="zh-CN" dirty="0">
                  <a:latin typeface="Consolas" panose="020B0609020204030204" pitchFamily="49" charset="0"/>
                </a:endParaRPr>
              </a:p>
              <a:p>
                <a:r>
                  <a:rPr lang="zh-CN" altLang="en-US" dirty="0">
                    <a:latin typeface="Consolas" panose="020B0609020204030204" pitchFamily="49" charset="0"/>
                  </a:rPr>
                  <a:t>最后再从</a:t>
                </a:r>
                <a14:m>
                  <m:oMath xmlns:m="http://schemas.openxmlformats.org/officeDocument/2006/math">
                    <m:r>
                      <a:rPr lang="en-US" altLang="zh-CN" b="0" i="1" smtClean="0">
                        <a:latin typeface="Cambria Math" panose="02040503050406030204" pitchFamily="18" charset="0"/>
                      </a:rPr>
                      <m:t>𝑛</m:t>
                    </m:r>
                  </m:oMath>
                </a14:m>
                <a:r>
                  <a:rPr lang="zh-CN" altLang="en-US" dirty="0">
                    <a:latin typeface="Consolas" panose="020B0609020204030204" pitchFamily="49" charset="0"/>
                  </a:rPr>
                  <a:t>号点开始找到所有能到达</a:t>
                </a:r>
                <a14:m>
                  <m:oMath xmlns:m="http://schemas.openxmlformats.org/officeDocument/2006/math">
                    <m:r>
                      <a:rPr lang="en-US" altLang="zh-CN" b="0" i="1" smtClean="0">
                        <a:latin typeface="Cambria Math" panose="02040503050406030204" pitchFamily="18" charset="0"/>
                      </a:rPr>
                      <m:t>𝑛</m:t>
                    </m:r>
                  </m:oMath>
                </a14:m>
                <a:r>
                  <a:rPr lang="zh-CN" altLang="en-US" dirty="0">
                    <a:latin typeface="Consolas" panose="020B0609020204030204" pitchFamily="49" charset="0"/>
                  </a:rPr>
                  <a:t>的点更新答案。</a:t>
                </a:r>
              </a:p>
            </p:txBody>
          </p:sp>
        </mc:Choice>
        <mc:Fallback>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500" t="-1111" r="-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3552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NOIP2010 </a:t>
            </a:r>
            <a:r>
              <a:rPr lang="zh-CN" altLang="en-US" dirty="0"/>
              <a:t>关押罪犯</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给你</a:t>
                </a:r>
                <a14:m>
                  <m:oMath xmlns:m="http://schemas.openxmlformats.org/officeDocument/2006/math">
                    <m:r>
                      <a:rPr lang="en-US" altLang="zh-CN" b="0" i="1" smtClean="0">
                        <a:latin typeface="Cambria Math" panose="02040503050406030204" pitchFamily="18" charset="0"/>
                      </a:rPr>
                      <m:t>𝑛</m:t>
                    </m:r>
                  </m:oMath>
                </a14:m>
                <a:r>
                  <a:rPr lang="zh-CN" altLang="en-US" dirty="0"/>
                  <a:t>个罪犯，你需要把这些罪犯关到两间监狱里面，有些罪犯之间存在怨气值，但是如果把这两个罪犯关在两间监狱里面就不会产生怨气。你需要使得最后最大的怨气值最小。</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≤20000,</m:t>
                    </m:r>
                    <m:r>
                      <a:rPr lang="en-US" altLang="zh-CN" b="0" i="1" smtClean="0">
                        <a:latin typeface="Cambria Math" panose="02040503050406030204" pitchFamily="18" charset="0"/>
                      </a:rPr>
                      <m:t>𝑚</m:t>
                    </m:r>
                    <m:r>
                      <a:rPr lang="en-US" altLang="zh-CN" b="0" i="1" smtClean="0">
                        <a:latin typeface="Cambria Math" panose="02040503050406030204" pitchFamily="18" charset="0"/>
                      </a:rPr>
                      <m:t>≤100000</m:t>
                    </m:r>
                  </m:oMath>
                </a14:m>
                <a:r>
                  <a:rPr lang="zh-CN" altLang="en-US" dirty="0"/>
                  <a:t>（为什么会这样呢）</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0">
                <a:blip r:embed="rId2"/>
                <a:stretch>
                  <a:fillRect l="-500" t="-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0499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NOIP2010 </a:t>
            </a:r>
            <a:r>
              <a:rPr lang="zh-CN" altLang="en-US" dirty="0"/>
              <a:t>关押罪犯</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normAutofit lnSpcReduction="10000"/>
              </a:bodyPr>
              <a:lstStyle/>
              <a:p>
                <a:r>
                  <a:rPr lang="zh-CN" altLang="en-US" dirty="0"/>
                  <a:t>我们每次贪心地选择怨气值最大的两个罪犯并且尽量尝试把它们拆开，最后得到的就是最优解。因为不这样安排最大的怨气值一定会变大。</a:t>
                </a:r>
                <a:endParaRPr lang="en-US" altLang="zh-CN" dirty="0"/>
              </a:p>
              <a:p>
                <a:r>
                  <a:rPr lang="zh-CN" altLang="en-US" dirty="0"/>
                  <a:t>这样我们就需要维护两个罪犯不在一间监狱这样的信息，这个要怎么维护呢？</a:t>
                </a:r>
                <a:endParaRPr lang="en-US" altLang="zh-CN" dirty="0"/>
              </a:p>
              <a:p>
                <a:r>
                  <a:rPr lang="zh-CN" altLang="en-US" dirty="0"/>
                  <a:t>注意到如果要维护两个罪犯在一间监狱是比较好维护的，并查集就行了。</a:t>
                </a:r>
                <a:endParaRPr lang="en-US" altLang="zh-CN" dirty="0"/>
              </a:p>
              <a:p>
                <a:r>
                  <a:rPr lang="zh-CN" altLang="en-US" dirty="0"/>
                  <a:t>一个十分经典的小技巧：对于每一个罪犯</a:t>
                </a:r>
                <a14:m>
                  <m:oMath xmlns:m="http://schemas.openxmlformats.org/officeDocument/2006/math">
                    <m:r>
                      <a:rPr lang="en-US" altLang="zh-CN" b="0" i="1" smtClean="0">
                        <a:latin typeface="Cambria Math" panose="02040503050406030204" pitchFamily="18" charset="0"/>
                      </a:rPr>
                      <m:t>𝐴</m:t>
                    </m:r>
                  </m:oMath>
                </a14:m>
                <a:r>
                  <a:rPr lang="zh-CN" altLang="en-US" dirty="0"/>
                  <a:t>，我们把它拆成两个，分别表示他自己</a:t>
                </a:r>
                <a14:m>
                  <m:oMath xmlns:m="http://schemas.openxmlformats.org/officeDocument/2006/math">
                    <m:r>
                      <a:rPr lang="en-US" altLang="zh-CN" b="0" i="1" smtClean="0">
                        <a:latin typeface="Cambria Math" panose="02040503050406030204" pitchFamily="18" charset="0"/>
                      </a:rPr>
                      <m:t>𝐴</m:t>
                    </m:r>
                  </m:oMath>
                </a14:m>
                <a:r>
                  <a:rPr lang="zh-CN" altLang="en-US" dirty="0"/>
                  <a:t>和他的死敌</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m:t>
                        </m:r>
                      </m:sup>
                    </m:sSup>
                  </m:oMath>
                </a14:m>
                <a:r>
                  <a:rPr lang="zh-CN" altLang="en-US" dirty="0"/>
                  <a:t>（绝对不能在一间监狱里面）。</a:t>
                </a:r>
                <a:endParaRPr lang="en-US" altLang="zh-CN" dirty="0"/>
              </a:p>
              <a:p>
                <a:r>
                  <a:rPr lang="zh-CN" altLang="en-US" dirty="0"/>
                  <a:t>这样如果</a:t>
                </a:r>
                <a14:m>
                  <m:oMath xmlns:m="http://schemas.openxmlformats.org/officeDocument/2006/math">
                    <m:r>
                      <a:rPr lang="en-US" altLang="zh-CN" b="0" i="1" smtClean="0">
                        <a:latin typeface="Cambria Math" panose="02040503050406030204" pitchFamily="18" charset="0"/>
                      </a:rPr>
                      <m:t>𝐴</m:t>
                    </m:r>
                  </m:oMath>
                </a14:m>
                <a:r>
                  <a:rPr lang="zh-CN" altLang="en-US" dirty="0"/>
                  <a:t>和</a:t>
                </a:r>
                <a14:m>
                  <m:oMath xmlns:m="http://schemas.openxmlformats.org/officeDocument/2006/math">
                    <m:r>
                      <a:rPr lang="en-US" altLang="zh-CN" b="0" i="1" smtClean="0">
                        <a:latin typeface="Cambria Math" panose="02040503050406030204" pitchFamily="18" charset="0"/>
                      </a:rPr>
                      <m:t>𝐵</m:t>
                    </m:r>
                  </m:oMath>
                </a14:m>
                <a:r>
                  <a:rPr lang="zh-CN" altLang="en-US" dirty="0"/>
                  <a:t>不在一间监狱里面，我们就可以推出来</a:t>
                </a:r>
                <a14:m>
                  <m:oMath xmlns:m="http://schemas.openxmlformats.org/officeDocument/2006/math">
                    <m:r>
                      <a:rPr lang="en-US" altLang="zh-CN" b="0" i="1" smtClean="0">
                        <a:latin typeface="Cambria Math" panose="02040503050406030204" pitchFamily="18" charset="0"/>
                      </a:rPr>
                      <m:t>𝐴</m:t>
                    </m:r>
                  </m:oMath>
                </a14:m>
                <a:r>
                  <a:rPr lang="zh-CN" altLang="en-US" dirty="0"/>
                  <a:t>和</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𝐵</m:t>
                        </m:r>
                      </m:e>
                      <m:sup>
                        <m:r>
                          <a:rPr lang="en-US" altLang="zh-CN" b="0" i="1" smtClean="0">
                            <a:latin typeface="Cambria Math" panose="02040503050406030204" pitchFamily="18" charset="0"/>
                          </a:rPr>
                          <m:t>′</m:t>
                        </m:r>
                      </m:sup>
                    </m:sSup>
                  </m:oMath>
                </a14:m>
                <a:r>
                  <a:rPr lang="zh-CN" altLang="en-US" dirty="0"/>
                  <a:t>在一间监狱里面，</a:t>
                </a:r>
                <a14:m>
                  <m:oMath xmlns:m="http://schemas.openxmlformats.org/officeDocument/2006/math">
                    <m:sSup>
                      <m:sSupPr>
                        <m:ctrlPr>
                          <a:rPr lang="en-US" altLang="zh-CN" b="0" i="1" dirty="0"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m:t>
                        </m:r>
                      </m:sup>
                    </m:sSup>
                  </m:oMath>
                </a14:m>
                <a:r>
                  <a:rPr lang="zh-CN" altLang="en-US" dirty="0"/>
                  <a:t>和</a:t>
                </a:r>
                <a14:m>
                  <m:oMath xmlns:m="http://schemas.openxmlformats.org/officeDocument/2006/math">
                    <m:r>
                      <a:rPr lang="en-US" altLang="zh-CN" b="0" i="1" smtClean="0">
                        <a:latin typeface="Cambria Math" panose="02040503050406030204" pitchFamily="18" charset="0"/>
                      </a:rPr>
                      <m:t>𝐵</m:t>
                    </m:r>
                  </m:oMath>
                </a14:m>
                <a:r>
                  <a:rPr lang="zh-CN" altLang="en-US" dirty="0"/>
                  <a:t>在一间监狱里面，这样就只需要维护在一间监狱的情况了。</a:t>
                </a:r>
                <a:endParaRPr lang="en-US" altLang="zh-CN" dirty="0"/>
              </a:p>
              <a:p>
                <a:r>
                  <a:rPr lang="zh-CN" altLang="en-US" dirty="0"/>
                  <a:t>如果处理到一条边的时候发现</a:t>
                </a:r>
                <a14:m>
                  <m:oMath xmlns:m="http://schemas.openxmlformats.org/officeDocument/2006/math">
                    <m:r>
                      <a:rPr lang="en-US" altLang="zh-CN" b="0" i="1" smtClean="0">
                        <a:latin typeface="Cambria Math" panose="02040503050406030204" pitchFamily="18" charset="0"/>
                      </a:rPr>
                      <m:t>𝐴</m:t>
                    </m:r>
                  </m:oMath>
                </a14:m>
                <a:r>
                  <a:rPr lang="zh-CN" altLang="en-US" dirty="0"/>
                  <a:t>和</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m:t>
                        </m:r>
                      </m:sup>
                    </m:sSup>
                  </m:oMath>
                </a14:m>
                <a:r>
                  <a:rPr lang="zh-CN" altLang="en-US" dirty="0"/>
                  <a:t>在一间监狱里面，那就直接不合法。</a:t>
                </a:r>
                <a:endParaRPr lang="en-US" altLang="zh-CN" dirty="0"/>
              </a:p>
              <a:p>
                <a:r>
                  <a:rPr lang="zh-CN" altLang="en-US" dirty="0"/>
                  <a:t>时间复杂度</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m:t>
                        </m:r>
                        <m:r>
                          <a:rPr lang="en-US" altLang="zh-CN" b="0" i="1" smtClean="0">
                            <a:latin typeface="Cambria Math" panose="02040503050406030204" pitchFamily="18" charset="0"/>
                          </a:rPr>
                          <m:t>𝛼</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e>
                    </m:d>
                  </m:oMath>
                </a14:m>
                <a:r>
                  <a:rPr lang="zh-CN" altLang="en-US" dirty="0"/>
                  <a:t>（明明可以把数据范围出到</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6</m:t>
                        </m:r>
                      </m:sup>
                    </m:sSup>
                  </m:oMath>
                </a14:m>
                <a:r>
                  <a:rPr lang="zh-CN" altLang="en-US" dirty="0"/>
                  <a:t>）</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0">
                <a:blip r:embed="rId2"/>
                <a:stretch>
                  <a:fillRect l="-500" t="-1852" r="-14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6999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NOI2011 </a:t>
            </a:r>
            <a:r>
              <a:rPr lang="zh-CN" altLang="en-US" dirty="0"/>
              <a:t>食物链</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有三种生物</a:t>
                </a:r>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oMath>
                </a14:m>
                <a:r>
                  <a:rPr lang="zh-CN" altLang="en-US" dirty="0"/>
                  <a:t>，</a:t>
                </a:r>
                <a14:m>
                  <m:oMath xmlns:m="http://schemas.openxmlformats.org/officeDocument/2006/math">
                    <m:r>
                      <a:rPr lang="en-US" altLang="zh-CN" b="0" i="1" smtClean="0">
                        <a:latin typeface="Cambria Math" panose="02040503050406030204" pitchFamily="18" charset="0"/>
                      </a:rPr>
                      <m:t>𝐴</m:t>
                    </m:r>
                    <m:r>
                      <a:rPr lang="zh-CN" altLang="en-US" i="1">
                        <a:latin typeface="Cambria Math" panose="02040503050406030204" pitchFamily="18" charset="0"/>
                      </a:rPr>
                      <m:t>吃</m:t>
                    </m:r>
                    <m:r>
                      <a:rPr lang="en-US" altLang="zh-CN" b="0" i="1" smtClean="0">
                        <a:latin typeface="Cambria Math" panose="02040503050406030204" pitchFamily="18" charset="0"/>
                      </a:rPr>
                      <m:t>𝐵</m:t>
                    </m:r>
                    <m:r>
                      <a:rPr lang="zh-CN" altLang="en-US" i="1">
                        <a:latin typeface="Cambria Math" panose="02040503050406030204" pitchFamily="18" charset="0"/>
                      </a:rPr>
                      <m:t>，</m:t>
                    </m:r>
                    <m:r>
                      <a:rPr lang="en-US" altLang="zh-CN" b="0" i="1" smtClean="0">
                        <a:latin typeface="Cambria Math" panose="02040503050406030204" pitchFamily="18" charset="0"/>
                      </a:rPr>
                      <m:t>𝐵</m:t>
                    </m:r>
                    <m:r>
                      <a:rPr lang="zh-CN" altLang="en-US" i="1">
                        <a:latin typeface="Cambria Math" panose="02040503050406030204" pitchFamily="18" charset="0"/>
                      </a:rPr>
                      <m:t>吃</m:t>
                    </m:r>
                    <m:r>
                      <a:rPr lang="en-US" altLang="zh-CN" b="0" i="1" smtClean="0">
                        <a:latin typeface="Cambria Math" panose="02040503050406030204" pitchFamily="18" charset="0"/>
                      </a:rPr>
                      <m:t>𝐶</m:t>
                    </m:r>
                    <m:r>
                      <a:rPr lang="zh-CN" altLang="en-US" i="1">
                        <a:latin typeface="Cambria Math" panose="02040503050406030204" pitchFamily="18" charset="0"/>
                      </a:rPr>
                      <m:t>，</m:t>
                    </m:r>
                    <m:r>
                      <a:rPr lang="en-US" altLang="zh-CN" b="0" i="1" smtClean="0">
                        <a:latin typeface="Cambria Math" panose="02040503050406030204" pitchFamily="18" charset="0"/>
                      </a:rPr>
                      <m:t>𝐶</m:t>
                    </m:r>
                    <m:r>
                      <a:rPr lang="zh-CN" altLang="en-US" i="1">
                        <a:latin typeface="Cambria Math" panose="02040503050406030204" pitchFamily="18" charset="0"/>
                      </a:rPr>
                      <m:t>吃</m:t>
                    </m:r>
                    <m:r>
                      <a:rPr lang="en-US" altLang="zh-CN" b="0" i="1" smtClean="0">
                        <a:latin typeface="Cambria Math" panose="02040503050406030204" pitchFamily="18" charset="0"/>
                      </a:rPr>
                      <m:t>𝐴</m:t>
                    </m:r>
                  </m:oMath>
                </a14:m>
                <a:r>
                  <a:rPr lang="zh-CN" altLang="en-US" dirty="0"/>
                  <a:t>。</a:t>
                </a:r>
                <a:endParaRPr lang="en-US" altLang="zh-CN" dirty="0"/>
              </a:p>
              <a:p>
                <a:r>
                  <a:rPr lang="zh-CN" altLang="en-US" dirty="0"/>
                  <a:t>现在你有</a:t>
                </a:r>
                <a14:m>
                  <m:oMath xmlns:m="http://schemas.openxmlformats.org/officeDocument/2006/math">
                    <m:r>
                      <a:rPr lang="en-US" altLang="zh-CN" b="0" i="1" smtClean="0">
                        <a:latin typeface="Cambria Math" panose="02040503050406030204" pitchFamily="18" charset="0"/>
                      </a:rPr>
                      <m:t>𝑛</m:t>
                    </m:r>
                  </m:oMath>
                </a14:m>
                <a:r>
                  <a:rPr lang="zh-CN" altLang="en-US" dirty="0"/>
                  <a:t>个生物，还有</a:t>
                </a:r>
                <a14:m>
                  <m:oMath xmlns:m="http://schemas.openxmlformats.org/officeDocument/2006/math">
                    <m:r>
                      <a:rPr lang="en-US" altLang="zh-CN" b="0" i="1" smtClean="0">
                        <a:latin typeface="Cambria Math" panose="02040503050406030204" pitchFamily="18" charset="0"/>
                      </a:rPr>
                      <m:t>𝑘</m:t>
                    </m:r>
                  </m:oMath>
                </a14:m>
                <a:r>
                  <a:rPr lang="zh-CN" altLang="en-US" dirty="0"/>
                  <a:t>个条件，每一个条件是下面两种之一：</a:t>
                </a:r>
                <a:endParaRPr lang="en-US" altLang="zh-CN" dirty="0"/>
              </a:p>
              <a:p>
                <a:pPr lvl="1"/>
                <a14:m>
                  <m:oMath xmlns:m="http://schemas.openxmlformats.org/officeDocument/2006/math">
                    <m:r>
                      <a:rPr lang="en-US" altLang="zh-CN" b="0" i="1" smtClean="0">
                        <a:latin typeface="Cambria Math" panose="02040503050406030204" pitchFamily="18" charset="0"/>
                      </a:rPr>
                      <m:t>𝑋</m:t>
                    </m:r>
                    <m:r>
                      <a:rPr lang="zh-CN" altLang="en-US" i="1">
                        <a:latin typeface="Cambria Math" panose="02040503050406030204" pitchFamily="18" charset="0"/>
                      </a:rPr>
                      <m:t>和</m:t>
                    </m:r>
                    <m:r>
                      <a:rPr lang="en-US" altLang="zh-CN" b="0" i="1" smtClean="0">
                        <a:latin typeface="Cambria Math" panose="02040503050406030204" pitchFamily="18" charset="0"/>
                      </a:rPr>
                      <m:t>𝑌</m:t>
                    </m:r>
                  </m:oMath>
                </a14:m>
                <a:r>
                  <a:rPr lang="zh-CN" altLang="en-US" dirty="0"/>
                  <a:t>是同类</a:t>
                </a:r>
                <a:endParaRPr lang="en-US" altLang="zh-CN" dirty="0"/>
              </a:p>
              <a:p>
                <a:pPr lvl="1"/>
                <a14:m>
                  <m:oMath xmlns:m="http://schemas.openxmlformats.org/officeDocument/2006/math">
                    <m:r>
                      <a:rPr lang="en-US" altLang="zh-CN" b="0" i="1" smtClean="0">
                        <a:latin typeface="Cambria Math" panose="02040503050406030204" pitchFamily="18" charset="0"/>
                      </a:rPr>
                      <m:t>𝑋</m:t>
                    </m:r>
                    <m:r>
                      <a:rPr lang="zh-CN" altLang="en-US" i="1">
                        <a:latin typeface="Cambria Math" panose="02040503050406030204" pitchFamily="18" charset="0"/>
                      </a:rPr>
                      <m:t>吃</m:t>
                    </m:r>
                    <m:r>
                      <a:rPr lang="en-US" altLang="zh-CN" b="0" i="1" smtClean="0">
                        <a:latin typeface="Cambria Math" panose="02040503050406030204" pitchFamily="18" charset="0"/>
                      </a:rPr>
                      <m:t>𝑌</m:t>
                    </m:r>
                  </m:oMath>
                </a14:m>
                <a:endParaRPr lang="en-US" altLang="zh-CN" dirty="0"/>
              </a:p>
              <a:p>
                <a:r>
                  <a:rPr lang="zh-CN" altLang="en-US" dirty="0"/>
                  <a:t>问你假话的数量，一句话是假话当且仅当这句话和前面的话冲突。</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≤5×</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4</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r>
                  <a:rPr lang="zh-CN" altLang="en-US" dirty="0"/>
                  <a:t>（为什么会这样呢）</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0">
                <a:blip r:embed="rId2"/>
                <a:stretch>
                  <a:fillRect l="-500" t="-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86911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NOI2011 </a:t>
            </a:r>
            <a:r>
              <a:rPr lang="zh-CN" altLang="en-US" dirty="0"/>
              <a:t>食物链</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活学活用。</a:t>
                </a:r>
                <a:endParaRPr lang="en-US" altLang="zh-CN" dirty="0"/>
              </a:p>
              <a:p>
                <a:r>
                  <a:rPr lang="zh-CN" altLang="en-US" dirty="0"/>
                  <a:t>上一道题里面我们用</a:t>
                </a:r>
                <a14:m>
                  <m:oMath xmlns:m="http://schemas.openxmlformats.org/officeDocument/2006/math">
                    <m:r>
                      <a:rPr lang="en-US" altLang="zh-CN" b="0" i="1" smtClean="0">
                        <a:latin typeface="Cambria Math" panose="02040503050406030204" pitchFamily="18" charset="0"/>
                      </a:rPr>
                      <m:t>𝐴</m:t>
                    </m:r>
                    <m:r>
                      <a:rPr lang="zh-CN" altLang="en-US" i="1">
                        <a:latin typeface="Cambria Math" panose="02040503050406030204" pitchFamily="18" charset="0"/>
                      </a:rPr>
                      <m:t>和</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m:t>
                        </m:r>
                      </m:sup>
                    </m:sSup>
                  </m:oMath>
                </a14:m>
                <a:r>
                  <a:rPr lang="zh-CN" altLang="en-US" dirty="0"/>
                  <a:t>表示自己和死敌。</a:t>
                </a:r>
                <a:endParaRPr lang="en-US" altLang="zh-CN" dirty="0"/>
              </a:p>
              <a:p>
                <a:r>
                  <a:rPr lang="zh-CN" altLang="en-US" dirty="0"/>
                  <a:t>这一道题我们就用</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3</m:t>
                        </m:r>
                      </m:sub>
                    </m:sSub>
                  </m:oMath>
                </a14:m>
                <a:r>
                  <a:rPr lang="zh-CN" altLang="en-US" dirty="0"/>
                  <a:t>表示自己，食物和天敌。</a:t>
                </a:r>
                <a:endParaRPr lang="en-US" altLang="zh-CN" dirty="0"/>
              </a:p>
              <a:p>
                <a:r>
                  <a:rPr lang="zh-CN" altLang="en-US" dirty="0"/>
                  <a:t>这样每一句话就变成了将三个集合合并，一旦出现</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3</m:t>
                        </m:r>
                      </m:sub>
                    </m:sSub>
                  </m:oMath>
                </a14:m>
                <a:r>
                  <a:rPr lang="zh-CN" altLang="en-US" dirty="0"/>
                  <a:t>任意两个在一个集合里面就不合法。</a:t>
                </a:r>
                <a:endParaRPr lang="en-US" altLang="zh-CN" dirty="0"/>
              </a:p>
              <a:p>
                <a:r>
                  <a:rPr lang="zh-CN" altLang="en-US" dirty="0"/>
                  <a:t>时间复杂度</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𝛼</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e>
                    </m:d>
                  </m:oMath>
                </a14:m>
                <a:r>
                  <a:rPr lang="zh-CN" altLang="en-US" dirty="0"/>
                  <a:t>，数据范围还是能出到</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6</m:t>
                        </m:r>
                      </m:sup>
                    </m:sSup>
                  </m:oMath>
                </a14:m>
                <a:r>
                  <a:rPr lang="zh-CN" altLang="en-US" dirty="0"/>
                  <a:t>。</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0">
                <a:blip r:embed="rId2"/>
                <a:stretch>
                  <a:fillRect l="-500" t="-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7653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NOIP2013 </a:t>
            </a:r>
            <a:r>
              <a:rPr lang="zh-CN" altLang="en-US" dirty="0"/>
              <a:t>货车运输</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给你一张</a:t>
                </a:r>
                <a14:m>
                  <m:oMath xmlns:m="http://schemas.openxmlformats.org/officeDocument/2006/math">
                    <m:r>
                      <a:rPr lang="en-US" altLang="zh-CN" b="0" i="1" smtClean="0">
                        <a:latin typeface="Cambria Math" panose="02040503050406030204" pitchFamily="18" charset="0"/>
                      </a:rPr>
                      <m:t>𝑛</m:t>
                    </m:r>
                  </m:oMath>
                </a14:m>
                <a:r>
                  <a:rPr lang="zh-CN" altLang="en-US" dirty="0"/>
                  <a:t>个点</a:t>
                </a:r>
                <a14:m>
                  <m:oMath xmlns:m="http://schemas.openxmlformats.org/officeDocument/2006/math">
                    <m:r>
                      <a:rPr lang="en-US" altLang="zh-CN" b="0" i="1" smtClean="0">
                        <a:latin typeface="Cambria Math" panose="02040503050406030204" pitchFamily="18" charset="0"/>
                      </a:rPr>
                      <m:t>𝑚</m:t>
                    </m:r>
                  </m:oMath>
                </a14:m>
                <a:r>
                  <a:rPr lang="zh-CN" altLang="en-US" dirty="0"/>
                  <a:t>条边的带权无向图，每次问你两个点</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oMath>
                </a14:m>
                <a:r>
                  <a:rPr lang="zh-CN" altLang="en-US" dirty="0"/>
                  <a:t>，问你从</a:t>
                </a:r>
                <a14:m>
                  <m:oMath xmlns:m="http://schemas.openxmlformats.org/officeDocument/2006/math">
                    <m:r>
                      <a:rPr lang="en-US" altLang="zh-CN" b="0" i="1" smtClean="0">
                        <a:latin typeface="Cambria Math" panose="02040503050406030204" pitchFamily="18" charset="0"/>
                      </a:rPr>
                      <m:t>𝑥</m:t>
                    </m:r>
                  </m:oMath>
                </a14:m>
                <a:r>
                  <a:rPr lang="zh-CN" altLang="en-US" dirty="0"/>
                  <a:t>走到</a:t>
                </a:r>
                <a14:m>
                  <m:oMath xmlns:m="http://schemas.openxmlformats.org/officeDocument/2006/math">
                    <m:r>
                      <a:rPr lang="en-US" altLang="zh-CN" b="0" i="1" smtClean="0">
                        <a:latin typeface="Cambria Math" panose="02040503050406030204" pitchFamily="18" charset="0"/>
                      </a:rPr>
                      <m:t>𝑦</m:t>
                    </m:r>
                  </m:oMath>
                </a14:m>
                <a:r>
                  <a:rPr lang="zh-CN" altLang="en-US" dirty="0"/>
                  <a:t>经过的边权最小的边最大是多少。</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≤100000</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0">
                <a:blip r:embed="rId2"/>
                <a:stretch>
                  <a:fillRect l="-500" t="-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55476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题1">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extLst>
    <a:ext uri="{05A4C25C-085E-4340-85A3-A5531E510DB2}">
      <thm15:themeFamily xmlns:thm15="http://schemas.microsoft.com/office/thememl/2012/main" name="主题1" id="{0F6578EE-EA9D-4485-A6ED-A19452A54D44}" vid="{BB56E80B-FAA9-42BD-9C7F-61A95342C87C}"/>
    </a:ext>
  </a:extLst>
</a:theme>
</file>

<file path=docProps/app.xml><?xml version="1.0" encoding="utf-8"?>
<Properties xmlns="http://schemas.openxmlformats.org/officeDocument/2006/extended-properties" xmlns:vt="http://schemas.openxmlformats.org/officeDocument/2006/docPropsVTypes">
  <Template>主题1</Template>
  <TotalTime>576</TotalTime>
  <Words>2997</Words>
  <Application>Microsoft Office PowerPoint</Application>
  <PresentationFormat>宽屏</PresentationFormat>
  <Paragraphs>203</Paragraphs>
  <Slides>35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35</vt:i4>
      </vt:variant>
    </vt:vector>
  </HeadingPairs>
  <TitlesOfParts>
    <vt:vector size="43" baseType="lpstr">
      <vt:lpstr>华文新魏</vt:lpstr>
      <vt:lpstr>Bookman Old Style</vt:lpstr>
      <vt:lpstr>Cambria Math</vt:lpstr>
      <vt:lpstr>Consolas</vt:lpstr>
      <vt:lpstr>Gill Sans MT</vt:lpstr>
      <vt:lpstr>Wingdings</vt:lpstr>
      <vt:lpstr>Wingdings 3</vt:lpstr>
      <vt:lpstr>主题1</vt:lpstr>
      <vt:lpstr>图论</vt:lpstr>
      <vt:lpstr>图论</vt:lpstr>
      <vt:lpstr>NOIP2009 最优贸易</vt:lpstr>
      <vt:lpstr>NOIP2009 最优贸易</vt:lpstr>
      <vt:lpstr>NOIP2010 关押罪犯</vt:lpstr>
      <vt:lpstr>NOIP2010 关押罪犯</vt:lpstr>
      <vt:lpstr>NOI2011 食物链</vt:lpstr>
      <vt:lpstr>NOI2011 食物链</vt:lpstr>
      <vt:lpstr>NOIP2013 货车运输</vt:lpstr>
      <vt:lpstr>NOIP2013 货车运输</vt:lpstr>
      <vt:lpstr>HAOI2006 受欢迎的牛</vt:lpstr>
      <vt:lpstr>HAOI2006 受欢迎的牛</vt:lpstr>
      <vt:lpstr>NOIP2015 运输计划</vt:lpstr>
      <vt:lpstr>NOIP2015 运输计划</vt:lpstr>
      <vt:lpstr>NOIP2017 逛公园</vt:lpstr>
      <vt:lpstr>NOIP2017 逛公园</vt:lpstr>
      <vt:lpstr>AHOI2005 航线规划</vt:lpstr>
      <vt:lpstr>AHOI2005 航线规划</vt:lpstr>
      <vt:lpstr>总结</vt:lpstr>
      <vt:lpstr>CodeForces 1209D</vt:lpstr>
      <vt:lpstr>CodeForces 1209D 1700</vt:lpstr>
      <vt:lpstr>CodeForces 1144F</vt:lpstr>
      <vt:lpstr>CodeForces 1144F 1700</vt:lpstr>
      <vt:lpstr>CodeForces 1213G</vt:lpstr>
      <vt:lpstr>CodeForces 1213G 2000</vt:lpstr>
      <vt:lpstr>CodeForces 1214E</vt:lpstr>
      <vt:lpstr>CodeForces 1214E 2000</vt:lpstr>
      <vt:lpstr>CodeForces 1214E 2000</vt:lpstr>
      <vt:lpstr>CodeForces 1214E 2000</vt:lpstr>
      <vt:lpstr>CodeForces 1188A2</vt:lpstr>
      <vt:lpstr>CodeForces 1188A2 2500</vt:lpstr>
      <vt:lpstr>CodeForces 1163F</vt:lpstr>
      <vt:lpstr>CodeForces 1163F 2900</vt:lpstr>
      <vt:lpstr>CodeForces 1163F 2900</vt:lpstr>
      <vt:lpstr>Q&amp;A</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图论</dc:title>
  <dc:creator>吴 清月</dc:creator>
  <cp:lastModifiedBy>吴 清月</cp:lastModifiedBy>
  <cp:revision>43</cp:revision>
  <dcterms:created xsi:type="dcterms:W3CDTF">2019-09-17T10:44:23Z</dcterms:created>
  <dcterms:modified xsi:type="dcterms:W3CDTF">2019-10-02T03:13:16Z</dcterms:modified>
</cp:coreProperties>
</file>