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9" r:id="rId22"/>
    <p:sldId id="300"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image" Target="../media/image4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5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A733EAC3-51E1-4587-AD74-BE21E1514939}" type="datetimeFigureOut">
              <a:rPr lang="zh-CN" altLang="en-US" smtClean="0"/>
              <a:t>2019/10/4</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902D67B7-F189-456D-A130-1F5F6EA0257E}"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88165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D67B7-F189-456D-A130-1F5F6EA0257E}" type="slidenum">
              <a:rPr lang="zh-CN" altLang="en-US" smtClean="0"/>
              <a:t>‹#›</a:t>
            </a:fld>
            <a:endParaRPr lang="zh-CN" altLang="en-US"/>
          </a:p>
        </p:txBody>
      </p:sp>
    </p:spTree>
    <p:extLst>
      <p:ext uri="{BB962C8B-B14F-4D97-AF65-F5344CB8AC3E}">
        <p14:creationId xmlns:p14="http://schemas.microsoft.com/office/powerpoint/2010/main" val="234769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358366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63895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A733EAC3-51E1-4587-AD74-BE21E1514939}" type="datetimeFigureOut">
              <a:rPr lang="zh-CN" altLang="en-US" smtClean="0"/>
              <a:t>2019/10/4</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902D67B7-F189-456D-A130-1F5F6EA0257E}"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9050317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135018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258421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6505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5838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239087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A733EAC3-51E1-4587-AD74-BE21E1514939}"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D67B7-F189-456D-A130-1F5F6EA0257E}"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5324894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A733EAC3-51E1-4587-AD74-BE21E1514939}" type="datetimeFigureOut">
              <a:rPr lang="zh-CN" altLang="en-US" smtClean="0"/>
              <a:t>2019/10/4</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902D67B7-F189-456D-A130-1F5F6EA0257E}"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19560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3.png"/><Relationship Id="rId5" Type="http://schemas.openxmlformats.org/officeDocument/2006/relationships/oleObject" Target="../embeddings/oleObject2.bin"/><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5.png"/><Relationship Id="rId5" Type="http://schemas.openxmlformats.org/officeDocument/2006/relationships/oleObject" Target="../embeddings/oleObject4.bin"/><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oleObject" Target="../embeddings/oleObject6.bin"/><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8.png"/><Relationship Id="rId5" Type="http://schemas.openxmlformats.org/officeDocument/2006/relationships/oleObject" Target="../embeddings/oleObject8.bin"/><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9.png"/><Relationship Id="rId5" Type="http://schemas.openxmlformats.org/officeDocument/2006/relationships/oleObject" Target="../embeddings/oleObject10.bin"/><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5" Type="http://schemas.openxmlformats.org/officeDocument/2006/relationships/oleObject" Target="../embeddings/oleObject12.bin"/><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D2643-5CBC-4E1F-8F10-4FCEBCD196FC}"/>
              </a:ext>
            </a:extLst>
          </p:cNvPr>
          <p:cNvSpPr>
            <a:spLocks noGrp="1"/>
          </p:cNvSpPr>
          <p:nvPr>
            <p:ph type="ctrTitle"/>
          </p:nvPr>
        </p:nvSpPr>
        <p:spPr/>
        <p:txBody>
          <a:bodyPr/>
          <a:lstStyle/>
          <a:p>
            <a:r>
              <a:rPr lang="zh-CN" altLang="en-US" dirty="0"/>
              <a:t>数据结构</a:t>
            </a:r>
          </a:p>
        </p:txBody>
      </p:sp>
      <p:sp>
        <p:nvSpPr>
          <p:cNvPr id="3" name="副标题 2">
            <a:extLst>
              <a:ext uri="{FF2B5EF4-FFF2-40B4-BE49-F238E27FC236}">
                <a16:creationId xmlns:a16="http://schemas.microsoft.com/office/drawing/2014/main" id="{C268E3A7-A4B9-4A6F-9E82-9F7E20CF13F5}"/>
              </a:ext>
            </a:extLst>
          </p:cNvPr>
          <p:cNvSpPr>
            <a:spLocks noGrp="1"/>
          </p:cNvSpPr>
          <p:nvPr>
            <p:ph type="subTitle" idx="1"/>
          </p:nvPr>
        </p:nvSpPr>
        <p:spPr/>
        <p:txBody>
          <a:bodyPr/>
          <a:lstStyle/>
          <a:p>
            <a:r>
              <a:rPr lang="zh-CN" altLang="en-US" dirty="0">
                <a:latin typeface="+mn-ea"/>
                <a:ea typeface="+mn-ea"/>
              </a:rPr>
              <a:t>吴清月</a:t>
            </a:r>
          </a:p>
        </p:txBody>
      </p:sp>
    </p:spTree>
    <p:extLst>
      <p:ext uri="{BB962C8B-B14F-4D97-AF65-F5344CB8AC3E}">
        <p14:creationId xmlns:p14="http://schemas.microsoft.com/office/powerpoint/2010/main" val="203827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BD1DD-FAD1-4564-B15C-4B23871C009B}"/>
              </a:ext>
            </a:extLst>
          </p:cNvPr>
          <p:cNvSpPr>
            <a:spLocks noGrp="1"/>
          </p:cNvSpPr>
          <p:nvPr>
            <p:ph type="title"/>
          </p:nvPr>
        </p:nvSpPr>
        <p:spPr/>
        <p:txBody>
          <a:bodyPr/>
          <a:lstStyle/>
          <a:p>
            <a:r>
              <a:rPr lang="zh-CN" altLang="en-US" dirty="0"/>
              <a:t>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955446-4744-4127-9E66-C2715B082489}"/>
                  </a:ext>
                </a:extLst>
              </p:cNvPr>
              <p:cNvSpPr>
                <a:spLocks noGrp="1"/>
              </p:cNvSpPr>
              <p:nvPr>
                <p:ph sz="quarter" idx="1"/>
              </p:nvPr>
            </p:nvSpPr>
            <p:spPr/>
            <p:txBody>
              <a:bodyPr/>
              <a:lstStyle/>
              <a:p>
                <a:r>
                  <a:rPr lang="zh-CN" altLang="en-US" dirty="0"/>
                  <a:t>写一个数据结构，支持区间修改，区间查询。</a:t>
                </a:r>
                <a:endParaRPr lang="en-US" altLang="zh-CN" dirty="0"/>
              </a:p>
              <a:p>
                <a:r>
                  <a:rPr lang="zh-CN" altLang="en-US" dirty="0"/>
                  <a:t>还是用线段树来实现。</a:t>
                </a:r>
                <a:endParaRPr lang="en-US" altLang="zh-CN" dirty="0"/>
              </a:p>
              <a:p>
                <a:r>
                  <a:rPr lang="zh-CN" altLang="en-US" dirty="0"/>
                  <a:t>区间查询好做，如何实现区间修改呢？</a:t>
                </a:r>
                <a:endParaRPr lang="en-US" altLang="zh-CN" dirty="0"/>
              </a:p>
              <a:p>
                <a:r>
                  <a:rPr lang="zh-CN" altLang="en-US" dirty="0"/>
                  <a:t>注意到一个区间会被分割成</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个小区间，所以我们直接把这些小区间打上一个标记表示被修改过。</a:t>
                </a:r>
                <a:endParaRPr lang="en-US" altLang="zh-CN" dirty="0"/>
              </a:p>
              <a:p>
                <a:r>
                  <a:rPr lang="zh-CN" altLang="en-US" dirty="0"/>
                  <a:t>查询到这个点的时候把这个标记下放到子节点。</a:t>
                </a:r>
              </a:p>
            </p:txBody>
          </p:sp>
        </mc:Choice>
        <mc:Fallback xmlns="">
          <p:sp>
            <p:nvSpPr>
              <p:cNvPr id="3" name="内容占位符 2">
                <a:extLst>
                  <a:ext uri="{FF2B5EF4-FFF2-40B4-BE49-F238E27FC236}">
                    <a16:creationId xmlns:a16="http://schemas.microsoft.com/office/drawing/2014/main" id="{38955446-4744-4127-9E66-C2715B082489}"/>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40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39F86-8615-4D4B-A736-2669D926DA5E}"/>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CD965117-063A-4466-AF14-7279BC2BDE6B}"/>
              </a:ext>
            </a:extLst>
          </p:cNvPr>
          <p:cNvSpPr>
            <a:spLocks noGrp="1"/>
          </p:cNvSpPr>
          <p:nvPr>
            <p:ph sz="quarter" idx="1"/>
          </p:nvPr>
        </p:nvSpPr>
        <p:spPr/>
        <p:txBody>
          <a:bodyPr/>
          <a:lstStyle/>
          <a:p>
            <a:r>
              <a:rPr lang="zh-CN" altLang="en-US" dirty="0">
                <a:latin typeface="Consolas" panose="020B0609020204030204" pitchFamily="49" charset="0"/>
              </a:rPr>
              <a:t>如果维护的信息是可减的，那么可以在线段树上删掉一些没用的节点：</a:t>
            </a:r>
            <a:endParaRPr lang="en-US" altLang="zh-CN" dirty="0">
              <a:latin typeface="Consolas" panose="020B0609020204030204" pitchFamily="49" charset="0"/>
            </a:endParaRPr>
          </a:p>
          <a:p>
            <a:r>
              <a:rPr lang="zh-CN" altLang="en-US" dirty="0">
                <a:latin typeface="Consolas" panose="020B0609020204030204" pitchFamily="49" charset="0"/>
              </a:rPr>
              <a:t>这样形成的结构叫做树状数组。</a:t>
            </a:r>
            <a:endParaRPr lang="en-US" altLang="zh-CN" dirty="0">
              <a:latin typeface="Consolas" panose="020B0609020204030204" pitchFamily="49" charset="0"/>
            </a:endParaRPr>
          </a:p>
          <a:p>
            <a:r>
              <a:rPr lang="zh-CN" altLang="en-US" dirty="0">
                <a:latin typeface="Consolas" panose="020B0609020204030204" pitchFamily="49" charset="0"/>
              </a:rPr>
              <a:t>树状数组是一个数组，常数比线段树要小很多。</a:t>
            </a:r>
            <a:endParaRPr lang="en-US" altLang="zh-CN" dirty="0">
              <a:latin typeface="Consolas" panose="020B0609020204030204" pitchFamily="49" charset="0"/>
            </a:endParaRPr>
          </a:p>
          <a:p>
            <a:r>
              <a:rPr lang="zh-CN" altLang="en-US" dirty="0">
                <a:latin typeface="Consolas" panose="020B0609020204030204" pitchFamily="49" charset="0"/>
              </a:rPr>
              <a:t>复杂度还是一个</a:t>
            </a:r>
            <a:r>
              <a:rPr lang="en-US" altLang="zh-CN" dirty="0">
                <a:latin typeface="Consolas" panose="020B0609020204030204" pitchFamily="49" charset="0"/>
              </a:rPr>
              <a:t>log</a:t>
            </a:r>
            <a:r>
              <a:rPr lang="zh-CN" altLang="en-US" dirty="0">
                <a:latin typeface="Consolas" panose="020B0609020204030204" pitchFamily="49" charset="0"/>
              </a:rPr>
              <a:t>。</a:t>
            </a:r>
          </a:p>
        </p:txBody>
      </p:sp>
      <p:pic>
        <p:nvPicPr>
          <p:cNvPr id="4" name="图片 3">
            <a:extLst>
              <a:ext uri="{FF2B5EF4-FFF2-40B4-BE49-F238E27FC236}">
                <a16:creationId xmlns:a16="http://schemas.microsoft.com/office/drawing/2014/main" id="{C1164A8C-B538-486B-9AF9-70ED282BAAA2}"/>
              </a:ext>
            </a:extLst>
          </p:cNvPr>
          <p:cNvPicPr>
            <a:picLocks noChangeAspect="1"/>
          </p:cNvPicPr>
          <p:nvPr/>
        </p:nvPicPr>
        <p:blipFill>
          <a:blip r:embed="rId2"/>
          <a:stretch>
            <a:fillRect/>
          </a:stretch>
        </p:blipFill>
        <p:spPr>
          <a:xfrm>
            <a:off x="8587480" y="1683869"/>
            <a:ext cx="2994920" cy="1745131"/>
          </a:xfrm>
          <a:prstGeom prst="rect">
            <a:avLst/>
          </a:prstGeom>
        </p:spPr>
      </p:pic>
    </p:spTree>
    <p:extLst>
      <p:ext uri="{BB962C8B-B14F-4D97-AF65-F5344CB8AC3E}">
        <p14:creationId xmlns:p14="http://schemas.microsoft.com/office/powerpoint/2010/main" val="357713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F31A-D871-4800-8B34-48D875DA720B}"/>
              </a:ext>
            </a:extLst>
          </p:cNvPr>
          <p:cNvSpPr>
            <a:spLocks noGrp="1"/>
          </p:cNvSpPr>
          <p:nvPr>
            <p:ph type="title"/>
          </p:nvPr>
        </p:nvSpPr>
        <p:spPr/>
        <p:txBody>
          <a:bodyPr/>
          <a:lstStyle/>
          <a:p>
            <a:r>
              <a:rPr lang="zh-CN" altLang="en-US" dirty="0"/>
              <a:t>洛谷</a:t>
            </a:r>
            <a:r>
              <a:rPr lang="en-US" altLang="zh-CN" dirty="0"/>
              <a:t>1739 </a:t>
            </a:r>
            <a:r>
              <a:rPr lang="zh-CN" altLang="en-US" dirty="0"/>
              <a:t>表达式括号匹配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D91970-0FFA-4A75-ADFD-51F2AA974BE6}"/>
                  </a:ext>
                </a:extLst>
              </p:cNvPr>
              <p:cNvSpPr>
                <a:spLocks noGrp="1"/>
              </p:cNvSpPr>
              <p:nvPr>
                <p:ph sz="quarter" idx="1"/>
              </p:nvPr>
            </p:nvSpPr>
            <p:spPr/>
            <p:txBody>
              <a:bodyPr/>
              <a:lstStyle/>
              <a:p>
                <a:r>
                  <a:rPr lang="zh-CN" altLang="en-US" dirty="0"/>
                  <a:t>输入一个字符串，问括号匹配是否合法。</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a:p>
                <a:endParaRPr lang="en-US" altLang="zh-CN" dirty="0"/>
              </a:p>
              <a:p>
                <a:endParaRPr lang="en-US" altLang="zh-CN" dirty="0"/>
              </a:p>
              <a:p>
                <a:r>
                  <a:rPr lang="zh-CN" altLang="en-US" dirty="0"/>
                  <a:t>直接用栈就好了。</a:t>
                </a:r>
              </a:p>
            </p:txBody>
          </p:sp>
        </mc:Choice>
        <mc:Fallback xmlns="">
          <p:sp>
            <p:nvSpPr>
              <p:cNvPr id="3" name="内容占位符 2">
                <a:extLst>
                  <a:ext uri="{FF2B5EF4-FFF2-40B4-BE49-F238E27FC236}">
                    <a16:creationId xmlns:a16="http://schemas.microsoft.com/office/drawing/2014/main" id="{B9D91970-0FFA-4A75-ADFD-51F2AA974BE6}"/>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E8B9B-9B37-4117-9B8E-4180CAEC3BF7}"/>
              </a:ext>
            </a:extLst>
          </p:cNvPr>
          <p:cNvSpPr>
            <a:spLocks noGrp="1"/>
          </p:cNvSpPr>
          <p:nvPr>
            <p:ph type="title"/>
          </p:nvPr>
        </p:nvSpPr>
        <p:spPr/>
        <p:txBody>
          <a:bodyPr/>
          <a:lstStyle/>
          <a:p>
            <a:r>
              <a:rPr lang="zh-CN" altLang="en-US" dirty="0"/>
              <a:t>洛谷</a:t>
            </a:r>
            <a:r>
              <a:rPr lang="en-US" altLang="zh-CN" dirty="0"/>
              <a:t>1908 </a:t>
            </a:r>
            <a:r>
              <a:rPr lang="zh-CN" altLang="en-US" dirty="0"/>
              <a:t>逆序对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1B767E-5AC2-4D4E-82E1-C77DF1380F92}"/>
                  </a:ext>
                </a:extLst>
              </p:cNvPr>
              <p:cNvSpPr>
                <a:spLocks noGrp="1"/>
              </p:cNvSpPr>
              <p:nvPr>
                <p:ph sz="quarter" idx="1"/>
              </p:nvPr>
            </p:nvSpPr>
            <p:spPr/>
            <p:txBody>
              <a:bodyPr/>
              <a:lstStyle/>
              <a:p>
                <a:r>
                  <a:rPr lang="zh-CN" altLang="en-US" dirty="0"/>
                  <a:t>给你一个序列，求逆序对数量。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351B767E-5AC2-4D4E-82E1-C77DF1380F92}"/>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163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0A476-9053-4CF8-A355-10A77040C6EC}"/>
              </a:ext>
            </a:extLst>
          </p:cNvPr>
          <p:cNvSpPr>
            <a:spLocks noGrp="1"/>
          </p:cNvSpPr>
          <p:nvPr>
            <p:ph type="title"/>
          </p:nvPr>
        </p:nvSpPr>
        <p:spPr/>
        <p:txBody>
          <a:bodyPr/>
          <a:lstStyle/>
          <a:p>
            <a:r>
              <a:rPr lang="zh-CN" altLang="en-US" dirty="0"/>
              <a:t>洛谷</a:t>
            </a:r>
            <a:r>
              <a:rPr lang="en-US" altLang="zh-CN" dirty="0"/>
              <a:t>1908 </a:t>
            </a:r>
            <a:r>
              <a:rPr lang="zh-CN" altLang="en-US" dirty="0"/>
              <a:t>逆序对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0398C8-A409-4B16-92EA-6122B44F7768}"/>
                  </a:ext>
                </a:extLst>
              </p:cNvPr>
              <p:cNvSpPr>
                <a:spLocks noGrp="1"/>
              </p:cNvSpPr>
              <p:nvPr>
                <p:ph sz="quarter" idx="1"/>
              </p:nvPr>
            </p:nvSpPr>
            <p:spPr/>
            <p:txBody>
              <a:bodyPr/>
              <a:lstStyle/>
              <a:p>
                <a:r>
                  <a:rPr lang="zh-CN" altLang="en-US" dirty="0"/>
                  <a:t>方法一：归并排序。</a:t>
                </a:r>
                <a:endParaRPr lang="en-US" altLang="zh-CN" dirty="0"/>
              </a:p>
              <a:p>
                <a:r>
                  <a:rPr lang="zh-CN" altLang="en-US" dirty="0"/>
                  <a:t>尝试在归并排序的时候统计逆序对。</a:t>
                </a:r>
                <a:endParaRPr lang="en-US" altLang="zh-CN" dirty="0"/>
              </a:p>
              <a:p>
                <a:r>
                  <a:rPr lang="zh-CN" altLang="en-US" dirty="0"/>
                  <a:t>每次归并的时候，只需要考虑左边的元素和右边的元素产生的逆序对。</a:t>
                </a:r>
                <a:endParaRPr lang="en-US" altLang="zh-CN" dirty="0"/>
              </a:p>
              <a:p>
                <a:r>
                  <a:rPr lang="zh-CN" altLang="en-US" dirty="0"/>
                  <a:t>两边用两个队列，每次弹出最小的，然后看它形成了多少逆序对。</a:t>
                </a:r>
                <a:endParaRPr lang="en-US" altLang="zh-CN" dirty="0"/>
              </a:p>
              <a:p>
                <a:r>
                  <a:rPr lang="zh-CN" altLang="en-US" dirty="0"/>
                  <a:t>方法二：树状数组</a:t>
                </a:r>
                <a:endParaRPr lang="en-US" altLang="zh-CN" dirty="0"/>
              </a:p>
              <a:p>
                <a:r>
                  <a:rPr lang="zh-CN" altLang="en-US" dirty="0"/>
                  <a:t>先离散化，然后从左到右插入到树状数组中，查询它左边有多少元素比它大。</a:t>
                </a:r>
                <a:endParaRPr lang="en-US" altLang="zh-CN" dirty="0"/>
              </a:p>
              <a:p>
                <a:endParaRPr lang="en-US" altLang="zh-CN" dirty="0"/>
              </a:p>
              <a:p>
                <a:r>
                  <a:rPr lang="zh-CN" altLang="en-US" dirty="0"/>
                  <a:t>时间复杂度都是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a:t>
                </a:r>
              </a:p>
            </p:txBody>
          </p:sp>
        </mc:Choice>
        <mc:Fallback xmlns="">
          <p:sp>
            <p:nvSpPr>
              <p:cNvPr id="3" name="内容占位符 2">
                <a:extLst>
                  <a:ext uri="{FF2B5EF4-FFF2-40B4-BE49-F238E27FC236}">
                    <a16:creationId xmlns:a16="http://schemas.microsoft.com/office/drawing/2014/main" id="{C20398C8-A409-4B16-92EA-6122B44F776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15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D4E92-422F-40E5-8D11-7482B0CE788F}"/>
              </a:ext>
            </a:extLst>
          </p:cNvPr>
          <p:cNvSpPr>
            <a:spLocks noGrp="1"/>
          </p:cNvSpPr>
          <p:nvPr>
            <p:ph type="title"/>
          </p:nvPr>
        </p:nvSpPr>
        <p:spPr/>
        <p:txBody>
          <a:bodyPr/>
          <a:lstStyle/>
          <a:p>
            <a:r>
              <a:rPr lang="en-US" altLang="zh-CN" dirty="0"/>
              <a:t>NOIP2004 </a:t>
            </a:r>
            <a:r>
              <a:rPr lang="zh-CN" altLang="en-US" dirty="0"/>
              <a:t>合并果子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819FD0-F425-4B25-BE9D-5761A992CEF7}"/>
                  </a:ext>
                </a:extLst>
              </p:cNvPr>
              <p:cNvSpPr>
                <a:spLocks noGrp="1"/>
              </p:cNvSpPr>
              <p:nvPr>
                <p:ph sz="quarter" idx="1"/>
              </p:nvPr>
            </p:nvSpPr>
            <p:spPr/>
            <p:txBody>
              <a:bodyPr/>
              <a:lstStyle/>
              <a:p>
                <a:r>
                  <a:rPr lang="zh-CN" altLang="en-US" dirty="0">
                    <a:latin typeface="Consolas" panose="020B0609020204030204" pitchFamily="49" charset="0"/>
                  </a:rPr>
                  <a:t>有</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堆果子，每一堆有一个重量，每次可以选择将两堆果子合并，付出的体力值为两堆的重量之和。</a:t>
                </a:r>
                <a:endParaRPr lang="en-US" altLang="zh-CN" dirty="0">
                  <a:latin typeface="Consolas" panose="020B0609020204030204" pitchFamily="49" charset="0"/>
                </a:endParaRPr>
              </a:p>
              <a:p>
                <a:r>
                  <a:rPr lang="zh-CN" altLang="en-US" dirty="0">
                    <a:latin typeface="Consolas" panose="020B0609020204030204" pitchFamily="49" charset="0"/>
                  </a:rPr>
                  <a:t>求将所有果子合并为一堆的最小体力。</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m:t>
                    </m:r>
                  </m:oMath>
                </a14:m>
                <a:r>
                  <a:rPr lang="zh-CN" altLang="en-US" dirty="0">
                    <a:latin typeface="Consolas" panose="020B0609020204030204" pitchFamily="49" charset="0"/>
                  </a:rPr>
                  <a:t>（</a:t>
                </a:r>
                <a:r>
                  <a:rPr lang="en-US" altLang="zh-CN" dirty="0">
                    <a:latin typeface="Consolas" panose="020B0609020204030204" pitchFamily="49" charset="0"/>
                  </a:rPr>
                  <a:t>2004</a:t>
                </a:r>
                <a:r>
                  <a:rPr lang="zh-CN" altLang="en-US" dirty="0">
                    <a:latin typeface="Consolas" panose="020B0609020204030204" pitchFamily="49" charset="0"/>
                  </a:rPr>
                  <a:t>年的电脑）</a:t>
                </a:r>
              </a:p>
            </p:txBody>
          </p:sp>
        </mc:Choice>
        <mc:Fallback xmlns="">
          <p:sp>
            <p:nvSpPr>
              <p:cNvPr id="3" name="内容占位符 2">
                <a:extLst>
                  <a:ext uri="{FF2B5EF4-FFF2-40B4-BE49-F238E27FC236}">
                    <a16:creationId xmlns:a16="http://schemas.microsoft.com/office/drawing/2014/main" id="{96819FD0-F425-4B25-BE9D-5761A992CEF7}"/>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67307-3099-4EC1-A9A1-2EB5ABED33FD}"/>
              </a:ext>
            </a:extLst>
          </p:cNvPr>
          <p:cNvSpPr>
            <a:spLocks noGrp="1"/>
          </p:cNvSpPr>
          <p:nvPr>
            <p:ph type="title"/>
          </p:nvPr>
        </p:nvSpPr>
        <p:spPr/>
        <p:txBody>
          <a:bodyPr/>
          <a:lstStyle/>
          <a:p>
            <a:r>
              <a:rPr lang="en-US" altLang="zh-CN" dirty="0"/>
              <a:t>NOIP2004 </a:t>
            </a:r>
            <a:r>
              <a:rPr lang="zh-CN" altLang="en-US" dirty="0"/>
              <a:t>合并果子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8C338B-C300-4F30-B35E-CBA0CFDC11D0}"/>
                  </a:ext>
                </a:extLst>
              </p:cNvPr>
              <p:cNvSpPr>
                <a:spLocks noGrp="1"/>
              </p:cNvSpPr>
              <p:nvPr>
                <p:ph sz="quarter" idx="1"/>
              </p:nvPr>
            </p:nvSpPr>
            <p:spPr/>
            <p:txBody>
              <a:bodyPr>
                <a:normAutofit lnSpcReduction="10000"/>
              </a:bodyPr>
              <a:lstStyle/>
              <a:p>
                <a:r>
                  <a:rPr lang="zh-CN" altLang="en-US" dirty="0">
                    <a:latin typeface="Consolas" panose="020B0609020204030204" pitchFamily="49" charset="0"/>
                  </a:rPr>
                  <a:t>每次贪心找最小的两堆进行合并一定是最优的。</a:t>
                </a:r>
                <a:endParaRPr lang="en-US" altLang="zh-CN" dirty="0">
                  <a:latin typeface="Consolas" panose="020B0609020204030204" pitchFamily="49" charset="0"/>
                </a:endParaRPr>
              </a:p>
              <a:p>
                <a:r>
                  <a:rPr lang="zh-CN" altLang="en-US" dirty="0">
                    <a:latin typeface="Consolas" panose="020B0609020204030204" pitchFamily="49" charset="0"/>
                  </a:rPr>
                  <a:t>所以用一个堆维护一下，每一次取出最小的两个元素，然后把它们的和加入到堆里面即可。</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实际上还有一个更加优秀的解法。</a:t>
                </a:r>
                <a:endParaRPr lang="en-US" altLang="zh-CN" dirty="0">
                  <a:latin typeface="Consolas" panose="020B0609020204030204" pitchFamily="49" charset="0"/>
                </a:endParaRPr>
              </a:p>
              <a:p>
                <a:r>
                  <a:rPr lang="zh-CN" altLang="en-US" dirty="0">
                    <a:latin typeface="Consolas" panose="020B0609020204030204" pitchFamily="49" charset="0"/>
                  </a:rPr>
                  <a:t>注意到，每次合并出来的元素一定是单调的。</a:t>
                </a:r>
                <a:endParaRPr lang="en-US" altLang="zh-CN" dirty="0">
                  <a:latin typeface="Consolas" panose="020B0609020204030204" pitchFamily="49" charset="0"/>
                </a:endParaRPr>
              </a:p>
              <a:p>
                <a:r>
                  <a:rPr lang="zh-CN" altLang="en-US" dirty="0">
                    <a:latin typeface="Consolas" panose="020B0609020204030204" pitchFamily="49" charset="0"/>
                  </a:rPr>
                  <a:t>所以拿两个队列维护，先把所有数</a:t>
                </a:r>
                <a:r>
                  <a:rPr lang="en-US" altLang="zh-CN" dirty="0">
                    <a:latin typeface="Consolas" panose="020B0609020204030204" pitchFamily="49" charset="0"/>
                  </a:rPr>
                  <a:t>sort</a:t>
                </a:r>
                <a:r>
                  <a:rPr lang="zh-CN" altLang="en-US" dirty="0">
                    <a:latin typeface="Consolas" panose="020B0609020204030204" pitchFamily="49" charset="0"/>
                  </a:rPr>
                  <a:t>一下放到第一个队列里面，然后每次看是第一个队首更大还是第二个队首更大，找出最小的两个，弹出后加在一起放到第二个队列末尾。</a:t>
                </a:r>
                <a:endParaRPr lang="en-US" altLang="zh-CN" dirty="0">
                  <a:latin typeface="Consolas" panose="020B0609020204030204" pitchFamily="49" charset="0"/>
                </a:endParaRPr>
              </a:p>
              <a:p>
                <a:r>
                  <a:rPr lang="zh-CN" altLang="en-US" dirty="0">
                    <a:latin typeface="Consolas" panose="020B0609020204030204" pitchFamily="49" charset="0"/>
                  </a:rPr>
                  <a:t>时间复杂度还是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，但是复杂度瓶颈是排序。</a:t>
                </a:r>
              </a:p>
            </p:txBody>
          </p:sp>
        </mc:Choice>
        <mc:Fallback xmlns="">
          <p:sp>
            <p:nvSpPr>
              <p:cNvPr id="3" name="内容占位符 2">
                <a:extLst>
                  <a:ext uri="{FF2B5EF4-FFF2-40B4-BE49-F238E27FC236}">
                    <a16:creationId xmlns:a16="http://schemas.microsoft.com/office/drawing/2014/main" id="{138C338B-C300-4F30-B35E-CBA0CFDC11D0}"/>
                  </a:ext>
                </a:extLst>
              </p:cNvPr>
              <p:cNvSpPr>
                <a:spLocks noGrp="1" noRot="1" noChangeAspect="1" noMove="1" noResize="1" noEditPoints="1" noAdjustHandles="1" noChangeArrowheads="1" noChangeShapeType="1" noTextEdit="1"/>
              </p:cNvSpPr>
              <p:nvPr>
                <p:ph sz="quarter" idx="1"/>
              </p:nvPr>
            </p:nvSpPr>
            <p:spPr>
              <a:blipFill>
                <a:blip r:embed="rId2"/>
                <a:stretch>
                  <a:fillRect l="-500" t="-1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93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CE831-4653-48B7-952C-B402ADC49015}"/>
              </a:ext>
            </a:extLst>
          </p:cNvPr>
          <p:cNvSpPr>
            <a:spLocks noGrp="1"/>
          </p:cNvSpPr>
          <p:nvPr>
            <p:ph type="title"/>
          </p:nvPr>
        </p:nvSpPr>
        <p:spPr/>
        <p:txBody>
          <a:bodyPr/>
          <a:lstStyle/>
          <a:p>
            <a:r>
              <a:rPr lang="en-US" altLang="zh-CN" dirty="0"/>
              <a:t>NOIP2016 </a:t>
            </a:r>
            <a:r>
              <a:rPr lang="zh-CN" altLang="en-US" dirty="0"/>
              <a:t>蚯蚓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053426-563F-45DF-89C2-464E139FEE64}"/>
                  </a:ext>
                </a:extLst>
              </p:cNvPr>
              <p:cNvSpPr>
                <a:spLocks noGrp="1"/>
              </p:cNvSpPr>
              <p:nvPr>
                <p:ph sz="quarter"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段蚯蚓，每次你会选择一条最长的，假设长度为</a:t>
                </a:r>
                <a14:m>
                  <m:oMath xmlns:m="http://schemas.openxmlformats.org/officeDocument/2006/math">
                    <m:r>
                      <a:rPr lang="en-US" altLang="zh-CN" b="0" i="1" smtClean="0">
                        <a:latin typeface="Cambria Math" panose="02040503050406030204" pitchFamily="18" charset="0"/>
                      </a:rPr>
                      <m:t>𝑥</m:t>
                    </m:r>
                  </m:oMath>
                </a14:m>
                <a:r>
                  <a:rPr lang="zh-CN" altLang="en-US" dirty="0"/>
                  <a:t>，并且把它切成长度为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𝑝𝑥</m:t>
                        </m:r>
                      </m:e>
                    </m:d>
                  </m:oMath>
                </a14:m>
                <a:r>
                  <a:rPr lang="zh-CN" altLang="en-US" dirty="0"/>
                  <a:t>和</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𝑝𝑥</m:t>
                        </m:r>
                      </m:e>
                    </m:d>
                  </m:oMath>
                </a14:m>
                <a:r>
                  <a:rPr lang="zh-CN" altLang="en-US" dirty="0"/>
                  <a:t>的两段，同时其余的所有蚯蚓长度都会增加</a:t>
                </a:r>
                <a14:m>
                  <m:oMath xmlns:m="http://schemas.openxmlformats.org/officeDocument/2006/math">
                    <m:r>
                      <a:rPr lang="en-US" altLang="zh-CN" b="0" i="1" smtClean="0">
                        <a:latin typeface="Cambria Math" panose="02040503050406030204" pitchFamily="18" charset="0"/>
                      </a:rPr>
                      <m:t>𝑞</m:t>
                    </m:r>
                  </m:oMath>
                </a14:m>
                <a:r>
                  <a:rPr lang="zh-CN" altLang="en-US" dirty="0"/>
                  <a:t>。</a:t>
                </a:r>
                <a:endParaRPr lang="en-US" altLang="zh-CN" dirty="0"/>
              </a:p>
              <a:p>
                <a:r>
                  <a:rPr lang="zh-CN" altLang="en-US" dirty="0"/>
                  <a:t>问你</a:t>
                </a:r>
                <a14:m>
                  <m:oMath xmlns:m="http://schemas.openxmlformats.org/officeDocument/2006/math">
                    <m:r>
                      <a:rPr lang="en-US" altLang="zh-CN" b="0" i="1" smtClean="0">
                        <a:latin typeface="Cambria Math" panose="02040503050406030204" pitchFamily="18" charset="0"/>
                      </a:rPr>
                      <m:t>𝑚</m:t>
                    </m:r>
                  </m:oMath>
                </a14:m>
                <a:r>
                  <a:rPr lang="zh-CN" altLang="en-US" dirty="0"/>
                  <a:t>秒内切割的每一条蚯蚓的长度和最后的所有蚯蚓的长度。</a:t>
                </a:r>
                <a:endParaRPr lang="en-US" altLang="zh-CN" dirty="0"/>
              </a:p>
              <a:p>
                <a:r>
                  <a:rPr lang="zh-CN" altLang="en-US" dirty="0"/>
                  <a:t>要求复杂度线性。</a:t>
                </a:r>
                <a:endParaRPr lang="en-US" altLang="zh-CN" dirty="0"/>
              </a:p>
            </p:txBody>
          </p:sp>
        </mc:Choice>
        <mc:Fallback xmlns="">
          <p:sp>
            <p:nvSpPr>
              <p:cNvPr id="3" name="内容占位符 2">
                <a:extLst>
                  <a:ext uri="{FF2B5EF4-FFF2-40B4-BE49-F238E27FC236}">
                    <a16:creationId xmlns:a16="http://schemas.microsoft.com/office/drawing/2014/main" id="{C6053426-563F-45DF-89C2-464E139FEE64}"/>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39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FC89F-4417-4CD1-81A1-11F13A818D02}"/>
              </a:ext>
            </a:extLst>
          </p:cNvPr>
          <p:cNvSpPr>
            <a:spLocks noGrp="1"/>
          </p:cNvSpPr>
          <p:nvPr>
            <p:ph type="title"/>
          </p:nvPr>
        </p:nvSpPr>
        <p:spPr/>
        <p:txBody>
          <a:bodyPr/>
          <a:lstStyle/>
          <a:p>
            <a:r>
              <a:rPr lang="en-US" altLang="zh-CN" dirty="0"/>
              <a:t>NOIP2016 </a:t>
            </a:r>
            <a:r>
              <a:rPr lang="zh-CN" altLang="en-US" dirty="0"/>
              <a:t>蚯蚓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F693BB-01EB-4667-BB8E-62D3197C6E1C}"/>
                  </a:ext>
                </a:extLst>
              </p:cNvPr>
              <p:cNvSpPr>
                <a:spLocks noGrp="1"/>
              </p:cNvSpPr>
              <p:nvPr>
                <p:ph sz="quarter" idx="1"/>
              </p:nvPr>
            </p:nvSpPr>
            <p:spPr/>
            <p:txBody>
              <a:bodyPr/>
              <a:lstStyle/>
              <a:p>
                <a:r>
                  <a:rPr lang="zh-CN" altLang="en-US" dirty="0"/>
                  <a:t>首先可以用一个堆实现</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r>
                  <a:rPr lang="zh-CN" altLang="en-US" dirty="0"/>
                  <a:t>。</a:t>
                </a:r>
                <a:endParaRPr lang="en-US" altLang="zh-CN" dirty="0"/>
              </a:p>
              <a:p>
                <a:r>
                  <a:rPr lang="zh-CN" altLang="en-US" dirty="0"/>
                  <a:t>如何线性呢？</a:t>
                </a:r>
                <a:endParaRPr lang="en-US" altLang="zh-CN" dirty="0"/>
              </a:p>
              <a:p>
                <a:r>
                  <a:rPr lang="zh-CN" altLang="en-US" dirty="0"/>
                  <a:t>注意到，如果不切割，那么所有蚯蚓长度的大小关系是不会变的。</a:t>
                </a:r>
                <a:endParaRPr lang="en-US" altLang="zh-CN" dirty="0"/>
              </a:p>
              <a:p>
                <a:r>
                  <a:rPr lang="zh-CN" altLang="en-US" dirty="0"/>
                  <a:t>同时，如果我们在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a14:m>
                <a:r>
                  <a:rPr lang="zh-CN" altLang="en-US" dirty="0"/>
                  <a:t>时刻切割了一条初始长度为</a:t>
                </a:r>
                <a14:m>
                  <m:oMath xmlns:m="http://schemas.openxmlformats.org/officeDocument/2006/math">
                    <m:r>
                      <a:rPr lang="en-US" altLang="zh-CN" b="0" i="1" smtClean="0">
                        <a:latin typeface="Cambria Math" panose="02040503050406030204" pitchFamily="18" charset="0"/>
                      </a:rPr>
                      <m:t>𝑥</m:t>
                    </m:r>
                  </m:oMath>
                </a14:m>
                <a:r>
                  <a:rPr lang="zh-CN" altLang="en-US" dirty="0"/>
                  <a:t>蚯蚓，在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a14:m>
                <a:r>
                  <a:rPr lang="zh-CN" altLang="en-US" dirty="0"/>
                  <a:t>时刻切割了一条初始长度为</a:t>
                </a:r>
                <a14:m>
                  <m:oMath xmlns:m="http://schemas.openxmlformats.org/officeDocument/2006/math">
                    <m:r>
                      <a:rPr lang="en-US" altLang="zh-CN" b="0" i="1" smtClean="0">
                        <a:latin typeface="Cambria Math" panose="02040503050406030204" pitchFamily="18" charset="0"/>
                      </a:rPr>
                      <m:t>𝑦</m:t>
                    </m:r>
                  </m:oMath>
                </a14:m>
                <a:r>
                  <a:rPr lang="zh-CN" altLang="en-US" dirty="0"/>
                  <a:t>的蚯蚓，其中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&gt;</m:t>
                    </m:r>
                    <m:r>
                      <a:rPr lang="en-US" altLang="zh-CN" b="0" i="1" smtClean="0">
                        <a:latin typeface="Cambria Math" panose="02040503050406030204" pitchFamily="18" charset="0"/>
                      </a:rPr>
                      <m:t>𝑦</m:t>
                    </m:r>
                  </m:oMath>
                </a14:m>
                <a:r>
                  <a:rPr lang="zh-CN" altLang="en-US" dirty="0"/>
                  <a:t>。</a:t>
                </a:r>
                <a:endParaRPr lang="en-US" altLang="zh-CN" dirty="0"/>
              </a:p>
              <a:p>
                <a:r>
                  <a:rPr lang="zh-CN" altLang="en-US" dirty="0"/>
                  <a:t>然后我们注意到，第一次切下的蚯蚓初始长度长，增加的长度还更多（先切下来增加的长度更多），所以第一次切下的一定比第二次切下的要长。</a:t>
                </a:r>
                <a:endParaRPr lang="en-US" altLang="zh-CN" dirty="0"/>
              </a:p>
              <a:p>
                <a:r>
                  <a:rPr lang="zh-CN" altLang="en-US" dirty="0"/>
                  <a:t>也就是满足单调性的。和上一道题一样，开三个队列，第一个队列存储原来的蚯蚓，第二个队列存储切下来的第一条蚯蚓，第三个队列存储切下来的第二条蚯蚓。这样时间复杂度就降到</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t>了。</a:t>
                </a:r>
              </a:p>
            </p:txBody>
          </p:sp>
        </mc:Choice>
        <mc:Fallback xmlns="">
          <p:sp>
            <p:nvSpPr>
              <p:cNvPr id="3" name="内容占位符 2">
                <a:extLst>
                  <a:ext uri="{FF2B5EF4-FFF2-40B4-BE49-F238E27FC236}">
                    <a16:creationId xmlns:a16="http://schemas.microsoft.com/office/drawing/2014/main" id="{ABF693BB-01EB-4667-BB8E-62D3197C6E1C}"/>
                  </a:ext>
                </a:extLst>
              </p:cNvPr>
              <p:cNvSpPr>
                <a:spLocks noGrp="1" noRot="1" noChangeAspect="1" noMove="1" noResize="1" noEditPoints="1" noAdjustHandles="1" noChangeArrowheads="1" noChangeShapeType="1" noTextEdit="1"/>
              </p:cNvSpPr>
              <p:nvPr>
                <p:ph sz="quarter" idx="1"/>
              </p:nvPr>
            </p:nvSpPr>
            <p:spPr>
              <a:blipFill>
                <a:blip r:embed="rId2"/>
                <a:stretch>
                  <a:fillRect l="-500" t="-370" b="-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796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38E25-3491-4E7A-B297-5531AA6BFFD7}"/>
              </a:ext>
            </a:extLst>
          </p:cNvPr>
          <p:cNvSpPr>
            <a:spLocks noGrp="1"/>
          </p:cNvSpPr>
          <p:nvPr>
            <p:ph type="title"/>
          </p:nvPr>
        </p:nvSpPr>
        <p:spPr/>
        <p:txBody>
          <a:bodyPr/>
          <a:lstStyle/>
          <a:p>
            <a:r>
              <a:rPr lang="zh-CN" altLang="en-US" dirty="0"/>
              <a:t>多重背包问题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C0B26A-7ECE-4430-BF10-80B7AF95C9A5}"/>
                  </a:ext>
                </a:extLst>
              </p:cNvPr>
              <p:cNvSpPr>
                <a:spLocks noGrp="1"/>
              </p:cNvSpPr>
              <p:nvPr>
                <p:ph sz="quarter"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种物品和一个大小为</a:t>
                </a:r>
                <a14:m>
                  <m:oMath xmlns:m="http://schemas.openxmlformats.org/officeDocument/2006/math">
                    <m:r>
                      <a:rPr lang="en-US" altLang="zh-CN" b="0" i="1" smtClean="0">
                        <a:latin typeface="Cambria Math" panose="02040503050406030204" pitchFamily="18" charset="0"/>
                      </a:rPr>
                      <m:t>𝑚</m:t>
                    </m:r>
                  </m:oMath>
                </a14:m>
                <a:r>
                  <a:rPr lang="zh-CN" altLang="en-US" dirty="0"/>
                  <a:t>的背包，每一种物品有一个重量</a:t>
                </a:r>
                <a14:m>
                  <m:oMath xmlns:m="http://schemas.openxmlformats.org/officeDocument/2006/math">
                    <m:r>
                      <a:rPr lang="en-US" altLang="zh-CN" b="0" i="1" smtClean="0">
                        <a:latin typeface="Cambria Math" panose="02040503050406030204" pitchFamily="18" charset="0"/>
                      </a:rPr>
                      <m:t>𝑤</m:t>
                    </m:r>
                  </m:oMath>
                </a14:m>
                <a:r>
                  <a:rPr lang="zh-CN" altLang="en-US" dirty="0"/>
                  <a:t>和一个价值</a:t>
                </a:r>
                <a14:m>
                  <m:oMath xmlns:m="http://schemas.openxmlformats.org/officeDocument/2006/math">
                    <m:r>
                      <a:rPr lang="en-US" altLang="zh-CN" b="0" i="1" smtClean="0">
                        <a:latin typeface="Cambria Math" panose="02040503050406030204" pitchFamily="18" charset="0"/>
                      </a:rPr>
                      <m:t>𝑣</m:t>
                    </m:r>
                  </m:oMath>
                </a14:m>
                <a:r>
                  <a:rPr lang="zh-CN" altLang="en-US" dirty="0"/>
                  <a:t>，第</a:t>
                </a:r>
                <a14:m>
                  <m:oMath xmlns:m="http://schemas.openxmlformats.org/officeDocument/2006/math">
                    <m:r>
                      <a:rPr lang="en-US" altLang="zh-CN" b="0" i="1" smtClean="0">
                        <a:latin typeface="Cambria Math" panose="02040503050406030204" pitchFamily="18" charset="0"/>
                      </a:rPr>
                      <m:t>𝑖</m:t>
                    </m:r>
                  </m:oMath>
                </a14:m>
                <a:r>
                  <a:rPr lang="zh-CN" altLang="en-US" dirty="0"/>
                  <a:t>种物品有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个，求总容量不超过上限的情况下的最大价值。</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≤5000</m:t>
                    </m:r>
                  </m:oMath>
                </a14:m>
                <a:endParaRPr lang="zh-CN" altLang="en-US" dirty="0"/>
              </a:p>
            </p:txBody>
          </p:sp>
        </mc:Choice>
        <mc:Fallback xmlns="">
          <p:sp>
            <p:nvSpPr>
              <p:cNvPr id="3" name="内容占位符 2">
                <a:extLst>
                  <a:ext uri="{FF2B5EF4-FFF2-40B4-BE49-F238E27FC236}">
                    <a16:creationId xmlns:a16="http://schemas.microsoft.com/office/drawing/2014/main" id="{9FC0B26A-7ECE-4430-BF10-80B7AF95C9A5}"/>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59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3462-D4EA-44E3-AFA3-C5D22127A1F1}"/>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1063D471-CFD2-44E1-BAA7-C93ACE6DC5FF}"/>
              </a:ext>
            </a:extLst>
          </p:cNvPr>
          <p:cNvSpPr>
            <a:spLocks noGrp="1"/>
          </p:cNvSpPr>
          <p:nvPr>
            <p:ph sz="quarter" idx="1"/>
          </p:nvPr>
        </p:nvSpPr>
        <p:spPr/>
        <p:txBody>
          <a:bodyPr/>
          <a:lstStyle/>
          <a:p>
            <a:r>
              <a:rPr lang="zh-CN" altLang="en-US" dirty="0"/>
              <a:t>栈</a:t>
            </a:r>
            <a:endParaRPr lang="en-US" altLang="zh-CN" dirty="0"/>
          </a:p>
          <a:p>
            <a:r>
              <a:rPr lang="zh-CN" altLang="en-US" dirty="0"/>
              <a:t>队列</a:t>
            </a:r>
            <a:endParaRPr lang="en-US" altLang="zh-CN" dirty="0"/>
          </a:p>
          <a:p>
            <a:r>
              <a:rPr lang="zh-CN" altLang="en-US" dirty="0"/>
              <a:t>优先队列（堆）</a:t>
            </a:r>
            <a:endParaRPr lang="en-US" altLang="zh-CN" dirty="0"/>
          </a:p>
          <a:p>
            <a:r>
              <a:rPr lang="zh-CN" altLang="en-US" dirty="0"/>
              <a:t>单调队列</a:t>
            </a:r>
            <a:endParaRPr lang="en-US" altLang="zh-CN" dirty="0"/>
          </a:p>
          <a:p>
            <a:r>
              <a:rPr lang="zh-CN" altLang="en-US" dirty="0"/>
              <a:t>线段树、树状数组</a:t>
            </a:r>
            <a:endParaRPr lang="en-US" altLang="zh-CN" dirty="0"/>
          </a:p>
          <a:p>
            <a:r>
              <a:rPr lang="zh-CN" altLang="en-US" dirty="0"/>
              <a:t>分块</a:t>
            </a:r>
          </a:p>
        </p:txBody>
      </p:sp>
    </p:spTree>
    <p:extLst>
      <p:ext uri="{BB962C8B-B14F-4D97-AF65-F5344CB8AC3E}">
        <p14:creationId xmlns:p14="http://schemas.microsoft.com/office/powerpoint/2010/main" val="357871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F7DE9-6CF4-4FDE-B11A-D9D007979A31}"/>
              </a:ext>
            </a:extLst>
          </p:cNvPr>
          <p:cNvSpPr>
            <a:spLocks noGrp="1"/>
          </p:cNvSpPr>
          <p:nvPr>
            <p:ph type="title"/>
          </p:nvPr>
        </p:nvSpPr>
        <p:spPr/>
        <p:txBody>
          <a:bodyPr/>
          <a:lstStyle/>
          <a:p>
            <a:r>
              <a:rPr lang="zh-CN" altLang="en-US" dirty="0"/>
              <a:t>多重背包问题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CEC729-1BB7-4D08-8178-885A88C9DF3A}"/>
                  </a:ext>
                </a:extLst>
              </p:cNvPr>
              <p:cNvSpPr>
                <a:spLocks noGrp="1"/>
              </p:cNvSpPr>
              <p:nvPr>
                <p:ph sz="quarter" idx="1"/>
              </p:nvPr>
            </p:nvSpPr>
            <p:spPr/>
            <p:txBody>
              <a:bodyPr/>
              <a:lstStyle/>
              <a:p>
                <a:r>
                  <a:rPr lang="zh-CN" altLang="en-US" dirty="0">
                    <a:latin typeface="Consolas" panose="020B0609020204030204" pitchFamily="49" charset="0"/>
                  </a:rPr>
                  <a:t>可以二进制拆分：</a:t>
                </a:r>
                <a:endParaRPr lang="en-US" altLang="zh-CN" dirty="0">
                  <a:latin typeface="Consolas" panose="020B0609020204030204" pitchFamily="49" charset="0"/>
                </a:endParaRPr>
              </a:p>
              <a:p>
                <a:r>
                  <a:rPr lang="zh-CN" altLang="en-US" dirty="0">
                    <a:latin typeface="Consolas" panose="020B0609020204030204" pitchFamily="49" charset="0"/>
                  </a:rPr>
                  <a:t>假设这种物品有</a:t>
                </a:r>
                <a:r>
                  <a:rPr lang="en-US" altLang="zh-CN" dirty="0">
                    <a:latin typeface="Consolas" panose="020B0609020204030204" pitchFamily="49" charset="0"/>
                  </a:rPr>
                  <a:t>40</a:t>
                </a:r>
                <a:r>
                  <a:rPr lang="zh-CN" altLang="en-US" dirty="0">
                    <a:latin typeface="Consolas" panose="020B0609020204030204" pitchFamily="49" charset="0"/>
                  </a:rPr>
                  <a:t>个，那么就把它捆成</a:t>
                </a:r>
                <a:r>
                  <a:rPr lang="en-US" altLang="zh-CN" dirty="0">
                    <a:latin typeface="Consolas" panose="020B0609020204030204" pitchFamily="49" charset="0"/>
                  </a:rPr>
                  <a:t>1,2,4,8,16,9</a:t>
                </a:r>
                <a:r>
                  <a:rPr lang="zh-CN" altLang="en-US" dirty="0">
                    <a:latin typeface="Consolas" panose="020B0609020204030204" pitchFamily="49" charset="0"/>
                  </a:rPr>
                  <a:t>六个包，这样</a:t>
                </a:r>
                <a:r>
                  <a:rPr lang="en-US" altLang="zh-CN" dirty="0">
                    <a:latin typeface="Consolas" panose="020B0609020204030204" pitchFamily="49" charset="0"/>
                  </a:rPr>
                  <a:t>40</a:t>
                </a:r>
                <a:r>
                  <a:rPr lang="zh-CN" altLang="en-US" dirty="0">
                    <a:latin typeface="Consolas" panose="020B0609020204030204" pitchFamily="49" charset="0"/>
                  </a:rPr>
                  <a:t>个物品就变成了</a:t>
                </a:r>
                <a:r>
                  <a:rPr lang="en-US" altLang="zh-CN" dirty="0">
                    <a:latin typeface="Consolas" panose="020B0609020204030204" pitchFamily="49" charset="0"/>
                  </a:rPr>
                  <a:t>6</a:t>
                </a:r>
                <a:r>
                  <a:rPr lang="zh-CN" altLang="en-US" dirty="0">
                    <a:latin typeface="Consolas" panose="020B0609020204030204" pitchFamily="49" charset="0"/>
                  </a:rPr>
                  <a:t>个。</a:t>
                </a:r>
                <a:endParaRPr lang="en-US" altLang="zh-CN" dirty="0">
                  <a:latin typeface="Consolas" panose="020B0609020204030204" pitchFamily="49" charset="0"/>
                </a:endParaRPr>
              </a:p>
              <a:p>
                <a:r>
                  <a:rPr lang="zh-CN" altLang="en-US" dirty="0">
                    <a:latin typeface="Consolas" panose="020B0609020204030204" pitchFamily="49" charset="0"/>
                  </a:rPr>
                  <a:t>时间复杂度是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能不能更优呢？</a:t>
                </a:r>
                <a:endParaRPr lang="en-US" altLang="zh-CN" dirty="0">
                  <a:latin typeface="Consolas" panose="020B0609020204030204" pitchFamily="49" charset="0"/>
                </a:endParaRPr>
              </a:p>
              <a:p>
                <a:r>
                  <a:rPr lang="zh-CN" altLang="en-US" dirty="0">
                    <a:latin typeface="Consolas" panose="020B0609020204030204" pitchFamily="49" charset="0"/>
                  </a:rPr>
                  <a:t>单调队列优化。</a:t>
                </a:r>
              </a:p>
            </p:txBody>
          </p:sp>
        </mc:Choice>
        <mc:Fallback xmlns="">
          <p:sp>
            <p:nvSpPr>
              <p:cNvPr id="3" name="内容占位符 2">
                <a:extLst>
                  <a:ext uri="{FF2B5EF4-FFF2-40B4-BE49-F238E27FC236}">
                    <a16:creationId xmlns:a16="http://schemas.microsoft.com/office/drawing/2014/main" id="{5CCEC729-1BB7-4D08-8178-885A88C9DF3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58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EA1AC-15A2-4E7F-A575-F05423A344FE}"/>
              </a:ext>
            </a:extLst>
          </p:cNvPr>
          <p:cNvSpPr>
            <a:spLocks noGrp="1"/>
          </p:cNvSpPr>
          <p:nvPr>
            <p:ph type="title"/>
          </p:nvPr>
        </p:nvSpPr>
        <p:spPr/>
        <p:txBody>
          <a:bodyPr/>
          <a:lstStyle/>
          <a:p>
            <a:r>
              <a:rPr lang="zh-CN" altLang="en-US" dirty="0"/>
              <a:t>单调队列优化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9181D-EC6D-4E99-905B-953C14939659}"/>
                  </a:ext>
                </a:extLst>
              </p:cNvPr>
              <p:cNvSpPr>
                <a:spLocks noGrp="1"/>
              </p:cNvSpPr>
              <p:nvPr>
                <p:ph sz="quarter" idx="1"/>
              </p:nvPr>
            </p:nvSpPr>
            <p:spPr/>
            <p:txBody>
              <a:bodyPr/>
              <a:lstStyle/>
              <a:p>
                <a:r>
                  <a:rPr lang="zh-CN" altLang="en-US" dirty="0">
                    <a:latin typeface="Consolas" panose="020B0609020204030204" pitchFamily="49" charset="0"/>
                  </a:rPr>
                  <a:t>我们考虑用单调队列来优化</a:t>
                </a:r>
                <a:r>
                  <a:rPr lang="en-US" altLang="zh-CN" dirty="0">
                    <a:latin typeface="Consolas" panose="020B0609020204030204" pitchFamily="49" charset="0"/>
                  </a:rPr>
                  <a:t>DP</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这样的</a:t>
                </a:r>
                <a:r>
                  <a:rPr lang="en-US" altLang="zh-CN" dirty="0">
                    <a:latin typeface="Consolas" panose="020B0609020204030204" pitchFamily="49" charset="0"/>
                  </a:rPr>
                  <a:t>DP</a:t>
                </a:r>
                <a:r>
                  <a:rPr lang="zh-CN" altLang="en-US" dirty="0">
                    <a:latin typeface="Consolas" panose="020B0609020204030204" pitchFamily="49" charset="0"/>
                  </a:rPr>
                  <a:t>状态转移方程如下：</a:t>
                </a:r>
                <a:endParaRPr lang="en-US" altLang="zh-CN" b="0" i="1" dirty="0">
                  <a:latin typeface="Consolas" panose="020B0609020204030204" pitchFamily="49"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lim>
                    </m:limLow>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en-US" altLang="zh-CN" dirty="0">
                  <a:latin typeface="Consolas" panose="020B0609020204030204" pitchFamily="49" charset="0"/>
                </a:endParaRPr>
              </a:p>
              <a:p>
                <a:r>
                  <a:rPr lang="zh-CN" altLang="en-US" dirty="0">
                    <a:latin typeface="Consolas" panose="020B0609020204030204" pitchFamily="49" charset="0"/>
                  </a:rPr>
                  <a:t>由于</a:t>
                </a:r>
                <a14:m>
                  <m:oMath xmlns:m="http://schemas.openxmlformats.org/officeDocument/2006/math">
                    <m:r>
                      <m:rPr>
                        <m:sty m:val="p"/>
                      </m:rPr>
                      <a:rPr lang="en-US" altLang="zh-CN" b="0" i="1" smtClean="0">
                        <a:latin typeface="Cambria Math" panose="02040503050406030204" pitchFamily="18" charset="0"/>
                      </a:rPr>
                      <m:t>max</m:t>
                    </m:r>
                  </m:oMath>
                </a14:m>
                <a:r>
                  <a:rPr lang="zh-CN" altLang="en-US" dirty="0">
                    <a:latin typeface="Consolas" panose="020B0609020204030204" pitchFamily="49" charset="0"/>
                  </a:rPr>
                  <a:t>不满足可减性，所以不能直接记录前缀和。</a:t>
                </a:r>
                <a:endParaRPr lang="en-US" altLang="zh-CN" dirty="0">
                  <a:latin typeface="Consolas" panose="020B0609020204030204" pitchFamily="49" charset="0"/>
                </a:endParaRPr>
              </a:p>
              <a:p>
                <a:r>
                  <a:rPr lang="zh-CN" altLang="en-US" dirty="0">
                    <a:latin typeface="Consolas" panose="020B0609020204030204" pitchFamily="49" charset="0"/>
                  </a:rPr>
                  <a:t>怎么办呢？</a:t>
                </a:r>
              </a:p>
            </p:txBody>
          </p:sp>
        </mc:Choice>
        <mc:Fallback xmlns="">
          <p:sp>
            <p:nvSpPr>
              <p:cNvPr id="3" name="内容占位符 2">
                <a:extLst>
                  <a:ext uri="{FF2B5EF4-FFF2-40B4-BE49-F238E27FC236}">
                    <a16:creationId xmlns:a16="http://schemas.microsoft.com/office/drawing/2014/main" id="{5A59181D-EC6D-4E99-905B-953C14939659}"/>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68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40300-41E1-4E4E-8190-0ACB93418954}"/>
              </a:ext>
            </a:extLst>
          </p:cNvPr>
          <p:cNvSpPr>
            <a:spLocks noGrp="1"/>
          </p:cNvSpPr>
          <p:nvPr>
            <p:ph type="title"/>
          </p:nvPr>
        </p:nvSpPr>
        <p:spPr/>
        <p:txBody>
          <a:bodyPr/>
          <a:lstStyle/>
          <a:p>
            <a:r>
              <a:rPr lang="zh-CN" altLang="en-US" dirty="0"/>
              <a:t>单调队列优化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99B2CB-E5E1-4846-AC5D-31C95C497663}"/>
                  </a:ext>
                </a:extLst>
              </p:cNvPr>
              <p:cNvSpPr>
                <a:spLocks noGrp="1"/>
              </p:cNvSpPr>
              <p:nvPr>
                <p:ph sz="quarter" idx="1"/>
              </p:nvPr>
            </p:nvSpPr>
            <p:spPr/>
            <p:txBody>
              <a:bodyPr>
                <a:normAutofit/>
              </a:bodyPr>
              <a:lstStyle/>
              <a:p>
                <a:endParaRPr lang="en-US" altLang="zh-CN" dirty="0">
                  <a:latin typeface="Consolas" panose="020B0609020204030204" pitchFamily="49" charset="0"/>
                </a:endParaRPr>
              </a:p>
              <a:p>
                <a:r>
                  <a:rPr lang="zh-CN" altLang="en-US" dirty="0">
                    <a:latin typeface="Consolas" panose="020B0609020204030204" pitchFamily="49" charset="0"/>
                  </a:rPr>
                  <a:t>如果一个数</a:t>
                </a:r>
                <a14:m>
                  <m:oMath xmlns:m="http://schemas.openxmlformats.org/officeDocument/2006/math">
                    <m:r>
                      <a:rPr lang="en-US" altLang="zh-CN" b="0" i="1" smtClean="0">
                        <a:latin typeface="Cambria Math" panose="02040503050406030204" pitchFamily="18" charset="0"/>
                      </a:rPr>
                      <m:t>𝑥</m:t>
                    </m:r>
                  </m:oMath>
                </a14:m>
                <a:r>
                  <a:rPr lang="zh-CN" altLang="en-US" dirty="0">
                    <a:latin typeface="Consolas" panose="020B0609020204030204" pitchFamily="49" charset="0"/>
                  </a:rPr>
                  <a:t>在另一个数</a:t>
                </a:r>
                <a14:m>
                  <m:oMath xmlns:m="http://schemas.openxmlformats.org/officeDocument/2006/math">
                    <m:r>
                      <a:rPr lang="en-US" altLang="zh-CN" b="0" i="1" smtClean="0">
                        <a:latin typeface="Cambria Math" panose="02040503050406030204" pitchFamily="18" charset="0"/>
                      </a:rPr>
                      <m:t>𝑦</m:t>
                    </m:r>
                  </m:oMath>
                </a14:m>
                <a:r>
                  <a:rPr lang="zh-CN" altLang="en-US" dirty="0">
                    <a:latin typeface="Consolas" panose="020B0609020204030204" pitchFamily="49" charset="0"/>
                  </a:rPr>
                  <a:t>右边而且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oMath>
                </a14:m>
                <a:r>
                  <a:rPr lang="zh-CN" altLang="en-US" dirty="0">
                    <a:latin typeface="Consolas" panose="020B0609020204030204" pitchFamily="49" charset="0"/>
                  </a:rPr>
                  <a:t>，那么</a:t>
                </a:r>
                <a14:m>
                  <m:oMath xmlns:m="http://schemas.openxmlformats.org/officeDocument/2006/math">
                    <m:r>
                      <a:rPr lang="en-US" altLang="zh-CN" b="0" i="1" smtClean="0">
                        <a:latin typeface="Cambria Math" panose="02040503050406030204" pitchFamily="18" charset="0"/>
                      </a:rPr>
                      <m:t>𝑦</m:t>
                    </m:r>
                  </m:oMath>
                </a14:m>
                <a:r>
                  <a:rPr lang="zh-CN" altLang="en-US" dirty="0">
                    <a:latin typeface="Consolas" panose="020B0609020204030204" pitchFamily="49" charset="0"/>
                  </a:rPr>
                  <a:t>就没用了。</a:t>
                </a:r>
                <a:endParaRPr lang="en-US" altLang="zh-CN" dirty="0">
                  <a:latin typeface="Consolas" panose="020B0609020204030204" pitchFamily="49" charset="0"/>
                </a:endParaRPr>
              </a:p>
              <a:p>
                <a:r>
                  <a:rPr lang="zh-CN" altLang="en-US" dirty="0">
                    <a:latin typeface="Consolas" panose="020B0609020204030204" pitchFamily="49" charset="0"/>
                  </a:rPr>
                  <a:t>所以我们维护一个单调递减的队列，当我们处理到第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个位置的时候，我们把</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oMath>
                </a14:m>
                <a:r>
                  <a:rPr lang="zh-CN" altLang="en-US" dirty="0">
                    <a:latin typeface="Consolas" panose="020B0609020204030204" pitchFamily="49" charset="0"/>
                  </a:rPr>
                  <a:t>这个位置加入到单调队列中，并且把</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oMath>
                </a14:m>
                <a:r>
                  <a:rPr lang="zh-CN" altLang="en-US" dirty="0">
                    <a:latin typeface="Consolas" panose="020B0609020204030204" pitchFamily="49" charset="0"/>
                  </a:rPr>
                  <a:t>这个位置弹出。</a:t>
                </a:r>
                <a:endParaRPr lang="en-US" altLang="zh-CN" dirty="0">
                  <a:latin typeface="Consolas" panose="020B0609020204030204" pitchFamily="49" charset="0"/>
                </a:endParaRPr>
              </a:p>
              <a:p>
                <a:r>
                  <a:rPr lang="zh-CN" altLang="en-US" dirty="0">
                    <a:latin typeface="Consolas" panose="020B0609020204030204" pitchFamily="49" charset="0"/>
                  </a:rPr>
                  <a:t>时间复杂度是</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1499B2CB-E5E1-4846-AC5D-31C95C497663}"/>
                  </a:ext>
                </a:extLst>
              </p:cNvPr>
              <p:cNvSpPr>
                <a:spLocks noGrp="1" noRot="1" noChangeAspect="1" noMove="1" noResize="1" noEditPoints="1" noAdjustHandles="1" noChangeArrowheads="1" noChangeShapeType="1" noTextEdit="1"/>
              </p:cNvSpPr>
              <p:nvPr>
                <p:ph sz="quarter"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177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FCF5-E786-4222-B3EF-3A0D1611A3EB}"/>
              </a:ext>
            </a:extLst>
          </p:cNvPr>
          <p:cNvSpPr>
            <a:spLocks noGrp="1"/>
          </p:cNvSpPr>
          <p:nvPr>
            <p:ph type="title"/>
          </p:nvPr>
        </p:nvSpPr>
        <p:spPr/>
        <p:txBody>
          <a:bodyPr/>
          <a:lstStyle/>
          <a:p>
            <a:r>
              <a:rPr lang="zh-CN" altLang="en-US" dirty="0"/>
              <a:t>单调队列优化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80A8C2-BC26-4F05-8F1C-8BBC5EDF095F}"/>
                  </a:ext>
                </a:extLst>
              </p:cNvPr>
              <p:cNvSpPr>
                <a:spLocks noGrp="1"/>
              </p:cNvSpPr>
              <p:nvPr>
                <p:ph sz="quarter" idx="1"/>
              </p:nvPr>
            </p:nvSpPr>
            <p:spPr/>
            <p:txBody>
              <a:bodyPr>
                <a:normAutofit fontScale="92500"/>
              </a:bodyPr>
              <a:lstStyle/>
              <a:p>
                <a:r>
                  <a:rPr lang="zh-CN" altLang="en-US" dirty="0">
                    <a:latin typeface="Consolas" panose="020B0609020204030204" pitchFamily="49" charset="0"/>
                  </a:rPr>
                  <a:t>我们设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表示前</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个物品，背包容量是</a:t>
                </a:r>
                <a14:m>
                  <m:oMath xmlns:m="http://schemas.openxmlformats.org/officeDocument/2006/math">
                    <m:r>
                      <a:rPr lang="en-US" altLang="zh-CN" b="0" i="1" smtClean="0">
                        <a:latin typeface="Cambria Math" panose="02040503050406030204" pitchFamily="18" charset="0"/>
                      </a:rPr>
                      <m:t>𝑗</m:t>
                    </m:r>
                  </m:oMath>
                </a14:m>
                <a:r>
                  <a:rPr lang="zh-CN" altLang="en-US" dirty="0">
                    <a:latin typeface="Consolas" panose="020B0609020204030204" pitchFamily="49" charset="0"/>
                  </a:rPr>
                  <a:t>的最大价值。</a:t>
                </a:r>
                <a:endParaRPr lang="en-US" altLang="zh-CN" dirty="0">
                  <a:latin typeface="Consolas" panose="020B0609020204030204" pitchFamily="49" charset="0"/>
                </a:endParaRPr>
              </a:p>
              <a:p>
                <a:r>
                  <a:rPr lang="zh-CN" altLang="en-US" dirty="0">
                    <a:latin typeface="Consolas" panose="020B0609020204030204" pitchFamily="49" charset="0"/>
                  </a:rPr>
                  <a:t>则状态转移方程为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𝑘𝑣</m:t>
                            </m:r>
                          </m:e>
                          <m:sub>
                            <m:r>
                              <a:rPr lang="en-US" altLang="zh-CN" b="0" i="1" smtClean="0">
                                <a:latin typeface="Cambria Math" panose="02040503050406030204" pitchFamily="18" charset="0"/>
                              </a:rPr>
                              <m:t>𝑖</m:t>
                            </m:r>
                          </m:sub>
                        </m:sSub>
                      </m:e>
                    </m:d>
                  </m:oMath>
                </a14:m>
                <a:r>
                  <a:rPr lang="zh-CN" altLang="en-US" dirty="0">
                    <a:latin typeface="Consolas" panose="020B0609020204030204" pitchFamily="49" charset="0"/>
                  </a:rPr>
                  <a:t>，也就是枚举这个物品选了多少个。</a:t>
                </a:r>
                <a:endParaRPr lang="en-US" altLang="zh-CN" dirty="0">
                  <a:latin typeface="Consolas" panose="020B0609020204030204" pitchFamily="49" charset="0"/>
                </a:endParaRPr>
              </a:p>
              <a:p>
                <a:r>
                  <a:rPr lang="zh-CN" altLang="en-US" dirty="0">
                    <a:latin typeface="Consolas" panose="020B0609020204030204" pitchFamily="49" charset="0"/>
                  </a:rPr>
                  <a:t>我们考虑单调队列优化的模型，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𝑖</m:t>
                        </m:r>
                      </m:lim>
                    </m:limLow>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latin typeface="Consolas" panose="020B0609020204030204" pitchFamily="49" charset="0"/>
                  </a:rPr>
                  <a:t>，是不是和这个有点像？</a:t>
                </a:r>
                <a:endParaRPr lang="en-US" altLang="zh-CN" dirty="0">
                  <a:latin typeface="Consolas" panose="020B0609020204030204" pitchFamily="49" charset="0"/>
                </a:endParaRPr>
              </a:p>
              <a:p>
                <a:r>
                  <a:rPr lang="zh-CN" altLang="en-US" dirty="0">
                    <a:latin typeface="Consolas" panose="020B0609020204030204" pitchFamily="49" charset="0"/>
                  </a:rPr>
                  <a:t>唯一一个不同点是模型是一段连续的区间，而这里面是一段等差序列。</a:t>
                </a:r>
                <a:endParaRPr lang="en-US" altLang="zh-CN" dirty="0">
                  <a:latin typeface="Consolas" panose="020B0609020204030204" pitchFamily="49" charset="0"/>
                </a:endParaRPr>
              </a:p>
              <a:p>
                <a:r>
                  <a:rPr lang="zh-CN" altLang="en-US" dirty="0">
                    <a:latin typeface="Consolas" panose="020B0609020204030204" pitchFamily="49" charset="0"/>
                  </a:rPr>
                  <a:t>我们按照</a:t>
                </a:r>
                <a14:m>
                  <m:oMath xmlns:m="http://schemas.openxmlformats.org/officeDocument/2006/math">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把整个</a:t>
                </a:r>
                <a:r>
                  <a:rPr lang="en-US" altLang="zh-CN" dirty="0">
                    <a:latin typeface="Consolas" panose="020B0609020204030204" pitchFamily="49" charset="0"/>
                  </a:rPr>
                  <a:t>DP</a:t>
                </a:r>
                <a:r>
                  <a:rPr lang="zh-CN" altLang="en-US" dirty="0">
                    <a:latin typeface="Consolas" panose="020B0609020204030204" pitchFamily="49" charset="0"/>
                  </a:rPr>
                  <a:t>数组第二维分成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个不同的部分，每一部分分别转移即可。</a:t>
                </a:r>
                <a:endParaRPr lang="en-US" altLang="zh-CN" dirty="0">
                  <a:latin typeface="Consolas" panose="020B0609020204030204" pitchFamily="49" charset="0"/>
                </a:endParaRPr>
              </a:p>
              <a:p>
                <a:r>
                  <a:rPr lang="zh-CN" altLang="en-US" dirty="0">
                    <a:latin typeface="Consolas" panose="020B0609020204030204" pitchFamily="49" charset="0"/>
                  </a:rPr>
                  <a:t>换句话说，假设背包容量是</a:t>
                </a:r>
                <a:r>
                  <a:rPr lang="en-US" altLang="zh-CN" dirty="0">
                    <a:latin typeface="Consolas" panose="020B0609020204030204" pitchFamily="49" charset="0"/>
                  </a:rPr>
                  <a:t>12</a:t>
                </a:r>
                <a:r>
                  <a:rPr lang="zh-CN" altLang="en-US" dirty="0">
                    <a:latin typeface="Consolas" panose="020B0609020204030204" pitchFamily="49" charset="0"/>
                  </a:rPr>
                  <a:t>，物品体积是</a:t>
                </a:r>
                <a:r>
                  <a:rPr lang="en-US" altLang="zh-CN" dirty="0">
                    <a:latin typeface="Consolas" panose="020B0609020204030204" pitchFamily="49" charset="0"/>
                  </a:rPr>
                  <a:t>3</a:t>
                </a:r>
                <a:r>
                  <a:rPr lang="zh-CN" altLang="en-US" dirty="0">
                    <a:latin typeface="Consolas" panose="020B0609020204030204" pitchFamily="49" charset="0"/>
                  </a:rPr>
                  <a:t>，那么</a:t>
                </a:r>
                <a:r>
                  <a:rPr lang="en-US" altLang="zh-CN" dirty="0">
                    <a:latin typeface="Consolas" panose="020B0609020204030204" pitchFamily="49" charset="0"/>
                  </a:rPr>
                  <a:t>1,4,7,10</a:t>
                </a:r>
                <a:r>
                  <a:rPr lang="zh-CN" altLang="en-US" dirty="0">
                    <a:latin typeface="Consolas" panose="020B0609020204030204" pitchFamily="49" charset="0"/>
                  </a:rPr>
                  <a:t>是一个部分，</a:t>
                </a:r>
                <a:r>
                  <a:rPr lang="en-US" altLang="zh-CN" dirty="0">
                    <a:latin typeface="Consolas" panose="020B0609020204030204" pitchFamily="49" charset="0"/>
                  </a:rPr>
                  <a:t>2,5,8,11</a:t>
                </a:r>
                <a:r>
                  <a:rPr lang="zh-CN" altLang="en-US" dirty="0">
                    <a:latin typeface="Consolas" panose="020B0609020204030204" pitchFamily="49" charset="0"/>
                  </a:rPr>
                  <a:t>是一个部分，</a:t>
                </a:r>
                <a:r>
                  <a:rPr lang="en-US" altLang="zh-CN" dirty="0">
                    <a:latin typeface="Consolas" panose="020B0609020204030204" pitchFamily="49" charset="0"/>
                  </a:rPr>
                  <a:t>3,6,9,12</a:t>
                </a:r>
                <a:r>
                  <a:rPr lang="zh-CN" altLang="en-US" dirty="0">
                    <a:latin typeface="Consolas" panose="020B0609020204030204" pitchFamily="49" charset="0"/>
                  </a:rPr>
                  <a:t>是一个部分，每一个部分内部都是可以单调队列优化的。</a:t>
                </a:r>
                <a:endParaRPr lang="en-US" altLang="zh-CN" dirty="0">
                  <a:latin typeface="Consolas" panose="020B0609020204030204" pitchFamily="49" charset="0"/>
                </a:endParaRPr>
              </a:p>
              <a:p>
                <a:r>
                  <a:rPr lang="zh-CN" altLang="en-US" dirty="0">
                    <a:latin typeface="Consolas" panose="020B0609020204030204" pitchFamily="49" charset="0"/>
                  </a:rPr>
                  <a:t>时间复杂度降到</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e>
                    </m:d>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1E80A8C2-BC26-4F05-8F1C-8BBC5EDF095F}"/>
                  </a:ext>
                </a:extLst>
              </p:cNvPr>
              <p:cNvSpPr>
                <a:spLocks noGrp="1" noRot="1" noChangeAspect="1" noMove="1" noResize="1" noEditPoints="1" noAdjustHandles="1" noChangeArrowheads="1" noChangeShapeType="1" noTextEdit="1"/>
              </p:cNvSpPr>
              <p:nvPr>
                <p:ph sz="quarter" idx="1"/>
              </p:nvPr>
            </p:nvSpPr>
            <p:spPr>
              <a:blipFill>
                <a:blip r:embed="rId2"/>
                <a:stretch>
                  <a:fillRect l="-389" t="-741" r="-167" b="-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97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92105-7BE3-49CE-89E0-AD91D16E1D29}"/>
              </a:ext>
            </a:extLst>
          </p:cNvPr>
          <p:cNvSpPr>
            <a:spLocks noGrp="1"/>
          </p:cNvSpPr>
          <p:nvPr>
            <p:ph type="title"/>
          </p:nvPr>
        </p:nvSpPr>
        <p:spPr/>
        <p:txBody>
          <a:bodyPr/>
          <a:lstStyle/>
          <a:p>
            <a:r>
              <a:rPr lang="zh-CN" altLang="en-US" dirty="0"/>
              <a:t>二维数点问题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03A64F-99A2-4491-A971-1A3FCA48946B}"/>
                  </a:ext>
                </a:extLst>
              </p:cNvPr>
              <p:cNvSpPr>
                <a:spLocks noGrp="1"/>
              </p:cNvSpPr>
              <p:nvPr>
                <p:ph sz="quarter" idx="1"/>
              </p:nvPr>
            </p:nvSpPr>
            <p:spPr/>
            <p:txBody>
              <a:bodyPr/>
              <a:lstStyle/>
              <a:p>
                <a:r>
                  <a:rPr lang="zh-CN" altLang="en-US" dirty="0"/>
                  <a:t>平面上有</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oMath>
                </a14:m>
                <a:r>
                  <a:rPr lang="zh-CN" altLang="en-US" dirty="0"/>
                  <a:t>，还有</a:t>
                </a:r>
                <a14:m>
                  <m:oMath xmlns:m="http://schemas.openxmlformats.org/officeDocument/2006/math">
                    <m:r>
                      <a:rPr lang="en-US" altLang="zh-CN" b="0" i="1" smtClean="0">
                        <a:latin typeface="Cambria Math" panose="02040503050406030204" pitchFamily="18" charset="0"/>
                      </a:rPr>
                      <m:t>𝑞</m:t>
                    </m:r>
                  </m:oMath>
                </a14:m>
                <a:r>
                  <a:rPr lang="zh-CN" altLang="en-US" dirty="0"/>
                  <a:t>组询问，每次询问一个矩形里面有多少个点。</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a:p>
                <a:r>
                  <a:rPr lang="zh-CN" altLang="en-US" dirty="0"/>
                  <a:t>允许离线</a:t>
                </a:r>
              </a:p>
            </p:txBody>
          </p:sp>
        </mc:Choice>
        <mc:Fallback xmlns="">
          <p:sp>
            <p:nvSpPr>
              <p:cNvPr id="3" name="内容占位符 2">
                <a:extLst>
                  <a:ext uri="{FF2B5EF4-FFF2-40B4-BE49-F238E27FC236}">
                    <a16:creationId xmlns:a16="http://schemas.microsoft.com/office/drawing/2014/main" id="{7303A64F-99A2-4491-A971-1A3FCA48946B}"/>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65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34A45-6378-4E3C-8712-9831238A48B0}"/>
              </a:ext>
            </a:extLst>
          </p:cNvPr>
          <p:cNvSpPr>
            <a:spLocks noGrp="1"/>
          </p:cNvSpPr>
          <p:nvPr>
            <p:ph type="title"/>
          </p:nvPr>
        </p:nvSpPr>
        <p:spPr/>
        <p:txBody>
          <a:bodyPr/>
          <a:lstStyle/>
          <a:p>
            <a:r>
              <a:rPr lang="zh-CN" altLang="en-US" dirty="0"/>
              <a:t>二维数点问题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7DE91E-1C7E-4D82-85AA-DD3C0AE8D160}"/>
                  </a:ext>
                </a:extLst>
              </p:cNvPr>
              <p:cNvSpPr>
                <a:spLocks noGrp="1"/>
              </p:cNvSpPr>
              <p:nvPr>
                <p:ph sz="quarter" idx="1"/>
              </p:nvPr>
            </p:nvSpPr>
            <p:spPr/>
            <p:txBody>
              <a:bodyPr/>
              <a:lstStyle/>
              <a:p>
                <a:r>
                  <a:rPr lang="zh-CN" altLang="en-US" dirty="0">
                    <a:latin typeface="Consolas" panose="020B0609020204030204" pitchFamily="49" charset="0"/>
                  </a:rPr>
                  <a:t>矩形可以差分。</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这样对一个矩形的询问就被我们拆成了两个对前缀的询问相减。</a:t>
                </a:r>
                <a:endParaRPr lang="en-US" altLang="zh-CN" dirty="0">
                  <a:latin typeface="Consolas" panose="020B0609020204030204" pitchFamily="49" charset="0"/>
                </a:endParaRPr>
              </a:p>
              <a:p>
                <a:r>
                  <a:rPr lang="zh-CN" altLang="en-US" dirty="0">
                    <a:latin typeface="Consolas" panose="020B0609020204030204" pitchFamily="49" charset="0"/>
                  </a:rPr>
                  <a:t>把所有的询问排序，所有的点按照横坐标排序，然后依次扫过去，点就变成了在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处</a:t>
                </a:r>
                <a:r>
                  <a:rPr lang="en-US" altLang="zh-CN" dirty="0">
                    <a:latin typeface="Consolas" panose="020B0609020204030204" pitchFamily="49" charset="0"/>
                  </a:rPr>
                  <a:t>+1</a:t>
                </a:r>
                <a:r>
                  <a:rPr lang="zh-CN" altLang="en-US" dirty="0">
                    <a:latin typeface="Consolas" panose="020B0609020204030204" pitchFamily="49" charset="0"/>
                  </a:rPr>
                  <a:t>，询问就变成了区间和。</a:t>
                </a:r>
                <a:endParaRPr lang="en-US" altLang="zh-CN" dirty="0">
                  <a:latin typeface="Consolas" panose="020B0609020204030204" pitchFamily="49" charset="0"/>
                </a:endParaRPr>
              </a:p>
              <a:p>
                <a:r>
                  <a:rPr lang="zh-CN" altLang="en-US" dirty="0">
                    <a:latin typeface="Consolas" panose="020B0609020204030204" pitchFamily="49" charset="0"/>
                  </a:rPr>
                  <a:t>用线段树</a:t>
                </a:r>
                <a:r>
                  <a:rPr lang="en-US" altLang="zh-CN" dirty="0">
                    <a:latin typeface="Consolas" panose="020B0609020204030204" pitchFamily="49" charset="0"/>
                  </a:rPr>
                  <a:t>/</a:t>
                </a:r>
                <a:r>
                  <a:rPr lang="zh-CN" altLang="en-US" dirty="0">
                    <a:latin typeface="Consolas" panose="020B0609020204030204" pitchFamily="49" charset="0"/>
                  </a:rPr>
                  <a:t>树状数组实现。注意离散化。</a:t>
                </a:r>
                <a:endParaRPr lang="en-US" altLang="zh-CN"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8D7DE91E-1C7E-4D82-85AA-DD3C0AE8D160}"/>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BD3E4B6-BC82-4561-B6F8-043621FD3628}"/>
              </a:ext>
            </a:extLst>
          </p:cNvPr>
          <p:cNvPicPr>
            <a:picLocks noChangeAspect="1"/>
          </p:cNvPicPr>
          <p:nvPr/>
        </p:nvPicPr>
        <p:blipFill>
          <a:blip r:embed="rId3"/>
          <a:stretch>
            <a:fillRect/>
          </a:stretch>
        </p:blipFill>
        <p:spPr>
          <a:xfrm>
            <a:off x="1032072" y="1766047"/>
            <a:ext cx="6683319" cy="2118544"/>
          </a:xfrm>
          <a:prstGeom prst="rect">
            <a:avLst/>
          </a:prstGeom>
        </p:spPr>
      </p:pic>
    </p:spTree>
    <p:extLst>
      <p:ext uri="{BB962C8B-B14F-4D97-AF65-F5344CB8AC3E}">
        <p14:creationId xmlns:p14="http://schemas.microsoft.com/office/powerpoint/2010/main" val="385684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473D3-E5F4-4391-B9C5-4483A37805AB}"/>
              </a:ext>
            </a:extLst>
          </p:cNvPr>
          <p:cNvSpPr>
            <a:spLocks noGrp="1"/>
          </p:cNvSpPr>
          <p:nvPr>
            <p:ph type="title"/>
          </p:nvPr>
        </p:nvSpPr>
        <p:spPr/>
        <p:txBody>
          <a:bodyPr>
            <a:normAutofit/>
          </a:bodyPr>
          <a:lstStyle/>
          <a:p>
            <a:r>
              <a:rPr lang="en-US" altLang="zh-CN" dirty="0"/>
              <a:t>HDU 6315</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DD05702-1BF7-4441-95C3-D72C2288C9C3}"/>
                  </a:ext>
                </a:extLst>
              </p:cNvPr>
              <p:cNvSpPr>
                <a:spLocks noGrp="1"/>
              </p:cNvSpPr>
              <p:nvPr>
                <p:ph sz="quarter" idx="1"/>
              </p:nvPr>
            </p:nvSpPr>
            <p:spPr/>
            <p:txBody>
              <a:bodyPr>
                <a:normAutofit/>
              </a:bodyPr>
              <a:lstStyle/>
              <a:p>
                <a:r>
                  <a:rPr lang="zh-CN" altLang="en-US" dirty="0">
                    <a:latin typeface="Consolas" panose="020B0609020204030204" pitchFamily="49" charset="0"/>
                  </a:rPr>
                  <a:t>给你一个长度为</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的排列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，你需要维护一个初始全</a:t>
                </a:r>
                <a:r>
                  <a:rPr lang="en-US" altLang="zh-CN" dirty="0">
                    <a:latin typeface="Consolas" panose="020B0609020204030204" pitchFamily="49" charset="0"/>
                  </a:rPr>
                  <a:t>0</a:t>
                </a:r>
                <a:r>
                  <a:rPr lang="zh-CN" altLang="en-US" dirty="0">
                    <a:latin typeface="Consolas" panose="020B0609020204030204" pitchFamily="49" charset="0"/>
                  </a:rPr>
                  <a:t>的序列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，支持以下操作：</a:t>
                </a:r>
                <a:endParaRPr lang="en-US" altLang="zh-CN" dirty="0">
                  <a:latin typeface="Consolas" panose="020B0609020204030204" pitchFamily="49" charset="0"/>
                </a:endParaRPr>
              </a:p>
              <a:p>
                <a:pPr lvl="1"/>
                <a:r>
                  <a:rPr lang="zh-CN" altLang="en-US" dirty="0">
                    <a:latin typeface="Consolas" panose="020B0609020204030204" pitchFamily="49" charset="0"/>
                  </a:rPr>
                  <a:t>把</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latin typeface="Consolas" panose="020B0609020204030204" pitchFamily="49" charset="0"/>
                  </a:rPr>
                  <a:t>内的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都</a:t>
                </a:r>
                <a:r>
                  <a:rPr lang="en-US" altLang="zh-CN" dirty="0">
                    <a:latin typeface="Consolas" panose="020B0609020204030204" pitchFamily="49" charset="0"/>
                  </a:rPr>
                  <a:t>+1</a:t>
                </a:r>
              </a:p>
              <a:p>
                <a:pPr lvl="1"/>
                <a:r>
                  <a:rPr lang="zh-CN" altLang="en-US" dirty="0">
                    <a:latin typeface="Consolas" panose="020B0609020204030204" pitchFamily="49" charset="0"/>
                  </a:rPr>
                  <a:t>求</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den>
                            </m:f>
                          </m:e>
                        </m:d>
                      </m:e>
                    </m:nary>
                  </m:oMath>
                </a14:m>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latin typeface="Consolas" panose="020B0609020204030204" pitchFamily="49" charset="0"/>
                </a:endParaRPr>
              </a:p>
            </p:txBody>
          </p:sp>
        </mc:Choice>
        <mc:Fallback>
          <p:sp>
            <p:nvSpPr>
              <p:cNvPr id="3" name="内容占位符 2">
                <a:extLst>
                  <a:ext uri="{FF2B5EF4-FFF2-40B4-BE49-F238E27FC236}">
                    <a16:creationId xmlns:a16="http://schemas.microsoft.com/office/drawing/2014/main" id="{8DD05702-1BF7-4441-95C3-D72C2288C9C3}"/>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9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7CE23-168D-4883-ADAE-9953D98C0151}"/>
              </a:ext>
            </a:extLst>
          </p:cNvPr>
          <p:cNvSpPr>
            <a:spLocks noGrp="1"/>
          </p:cNvSpPr>
          <p:nvPr>
            <p:ph type="title"/>
          </p:nvPr>
        </p:nvSpPr>
        <p:spPr/>
        <p:txBody>
          <a:bodyPr/>
          <a:lstStyle/>
          <a:p>
            <a:r>
              <a:rPr lang="en-US" altLang="zh-CN" dirty="0"/>
              <a:t>HDU 6315</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AF3752-F8C4-4858-B429-53CC9EE8F531}"/>
                  </a:ext>
                </a:extLst>
              </p:cNvPr>
              <p:cNvSpPr>
                <a:spLocks noGrp="1"/>
              </p:cNvSpPr>
              <p:nvPr>
                <p:ph sz="quarter" idx="1"/>
              </p:nvPr>
            </p:nvSpPr>
            <p:spPr/>
            <p:txBody>
              <a:bodyPr/>
              <a:lstStyle/>
              <a:p>
                <a:r>
                  <a:rPr lang="zh-CN" altLang="en-US" dirty="0"/>
                  <a:t>首先，每一个元素最多加到</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r>
                  <a:rPr lang="zh-CN" altLang="en-US" dirty="0"/>
                  <a:t>所以，所有</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den>
                    </m:f>
                  </m:oMath>
                </a14:m>
                <a:r>
                  <a:rPr lang="zh-CN" altLang="en-US" dirty="0"/>
                  <a:t>总共只会被更改</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次。</a:t>
                </a:r>
                <a:endParaRPr lang="en-US" altLang="zh-CN" dirty="0"/>
              </a:p>
              <a:p>
                <a:r>
                  <a:rPr lang="zh-CN" altLang="en-US" dirty="0"/>
                  <a:t>每次修改暴力就好了。</a:t>
                </a:r>
                <a:endParaRPr lang="en-US" altLang="zh-CN" dirty="0"/>
              </a:p>
              <a:p>
                <a:r>
                  <a:rPr lang="zh-CN" altLang="en-US" dirty="0"/>
                  <a:t>也就是说，线段树上每一个节点维护这段区间还需要加多少就会有一个</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den>
                    </m:f>
                  </m:oMath>
                </a14:m>
                <a:r>
                  <a:rPr lang="zh-CN" altLang="en-US" dirty="0"/>
                  <a:t>发生改变。一旦出现</a:t>
                </a:r>
                <a:r>
                  <a:rPr lang="en-US" altLang="zh-CN" dirty="0"/>
                  <a:t>0</a:t>
                </a:r>
                <a:r>
                  <a:rPr lang="zh-CN" altLang="en-US" dirty="0"/>
                  <a:t>就暴力更改。</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e>
                    </m:d>
                  </m:oMath>
                </a14:m>
                <a:endParaRPr lang="zh-CN" altLang="en-US" dirty="0"/>
              </a:p>
            </p:txBody>
          </p:sp>
        </mc:Choice>
        <mc:Fallback>
          <p:sp>
            <p:nvSpPr>
              <p:cNvPr id="3" name="内容占位符 2">
                <a:extLst>
                  <a:ext uri="{FF2B5EF4-FFF2-40B4-BE49-F238E27FC236}">
                    <a16:creationId xmlns:a16="http://schemas.microsoft.com/office/drawing/2014/main" id="{0FAF3752-F8C4-4858-B429-53CC9EE8F531}"/>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38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6B249-A24F-4CA9-A157-4495876DB0AE}"/>
              </a:ext>
            </a:extLst>
          </p:cNvPr>
          <p:cNvSpPr>
            <a:spLocks noGrp="1"/>
          </p:cNvSpPr>
          <p:nvPr>
            <p:ph type="title"/>
          </p:nvPr>
        </p:nvSpPr>
        <p:spPr/>
        <p:txBody>
          <a:bodyPr/>
          <a:lstStyle/>
          <a:p>
            <a:r>
              <a:rPr lang="en-US" altLang="zh-CN" dirty="0"/>
              <a:t>SPOJ GSS3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CA5767-EC4B-42BF-A45F-644F30C7C4C3}"/>
                  </a:ext>
                </a:extLst>
              </p:cNvPr>
              <p:cNvSpPr>
                <a:spLocks noGrp="1"/>
              </p:cNvSpPr>
              <p:nvPr>
                <p:ph sz="quarter" idx="1"/>
              </p:nvPr>
            </p:nvSpPr>
            <p:spPr/>
            <p:txBody>
              <a:bodyPr/>
              <a:lstStyle/>
              <a:p>
                <a:r>
                  <a:rPr lang="zh-CN" altLang="en-US" dirty="0"/>
                  <a:t>维护一个长度为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的序列，有两种操作：</a:t>
                </a:r>
                <a:endParaRPr lang="en-US" altLang="zh-CN" dirty="0"/>
              </a:p>
              <a:p>
                <a:pPr lvl="1"/>
                <a:r>
                  <a:rPr lang="zh-CN" altLang="en-US" dirty="0"/>
                  <a:t>单点修改</a:t>
                </a:r>
                <a:endParaRPr lang="en-US" altLang="zh-CN" dirty="0"/>
              </a:p>
              <a:p>
                <a:pPr lvl="1"/>
                <a:r>
                  <a:rPr lang="zh-CN" altLang="en-US" dirty="0"/>
                  <a:t>询问所有</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的子区间中权值之和最大的子区间的权值和。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≤50000</m:t>
                    </m:r>
                  </m:oMath>
                </a14:m>
                <a:endParaRPr lang="zh-CN" altLang="en-US" dirty="0"/>
              </a:p>
            </p:txBody>
          </p:sp>
        </mc:Choice>
        <mc:Fallback xmlns="">
          <p:sp>
            <p:nvSpPr>
              <p:cNvPr id="3" name="内容占位符 2">
                <a:extLst>
                  <a:ext uri="{FF2B5EF4-FFF2-40B4-BE49-F238E27FC236}">
                    <a16:creationId xmlns:a16="http://schemas.microsoft.com/office/drawing/2014/main" id="{08CA5767-EC4B-42BF-A45F-644F30C7C4C3}"/>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1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F43F1-062C-41A4-9B3A-47F1AFB796F0}"/>
              </a:ext>
            </a:extLst>
          </p:cNvPr>
          <p:cNvSpPr>
            <a:spLocks noGrp="1"/>
          </p:cNvSpPr>
          <p:nvPr>
            <p:ph type="title"/>
          </p:nvPr>
        </p:nvSpPr>
        <p:spPr/>
        <p:txBody>
          <a:bodyPr/>
          <a:lstStyle/>
          <a:p>
            <a:r>
              <a:rPr lang="en-US" altLang="zh-CN" dirty="0"/>
              <a:t>SPOJ GSS3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48A285-CA00-4864-AEC1-76846A91AA60}"/>
                  </a:ext>
                </a:extLst>
              </p:cNvPr>
              <p:cNvSpPr>
                <a:spLocks noGrp="1"/>
              </p:cNvSpPr>
              <p:nvPr>
                <p:ph sz="quarter" idx="1"/>
              </p:nvPr>
            </p:nvSpPr>
            <p:spPr/>
            <p:txBody>
              <a:bodyPr>
                <a:normAutofit/>
              </a:bodyPr>
              <a:lstStyle/>
              <a:p>
                <a:r>
                  <a:rPr lang="zh-CN" altLang="en-US" dirty="0">
                    <a:latin typeface="Consolas" panose="020B0609020204030204" pitchFamily="49" charset="0"/>
                  </a:rPr>
                  <a:t>线段树上每一个节点维护如下信息：</a:t>
                </a:r>
                <a:endParaRPr lang="en-US" altLang="zh-CN" dirty="0">
                  <a:latin typeface="Consolas" panose="020B0609020204030204" pitchFamily="49" charset="0"/>
                </a:endParaRPr>
              </a:p>
              <a:p>
                <a:pPr lvl="1"/>
                <a:r>
                  <a:rPr lang="zh-CN" altLang="en-US" dirty="0">
                    <a:latin typeface="Consolas" panose="020B0609020204030204" pitchFamily="49" charset="0"/>
                  </a:rPr>
                  <a:t>整体和</a:t>
                </a:r>
                <a:r>
                  <a:rPr lang="en-US" altLang="zh-CN" dirty="0">
                    <a:latin typeface="Consolas" panose="020B0609020204030204" pitchFamily="49" charset="0"/>
                  </a:rPr>
                  <a:t>sum</a:t>
                </a:r>
              </a:p>
              <a:p>
                <a:pPr lvl="1"/>
                <a:r>
                  <a:rPr lang="zh-CN" altLang="en-US" dirty="0">
                    <a:latin typeface="Consolas" panose="020B0609020204030204" pitchFamily="49" charset="0"/>
                  </a:rPr>
                  <a:t>最大的前缀和</a:t>
                </a:r>
                <a:r>
                  <a:rPr lang="en-US" altLang="zh-CN" dirty="0">
                    <a:latin typeface="Consolas" panose="020B0609020204030204" pitchFamily="49" charset="0"/>
                  </a:rPr>
                  <a:t>pre</a:t>
                </a:r>
              </a:p>
              <a:p>
                <a:pPr lvl="1"/>
                <a:r>
                  <a:rPr lang="zh-CN" altLang="en-US" dirty="0">
                    <a:latin typeface="Consolas" panose="020B0609020204030204" pitchFamily="49" charset="0"/>
                  </a:rPr>
                  <a:t>最大的后缀和</a:t>
                </a:r>
                <a:r>
                  <a:rPr lang="en-US" altLang="zh-CN" dirty="0" err="1">
                    <a:latin typeface="Consolas" panose="020B0609020204030204" pitchFamily="49" charset="0"/>
                  </a:rPr>
                  <a:t>suf</a:t>
                </a:r>
                <a:endParaRPr lang="en-US" altLang="zh-CN" dirty="0">
                  <a:latin typeface="Consolas" panose="020B0609020204030204" pitchFamily="49" charset="0"/>
                </a:endParaRPr>
              </a:p>
              <a:p>
                <a:pPr lvl="1"/>
                <a:r>
                  <a:rPr lang="zh-CN" altLang="en-US" dirty="0">
                    <a:latin typeface="Consolas" panose="020B0609020204030204" pitchFamily="49" charset="0"/>
                  </a:rPr>
                  <a:t>最大的子段和</a:t>
                </a:r>
                <a:r>
                  <a:rPr lang="en-US" altLang="zh-CN" dirty="0" err="1">
                    <a:latin typeface="Consolas" panose="020B0609020204030204" pitchFamily="49" charset="0"/>
                  </a:rPr>
                  <a:t>maxx</a:t>
                </a:r>
                <a:endParaRPr lang="en-US" altLang="zh-CN" dirty="0">
                  <a:latin typeface="Consolas" panose="020B0609020204030204" pitchFamily="49" charset="0"/>
                </a:endParaRPr>
              </a:p>
              <a:p>
                <a:r>
                  <a:rPr lang="zh-CN" altLang="en-US" dirty="0">
                    <a:latin typeface="Consolas" panose="020B0609020204030204" pitchFamily="49" charset="0"/>
                  </a:rPr>
                  <a:t>这些都可以</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zh-CN" altLang="en-US" dirty="0">
                    <a:latin typeface="Consolas" panose="020B0609020204030204" pitchFamily="49" charset="0"/>
                  </a:rPr>
                  <a:t>维护。</a:t>
                </a:r>
                <a:endParaRPr lang="en-US" altLang="zh-CN" dirty="0">
                  <a:latin typeface="Consolas" panose="020B0609020204030204" pitchFamily="49" charset="0"/>
                </a:endParaRPr>
              </a:p>
              <a:p>
                <a:r>
                  <a:rPr lang="zh-CN" altLang="en-US" dirty="0">
                    <a:latin typeface="Consolas" panose="020B0609020204030204" pitchFamily="49" charset="0"/>
                  </a:rPr>
                  <a:t>如何查询呢？</a:t>
                </a:r>
                <a:endParaRPr lang="en-US" altLang="zh-CN" dirty="0">
                  <a:latin typeface="Consolas" panose="020B0609020204030204" pitchFamily="49" charset="0"/>
                </a:endParaRPr>
              </a:p>
              <a:p>
                <a:r>
                  <a:rPr lang="zh-CN" altLang="en-US" dirty="0">
                    <a:latin typeface="Consolas" panose="020B0609020204030204" pitchFamily="49" charset="0"/>
                  </a:rPr>
                  <a:t>维护一个全局的</a:t>
                </a:r>
                <a:r>
                  <a:rPr lang="en-US" altLang="zh-CN" dirty="0" err="1">
                    <a:latin typeface="Consolas" panose="020B0609020204030204" pitchFamily="49" charset="0"/>
                  </a:rPr>
                  <a:t>ans</a:t>
                </a:r>
                <a:r>
                  <a:rPr lang="zh-CN" altLang="en-US" dirty="0">
                    <a:latin typeface="Consolas" panose="020B0609020204030204" pitchFamily="49" charset="0"/>
                  </a:rPr>
                  <a:t>和</a:t>
                </a:r>
                <a:r>
                  <a:rPr lang="en-US" altLang="zh-CN" dirty="0">
                    <a:latin typeface="Consolas" panose="020B0609020204030204" pitchFamily="49" charset="0"/>
                  </a:rPr>
                  <a:t>s</a:t>
                </a:r>
                <a:r>
                  <a:rPr lang="zh-CN" altLang="en-US" dirty="0">
                    <a:latin typeface="Consolas" panose="020B0609020204030204" pitchFamily="49" charset="0"/>
                  </a:rPr>
                  <a:t>，分别表示当前的最大子段和和最大后缀和。</a:t>
                </a:r>
                <a:endParaRPr lang="en-US" altLang="zh-CN" dirty="0">
                  <a:latin typeface="Consolas" panose="020B0609020204030204" pitchFamily="49" charset="0"/>
                </a:endParaRPr>
              </a:p>
              <a:p>
                <a:r>
                  <a:rPr lang="zh-CN" altLang="en-US" dirty="0">
                    <a:latin typeface="Consolas" panose="020B0609020204030204" pitchFamily="49" charset="0"/>
                  </a:rPr>
                  <a:t>到达一个点之后用</a:t>
                </a:r>
                <a:r>
                  <a:rPr lang="en-US" altLang="zh-CN" dirty="0" err="1">
                    <a:latin typeface="Consolas" panose="020B0609020204030204" pitchFamily="49" charset="0"/>
                  </a:rPr>
                  <a:t>s+pre</a:t>
                </a:r>
                <a:r>
                  <a:rPr lang="zh-CN" altLang="en-US" dirty="0">
                    <a:latin typeface="Consolas" panose="020B0609020204030204" pitchFamily="49" charset="0"/>
                  </a:rPr>
                  <a:t>和</a:t>
                </a:r>
                <a:r>
                  <a:rPr lang="en-US" altLang="zh-CN" dirty="0" err="1">
                    <a:latin typeface="Consolas" panose="020B0609020204030204" pitchFamily="49" charset="0"/>
                  </a:rPr>
                  <a:t>maxx</a:t>
                </a:r>
                <a:r>
                  <a:rPr lang="zh-CN" altLang="en-US" dirty="0">
                    <a:latin typeface="Consolas" panose="020B0609020204030204" pitchFamily="49" charset="0"/>
                  </a:rPr>
                  <a:t>更新</a:t>
                </a:r>
                <a:r>
                  <a:rPr lang="en-US" altLang="zh-CN" dirty="0" err="1">
                    <a:latin typeface="Consolas" panose="020B0609020204030204" pitchFamily="49" charset="0"/>
                  </a:rPr>
                  <a:t>ans</a:t>
                </a:r>
                <a:r>
                  <a:rPr lang="zh-CN" altLang="en-US" dirty="0">
                    <a:latin typeface="Consolas" panose="020B0609020204030204" pitchFamily="49" charset="0"/>
                  </a:rPr>
                  <a:t>，用</a:t>
                </a:r>
                <a:r>
                  <a:rPr lang="en-US" altLang="zh-CN" dirty="0" err="1">
                    <a:latin typeface="Consolas" panose="020B0609020204030204" pitchFamily="49" charset="0"/>
                  </a:rPr>
                  <a:t>suf</a:t>
                </a:r>
                <a:r>
                  <a:rPr lang="zh-CN" altLang="en-US" dirty="0">
                    <a:latin typeface="Consolas" panose="020B0609020204030204" pitchFamily="49" charset="0"/>
                  </a:rPr>
                  <a:t>和</a:t>
                </a:r>
                <a:r>
                  <a:rPr lang="en-US" altLang="zh-CN" dirty="0" err="1">
                    <a:latin typeface="Consolas" panose="020B0609020204030204" pitchFamily="49" charset="0"/>
                  </a:rPr>
                  <a:t>s+sum</a:t>
                </a:r>
                <a:r>
                  <a:rPr lang="zh-CN" altLang="en-US" dirty="0">
                    <a:latin typeface="Consolas" panose="020B0609020204030204" pitchFamily="49" charset="0"/>
                  </a:rPr>
                  <a:t>更新</a:t>
                </a:r>
                <a:r>
                  <a:rPr lang="en-US" altLang="zh-CN" dirty="0">
                    <a:latin typeface="Consolas" panose="020B0609020204030204" pitchFamily="49" charset="0"/>
                  </a:rPr>
                  <a:t>s</a:t>
                </a:r>
                <a:r>
                  <a:rPr lang="zh-CN" altLang="en-US" dirty="0">
                    <a:latin typeface="Consolas" panose="020B0609020204030204" pitchFamily="49" charset="0"/>
                  </a:rPr>
                  <a:t>，最后</a:t>
                </a:r>
                <a:r>
                  <a:rPr lang="en-US" altLang="zh-CN" dirty="0" err="1">
                    <a:latin typeface="Consolas" panose="020B0609020204030204" pitchFamily="49" charset="0"/>
                  </a:rPr>
                  <a:t>ans</a:t>
                </a:r>
                <a:r>
                  <a:rPr lang="zh-CN" altLang="en-US" dirty="0">
                    <a:latin typeface="Consolas" panose="020B0609020204030204" pitchFamily="49" charset="0"/>
                  </a:rPr>
                  <a:t>就是答案。</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A048A285-CA00-4864-AEC1-76846A91AA60}"/>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b="-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8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47AC-3747-4ADE-9081-36F94D3226C3}"/>
              </a:ext>
            </a:extLst>
          </p:cNvPr>
          <p:cNvSpPr>
            <a:spLocks noGrp="1"/>
          </p:cNvSpPr>
          <p:nvPr>
            <p:ph type="title"/>
          </p:nvPr>
        </p:nvSpPr>
        <p:spPr/>
        <p:txBody>
          <a:bodyPr/>
          <a:lstStyle/>
          <a:p>
            <a:r>
              <a:rPr lang="zh-CN" altLang="en-US" dirty="0"/>
              <a:t>栈</a:t>
            </a:r>
          </a:p>
        </p:txBody>
      </p:sp>
      <p:sp>
        <p:nvSpPr>
          <p:cNvPr id="3" name="内容占位符 2">
            <a:extLst>
              <a:ext uri="{FF2B5EF4-FFF2-40B4-BE49-F238E27FC236}">
                <a16:creationId xmlns:a16="http://schemas.microsoft.com/office/drawing/2014/main" id="{6796B4AA-2668-4CCC-AD43-96DC8748897D}"/>
              </a:ext>
            </a:extLst>
          </p:cNvPr>
          <p:cNvSpPr>
            <a:spLocks noGrp="1"/>
          </p:cNvSpPr>
          <p:nvPr>
            <p:ph sz="quarter" idx="1"/>
          </p:nvPr>
        </p:nvSpPr>
        <p:spPr>
          <a:xfrm>
            <a:off x="609600" y="1219200"/>
            <a:ext cx="5529958" cy="4937760"/>
          </a:xfrm>
        </p:spPr>
        <p:txBody>
          <a:bodyPr/>
          <a:lstStyle/>
          <a:p>
            <a:r>
              <a:rPr lang="zh-CN" altLang="en-US" dirty="0">
                <a:latin typeface="Consolas" panose="020B0609020204030204" pitchFamily="49" charset="0"/>
              </a:rPr>
              <a:t>栈是一种支持在栈顶插入和删除的数据结构。</a:t>
            </a:r>
            <a:endParaRPr lang="en-US" altLang="zh-CN" dirty="0">
              <a:latin typeface="Consolas" panose="020B0609020204030204" pitchFamily="49" charset="0"/>
            </a:endParaRPr>
          </a:p>
          <a:p>
            <a:r>
              <a:rPr lang="zh-CN" altLang="en-US" dirty="0">
                <a:latin typeface="Consolas" panose="020B0609020204030204" pitchFamily="49" charset="0"/>
              </a:rPr>
              <a:t>实现非常简单，开一个</a:t>
            </a:r>
            <a:r>
              <a:rPr lang="en-US" altLang="zh-CN" dirty="0">
                <a:latin typeface="Consolas" panose="020B0609020204030204" pitchFamily="49" charset="0"/>
              </a:rPr>
              <a:t>stack</a:t>
            </a:r>
            <a:r>
              <a:rPr lang="zh-CN" altLang="en-US" dirty="0">
                <a:latin typeface="Consolas" panose="020B0609020204030204" pitchFamily="49" charset="0"/>
              </a:rPr>
              <a:t>数组再用一个</a:t>
            </a:r>
            <a:r>
              <a:rPr lang="en-US" altLang="zh-CN" dirty="0">
                <a:latin typeface="Consolas" panose="020B0609020204030204" pitchFamily="49" charset="0"/>
              </a:rPr>
              <a:t>top</a:t>
            </a:r>
            <a:r>
              <a:rPr lang="zh-CN" altLang="en-US" dirty="0">
                <a:latin typeface="Consolas" panose="020B0609020204030204" pitchFamily="49" charset="0"/>
              </a:rPr>
              <a:t>指向栈顶就可以了。</a:t>
            </a:r>
            <a:endParaRPr lang="en-US" altLang="zh-CN" dirty="0">
              <a:latin typeface="Consolas" panose="020B0609020204030204" pitchFamily="49" charset="0"/>
            </a:endParaRPr>
          </a:p>
          <a:p>
            <a:r>
              <a:rPr lang="zh-CN" altLang="en-US" dirty="0">
                <a:latin typeface="Consolas" panose="020B0609020204030204" pitchFamily="49" charset="0"/>
              </a:rPr>
              <a:t>应用：</a:t>
            </a:r>
            <a:endParaRPr lang="en-US" altLang="zh-CN" dirty="0">
              <a:latin typeface="Consolas" panose="020B0609020204030204" pitchFamily="49" charset="0"/>
            </a:endParaRPr>
          </a:p>
          <a:p>
            <a:pPr lvl="1"/>
            <a:r>
              <a:rPr lang="zh-CN" altLang="en-US" dirty="0">
                <a:latin typeface="Consolas" panose="020B0609020204030204" pitchFamily="49" charset="0"/>
              </a:rPr>
              <a:t>括号匹配</a:t>
            </a:r>
            <a:endParaRPr lang="en-US" altLang="zh-CN" dirty="0">
              <a:latin typeface="Consolas" panose="020B0609020204030204" pitchFamily="49" charset="0"/>
            </a:endParaRPr>
          </a:p>
          <a:p>
            <a:pPr lvl="1"/>
            <a:r>
              <a:rPr lang="en-US" altLang="zh-CN" dirty="0" err="1">
                <a:latin typeface="Consolas" panose="020B0609020204030204" pitchFamily="49" charset="0"/>
              </a:rPr>
              <a:t>Tarjan</a:t>
            </a:r>
            <a:r>
              <a:rPr lang="zh-CN" altLang="en-US" dirty="0">
                <a:latin typeface="Consolas" panose="020B0609020204030204" pitchFamily="49" charset="0"/>
              </a:rPr>
              <a:t>算法</a:t>
            </a:r>
            <a:endParaRPr lang="en-US" altLang="zh-CN" dirty="0">
              <a:latin typeface="Consolas" panose="020B0609020204030204" pitchFamily="49" charset="0"/>
            </a:endParaRPr>
          </a:p>
          <a:p>
            <a:pPr lvl="1"/>
            <a:r>
              <a:rPr lang="en-US" altLang="zh-CN" dirty="0" err="1">
                <a:latin typeface="Consolas" panose="020B0609020204030204" pitchFamily="49" charset="0"/>
              </a:rPr>
              <a:t>dfs</a:t>
            </a:r>
            <a:r>
              <a:rPr lang="zh-CN" altLang="en-US" dirty="0">
                <a:latin typeface="Consolas" panose="020B0609020204030204" pitchFamily="49" charset="0"/>
              </a:rPr>
              <a:t>中的系统堆栈</a:t>
            </a:r>
            <a:endParaRPr lang="en-US" altLang="zh-CN" dirty="0">
              <a:latin typeface="Consolas" panose="020B0609020204030204" pitchFamily="49" charset="0"/>
            </a:endParaRPr>
          </a:p>
          <a:p>
            <a:r>
              <a:rPr lang="zh-CN" altLang="en-US" dirty="0">
                <a:latin typeface="Consolas" panose="020B0609020204030204" pitchFamily="49" charset="0"/>
              </a:rPr>
              <a:t>在</a:t>
            </a:r>
            <a:r>
              <a:rPr lang="en-US" altLang="zh-CN" dirty="0">
                <a:latin typeface="Consolas" panose="020B0609020204030204" pitchFamily="49" charset="0"/>
              </a:rPr>
              <a:t>STL</a:t>
            </a:r>
            <a:r>
              <a:rPr lang="zh-CN" altLang="en-US" dirty="0">
                <a:latin typeface="Consolas" panose="020B0609020204030204" pitchFamily="49" charset="0"/>
              </a:rPr>
              <a:t>中是</a:t>
            </a:r>
            <a:r>
              <a:rPr lang="en-US" altLang="zh-CN" dirty="0">
                <a:latin typeface="Consolas" panose="020B0609020204030204" pitchFamily="49" charset="0"/>
              </a:rPr>
              <a:t>stack</a:t>
            </a:r>
          </a:p>
        </p:txBody>
      </p:sp>
      <p:pic>
        <p:nvPicPr>
          <p:cNvPr id="1026" name="Picture 2">
            <a:extLst>
              <a:ext uri="{FF2B5EF4-FFF2-40B4-BE49-F238E27FC236}">
                <a16:creationId xmlns:a16="http://schemas.microsoft.com/office/drawing/2014/main" id="{1DC053AE-08FF-455D-AC4B-AB93C5E10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442" y="1219200"/>
            <a:ext cx="5529958"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026"/>
                                        </p:tgtEl>
                                        <p:attrNameLst>
                                          <p:attrName>style.visibility</p:attrName>
                                        </p:attrNameLst>
                                      </p:cBhvr>
                                      <p:to>
                                        <p:strVal val="visible"/>
                                      </p:to>
                                    </p:set>
                                    <p:animEffect transition="in" filter="fade">
                                      <p:cBhvr>
                                        <p:cTn id="50" dur="1000"/>
                                        <p:tgtEl>
                                          <p:spTgt spid="1026"/>
                                        </p:tgtEl>
                                      </p:cBhvr>
                                    </p:animEffect>
                                    <p:anim calcmode="lin" valueType="num">
                                      <p:cBhvr>
                                        <p:cTn id="51" dur="1000" fill="hold"/>
                                        <p:tgtEl>
                                          <p:spTgt spid="1026"/>
                                        </p:tgtEl>
                                        <p:attrNameLst>
                                          <p:attrName>ppt_x</p:attrName>
                                        </p:attrNameLst>
                                      </p:cBhvr>
                                      <p:tavLst>
                                        <p:tav tm="0">
                                          <p:val>
                                            <p:strVal val="#ppt_x"/>
                                          </p:val>
                                        </p:tav>
                                        <p:tav tm="100000">
                                          <p:val>
                                            <p:strVal val="#ppt_x"/>
                                          </p:val>
                                        </p:tav>
                                      </p:tavLst>
                                    </p:anim>
                                    <p:anim calcmode="lin" valueType="num">
                                      <p:cBhvr>
                                        <p:cTn id="5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14858-B3DF-4861-85E3-EB643C9E4FFC}"/>
              </a:ext>
            </a:extLst>
          </p:cNvPr>
          <p:cNvSpPr>
            <a:spLocks noGrp="1"/>
          </p:cNvSpPr>
          <p:nvPr>
            <p:ph type="title"/>
          </p:nvPr>
        </p:nvSpPr>
        <p:spPr/>
        <p:txBody>
          <a:bodyPr/>
          <a:lstStyle/>
          <a:p>
            <a:r>
              <a:rPr lang="en-US" altLang="zh-CN" dirty="0" err="1"/>
              <a:t>CodeForces</a:t>
            </a:r>
            <a:r>
              <a:rPr lang="en-US" altLang="zh-CN" dirty="0"/>
              <a:t> 1140C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089AA3-94BD-46CD-B141-E26D3DAF3682}"/>
                  </a:ext>
                </a:extLst>
              </p:cNvPr>
              <p:cNvSpPr>
                <a:spLocks noGrp="1"/>
              </p:cNvSpPr>
              <p:nvPr>
                <p:ph sz="quarter"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首歌，每一首歌有一个长度</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和一个美妙值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，你需要选出</a:t>
                </a:r>
                <a14:m>
                  <m:oMath xmlns:m="http://schemas.openxmlformats.org/officeDocument/2006/math">
                    <m:r>
                      <a:rPr lang="en-US" altLang="zh-CN" b="0" i="1" smtClean="0">
                        <a:latin typeface="Cambria Math" panose="02040503050406030204" pitchFamily="18" charset="0"/>
                      </a:rPr>
                      <m:t>𝑘</m:t>
                    </m:r>
                  </m:oMath>
                </a14:m>
                <a:r>
                  <a:rPr lang="zh-CN" altLang="en-US" dirty="0"/>
                  <a:t>首歌，最大化选出的</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min</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63089AA3-94BD-46CD-B141-E26D3DAF3682}"/>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10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1FE10-8365-4E83-8B75-D31B0552B2A2}"/>
              </a:ext>
            </a:extLst>
          </p:cNvPr>
          <p:cNvSpPr>
            <a:spLocks noGrp="1"/>
          </p:cNvSpPr>
          <p:nvPr>
            <p:ph type="title"/>
          </p:nvPr>
        </p:nvSpPr>
        <p:spPr/>
        <p:txBody>
          <a:bodyPr/>
          <a:lstStyle/>
          <a:p>
            <a:r>
              <a:rPr lang="en-US" altLang="zh-CN" dirty="0" err="1"/>
              <a:t>CodeForces</a:t>
            </a:r>
            <a:r>
              <a:rPr lang="en-US" altLang="zh-CN" dirty="0"/>
              <a:t> 1140C 1600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60250F-794A-45AA-8F58-8A10F78888C3}"/>
                  </a:ext>
                </a:extLst>
              </p:cNvPr>
              <p:cNvSpPr>
                <a:spLocks noGrp="1"/>
              </p:cNvSpPr>
              <p:nvPr>
                <p:ph sz="quarter" idx="1"/>
              </p:nvPr>
            </p:nvSpPr>
            <p:spPr/>
            <p:txBody>
              <a:bodyPr/>
              <a:lstStyle/>
              <a:p>
                <a:r>
                  <a:rPr lang="zh-CN" altLang="en-US" dirty="0">
                    <a:latin typeface="Consolas" panose="020B0609020204030204" pitchFamily="49" charset="0"/>
                  </a:rPr>
                  <a:t>假设我们选择了一首美妙值为</a:t>
                </a:r>
                <a:r>
                  <a:rPr lang="en-US" altLang="zh-CN" dirty="0">
                    <a:latin typeface="Consolas" panose="020B0609020204030204" pitchFamily="49" charset="0"/>
                  </a:rPr>
                  <a:t>v</a:t>
                </a:r>
                <a:r>
                  <a:rPr lang="zh-CN" altLang="en-US" dirty="0">
                    <a:latin typeface="Consolas" panose="020B0609020204030204" pitchFamily="49" charset="0"/>
                  </a:rPr>
                  <a:t>的歌，那么所有美妙值大于等于</a:t>
                </a:r>
                <a:r>
                  <a:rPr lang="en-US" altLang="zh-CN" dirty="0">
                    <a:latin typeface="Consolas" panose="020B0609020204030204" pitchFamily="49" charset="0"/>
                  </a:rPr>
                  <a:t>v</a:t>
                </a:r>
                <a:r>
                  <a:rPr lang="zh-CN" altLang="en-US" dirty="0">
                    <a:latin typeface="Consolas" panose="020B0609020204030204" pitchFamily="49" charset="0"/>
                  </a:rPr>
                  <a:t>的歌都不会对</a:t>
                </a:r>
                <a:r>
                  <a:rPr lang="en-US" altLang="zh-CN" dirty="0">
                    <a:latin typeface="Consolas" panose="020B0609020204030204" pitchFamily="49" charset="0"/>
                  </a:rPr>
                  <a:t>min</a:t>
                </a:r>
                <a:r>
                  <a:rPr lang="zh-CN" altLang="en-US" dirty="0">
                    <a:latin typeface="Consolas" panose="020B0609020204030204" pitchFamily="49" charset="0"/>
                  </a:rPr>
                  <a:t>造成影响，我们只需要选择长度最长的</a:t>
                </a:r>
                <a:r>
                  <a:rPr lang="en-US" altLang="zh-CN" dirty="0">
                    <a:latin typeface="Consolas" panose="020B0609020204030204" pitchFamily="49" charset="0"/>
                  </a:rPr>
                  <a:t>k</a:t>
                </a:r>
                <a:r>
                  <a:rPr lang="zh-CN" altLang="en-US" dirty="0">
                    <a:latin typeface="Consolas" panose="020B0609020204030204" pitchFamily="49" charset="0"/>
                  </a:rPr>
                  <a:t>个。</a:t>
                </a:r>
                <a:endParaRPr lang="en-US" altLang="zh-CN" dirty="0">
                  <a:latin typeface="Consolas" panose="020B0609020204030204" pitchFamily="49" charset="0"/>
                </a:endParaRPr>
              </a:p>
              <a:p>
                <a:r>
                  <a:rPr lang="zh-CN" altLang="en-US" dirty="0">
                    <a:latin typeface="Consolas" panose="020B0609020204030204" pitchFamily="49" charset="0"/>
                  </a:rPr>
                  <a:t>所以先按照</a:t>
                </a:r>
                <a:r>
                  <a:rPr lang="en-US" altLang="zh-CN" dirty="0">
                    <a:latin typeface="Consolas" panose="020B0609020204030204" pitchFamily="49" charset="0"/>
                  </a:rPr>
                  <a:t>v</a:t>
                </a:r>
                <a:r>
                  <a:rPr lang="zh-CN" altLang="en-US" dirty="0">
                    <a:latin typeface="Consolas" panose="020B0609020204030204" pitchFamily="49" charset="0"/>
                  </a:rPr>
                  <a:t>排序，依次枚举美妙值最小的那首歌，同时维护前面的所有歌中长度最长的</a:t>
                </a:r>
                <a:r>
                  <a:rPr lang="en-US" altLang="zh-CN" dirty="0">
                    <a:latin typeface="Consolas" panose="020B0609020204030204" pitchFamily="49" charset="0"/>
                  </a:rPr>
                  <a:t>k</a:t>
                </a:r>
                <a:r>
                  <a:rPr lang="zh-CN" altLang="en-US" dirty="0">
                    <a:latin typeface="Consolas" panose="020B0609020204030204" pitchFamily="49" charset="0"/>
                  </a:rPr>
                  <a:t>个。</a:t>
                </a:r>
                <a:endParaRPr lang="en-US" altLang="zh-CN" dirty="0">
                  <a:latin typeface="Consolas" panose="020B0609020204030204" pitchFamily="49" charset="0"/>
                </a:endParaRPr>
              </a:p>
              <a:p>
                <a:r>
                  <a:rPr lang="zh-CN" altLang="en-US" dirty="0">
                    <a:latin typeface="Consolas" panose="020B0609020204030204" pitchFamily="49" charset="0"/>
                  </a:rPr>
                  <a:t>用一个小根堆实现即可。如果</a:t>
                </a:r>
                <a:r>
                  <a:rPr lang="en-US" altLang="zh-CN" dirty="0">
                    <a:latin typeface="Consolas" panose="020B0609020204030204" pitchFamily="49" charset="0"/>
                  </a:rPr>
                  <a:t>size</a:t>
                </a:r>
                <a:r>
                  <a:rPr lang="zh-CN" altLang="en-US" dirty="0">
                    <a:latin typeface="Consolas" panose="020B0609020204030204" pitchFamily="49" charset="0"/>
                  </a:rPr>
                  <a:t>太大了就往外弹出最短的。</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1960250F-794A-45AA-8F58-8A10F78888C3}"/>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1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89BA1-76A3-464E-9606-0ABB370AACAF}"/>
              </a:ext>
            </a:extLst>
          </p:cNvPr>
          <p:cNvSpPr>
            <a:spLocks noGrp="1"/>
          </p:cNvSpPr>
          <p:nvPr>
            <p:ph type="title"/>
          </p:nvPr>
        </p:nvSpPr>
        <p:spPr/>
        <p:txBody>
          <a:bodyPr/>
          <a:lstStyle/>
          <a:p>
            <a:r>
              <a:rPr lang="en-US" altLang="zh-CN" dirty="0" err="1"/>
              <a:t>CodeForces</a:t>
            </a:r>
            <a:r>
              <a:rPr lang="en-US" altLang="zh-CN" dirty="0"/>
              <a:t> 1208D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4A8480-4FC5-4D11-8AB2-8E023CF1E83F}"/>
                  </a:ext>
                </a:extLst>
              </p:cNvPr>
              <p:cNvSpPr>
                <a:spLocks noGrp="1"/>
              </p:cNvSpPr>
              <p:nvPr>
                <p:ph sz="quarter" idx="1"/>
              </p:nvPr>
            </p:nvSpPr>
            <p:spPr/>
            <p:txBody>
              <a:bodyPr/>
              <a:lstStyle/>
              <a:p>
                <a:r>
                  <a:rPr lang="zh-CN" altLang="en-US" dirty="0"/>
                  <a:t>你有一个长度为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的排列，但是你不知道它是什么。</a:t>
                </a:r>
                <a:endParaRPr lang="en-US" altLang="zh-CN" dirty="0"/>
              </a:p>
              <a:p>
                <a:r>
                  <a:rPr lang="zh-CN" altLang="en-US" dirty="0"/>
                  <a:t>对于每一个数，你知道它前面所有小于它的元素之和</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求这个排列。</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464A8480-4FC5-4D11-8AB2-8E023CF1E83F}"/>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406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931B5-13BD-4807-A209-C095CC88BE14}"/>
              </a:ext>
            </a:extLst>
          </p:cNvPr>
          <p:cNvSpPr>
            <a:spLocks noGrp="1"/>
          </p:cNvSpPr>
          <p:nvPr>
            <p:ph type="title"/>
          </p:nvPr>
        </p:nvSpPr>
        <p:spPr/>
        <p:txBody>
          <a:bodyPr/>
          <a:lstStyle/>
          <a:p>
            <a:r>
              <a:rPr lang="en-US" altLang="zh-CN" dirty="0" err="1"/>
              <a:t>CodeForces</a:t>
            </a:r>
            <a:r>
              <a:rPr lang="en-US" altLang="zh-CN" dirty="0"/>
              <a:t> 1208D 1900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CC288D-8A3A-4D96-970D-D7C8AF264AC8}"/>
                  </a:ext>
                </a:extLst>
              </p:cNvPr>
              <p:cNvSpPr>
                <a:spLocks noGrp="1"/>
              </p:cNvSpPr>
              <p:nvPr>
                <p:ph sz="quarter" idx="1"/>
              </p:nvPr>
            </p:nvSpPr>
            <p:spPr/>
            <p:txBody>
              <a:bodyPr/>
              <a:lstStyle/>
              <a:p>
                <a:r>
                  <a:rPr lang="zh-CN" altLang="en-US" dirty="0">
                    <a:latin typeface="Consolas" panose="020B0609020204030204" pitchFamily="49" charset="0"/>
                  </a:rPr>
                  <a:t>首先考虑</a:t>
                </a:r>
                <a:r>
                  <a:rPr lang="en-US" altLang="zh-CN" dirty="0">
                    <a:latin typeface="Consolas" panose="020B0609020204030204" pitchFamily="49" charset="0"/>
                  </a:rPr>
                  <a:t>1</a:t>
                </a:r>
                <a:r>
                  <a:rPr lang="zh-CN" altLang="en-US" dirty="0">
                    <a:latin typeface="Consolas" panose="020B0609020204030204" pitchFamily="49" charset="0"/>
                  </a:rPr>
                  <a:t>。它前面一定没有比它更小的元素，同时它后面所有的元素都要比它大，也就是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是</m:t>
                    </m:r>
                    <m:r>
                      <a:rPr lang="zh-CN" altLang="en-US" i="1" smtClean="0">
                        <a:latin typeface="Cambria Math" panose="02040503050406030204" pitchFamily="18" charset="0"/>
                      </a:rPr>
                      <m:t>最后</m:t>
                    </m:r>
                    <m:r>
                      <a:rPr lang="zh-CN" altLang="en-US" i="1">
                        <a:latin typeface="Cambria Math" panose="02040503050406030204" pitchFamily="18" charset="0"/>
                      </a:rPr>
                      <m:t>一个</m:t>
                    </m:r>
                    <m:r>
                      <a:rPr lang="en-US" altLang="zh-CN" b="0" i="1" smtClean="0">
                        <a:latin typeface="Cambria Math" panose="02040503050406030204" pitchFamily="18" charset="0"/>
                      </a:rPr>
                      <m:t>0</m:t>
                    </m:r>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这样我们就确定了</a:t>
                </a:r>
                <a:r>
                  <a:rPr lang="en-US" altLang="zh-CN" dirty="0">
                    <a:latin typeface="Consolas" panose="020B0609020204030204" pitchFamily="49" charset="0"/>
                  </a:rPr>
                  <a:t>1</a:t>
                </a:r>
                <a:r>
                  <a:rPr lang="zh-CN" altLang="en-US" dirty="0">
                    <a:latin typeface="Consolas" panose="020B0609020204030204" pitchFamily="49" charset="0"/>
                  </a:rPr>
                  <a:t>的位置。它后面的元素的</a:t>
                </a:r>
                <a14:m>
                  <m:oMath xmlns:m="http://schemas.openxmlformats.org/officeDocument/2006/math">
                    <m:r>
                      <a:rPr lang="en-US" altLang="zh-CN" b="0" i="1" smtClean="0">
                        <a:latin typeface="Cambria Math" panose="02040503050406030204" pitchFamily="18" charset="0"/>
                      </a:rPr>
                      <m:t>𝑠</m:t>
                    </m:r>
                  </m:oMath>
                </a14:m>
                <a:r>
                  <a:rPr lang="zh-CN" altLang="en-US" dirty="0">
                    <a:latin typeface="Consolas" panose="020B0609020204030204" pitchFamily="49" charset="0"/>
                  </a:rPr>
                  <a:t>肯定都包含它，所以先把后面的所有的</a:t>
                </a:r>
                <a14:m>
                  <m:oMath xmlns:m="http://schemas.openxmlformats.org/officeDocument/2006/math">
                    <m:r>
                      <a:rPr lang="en-US" altLang="zh-CN" b="0" i="1" smtClean="0">
                        <a:latin typeface="Cambria Math" panose="02040503050406030204" pitchFamily="18" charset="0"/>
                      </a:rPr>
                      <m:t>𝑠</m:t>
                    </m:r>
                  </m:oMath>
                </a14:m>
                <a:r>
                  <a:rPr lang="zh-CN" altLang="en-US" dirty="0">
                    <a:latin typeface="Consolas" panose="020B0609020204030204" pitchFamily="49" charset="0"/>
                  </a:rPr>
                  <a:t>减去</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考虑</a:t>
                </a:r>
                <a:r>
                  <a:rPr lang="en-US" altLang="zh-CN" dirty="0">
                    <a:latin typeface="Consolas" panose="020B0609020204030204" pitchFamily="49" charset="0"/>
                  </a:rPr>
                  <a:t>2</a:t>
                </a:r>
                <a:r>
                  <a:rPr lang="zh-CN" altLang="en-US" dirty="0">
                    <a:latin typeface="Consolas" panose="020B0609020204030204" pitchFamily="49" charset="0"/>
                  </a:rPr>
                  <a:t>。这时候</a:t>
                </a:r>
                <a:r>
                  <a:rPr lang="en-US" altLang="zh-CN" dirty="0">
                    <a:latin typeface="Consolas" panose="020B0609020204030204" pitchFamily="49" charset="0"/>
                  </a:rPr>
                  <a:t>2</a:t>
                </a:r>
                <a:r>
                  <a:rPr lang="zh-CN" altLang="en-US" dirty="0">
                    <a:latin typeface="Consolas" panose="020B0609020204030204" pitchFamily="49" charset="0"/>
                  </a:rPr>
                  <a:t>的位置就是最后一个</a:t>
                </a:r>
                <a14:m>
                  <m:oMath xmlns:m="http://schemas.openxmlformats.org/officeDocument/2006/math">
                    <m:r>
                      <a:rPr lang="en-US" altLang="zh-CN" b="0" i="1" smtClean="0">
                        <a:latin typeface="Cambria Math" panose="02040503050406030204" pitchFamily="18" charset="0"/>
                      </a:rPr>
                      <m:t>0</m:t>
                    </m:r>
                  </m:oMath>
                </a14:m>
                <a:r>
                  <a:rPr lang="zh-CN" altLang="en-US" dirty="0">
                    <a:latin typeface="Consolas" panose="020B0609020204030204" pitchFamily="49" charset="0"/>
                  </a:rPr>
                  <a:t>的位置了。找到这个位置并且把它后面的元素都减去</a:t>
                </a:r>
                <a:r>
                  <a:rPr lang="en-US" altLang="zh-CN" dirty="0">
                    <a:latin typeface="Consolas" panose="020B0609020204030204" pitchFamily="49" charset="0"/>
                  </a:rPr>
                  <a:t>2</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重复这个过程，就可以得到整个排列。</a:t>
                </a:r>
                <a:endParaRPr lang="en-US" altLang="zh-CN" dirty="0">
                  <a:latin typeface="Consolas" panose="020B0609020204030204" pitchFamily="49" charset="0"/>
                </a:endParaRPr>
              </a:p>
              <a:p>
                <a:r>
                  <a:rPr lang="zh-CN" altLang="en-US" dirty="0">
                    <a:latin typeface="Consolas" panose="020B0609020204030204" pitchFamily="49" charset="0"/>
                  </a:rPr>
                  <a:t>用线段树实现区间加和求最后的一个</a:t>
                </a:r>
                <a:r>
                  <a:rPr lang="en-US" altLang="zh-CN" dirty="0">
                    <a:latin typeface="Consolas" panose="020B0609020204030204" pitchFamily="49" charset="0"/>
                  </a:rPr>
                  <a:t>0</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49CC288D-8A3A-4D96-970D-D7C8AF264AC8}"/>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r="-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10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15D71-2048-4BF1-BFCC-0A755E89B78F}"/>
              </a:ext>
            </a:extLst>
          </p:cNvPr>
          <p:cNvSpPr>
            <a:spLocks noGrp="1"/>
          </p:cNvSpPr>
          <p:nvPr>
            <p:ph type="title"/>
          </p:nvPr>
        </p:nvSpPr>
        <p:spPr/>
        <p:txBody>
          <a:bodyPr/>
          <a:lstStyle/>
          <a:p>
            <a:r>
              <a:rPr lang="en-US" altLang="zh-CN" dirty="0" err="1"/>
              <a:t>CodeForces</a:t>
            </a:r>
            <a:r>
              <a:rPr lang="en-US" altLang="zh-CN" dirty="0"/>
              <a:t> 1208E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7C9FF2-7F99-4B9C-9A09-B96D1CC91DF9}"/>
                  </a:ext>
                </a:extLst>
              </p:cNvPr>
              <p:cNvSpPr>
                <a:spLocks noGrp="1"/>
              </p:cNvSpPr>
              <p:nvPr>
                <p:ph sz="quarter"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个序列，第</a:t>
                </a:r>
                <a14:m>
                  <m:oMath xmlns:m="http://schemas.openxmlformats.org/officeDocument/2006/math">
                    <m:r>
                      <a:rPr lang="en-US" altLang="zh-CN" b="0" i="1" smtClean="0">
                        <a:latin typeface="Cambria Math" panose="02040503050406030204" pitchFamily="18" charset="0"/>
                      </a:rPr>
                      <m:t>𝑖</m:t>
                    </m:r>
                  </m:oMath>
                </a14:m>
                <a:r>
                  <a:rPr lang="zh-CN" altLang="en-US" dirty="0"/>
                  <a:t>个序列的长度是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。这些序列并排放在一起，每一个序列都放在一个长度为</a:t>
                </a:r>
                <a14:m>
                  <m:oMath xmlns:m="http://schemas.openxmlformats.org/officeDocument/2006/math">
                    <m:r>
                      <a:rPr lang="en-US" altLang="zh-CN" b="0" i="1" smtClean="0">
                        <a:latin typeface="Cambria Math" panose="02040503050406030204" pitchFamily="18" charset="0"/>
                      </a:rPr>
                      <m:t>𝑤</m:t>
                    </m:r>
                  </m:oMath>
                </a14:m>
                <a:r>
                  <a:rPr lang="zh-CN" altLang="en-US" dirty="0"/>
                  <a:t>的框里面。</a:t>
                </a:r>
                <a:endParaRPr lang="en-US" altLang="zh-CN" dirty="0"/>
              </a:p>
              <a:p>
                <a:r>
                  <a:rPr lang="zh-CN" altLang="en-US" dirty="0"/>
                  <a:t>这些序列可以在框里面滑动，但是不能划出框。</a:t>
                </a:r>
                <a:endParaRPr lang="en-US" altLang="zh-CN" dirty="0"/>
              </a:p>
              <a:p>
                <a:r>
                  <a:rPr lang="zh-CN" altLang="en-US" dirty="0"/>
                  <a:t>对于每一个位置</a:t>
                </a:r>
                <a14:m>
                  <m:oMath xmlns:m="http://schemas.openxmlformats.org/officeDocument/2006/math">
                    <m:r>
                      <a:rPr lang="en-US" altLang="zh-CN" b="0" i="1" smtClean="0">
                        <a:latin typeface="Cambria Math" panose="02040503050406030204" pitchFamily="18" charset="0"/>
                      </a:rPr>
                      <m:t>𝑖</m:t>
                    </m:r>
                  </m:oMath>
                </a14:m>
                <a:r>
                  <a:rPr lang="zh-CN" altLang="en-US" dirty="0"/>
                  <a:t>，你需要求出怎样滑动可以使得这一个位置上的数的和最大。</a:t>
                </a:r>
                <a:endParaRPr lang="en-US" altLang="zh-CN" dirty="0"/>
              </a:p>
              <a:p>
                <a:r>
                  <a:rPr lang="zh-CN" altLang="en-US" dirty="0"/>
                  <a:t>序列总长度不超过</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a:t>
                </a: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57C9FF2-7F99-4B9C-9A09-B96D1CC91DF9}"/>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1F3B1-1B36-4FC9-AD5B-65D8D6A77CD1}"/>
              </a:ext>
            </a:extLst>
          </p:cNvPr>
          <p:cNvSpPr>
            <a:spLocks noGrp="1"/>
          </p:cNvSpPr>
          <p:nvPr>
            <p:ph type="title"/>
          </p:nvPr>
        </p:nvSpPr>
        <p:spPr/>
        <p:txBody>
          <a:bodyPr/>
          <a:lstStyle/>
          <a:p>
            <a:r>
              <a:rPr lang="en-US" altLang="zh-CN" dirty="0" err="1"/>
              <a:t>CodeForces</a:t>
            </a:r>
            <a:r>
              <a:rPr lang="en-US" altLang="zh-CN" dirty="0"/>
              <a:t> 1208E </a:t>
            </a:r>
            <a:endParaRPr lang="zh-CN" altLang="en-US" dirty="0"/>
          </a:p>
        </p:txBody>
      </p:sp>
      <p:pic>
        <p:nvPicPr>
          <p:cNvPr id="4" name="内容占位符 3">
            <a:extLst>
              <a:ext uri="{FF2B5EF4-FFF2-40B4-BE49-F238E27FC236}">
                <a16:creationId xmlns:a16="http://schemas.microsoft.com/office/drawing/2014/main" id="{979E4F96-73D7-4F86-9533-F54EB315933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38400" y="2316162"/>
            <a:ext cx="7315200" cy="2743200"/>
          </a:xfrm>
          <a:prstGeom prst="rect">
            <a:avLst/>
          </a:prstGeom>
        </p:spPr>
      </p:pic>
    </p:spTree>
    <p:extLst>
      <p:ext uri="{BB962C8B-B14F-4D97-AF65-F5344CB8AC3E}">
        <p14:creationId xmlns:p14="http://schemas.microsoft.com/office/powerpoint/2010/main" val="296326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48206-39FF-4FBB-8347-2D134EBC43D0}"/>
              </a:ext>
            </a:extLst>
          </p:cNvPr>
          <p:cNvSpPr>
            <a:spLocks noGrp="1"/>
          </p:cNvSpPr>
          <p:nvPr>
            <p:ph type="title"/>
          </p:nvPr>
        </p:nvSpPr>
        <p:spPr/>
        <p:txBody>
          <a:bodyPr/>
          <a:lstStyle/>
          <a:p>
            <a:r>
              <a:rPr lang="en-US" altLang="zh-CN" dirty="0" err="1"/>
              <a:t>CodeForces</a:t>
            </a:r>
            <a:r>
              <a:rPr lang="en-US" altLang="zh-CN" dirty="0"/>
              <a:t> 1208E 2200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49A8D6-4906-4A31-925F-1AD68C7B7416}"/>
                  </a:ext>
                </a:extLst>
              </p:cNvPr>
              <p:cNvSpPr>
                <a:spLocks noGrp="1"/>
              </p:cNvSpPr>
              <p:nvPr>
                <p:ph sz="quarter" idx="1"/>
              </p:nvPr>
            </p:nvSpPr>
            <p:spPr/>
            <p:txBody>
              <a:bodyPr>
                <a:normAutofit fontScale="92500"/>
              </a:bodyPr>
              <a:lstStyle/>
              <a:p>
                <a:r>
                  <a:rPr lang="zh-CN" altLang="en-US" dirty="0">
                    <a:latin typeface="Consolas" panose="020B0609020204030204" pitchFamily="49" charset="0"/>
                  </a:rPr>
                  <a:t>要想这一个位置所有数的和最大，只需要使得每一个序列的这个位置都最大。</a:t>
                </a:r>
                <a:endParaRPr lang="en-US" altLang="zh-CN" dirty="0">
                  <a:latin typeface="Consolas" panose="020B0609020204030204" pitchFamily="49" charset="0"/>
                </a:endParaRPr>
              </a:p>
              <a:p>
                <a:r>
                  <a:rPr lang="zh-CN" altLang="en-US" dirty="0">
                    <a:latin typeface="Consolas" panose="020B0609020204030204" pitchFamily="49" charset="0"/>
                  </a:rPr>
                  <a:t>现在我们的问题就是如何通过滑动第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个序列使得第</a:t>
                </a:r>
                <a14:m>
                  <m:oMath xmlns:m="http://schemas.openxmlformats.org/officeDocument/2006/math">
                    <m:r>
                      <a:rPr lang="en-US" altLang="zh-CN" b="0" i="1" smtClean="0">
                        <a:latin typeface="Cambria Math" panose="02040503050406030204" pitchFamily="18" charset="0"/>
                      </a:rPr>
                      <m:t>𝑝</m:t>
                    </m:r>
                  </m:oMath>
                </a14:m>
                <a:r>
                  <a:rPr lang="zh-CN" altLang="en-US" dirty="0">
                    <a:latin typeface="Consolas" panose="020B0609020204030204" pitchFamily="49" charset="0"/>
                  </a:rPr>
                  <a:t>个位置上的数最大。</a:t>
                </a:r>
                <a:endParaRPr lang="en-US" altLang="zh-CN" dirty="0">
                  <a:latin typeface="Consolas" panose="020B0609020204030204" pitchFamily="49" charset="0"/>
                </a:endParaRPr>
              </a:p>
              <a:p>
                <a:r>
                  <a:rPr lang="zh-CN" altLang="en-US" dirty="0">
                    <a:latin typeface="Consolas" panose="020B0609020204030204" pitchFamily="49" charset="0"/>
                  </a:rPr>
                  <a:t>首先如果这个位置距离两端都大于等于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，那么</a:t>
                </a:r>
                <a14:m>
                  <m:oMath xmlns:m="http://schemas.openxmlformats.org/officeDocument/2006/math">
                    <m:r>
                      <a:rPr lang="en-US" altLang="zh-CN" b="0" i="1" smtClean="0">
                        <a:latin typeface="Cambria Math" panose="02040503050406030204" pitchFamily="18" charset="0"/>
                      </a:rPr>
                      <m:t>𝑝</m:t>
                    </m:r>
                  </m:oMath>
                </a14:m>
                <a:r>
                  <a:rPr lang="zh-CN" altLang="en-US" dirty="0">
                    <a:latin typeface="Consolas" panose="020B0609020204030204" pitchFamily="49" charset="0"/>
                  </a:rPr>
                  <a:t>这个位置可以是这个序列里面的任何一个数。</a:t>
                </a:r>
                <a:endParaRPr lang="en-US" altLang="zh-CN" dirty="0">
                  <a:latin typeface="Consolas" panose="020B0609020204030204" pitchFamily="49" charset="0"/>
                </a:endParaRPr>
              </a:p>
              <a:p>
                <a:r>
                  <a:rPr lang="zh-CN" altLang="en-US" dirty="0">
                    <a:latin typeface="Consolas" panose="020B0609020204030204" pitchFamily="49" charset="0"/>
                  </a:rPr>
                  <a:t>否则，可以发现可行的一定是原序列里面的一个区间。超过这个区间的因为紧贴墙而不可行。</a:t>
                </a:r>
                <a:endParaRPr lang="en-US" altLang="zh-CN" dirty="0">
                  <a:latin typeface="Consolas" panose="020B0609020204030204" pitchFamily="49" charset="0"/>
                </a:endParaRPr>
              </a:p>
              <a:p>
                <a:r>
                  <a:rPr lang="zh-CN" altLang="en-US" dirty="0">
                    <a:latin typeface="Consolas" panose="020B0609020204030204" pitchFamily="49" charset="0"/>
                  </a:rPr>
                  <a:t>所以对于每一个序列，中间的部分就是整个序列里面的最大值和</a:t>
                </a:r>
                <a:r>
                  <a:rPr lang="en-US" altLang="zh-CN" dirty="0">
                    <a:latin typeface="Consolas" panose="020B0609020204030204" pitchFamily="49" charset="0"/>
                  </a:rPr>
                  <a:t>0</a:t>
                </a:r>
                <a:r>
                  <a:rPr lang="zh-CN" altLang="en-US" dirty="0">
                    <a:latin typeface="Consolas" panose="020B0609020204030204" pitchFamily="49" charset="0"/>
                  </a:rPr>
                  <a:t>取</a:t>
                </a:r>
                <a:r>
                  <a:rPr lang="en-US" altLang="zh-CN" dirty="0">
                    <a:latin typeface="Consolas" panose="020B0609020204030204" pitchFamily="49" charset="0"/>
                  </a:rPr>
                  <a:t>max</a:t>
                </a:r>
                <a:r>
                  <a:rPr lang="zh-CN" altLang="en-US" dirty="0">
                    <a:latin typeface="Consolas" panose="020B0609020204030204" pitchFamily="49" charset="0"/>
                  </a:rPr>
                  <a:t>，两边的部分可以暴力。</a:t>
                </a:r>
                <a:endParaRPr lang="en-US" altLang="zh-CN" dirty="0">
                  <a:latin typeface="Consolas" panose="020B0609020204030204" pitchFamily="49" charset="0"/>
                </a:endParaRPr>
              </a:p>
              <a:p>
                <a:r>
                  <a:rPr lang="zh-CN" altLang="en-US" dirty="0">
                    <a:latin typeface="Consolas" panose="020B0609020204030204" pitchFamily="49" charset="0"/>
                  </a:rPr>
                  <a:t>用一个线段树记录每一个位置的答案，用</a:t>
                </a:r>
                <a:r>
                  <a:rPr lang="en-US" altLang="zh-CN" dirty="0">
                    <a:latin typeface="Consolas" panose="020B0609020204030204" pitchFamily="49" charset="0"/>
                  </a:rPr>
                  <a:t>ST</a:t>
                </a:r>
                <a:r>
                  <a:rPr lang="zh-CN" altLang="en-US" dirty="0">
                    <a:latin typeface="Consolas" panose="020B0609020204030204" pitchFamily="49" charset="0"/>
                  </a:rPr>
                  <a:t>表实现求一个区间的最大值。</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𝑙</m:t>
                            </m:r>
                          </m:e>
                        </m:func>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5049A8D6-4906-4A31-925F-1AD68C7B7416}"/>
                  </a:ext>
                </a:extLst>
              </p:cNvPr>
              <p:cNvSpPr>
                <a:spLocks noGrp="1" noRot="1" noChangeAspect="1" noMove="1" noResize="1" noEditPoints="1" noAdjustHandles="1" noChangeArrowheads="1" noChangeShapeType="1" noTextEdit="1"/>
              </p:cNvSpPr>
              <p:nvPr>
                <p:ph sz="quarter" idx="1"/>
              </p:nvPr>
            </p:nvSpPr>
            <p:spPr>
              <a:blipFill>
                <a:blip r:embed="rId2"/>
                <a:stretch>
                  <a:fillRect l="-389" t="-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81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D4770-0AF5-4C01-925B-82C69725AE0F}"/>
              </a:ext>
            </a:extLst>
          </p:cNvPr>
          <p:cNvSpPr>
            <a:spLocks noGrp="1"/>
          </p:cNvSpPr>
          <p:nvPr>
            <p:ph type="title"/>
          </p:nvPr>
        </p:nvSpPr>
        <p:spPr/>
        <p:txBody>
          <a:bodyPr/>
          <a:lstStyle/>
          <a:p>
            <a:r>
              <a:rPr lang="en-US" altLang="zh-CN" dirty="0" err="1"/>
              <a:t>CodeForces</a:t>
            </a:r>
            <a:r>
              <a:rPr lang="en-US" altLang="zh-CN" dirty="0"/>
              <a:t> 1167F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7B6B40-F93A-4B1F-B568-0DA4CF60455D}"/>
                  </a:ext>
                </a:extLst>
              </p:cNvPr>
              <p:cNvSpPr>
                <a:spLocks noGrp="1"/>
              </p:cNvSpPr>
              <p:nvPr>
                <p:ph sz="quarter" idx="1"/>
              </p:nvPr>
            </p:nvSpPr>
            <p:spPr/>
            <p:txBody>
              <a:bodyPr/>
              <a:lstStyle/>
              <a:p>
                <a:r>
                  <a:rPr lang="zh-CN" altLang="en-US" dirty="0"/>
                  <a:t>有一个长度为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的数列</a:t>
                </a:r>
                <a14:m>
                  <m:oMath xmlns:m="http://schemas.openxmlformats.org/officeDocument/2006/math">
                    <m:r>
                      <a:rPr lang="en-US" altLang="zh-CN" b="0" i="1" smtClean="0">
                        <a:latin typeface="Cambria Math" panose="02040503050406030204" pitchFamily="18" charset="0"/>
                      </a:rPr>
                      <m:t>𝑎</m:t>
                    </m:r>
                  </m:oMath>
                </a14:m>
                <a:r>
                  <a:rPr lang="zh-CN" altLang="en-US" dirty="0"/>
                  <a:t>，里面所有的元素都互不重复。定义函数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表示将</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内的数升序排序后，第</a:t>
                </a:r>
                <a14:m>
                  <m:oMath xmlns:m="http://schemas.openxmlformats.org/officeDocument/2006/math">
                    <m:r>
                      <a:rPr lang="en-US" altLang="zh-CN" b="0" i="1" smtClean="0">
                        <a:latin typeface="Cambria Math" panose="02040503050406030204" pitchFamily="18" charset="0"/>
                      </a:rPr>
                      <m:t>𝑖</m:t>
                    </m:r>
                  </m:oMath>
                </a14:m>
                <a:r>
                  <a:rPr lang="zh-CN" altLang="en-US" dirty="0"/>
                  <a:t>个位置的数乘</a:t>
                </a:r>
                <a14:m>
                  <m:oMath xmlns:m="http://schemas.openxmlformats.org/officeDocument/2006/math">
                    <m:r>
                      <a:rPr lang="en-US" altLang="zh-CN" b="0" i="1" smtClean="0">
                        <a:latin typeface="Cambria Math" panose="02040503050406030204" pitchFamily="18" charset="0"/>
                      </a:rPr>
                      <m:t>𝑖</m:t>
                    </m:r>
                  </m:oMath>
                </a14:m>
                <a:r>
                  <a:rPr lang="zh-CN" altLang="en-US" dirty="0"/>
                  <a:t>后的所有元素和。</a:t>
                </a:r>
                <a:endParaRPr lang="en-US" altLang="zh-CN" dirty="0"/>
              </a:p>
              <a:p>
                <a:r>
                  <a:rPr lang="zh-CN" altLang="en-US" dirty="0"/>
                  <a:t>求所有</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的和。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347B6B40-F93A-4B1F-B568-0DA4CF60455D}"/>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05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45EA-019A-4706-B4D6-F8AD0BD17A1F}"/>
              </a:ext>
            </a:extLst>
          </p:cNvPr>
          <p:cNvSpPr>
            <a:spLocks noGrp="1"/>
          </p:cNvSpPr>
          <p:nvPr>
            <p:ph type="title"/>
          </p:nvPr>
        </p:nvSpPr>
        <p:spPr/>
        <p:txBody>
          <a:bodyPr/>
          <a:lstStyle/>
          <a:p>
            <a:r>
              <a:rPr lang="en-US" altLang="zh-CN" dirty="0" err="1"/>
              <a:t>CodeForces</a:t>
            </a:r>
            <a:r>
              <a:rPr lang="en-US" altLang="zh-CN" dirty="0"/>
              <a:t> 1167F 2300</a:t>
            </a:r>
            <a:endParaRPr lang="zh-CN" altLang="en-US" dirty="0"/>
          </a:p>
        </p:txBody>
      </p:sp>
      <p:sp>
        <p:nvSpPr>
          <p:cNvPr id="3" name="内容占位符 2">
            <a:extLst>
              <a:ext uri="{FF2B5EF4-FFF2-40B4-BE49-F238E27FC236}">
                <a16:creationId xmlns:a16="http://schemas.microsoft.com/office/drawing/2014/main" id="{9BA7DEC5-C3CF-4A17-B6B1-9FD98FF4E8FE}"/>
              </a:ext>
            </a:extLst>
          </p:cNvPr>
          <p:cNvSpPr>
            <a:spLocks noGrp="1"/>
          </p:cNvSpPr>
          <p:nvPr>
            <p:ph sz="quarter" idx="1"/>
          </p:nvPr>
        </p:nvSpPr>
        <p:spPr/>
        <p:txBody>
          <a:bodyPr/>
          <a:lstStyle/>
          <a:p>
            <a:r>
              <a:rPr lang="zh-CN" altLang="en-US" dirty="0">
                <a:latin typeface="Consolas" panose="020B0609020204030204" pitchFamily="49" charset="0"/>
              </a:rPr>
              <a:t>对于每一个元素，考虑它对答案的贡献。</a:t>
            </a:r>
            <a:endParaRPr lang="en-US" altLang="zh-CN" dirty="0">
              <a:latin typeface="Consolas" panose="020B0609020204030204" pitchFamily="49" charset="0"/>
            </a:endParaRPr>
          </a:p>
          <a:p>
            <a:r>
              <a:rPr lang="zh-CN" altLang="en-US" dirty="0">
                <a:latin typeface="Consolas" panose="020B0609020204030204" pitchFamily="49" charset="0"/>
              </a:rPr>
              <a:t>可以发现，只要这个区间多包含了一个比它小的元素，那么它就会被多算一次。</a:t>
            </a:r>
            <a:endParaRPr lang="en-US" altLang="zh-CN" dirty="0">
              <a:latin typeface="Consolas" panose="020B0609020204030204" pitchFamily="49" charset="0"/>
            </a:endParaRPr>
          </a:p>
          <a:p>
            <a:r>
              <a:rPr lang="zh-CN" altLang="en-US" dirty="0">
                <a:latin typeface="Consolas" panose="020B0609020204030204" pitchFamily="49" charset="0"/>
              </a:rPr>
              <a:t>所以我们只需要看对于每一个小于它的元素，有多少个区间包含了它，那么答案就多算几次。</a:t>
            </a:r>
            <a:endParaRPr lang="en-US" altLang="zh-CN" dirty="0">
              <a:latin typeface="Consolas" panose="020B0609020204030204" pitchFamily="49" charset="0"/>
            </a:endParaRPr>
          </a:p>
          <a:p>
            <a:r>
              <a:rPr lang="zh-CN" altLang="en-US" dirty="0">
                <a:latin typeface="Consolas" panose="020B0609020204030204" pitchFamily="49" charset="0"/>
              </a:rPr>
              <a:t>比如这个序列长下面这种情况：</a:t>
            </a:r>
            <a:endParaRPr lang="en-US" altLang="zh-CN" dirty="0">
              <a:latin typeface="Consolas" panose="020B0609020204030204" pitchFamily="49" charset="0"/>
            </a:endParaRPr>
          </a:p>
          <a:p>
            <a:r>
              <a:rPr lang="en-US" altLang="zh-CN" dirty="0">
                <a:latin typeface="Consolas" panose="020B0609020204030204" pitchFamily="49" charset="0"/>
              </a:rPr>
              <a:t>10 3 10 5 10 3 10 3</a:t>
            </a:r>
          </a:p>
          <a:p>
            <a:r>
              <a:rPr lang="zh-CN" altLang="en-US" dirty="0">
                <a:latin typeface="Consolas" panose="020B0609020204030204" pitchFamily="49" charset="0"/>
              </a:rPr>
              <a:t>那么</a:t>
            </a:r>
            <a:r>
              <a:rPr lang="en-US" altLang="zh-CN" dirty="0">
                <a:latin typeface="Consolas" panose="020B0609020204030204" pitchFamily="49" charset="0"/>
              </a:rPr>
              <a:t>5</a:t>
            </a:r>
            <a:r>
              <a:rPr lang="zh-CN" altLang="en-US" dirty="0">
                <a:latin typeface="Consolas" panose="020B0609020204030204" pitchFamily="49" charset="0"/>
              </a:rPr>
              <a:t>就会被计算</a:t>
            </a:r>
            <a:r>
              <a:rPr lang="en-US" altLang="zh-CN" dirty="0">
                <a:latin typeface="Consolas" panose="020B0609020204030204" pitchFamily="49" charset="0"/>
              </a:rPr>
              <a:t>2*5</a:t>
            </a:r>
            <a:r>
              <a:rPr lang="zh-CN" altLang="en-US" dirty="0">
                <a:latin typeface="Consolas" panose="020B0609020204030204" pitchFamily="49" charset="0"/>
              </a:rPr>
              <a:t>（第一个</a:t>
            </a:r>
            <a:r>
              <a:rPr lang="en-US" altLang="zh-CN" dirty="0">
                <a:latin typeface="Consolas" panose="020B0609020204030204" pitchFamily="49" charset="0"/>
              </a:rPr>
              <a:t>3</a:t>
            </a:r>
            <a:r>
              <a:rPr lang="zh-CN" altLang="en-US" dirty="0">
                <a:latin typeface="Consolas" panose="020B0609020204030204" pitchFamily="49" charset="0"/>
              </a:rPr>
              <a:t>）</a:t>
            </a:r>
            <a:r>
              <a:rPr lang="en-US" altLang="zh-CN" dirty="0">
                <a:latin typeface="Consolas" panose="020B0609020204030204" pitchFamily="49" charset="0"/>
              </a:rPr>
              <a:t>+4</a:t>
            </a:r>
            <a:r>
              <a:rPr lang="zh-CN" altLang="en-US" dirty="0">
                <a:latin typeface="Consolas" panose="020B0609020204030204" pitchFamily="49" charset="0"/>
              </a:rPr>
              <a:t>*</a:t>
            </a:r>
            <a:r>
              <a:rPr lang="en-US" altLang="zh-CN" dirty="0">
                <a:latin typeface="Consolas" panose="020B0609020204030204" pitchFamily="49" charset="0"/>
              </a:rPr>
              <a:t>5</a:t>
            </a:r>
            <a:r>
              <a:rPr lang="zh-CN" altLang="en-US" dirty="0">
                <a:latin typeface="Consolas" panose="020B0609020204030204" pitchFamily="49" charset="0"/>
              </a:rPr>
              <a:t>（它自己）</a:t>
            </a:r>
            <a:r>
              <a:rPr lang="en-US" altLang="zh-CN" dirty="0">
                <a:latin typeface="Consolas" panose="020B0609020204030204" pitchFamily="49" charset="0"/>
              </a:rPr>
              <a:t>+4</a:t>
            </a:r>
            <a:r>
              <a:rPr lang="zh-CN" altLang="en-US" dirty="0">
                <a:latin typeface="Consolas" panose="020B0609020204030204" pitchFamily="49" charset="0"/>
              </a:rPr>
              <a:t>*</a:t>
            </a:r>
            <a:r>
              <a:rPr lang="en-US" altLang="zh-CN" dirty="0">
                <a:latin typeface="Consolas" panose="020B0609020204030204" pitchFamily="49" charset="0"/>
              </a:rPr>
              <a:t>3</a:t>
            </a:r>
            <a:r>
              <a:rPr lang="zh-CN" altLang="en-US" dirty="0">
                <a:latin typeface="Consolas" panose="020B0609020204030204" pitchFamily="49" charset="0"/>
              </a:rPr>
              <a:t>（第二个</a:t>
            </a:r>
            <a:r>
              <a:rPr lang="en-US" altLang="zh-CN" dirty="0">
                <a:latin typeface="Consolas" panose="020B0609020204030204" pitchFamily="49" charset="0"/>
              </a:rPr>
              <a:t>3</a:t>
            </a:r>
            <a:r>
              <a:rPr lang="zh-CN" altLang="en-US" dirty="0">
                <a:latin typeface="Consolas" panose="020B0609020204030204" pitchFamily="49" charset="0"/>
              </a:rPr>
              <a:t>）</a:t>
            </a:r>
            <a:r>
              <a:rPr lang="en-US" altLang="zh-CN" dirty="0">
                <a:latin typeface="Consolas" panose="020B0609020204030204" pitchFamily="49" charset="0"/>
              </a:rPr>
              <a:t>+4</a:t>
            </a:r>
            <a:r>
              <a:rPr lang="zh-CN" altLang="en-US" dirty="0">
                <a:latin typeface="Consolas" panose="020B0609020204030204" pitchFamily="49" charset="0"/>
              </a:rPr>
              <a:t>*</a:t>
            </a:r>
            <a:r>
              <a:rPr lang="en-US" altLang="zh-CN" dirty="0">
                <a:latin typeface="Consolas" panose="020B0609020204030204" pitchFamily="49" charset="0"/>
              </a:rPr>
              <a:t>1</a:t>
            </a:r>
            <a:r>
              <a:rPr lang="zh-CN" altLang="en-US" dirty="0">
                <a:latin typeface="Consolas" panose="020B0609020204030204" pitchFamily="49" charset="0"/>
              </a:rPr>
              <a:t>（第三个</a:t>
            </a:r>
            <a:r>
              <a:rPr lang="en-US" altLang="zh-CN" dirty="0">
                <a:latin typeface="Consolas" panose="020B0609020204030204" pitchFamily="49" charset="0"/>
              </a:rPr>
              <a:t>3</a:t>
            </a:r>
            <a:r>
              <a:rPr lang="zh-CN" altLang="en-US" dirty="0">
                <a:latin typeface="Consolas" panose="020B0609020204030204" pitchFamily="49" charset="0"/>
              </a:rPr>
              <a:t>）</a:t>
            </a:r>
            <a:r>
              <a:rPr lang="en-US" altLang="zh-CN" dirty="0">
                <a:latin typeface="Consolas" panose="020B0609020204030204" pitchFamily="49" charset="0"/>
              </a:rPr>
              <a:t>=46</a:t>
            </a:r>
            <a:r>
              <a:rPr lang="zh-CN" altLang="en-US" dirty="0">
                <a:latin typeface="Consolas" panose="020B0609020204030204" pitchFamily="49" charset="0"/>
              </a:rPr>
              <a:t>次。</a:t>
            </a:r>
            <a:endParaRPr lang="en-US" altLang="zh-CN" dirty="0">
              <a:latin typeface="Consolas" panose="020B0609020204030204" pitchFamily="49" charset="0"/>
            </a:endParaRPr>
          </a:p>
          <a:p>
            <a:endParaRPr lang="zh-CN" altLang="en-US" dirty="0">
              <a:latin typeface="Consolas" panose="020B0609020204030204" pitchFamily="49" charset="0"/>
            </a:endParaRPr>
          </a:p>
        </p:txBody>
      </p:sp>
    </p:spTree>
    <p:extLst>
      <p:ext uri="{BB962C8B-B14F-4D97-AF65-F5344CB8AC3E}">
        <p14:creationId xmlns:p14="http://schemas.microsoft.com/office/powerpoint/2010/main" val="22940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D7B36-856B-42D3-BC63-0AACA7B00F2B}"/>
              </a:ext>
            </a:extLst>
          </p:cNvPr>
          <p:cNvSpPr>
            <a:spLocks noGrp="1"/>
          </p:cNvSpPr>
          <p:nvPr>
            <p:ph type="title"/>
          </p:nvPr>
        </p:nvSpPr>
        <p:spPr/>
        <p:txBody>
          <a:bodyPr/>
          <a:lstStyle/>
          <a:p>
            <a:r>
              <a:rPr lang="en-US" altLang="zh-CN" dirty="0" err="1"/>
              <a:t>CodeForces</a:t>
            </a:r>
            <a:r>
              <a:rPr lang="en-US" altLang="zh-CN" dirty="0"/>
              <a:t> 1167F 2300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7FF370-AD0C-4D4D-8FBE-B4454D4791AC}"/>
                  </a:ext>
                </a:extLst>
              </p:cNvPr>
              <p:cNvSpPr>
                <a:spLocks noGrp="1"/>
              </p:cNvSpPr>
              <p:nvPr>
                <p:ph sz="quarter" idx="1"/>
              </p:nvPr>
            </p:nvSpPr>
            <p:spPr/>
            <p:txBody>
              <a:bodyPr>
                <a:normAutofit/>
              </a:bodyPr>
              <a:lstStyle/>
              <a:p>
                <a:r>
                  <a:rPr lang="zh-CN" altLang="en-US" dirty="0">
                    <a:latin typeface="Consolas" panose="020B0609020204030204" pitchFamily="49" charset="0"/>
                  </a:rPr>
                  <a:t>更进一步，假设这个数的位置是</a:t>
                </a:r>
                <a14:m>
                  <m:oMath xmlns:m="http://schemas.openxmlformats.org/officeDocument/2006/math">
                    <m:r>
                      <a:rPr lang="en-US" altLang="zh-CN" b="0" i="1" smtClean="0">
                        <a:latin typeface="Cambria Math" panose="02040503050406030204" pitchFamily="18" charset="0"/>
                      </a:rPr>
                      <m:t>𝑥</m:t>
                    </m:r>
                  </m:oMath>
                </a14:m>
                <a:r>
                  <a:rPr lang="zh-CN" altLang="en-US" dirty="0">
                    <a:latin typeface="Consolas" panose="020B0609020204030204" pitchFamily="49" charset="0"/>
                  </a:rPr>
                  <a:t>，它左边有</a:t>
                </a:r>
                <a14:m>
                  <m:oMath xmlns:m="http://schemas.openxmlformats.org/officeDocument/2006/math">
                    <m:r>
                      <a:rPr lang="en-US" altLang="zh-CN" b="0" i="1" smtClean="0">
                        <a:latin typeface="Cambria Math" panose="02040503050406030204" pitchFamily="18" charset="0"/>
                      </a:rPr>
                      <m:t>𝑎</m:t>
                    </m:r>
                  </m:oMath>
                </a14:m>
                <a:r>
                  <a:rPr lang="zh-CN" altLang="en-US" dirty="0">
                    <a:latin typeface="Consolas" panose="020B0609020204030204" pitchFamily="49" charset="0"/>
                  </a:rPr>
                  <a:t>个比它小的数，位置分别是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𝑎</m:t>
                        </m:r>
                      </m:sub>
                    </m:sSub>
                  </m:oMath>
                </a14:m>
                <a:r>
                  <a:rPr lang="zh-CN" altLang="en-US" dirty="0">
                    <a:latin typeface="Consolas" panose="020B0609020204030204" pitchFamily="49" charset="0"/>
                  </a:rPr>
                  <a:t>，右边有</a:t>
                </a:r>
                <a14:m>
                  <m:oMath xmlns:m="http://schemas.openxmlformats.org/officeDocument/2006/math">
                    <m:r>
                      <a:rPr lang="en-US" altLang="zh-CN" b="0" i="1" smtClean="0">
                        <a:latin typeface="Cambria Math" panose="02040503050406030204" pitchFamily="18" charset="0"/>
                      </a:rPr>
                      <m:t>𝑏</m:t>
                    </m:r>
                  </m:oMath>
                </a14:m>
                <a:r>
                  <a:rPr lang="zh-CN" altLang="en-US" dirty="0">
                    <a:latin typeface="Consolas" panose="020B0609020204030204" pitchFamily="49" charset="0"/>
                  </a:rPr>
                  <a:t>个比它小的数，位置分别为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𝑛</m:t>
                        </m:r>
                      </m:sub>
                    </m:sSub>
                  </m:oMath>
                </a14:m>
                <a:r>
                  <a:rPr lang="zh-CN" altLang="en-US" dirty="0">
                    <a:latin typeface="Consolas" panose="020B0609020204030204" pitchFamily="49" charset="0"/>
                  </a:rPr>
                  <a:t>，那么它就会被计算</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oMath>
                </a14:m>
                <a:r>
                  <a:rPr lang="zh-CN" altLang="en-US" dirty="0">
                    <a:latin typeface="Consolas" panose="020B0609020204030204" pitchFamily="49" charset="0"/>
                  </a:rPr>
                  <a:t>次。</a:t>
                </a:r>
                <a:endParaRPr lang="en-US" altLang="zh-CN" dirty="0">
                  <a:latin typeface="Consolas" panose="020B0609020204030204" pitchFamily="49" charset="0"/>
                </a:endParaRPr>
              </a:p>
              <a:p>
                <a:r>
                  <a:rPr lang="zh-CN" altLang="en-US" dirty="0">
                    <a:latin typeface="Consolas" panose="020B0609020204030204" pitchFamily="49" charset="0"/>
                  </a:rPr>
                  <a:t>也就是说只要知道了它左边所有元素到开头的距离之和以及它右边所有元素到结尾的距离之和，就可以求出答案。</a:t>
                </a:r>
                <a:endParaRPr lang="en-US" altLang="zh-CN" dirty="0">
                  <a:latin typeface="Consolas" panose="020B0609020204030204" pitchFamily="49" charset="0"/>
                </a:endParaRPr>
              </a:p>
              <a:p>
                <a:r>
                  <a:rPr lang="zh-CN" altLang="en-US" dirty="0">
                    <a:latin typeface="Consolas" panose="020B0609020204030204" pitchFamily="49" charset="0"/>
                  </a:rPr>
                  <a:t>可以用线段树来维护。将所有的数排序后挨个插入，并且维护上面的两个和。</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C57FF370-AD0C-4D4D-8FBE-B4454D4791AC}"/>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864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2D297-A5BC-4132-9C33-DE597BF75C3F}"/>
              </a:ext>
            </a:extLst>
          </p:cNvPr>
          <p:cNvSpPr>
            <a:spLocks noGrp="1"/>
          </p:cNvSpPr>
          <p:nvPr>
            <p:ph type="title"/>
          </p:nvPr>
        </p:nvSpPr>
        <p:spPr/>
        <p:txBody>
          <a:bodyPr/>
          <a:lstStyle/>
          <a:p>
            <a:r>
              <a:rPr lang="zh-CN" altLang="en-US" dirty="0"/>
              <a:t>单调栈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ADCD84-4F1E-4F47-9351-6AB5D1AD3C5D}"/>
                  </a:ext>
                </a:extLst>
              </p:cNvPr>
              <p:cNvSpPr>
                <a:spLocks noGrp="1"/>
              </p:cNvSpPr>
              <p:nvPr>
                <p:ph sz="quarter" idx="1"/>
              </p:nvPr>
            </p:nvSpPr>
            <p:spPr/>
            <p:txBody>
              <a:bodyPr/>
              <a:lstStyle/>
              <a:p>
                <a:r>
                  <a:rPr lang="zh-CN" altLang="en-US" dirty="0"/>
                  <a:t>首先看一个问题：</a:t>
                </a:r>
                <a:endParaRPr lang="en-US" altLang="zh-CN" dirty="0"/>
              </a:p>
              <a:p>
                <a:r>
                  <a:rPr lang="zh-CN" altLang="en-US" dirty="0"/>
                  <a:t>你有一个长度为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的序列，你需要对于里面的每一个元素，找到它左边第一个比它大的数。</a:t>
                </a:r>
                <a:endParaRPr lang="en-US" altLang="zh-CN" dirty="0"/>
              </a:p>
              <a:p>
                <a:r>
                  <a:rPr lang="zh-CN" altLang="en-US" dirty="0"/>
                  <a:t>要求复杂度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a:t>
                </a:r>
                <a:endParaRPr lang="en-US" altLang="zh-CN" dirty="0"/>
              </a:p>
              <a:p>
                <a:endParaRPr lang="en-US" altLang="zh-CN" dirty="0"/>
              </a:p>
              <a:p>
                <a:r>
                  <a:rPr lang="zh-CN" altLang="en-US" dirty="0"/>
                  <a:t>注意到，如果对于</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𝑦</m:t>
                    </m:r>
                  </m:oMath>
                </a14:m>
                <a:r>
                  <a:rPr lang="zh-CN" altLang="en-US" dirty="0"/>
                  <a:t>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𝑦</m:t>
                        </m:r>
                      </m:sub>
                    </m:sSub>
                  </m:oMath>
                </a14:m>
                <a:r>
                  <a:rPr lang="zh-CN" altLang="en-US" dirty="0"/>
                  <a:t>，那么</a:t>
                </a:r>
                <a14:m>
                  <m:oMath xmlns:m="http://schemas.openxmlformats.org/officeDocument/2006/math">
                    <m:r>
                      <a:rPr lang="en-US" altLang="zh-CN" b="0" i="1" smtClean="0">
                        <a:latin typeface="Cambria Math" panose="02040503050406030204" pitchFamily="18" charset="0"/>
                      </a:rPr>
                      <m:t>𝑥</m:t>
                    </m:r>
                  </m:oMath>
                </a14:m>
                <a:r>
                  <a:rPr lang="zh-CN" altLang="en-US" dirty="0"/>
                  <a:t>这个元素就没用了。</a:t>
                </a:r>
                <a:endParaRPr lang="en-US" altLang="zh-CN" dirty="0"/>
              </a:p>
              <a:p>
                <a:r>
                  <a:rPr lang="zh-CN" altLang="en-US" dirty="0"/>
                  <a:t>所以用一个栈从左到右扫，遇到一个数就不断弹出栈顶比它小的数，最后把它压入栈中。</a:t>
                </a:r>
                <a:endParaRPr lang="en-US" altLang="zh-CN" dirty="0"/>
              </a:p>
              <a:p>
                <a:r>
                  <a:rPr lang="zh-CN" altLang="en-US" dirty="0"/>
                  <a:t>时间复杂度是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的。</a:t>
                </a:r>
              </a:p>
            </p:txBody>
          </p:sp>
        </mc:Choice>
        <mc:Fallback xmlns="">
          <p:sp>
            <p:nvSpPr>
              <p:cNvPr id="3" name="内容占位符 2">
                <a:extLst>
                  <a:ext uri="{FF2B5EF4-FFF2-40B4-BE49-F238E27FC236}">
                    <a16:creationId xmlns:a16="http://schemas.microsoft.com/office/drawing/2014/main" id="{D4ADCD84-4F1E-4F47-9351-6AB5D1AD3C5D}"/>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0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63860-5952-4886-A523-025B5FDBCC8C}"/>
              </a:ext>
            </a:extLst>
          </p:cNvPr>
          <p:cNvSpPr>
            <a:spLocks noGrp="1"/>
          </p:cNvSpPr>
          <p:nvPr>
            <p:ph type="title"/>
          </p:nvPr>
        </p:nvSpPr>
        <p:spPr/>
        <p:txBody>
          <a:bodyPr/>
          <a:lstStyle/>
          <a:p>
            <a:r>
              <a:rPr lang="en-US" altLang="zh-CN" dirty="0" err="1"/>
              <a:t>CodeForces</a:t>
            </a:r>
            <a:r>
              <a:rPr lang="en-US" altLang="zh-CN" dirty="0"/>
              <a:t> 1158C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79A99E5-4DDD-408D-866A-84F2310BB041}"/>
                  </a:ext>
                </a:extLst>
              </p:cNvPr>
              <p:cNvSpPr>
                <a:spLocks noGrp="1"/>
              </p:cNvSpPr>
              <p:nvPr>
                <p:ph sz="quarter" idx="1"/>
              </p:nvPr>
            </p:nvSpPr>
            <p:spPr/>
            <p:txBody>
              <a:bodyPr/>
              <a:lstStyle/>
              <a:p>
                <a:r>
                  <a:rPr lang="zh-CN" altLang="en-US" dirty="0">
                    <a:latin typeface="Consolas" panose="020B0609020204030204" pitchFamily="49" charset="0"/>
                  </a:rPr>
                  <a:t>有一个排列，你知道每一个元素右面第一个大于它的元素的位置，让你还原出这个排列。</a:t>
                </a:r>
                <a:endParaRPr lang="en-US" altLang="zh-CN" dirty="0">
                  <a:latin typeface="Consolas" panose="020B0609020204030204" pitchFamily="49" charset="0"/>
                </a:endParaRPr>
              </a:p>
              <a:p>
                <a:r>
                  <a:rPr lang="zh-CN" altLang="en-US" dirty="0">
                    <a:latin typeface="Consolas" panose="020B0609020204030204" pitchFamily="49" charset="0"/>
                  </a:rPr>
                  <a:t>无解输出</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279A99E5-4DDD-408D-866A-84F2310BB041}"/>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328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A1BE7-29D6-41C7-9976-B72F148B809C}"/>
              </a:ext>
            </a:extLst>
          </p:cNvPr>
          <p:cNvSpPr>
            <a:spLocks noGrp="1"/>
          </p:cNvSpPr>
          <p:nvPr>
            <p:ph type="title"/>
          </p:nvPr>
        </p:nvSpPr>
        <p:spPr/>
        <p:txBody>
          <a:bodyPr/>
          <a:lstStyle/>
          <a:p>
            <a:r>
              <a:rPr lang="en-US" altLang="zh-CN" dirty="0" err="1"/>
              <a:t>CodeForces</a:t>
            </a:r>
            <a:r>
              <a:rPr lang="en-US" altLang="zh-CN" dirty="0"/>
              <a:t> 1158C 2300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72C141-B38E-4F1B-BC0C-7221FC407DBF}"/>
                  </a:ext>
                </a:extLst>
              </p:cNvPr>
              <p:cNvSpPr>
                <a:spLocks noGrp="1"/>
              </p:cNvSpPr>
              <p:nvPr>
                <p:ph sz="quarter" idx="1"/>
              </p:nvPr>
            </p:nvSpPr>
            <p:spPr/>
            <p:txBody>
              <a:bodyPr/>
              <a:lstStyle/>
              <a:p>
                <a:r>
                  <a:rPr lang="zh-CN" altLang="en-US" dirty="0"/>
                  <a:t>假设我们知道了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𝑥</m:t>
                        </m:r>
                      </m:sub>
                    </m:sSub>
                  </m:oMath>
                </a14:m>
                <a:r>
                  <a:rPr lang="zh-CN" altLang="en-US" dirty="0"/>
                  <a:t>右边第一个大于它的数是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𝑦</m:t>
                        </m:r>
                      </m:sub>
                    </m:sSub>
                  </m:oMath>
                </a14:m>
                <a:r>
                  <a:rPr lang="zh-CN" altLang="en-US" dirty="0"/>
                  <a:t>，那么就能知道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𝑦</m:t>
                        </m:r>
                      </m:sub>
                    </m:sSub>
                  </m:oMath>
                </a14:m>
                <a:r>
                  <a:rPr lang="zh-CN" altLang="en-US" dirty="0"/>
                  <a:t>，同时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𝑥</m:t>
                    </m:r>
                    <m:r>
                      <a:rPr lang="zh-CN" altLang="en-US" i="1">
                        <a:latin typeface="Cambria Math" panose="02040503050406030204" pitchFamily="18" charset="0"/>
                      </a:rPr>
                      <m:t>和</m:t>
                    </m:r>
                    <m:r>
                      <a:rPr lang="en-US" altLang="zh-CN" b="0" i="1" smtClean="0">
                        <a:latin typeface="Cambria Math" panose="02040503050406030204" pitchFamily="18" charset="0"/>
                      </a:rPr>
                      <m:t>𝑦</m:t>
                    </m:r>
                  </m:oMath>
                </a14:m>
                <a:r>
                  <a:rPr lang="zh-CN" altLang="en-US" dirty="0"/>
                  <a:t>之间的所有元素。</a:t>
                </a:r>
                <a:endParaRPr lang="en-US" altLang="zh-CN" dirty="0"/>
              </a:p>
              <a:p>
                <a:r>
                  <a:rPr lang="zh-CN" altLang="en-US" dirty="0"/>
                  <a:t>也就是说我们得到了一个偏序关系。建出图来，然后看是否存在拓扑序即可。</a:t>
                </a:r>
                <a:endParaRPr lang="en-US" altLang="zh-CN" dirty="0"/>
              </a:p>
              <a:p>
                <a:r>
                  <a:rPr lang="zh-CN" altLang="en-US" dirty="0"/>
                  <a:t>然而</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r>
                  <a:rPr lang="zh-CN" altLang="en-US" dirty="0"/>
                  <a:t>，直接建图是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zh-CN" altLang="en-US" dirty="0"/>
                  <a:t>的，所以我们接下来介绍一个黑科技</a:t>
                </a:r>
                <a:r>
                  <a:rPr lang="en-US" altLang="zh-CN" dirty="0"/>
                  <a:t>——</a:t>
                </a:r>
                <a:r>
                  <a:rPr lang="zh-CN" altLang="en-US" dirty="0"/>
                  <a:t>线段树优化建图。</a:t>
                </a:r>
              </a:p>
            </p:txBody>
          </p:sp>
        </mc:Choice>
        <mc:Fallback xmlns="">
          <p:sp>
            <p:nvSpPr>
              <p:cNvPr id="3" name="内容占位符 2">
                <a:extLst>
                  <a:ext uri="{FF2B5EF4-FFF2-40B4-BE49-F238E27FC236}">
                    <a16:creationId xmlns:a16="http://schemas.microsoft.com/office/drawing/2014/main" id="{5C72C141-B38E-4F1B-BC0C-7221FC407DBF}"/>
                  </a:ext>
                </a:extLst>
              </p:cNvPr>
              <p:cNvSpPr>
                <a:spLocks noGrp="1" noRot="1" noChangeAspect="1" noMove="1" noResize="1" noEditPoints="1" noAdjustHandles="1" noChangeArrowheads="1" noChangeShapeType="1" noTextEdit="1"/>
              </p:cNvSpPr>
              <p:nvPr>
                <p:ph sz="quarter" idx="1"/>
              </p:nvPr>
            </p:nvSpPr>
            <p:spPr>
              <a:blipFill>
                <a:blip r:embed="rId2"/>
                <a:stretch>
                  <a:fillRect l="-500" t="-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14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D4EAB-5059-42B1-8A6D-06F36BC5D7F3}"/>
              </a:ext>
            </a:extLst>
          </p:cNvPr>
          <p:cNvSpPr>
            <a:spLocks noGrp="1"/>
          </p:cNvSpPr>
          <p:nvPr>
            <p:ph type="title"/>
          </p:nvPr>
        </p:nvSpPr>
        <p:spPr/>
        <p:txBody>
          <a:bodyPr/>
          <a:lstStyle/>
          <a:p>
            <a:r>
              <a:rPr lang="zh-CN" altLang="en-US" dirty="0"/>
              <a:t>线段树优化建图</a:t>
            </a:r>
          </a:p>
        </p:txBody>
      </p:sp>
      <p:sp>
        <p:nvSpPr>
          <p:cNvPr id="3" name="内容占位符 2">
            <a:extLst>
              <a:ext uri="{FF2B5EF4-FFF2-40B4-BE49-F238E27FC236}">
                <a16:creationId xmlns:a16="http://schemas.microsoft.com/office/drawing/2014/main" id="{20B73E75-AE52-4880-B71E-8EEEEB6A3B60}"/>
              </a:ext>
            </a:extLst>
          </p:cNvPr>
          <p:cNvSpPr>
            <a:spLocks noGrp="1"/>
          </p:cNvSpPr>
          <p:nvPr>
            <p:ph sz="quarter" idx="1"/>
          </p:nvPr>
        </p:nvSpPr>
        <p:spPr/>
        <p:txBody>
          <a:bodyPr/>
          <a:lstStyle/>
          <a:p>
            <a:r>
              <a:rPr lang="zh-CN" altLang="en-US" dirty="0">
                <a:latin typeface="Consolas" panose="020B0609020204030204" pitchFamily="49" charset="0"/>
              </a:rPr>
              <a:t>一个点要向一个区间连边，怎么办呢？</a:t>
            </a:r>
            <a:endParaRPr lang="en-US" altLang="zh-CN" dirty="0">
              <a:latin typeface="Consolas" panose="020B0609020204030204" pitchFamily="49" charset="0"/>
            </a:endParaRPr>
          </a:p>
          <a:p>
            <a:r>
              <a:rPr lang="zh-CN" altLang="en-US" dirty="0">
                <a:latin typeface="Consolas" panose="020B0609020204030204" pitchFamily="49" charset="0"/>
              </a:rPr>
              <a:t>线段树的复杂度很优秀，所以直接把线段树建到图上！</a:t>
            </a:r>
            <a:endParaRPr lang="en-US" altLang="zh-CN" dirty="0">
              <a:latin typeface="Consolas" panose="020B0609020204030204" pitchFamily="49" charset="0"/>
            </a:endParaRPr>
          </a:p>
          <a:p>
            <a:r>
              <a:rPr lang="zh-CN" altLang="en-US" dirty="0">
                <a:latin typeface="Consolas" panose="020B0609020204030204" pitchFamily="49" charset="0"/>
              </a:rPr>
              <a:t>比如我们要将</a:t>
            </a:r>
            <a:r>
              <a:rPr lang="en-US" altLang="zh-CN" dirty="0">
                <a:latin typeface="Consolas" panose="020B0609020204030204" pitchFamily="49" charset="0"/>
              </a:rPr>
              <a:t>2</a:t>
            </a:r>
            <a:r>
              <a:rPr lang="zh-CN" altLang="en-US" dirty="0">
                <a:latin typeface="Consolas" panose="020B0609020204030204" pitchFamily="49" charset="0"/>
              </a:rPr>
              <a:t>连向</a:t>
            </a:r>
            <a:r>
              <a:rPr lang="en-US" altLang="zh-CN" dirty="0">
                <a:latin typeface="Consolas" panose="020B0609020204030204" pitchFamily="49" charset="0"/>
              </a:rPr>
              <a:t>[3,7]</a:t>
            </a:r>
            <a:r>
              <a:rPr lang="zh-CN" altLang="en-US" dirty="0">
                <a:latin typeface="Consolas" panose="020B0609020204030204" pitchFamily="49" charset="0"/>
              </a:rPr>
              <a:t>这个区间：</a:t>
            </a:r>
          </a:p>
        </p:txBody>
      </p:sp>
      <p:pic>
        <p:nvPicPr>
          <p:cNvPr id="4" name="图片 3">
            <a:extLst>
              <a:ext uri="{FF2B5EF4-FFF2-40B4-BE49-F238E27FC236}">
                <a16:creationId xmlns:a16="http://schemas.microsoft.com/office/drawing/2014/main" id="{C7B45884-446A-4F37-853D-F17293CD5AF8}"/>
              </a:ext>
            </a:extLst>
          </p:cNvPr>
          <p:cNvPicPr>
            <a:picLocks noChangeAspect="1"/>
          </p:cNvPicPr>
          <p:nvPr/>
        </p:nvPicPr>
        <p:blipFill>
          <a:blip r:embed="rId2"/>
          <a:stretch>
            <a:fillRect/>
          </a:stretch>
        </p:blipFill>
        <p:spPr>
          <a:xfrm>
            <a:off x="609600" y="2961094"/>
            <a:ext cx="5486400" cy="3195866"/>
          </a:xfrm>
          <a:prstGeom prst="rect">
            <a:avLst/>
          </a:prstGeom>
        </p:spPr>
      </p:pic>
      <p:pic>
        <p:nvPicPr>
          <p:cNvPr id="5" name="图片 4">
            <a:extLst>
              <a:ext uri="{FF2B5EF4-FFF2-40B4-BE49-F238E27FC236}">
                <a16:creationId xmlns:a16="http://schemas.microsoft.com/office/drawing/2014/main" id="{39422E97-840E-46E2-9B1A-D82E10F56D05}"/>
              </a:ext>
            </a:extLst>
          </p:cNvPr>
          <p:cNvPicPr>
            <a:picLocks noChangeAspect="1"/>
          </p:cNvPicPr>
          <p:nvPr/>
        </p:nvPicPr>
        <p:blipFill>
          <a:blip r:embed="rId3"/>
          <a:stretch>
            <a:fillRect/>
          </a:stretch>
        </p:blipFill>
        <p:spPr>
          <a:xfrm>
            <a:off x="6095998" y="2875782"/>
            <a:ext cx="5486401" cy="3281178"/>
          </a:xfrm>
          <a:prstGeom prst="rect">
            <a:avLst/>
          </a:prstGeom>
        </p:spPr>
      </p:pic>
    </p:spTree>
    <p:extLst>
      <p:ext uri="{BB962C8B-B14F-4D97-AF65-F5344CB8AC3E}">
        <p14:creationId xmlns:p14="http://schemas.microsoft.com/office/powerpoint/2010/main" val="41641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079F3-732F-4153-93A4-02FD810EDC6A}"/>
              </a:ext>
            </a:extLst>
          </p:cNvPr>
          <p:cNvSpPr>
            <a:spLocks noGrp="1"/>
          </p:cNvSpPr>
          <p:nvPr>
            <p:ph type="title"/>
          </p:nvPr>
        </p:nvSpPr>
        <p:spPr/>
        <p:txBody>
          <a:bodyPr/>
          <a:lstStyle/>
          <a:p>
            <a:r>
              <a:rPr lang="zh-CN" altLang="en-US" dirty="0"/>
              <a:t>线段树优化建图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AF3E1F-8C00-4BBB-BED5-34024587B083}"/>
                  </a:ext>
                </a:extLst>
              </p:cNvPr>
              <p:cNvSpPr>
                <a:spLocks noGrp="1"/>
              </p:cNvSpPr>
              <p:nvPr>
                <p:ph sz="quarter" idx="1"/>
              </p:nvPr>
            </p:nvSpPr>
            <p:spPr/>
            <p:txBody>
              <a:bodyPr/>
              <a:lstStyle/>
              <a:p>
                <a:r>
                  <a:rPr lang="zh-CN" altLang="en-US" dirty="0"/>
                  <a:t>这样一次连边就是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而不是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的了。</a:t>
                </a:r>
                <a:endParaRPr lang="en-US" altLang="zh-CN" dirty="0"/>
              </a:p>
              <a:p>
                <a:r>
                  <a:rPr lang="zh-CN" altLang="en-US" dirty="0"/>
                  <a:t>点向区间连边？按照上面那个树建。</a:t>
                </a:r>
                <a:endParaRPr lang="en-US" altLang="zh-CN" dirty="0"/>
              </a:p>
              <a:p>
                <a:r>
                  <a:rPr lang="zh-CN" altLang="en-US" dirty="0"/>
                  <a:t>区间向点连边？上面那个线段树所有的边取反。</a:t>
                </a:r>
                <a:endParaRPr lang="en-US" altLang="zh-CN" dirty="0"/>
              </a:p>
              <a:p>
                <a:r>
                  <a:rPr lang="zh-CN" altLang="en-US" dirty="0"/>
                  <a:t>区间向区间连边？建立两棵线段树，一棵边向下指，一棵边向上指，然后分别把两个区间对应到两棵线段树上。</a:t>
                </a:r>
                <a:endParaRPr lang="en-US" altLang="zh-CN" dirty="0"/>
              </a:p>
              <a:p>
                <a:r>
                  <a:rPr lang="zh-CN" altLang="en-US" dirty="0"/>
                  <a:t>这样上面一道题就可以在</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的时间复杂度内完成了。</a:t>
                </a:r>
              </a:p>
            </p:txBody>
          </p:sp>
        </mc:Choice>
        <mc:Fallback xmlns="">
          <p:sp>
            <p:nvSpPr>
              <p:cNvPr id="3" name="内容占位符 2">
                <a:extLst>
                  <a:ext uri="{FF2B5EF4-FFF2-40B4-BE49-F238E27FC236}">
                    <a16:creationId xmlns:a16="http://schemas.microsoft.com/office/drawing/2014/main" id="{82AF3E1F-8C00-4BBB-BED5-34024587B083}"/>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56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DD6AC-DE65-4AE8-9880-3D4FBA1732A4}"/>
              </a:ext>
            </a:extLst>
          </p:cNvPr>
          <p:cNvSpPr>
            <a:spLocks noGrp="1"/>
          </p:cNvSpPr>
          <p:nvPr>
            <p:ph type="title"/>
          </p:nvPr>
        </p:nvSpPr>
        <p:spPr/>
        <p:txBody>
          <a:bodyPr/>
          <a:lstStyle/>
          <a:p>
            <a:r>
              <a:rPr lang="en-US" altLang="zh-CN" dirty="0" err="1"/>
              <a:t>CodeForces</a:t>
            </a:r>
            <a:r>
              <a:rPr lang="en-US" altLang="zh-CN" dirty="0"/>
              <a:t> 1216F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9B5A2D-1EFC-4E87-BC31-1597C881F498}"/>
                  </a:ext>
                </a:extLst>
              </p:cNvPr>
              <p:cNvSpPr>
                <a:spLocks noGrp="1"/>
              </p:cNvSpPr>
              <p:nvPr>
                <p:ph sz="quarter" idx="1"/>
              </p:nvPr>
            </p:nvSpPr>
            <p:spPr/>
            <p:txBody>
              <a:bodyPr/>
              <a:lstStyle/>
              <a:p>
                <a:r>
                  <a:rPr lang="zh-CN" altLang="en-US" dirty="0">
                    <a:latin typeface="Consolas" panose="020B0609020204030204" pitchFamily="49" charset="0"/>
                  </a:rPr>
                  <a:t>有</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间屋子，第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间屋子联网的花费是</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有一些屋子可以建</a:t>
                </a:r>
                <a:r>
                  <a:rPr lang="en-US" altLang="zh-CN" dirty="0">
                    <a:latin typeface="Consolas" panose="020B0609020204030204" pitchFamily="49" charset="0"/>
                  </a:rPr>
                  <a:t>Wi-Fi</a:t>
                </a:r>
                <a:r>
                  <a:rPr lang="zh-CN" altLang="en-US" dirty="0">
                    <a:latin typeface="Consolas" panose="020B0609020204030204" pitchFamily="49" charset="0"/>
                  </a:rPr>
                  <a:t>，在第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间屋子建立</a:t>
                </a:r>
                <a:r>
                  <a:rPr lang="en-US" altLang="zh-CN" dirty="0">
                    <a:latin typeface="Consolas" panose="020B0609020204030204" pitchFamily="49" charset="0"/>
                  </a:rPr>
                  <a:t>Wi-Fi</a:t>
                </a:r>
                <a:r>
                  <a:rPr lang="zh-CN" altLang="en-US" dirty="0">
                    <a:latin typeface="Consolas" panose="020B0609020204030204" pitchFamily="49" charset="0"/>
                  </a:rPr>
                  <a:t>的花费还是</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，但是信号可以覆盖它左右各</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间屋子，这些屋子就不需要再联网了。</a:t>
                </a:r>
                <a:endParaRPr lang="en-US" altLang="zh-CN" dirty="0">
                  <a:latin typeface="Consolas" panose="020B0609020204030204" pitchFamily="49" charset="0"/>
                </a:endParaRPr>
              </a:p>
              <a:p>
                <a:r>
                  <a:rPr lang="zh-CN" altLang="en-US" dirty="0">
                    <a:latin typeface="Consolas" panose="020B0609020204030204" pitchFamily="49" charset="0"/>
                  </a:rPr>
                  <a:t>你需要将所有的屋子都联网，求最小花费。</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629B5A2D-1EFC-4E87-BC31-1597C881F49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92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38892-7F93-4106-909C-F267DE5F0AB3}"/>
              </a:ext>
            </a:extLst>
          </p:cNvPr>
          <p:cNvSpPr>
            <a:spLocks noGrp="1"/>
          </p:cNvSpPr>
          <p:nvPr>
            <p:ph type="title"/>
          </p:nvPr>
        </p:nvSpPr>
        <p:spPr/>
        <p:txBody>
          <a:bodyPr/>
          <a:lstStyle/>
          <a:p>
            <a:r>
              <a:rPr lang="en-US" altLang="zh-CN" dirty="0" err="1"/>
              <a:t>CodeForces</a:t>
            </a:r>
            <a:r>
              <a:rPr lang="en-US" altLang="zh-CN" dirty="0"/>
              <a:t> 1216F 2300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1FB581D-B0F1-4168-BF89-6DBF500426D6}"/>
                  </a:ext>
                </a:extLst>
              </p:cNvPr>
              <p:cNvSpPr>
                <a:spLocks noGrp="1"/>
              </p:cNvSpPr>
              <p:nvPr>
                <p:ph sz="quarter" idx="1"/>
              </p:nvPr>
            </p:nvSpPr>
            <p:spPr/>
            <p:txBody>
              <a:bodyPr/>
              <a:lstStyle/>
              <a:p>
                <a:r>
                  <a:rPr lang="zh-CN" altLang="en-US" dirty="0">
                    <a:latin typeface="Consolas" panose="020B0609020204030204" pitchFamily="49" charset="0"/>
                  </a:rPr>
                  <a:t>考虑</a:t>
                </a:r>
                <a:r>
                  <a:rPr lang="en-US" altLang="zh-CN" dirty="0">
                    <a:latin typeface="Consolas" panose="020B0609020204030204" pitchFamily="49" charset="0"/>
                  </a:rPr>
                  <a:t>DP</a:t>
                </a:r>
                <a:r>
                  <a:rPr lang="zh-CN" altLang="en-US" dirty="0">
                    <a:latin typeface="Consolas" panose="020B0609020204030204" pitchFamily="49" charset="0"/>
                  </a:rPr>
                  <a:t>。设</a:t>
                </a:r>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a:t>
                </a:r>
                <a:r>
                  <a:rPr lang="zh-CN" altLang="en-US" dirty="0">
                    <a:latin typeface="Consolas" panose="020B0609020204030204" pitchFamily="49" charset="0"/>
                  </a:rPr>
                  <a:t>表示将</a:t>
                </a:r>
                <a:r>
                  <a:rPr lang="en-US" altLang="zh-CN" dirty="0">
                    <a:latin typeface="Consolas" panose="020B0609020204030204" pitchFamily="49" charset="0"/>
                  </a:rPr>
                  <a:t>1</a:t>
                </a:r>
                <a:r>
                  <a:rPr lang="zh-CN" altLang="en-US" dirty="0">
                    <a:latin typeface="Consolas" panose="020B0609020204030204" pitchFamily="49" charset="0"/>
                  </a:rPr>
                  <a:t>到</a:t>
                </a:r>
                <a:r>
                  <a:rPr lang="en-US" altLang="zh-CN" dirty="0" err="1">
                    <a:latin typeface="Consolas" panose="020B0609020204030204" pitchFamily="49" charset="0"/>
                  </a:rPr>
                  <a:t>i</a:t>
                </a:r>
                <a:r>
                  <a:rPr lang="zh-CN" altLang="en-US" dirty="0">
                    <a:latin typeface="Consolas" panose="020B0609020204030204" pitchFamily="49" charset="0"/>
                  </a:rPr>
                  <a:t>全部联网的最小花费。</a:t>
                </a:r>
                <a:endParaRPr lang="en-US" altLang="zh-CN" dirty="0">
                  <a:latin typeface="Consolas" panose="020B0609020204030204" pitchFamily="49" charset="0"/>
                </a:endParaRPr>
              </a:p>
              <a:p>
                <a:r>
                  <a:rPr lang="zh-CN" altLang="en-US" dirty="0">
                    <a:latin typeface="Consolas" panose="020B0609020204030204" pitchFamily="49" charset="0"/>
                  </a:rPr>
                  <a:t>怎么转移呢？</a:t>
                </a:r>
                <a:endParaRPr lang="en-US" altLang="zh-CN" dirty="0">
                  <a:latin typeface="Consolas" panose="020B0609020204030204" pitchFamily="49" charset="0"/>
                </a:endParaRPr>
              </a:p>
              <a:p>
                <a:r>
                  <a:rPr lang="en-US" altLang="zh-CN" dirty="0" err="1">
                    <a:latin typeface="Consolas" panose="020B0609020204030204" pitchFamily="49" charset="0"/>
                  </a:rPr>
                  <a:t>i</a:t>
                </a:r>
                <a:r>
                  <a:rPr lang="zh-CN" altLang="en-US" dirty="0">
                    <a:latin typeface="Consolas" panose="020B0609020204030204" pitchFamily="49" charset="0"/>
                  </a:rPr>
                  <a:t>可以装</a:t>
                </a:r>
                <a:r>
                  <a:rPr lang="en-US" altLang="zh-CN" dirty="0">
                    <a:latin typeface="Consolas" panose="020B0609020204030204" pitchFamily="49" charset="0"/>
                  </a:rPr>
                  <a:t>Wi-Fi</a:t>
                </a:r>
                <a:r>
                  <a:rPr lang="zh-CN" altLang="en-US" dirty="0">
                    <a:latin typeface="Consolas" panose="020B0609020204030204" pitchFamily="49" charset="0"/>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m:t>
                        </m:r>
                        <m:r>
                          <m:rPr>
                            <m:sty m:val="p"/>
                          </m:rPr>
                          <a:rPr lang="en-US" altLang="zh-CN" i="1">
                            <a:latin typeface="Cambria Math" panose="02040503050406030204" pitchFamily="18" charset="0"/>
                          </a:rPr>
                          <m:t>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lim>
                    </m:limLow>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a14:m>
                <a:endParaRPr lang="en-US" altLang="zh-CN" dirty="0">
                  <a:latin typeface="Consolas" panose="020B0609020204030204" pitchFamily="49" charset="0"/>
                </a:endParaRPr>
              </a:p>
              <a:p>
                <a:r>
                  <a:rPr lang="en-US" altLang="zh-CN" dirty="0" err="1">
                    <a:latin typeface="Consolas" panose="020B0609020204030204" pitchFamily="49" charset="0"/>
                  </a:rPr>
                  <a:t>i</a:t>
                </a:r>
                <a:r>
                  <a:rPr lang="zh-CN" altLang="en-US" dirty="0">
                    <a:latin typeface="Consolas" panose="020B0609020204030204" pitchFamily="49" charset="0"/>
                  </a:rPr>
                  <a:t>不能装</a:t>
                </a:r>
                <a:r>
                  <a:rPr lang="en-US" altLang="zh-CN" dirty="0">
                    <a:latin typeface="Consolas" panose="020B0609020204030204" pitchFamily="49" charset="0"/>
                  </a:rPr>
                  <a:t>Wi-Fi</a:t>
                </a:r>
                <a:r>
                  <a:rPr lang="zh-CN" altLang="en-US" dirty="0">
                    <a:latin typeface="Consolas" panose="020B0609020204030204" pitchFamily="49" charset="0"/>
                  </a:rPr>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a14:m>
                <a:endParaRPr lang="en-US" altLang="zh-CN" dirty="0">
                  <a:latin typeface="Consolas" panose="020B0609020204030204" pitchFamily="49" charset="0"/>
                </a:endParaRPr>
              </a:p>
              <a:p>
                <a:r>
                  <a:rPr lang="zh-CN" altLang="en-US" dirty="0">
                    <a:latin typeface="Consolas" panose="020B0609020204030204" pitchFamily="49" charset="0"/>
                  </a:rPr>
                  <a:t>每次求完后，让</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lim>
                    </m:limLow>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d>
                  </m:oMath>
                </a14:m>
                <a:r>
                  <a:rPr lang="zh-CN" altLang="en-US" dirty="0">
                    <a:latin typeface="Consolas" panose="020B0609020204030204" pitchFamily="49" charset="0"/>
                  </a:rPr>
                  <a:t>，也就是说既然前</a:t>
                </a:r>
                <a:r>
                  <a:rPr lang="en-US" altLang="zh-CN" dirty="0">
                    <a:latin typeface="Consolas" panose="020B0609020204030204" pitchFamily="49" charset="0"/>
                  </a:rPr>
                  <a:t>j</a:t>
                </a:r>
                <a:r>
                  <a:rPr lang="zh-CN" altLang="en-US" dirty="0">
                    <a:latin typeface="Consolas" panose="020B0609020204030204" pitchFamily="49" charset="0"/>
                  </a:rPr>
                  <a:t>个都接好了，那么前</a:t>
                </a:r>
                <a:r>
                  <a:rPr lang="en-US" altLang="zh-CN" dirty="0" err="1">
                    <a:latin typeface="Consolas" panose="020B0609020204030204" pitchFamily="49" charset="0"/>
                  </a:rPr>
                  <a:t>i</a:t>
                </a:r>
                <a:r>
                  <a:rPr lang="zh-CN" altLang="en-US" dirty="0">
                    <a:latin typeface="Consolas" panose="020B0609020204030204" pitchFamily="49" charset="0"/>
                  </a:rPr>
                  <a:t>个也接好了。</a:t>
                </a:r>
                <a:endParaRPr lang="en-US" altLang="zh-CN" dirty="0">
                  <a:latin typeface="Consolas" panose="020B0609020204030204" pitchFamily="49" charset="0"/>
                </a:endParaRPr>
              </a:p>
              <a:p>
                <a:r>
                  <a:rPr lang="zh-CN" altLang="en-US" dirty="0">
                    <a:latin typeface="Consolas" panose="020B0609020204030204" pitchFamily="49" charset="0"/>
                  </a:rPr>
                  <a:t>用线段树维护整个</a:t>
                </a:r>
                <a:r>
                  <a:rPr lang="en-US" altLang="zh-CN" dirty="0">
                    <a:latin typeface="Consolas" panose="020B0609020204030204" pitchFamily="49" charset="0"/>
                  </a:rPr>
                  <a:t>DP</a:t>
                </a:r>
                <a:r>
                  <a:rPr lang="zh-CN" altLang="en-US" dirty="0">
                    <a:latin typeface="Consolas" panose="020B0609020204030204" pitchFamily="49" charset="0"/>
                  </a:rPr>
                  <a:t>数组，更新就对应了线段树区间查询。注意边界条件。</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A1FB581D-B0F1-4168-BF89-6DBF500426D6}"/>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751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维护一个序列，支持：</a:t>
            </a:r>
          </a:p>
          <a:p>
            <a:r>
              <a:rPr lang="en-US" altLang="zh-CN"/>
              <a:t>O( 1 )</a:t>
            </a:r>
            <a:r>
              <a:rPr lang="zh-CN" altLang="en-US"/>
              <a:t>单点修改，</a:t>
            </a:r>
            <a:r>
              <a:rPr lang="en-US" altLang="zh-CN"/>
              <a:t>O( sqrt(n) )</a:t>
            </a:r>
            <a:r>
              <a:rPr lang="zh-CN" altLang="en-US"/>
              <a:t>区间和</a:t>
            </a:r>
          </a:p>
          <a:p>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1026" r:id="rId3" imgW="8961905" imgH="1781424" progId="Paint.Picture">
                  <p:embed/>
                </p:oleObj>
              </mc:Choice>
              <mc:Fallback>
                <p:oleObj r:id="rId3" imgW="8961905" imgH="1781424" progId="Paint.Picture">
                  <p:embed/>
                  <p:pic>
                    <p:nvPicPr>
                      <p:cNvPr id="6"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1027" r:id="rId5" imgW="8961905" imgH="1657581" progId="PBrush">
                  <p:embed/>
                </p:oleObj>
              </mc:Choice>
              <mc:Fallback>
                <p:oleObj r:id="rId5" imgW="8961905" imgH="1657581" progId="PBrush">
                  <p:embed/>
                  <p:pic>
                    <p:nvPicPr>
                      <p:cNvPr id="8" name="对象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维护一个序列，支持：</a:t>
            </a:r>
          </a:p>
          <a:p>
            <a:r>
              <a:rPr lang="en-US" altLang="zh-CN"/>
              <a:t>O( sqrt(n) )</a:t>
            </a:r>
            <a:r>
              <a:rPr lang="zh-CN" altLang="en-US"/>
              <a:t>单点修改，</a:t>
            </a:r>
            <a:r>
              <a:rPr lang="en-US" altLang="zh-CN"/>
              <a:t>O(1)</a:t>
            </a:r>
            <a:r>
              <a:rPr lang="zh-CN" altLang="en-US"/>
              <a:t>区间和</a:t>
            </a:r>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7126B-3108-410E-A192-49022054889A}"/>
              </a:ext>
            </a:extLst>
          </p:cNvPr>
          <p:cNvSpPr>
            <a:spLocks noGrp="1"/>
          </p:cNvSpPr>
          <p:nvPr>
            <p:ph type="title"/>
          </p:nvPr>
        </p:nvSpPr>
        <p:spPr/>
        <p:txBody>
          <a:bodyPr/>
          <a:lstStyle/>
          <a:p>
            <a:r>
              <a:rPr lang="zh-CN" altLang="en-US" dirty="0"/>
              <a:t>队列</a:t>
            </a:r>
          </a:p>
        </p:txBody>
      </p:sp>
      <p:sp>
        <p:nvSpPr>
          <p:cNvPr id="3" name="内容占位符 2">
            <a:extLst>
              <a:ext uri="{FF2B5EF4-FFF2-40B4-BE49-F238E27FC236}">
                <a16:creationId xmlns:a16="http://schemas.microsoft.com/office/drawing/2014/main" id="{A47D4281-5AA5-45A8-A717-AB9DBFB8FCA1}"/>
              </a:ext>
            </a:extLst>
          </p:cNvPr>
          <p:cNvSpPr>
            <a:spLocks noGrp="1"/>
          </p:cNvSpPr>
          <p:nvPr>
            <p:ph sz="quarter" idx="1"/>
          </p:nvPr>
        </p:nvSpPr>
        <p:spPr/>
        <p:txBody>
          <a:bodyPr/>
          <a:lstStyle/>
          <a:p>
            <a:r>
              <a:rPr lang="zh-CN" altLang="en-US" dirty="0">
                <a:latin typeface="Consolas" panose="020B0609020204030204" pitchFamily="49" charset="0"/>
              </a:rPr>
              <a:t>队列是一种支持在队尾插入，队首删除的数据结构。</a:t>
            </a:r>
            <a:endParaRPr lang="en-US" altLang="zh-CN" dirty="0">
              <a:latin typeface="Consolas" panose="020B0609020204030204" pitchFamily="49" charset="0"/>
            </a:endParaRPr>
          </a:p>
          <a:p>
            <a:r>
              <a:rPr lang="zh-CN" altLang="en-US" dirty="0">
                <a:latin typeface="Consolas" panose="020B0609020204030204" pitchFamily="49" charset="0"/>
              </a:rPr>
              <a:t>可以用一个数组加两个指针实现。</a:t>
            </a:r>
            <a:endParaRPr lang="en-US" altLang="zh-CN" dirty="0">
              <a:latin typeface="Consolas" panose="020B0609020204030204" pitchFamily="49" charset="0"/>
            </a:endParaRPr>
          </a:p>
          <a:p>
            <a:r>
              <a:rPr lang="zh-CN" altLang="en-US" dirty="0">
                <a:latin typeface="Consolas" panose="020B0609020204030204" pitchFamily="49" charset="0"/>
              </a:rPr>
              <a:t>应用：</a:t>
            </a:r>
            <a:endParaRPr lang="en-US" altLang="zh-CN" dirty="0">
              <a:latin typeface="Consolas" panose="020B0609020204030204" pitchFamily="49" charset="0"/>
            </a:endParaRPr>
          </a:p>
          <a:p>
            <a:pPr lvl="1"/>
            <a:r>
              <a:rPr lang="en-US" altLang="zh-CN" dirty="0" err="1">
                <a:latin typeface="Consolas" panose="020B0609020204030204" pitchFamily="49" charset="0"/>
              </a:rPr>
              <a:t>bfs</a:t>
            </a:r>
            <a:endParaRPr lang="en-US" altLang="zh-CN" dirty="0">
              <a:latin typeface="Consolas" panose="020B0609020204030204" pitchFamily="49" charset="0"/>
            </a:endParaRPr>
          </a:p>
          <a:p>
            <a:pPr lvl="1"/>
            <a:r>
              <a:rPr lang="en-US" altLang="zh-CN" dirty="0">
                <a:latin typeface="Consolas" panose="020B0609020204030204" pitchFamily="49" charset="0"/>
              </a:rPr>
              <a:t>SPFA</a:t>
            </a:r>
            <a:r>
              <a:rPr lang="zh-CN" altLang="en-US" dirty="0">
                <a:latin typeface="Consolas" panose="020B0609020204030204" pitchFamily="49" charset="0"/>
              </a:rPr>
              <a:t>（它死了）</a:t>
            </a:r>
            <a:endParaRPr lang="en-US" altLang="zh-CN" dirty="0">
              <a:latin typeface="Consolas" panose="020B0609020204030204" pitchFamily="49" charset="0"/>
            </a:endParaRPr>
          </a:p>
          <a:p>
            <a:r>
              <a:rPr lang="zh-CN" altLang="en-US" dirty="0">
                <a:latin typeface="Consolas" panose="020B0609020204030204" pitchFamily="49" charset="0"/>
              </a:rPr>
              <a:t>在</a:t>
            </a:r>
            <a:r>
              <a:rPr lang="en-US" altLang="zh-CN" dirty="0">
                <a:latin typeface="Consolas" panose="020B0609020204030204" pitchFamily="49" charset="0"/>
              </a:rPr>
              <a:t>STL</a:t>
            </a:r>
            <a:r>
              <a:rPr lang="zh-CN" altLang="en-US" dirty="0">
                <a:latin typeface="Consolas" panose="020B0609020204030204" pitchFamily="49" charset="0"/>
              </a:rPr>
              <a:t>中是</a:t>
            </a:r>
            <a:r>
              <a:rPr lang="en-US" altLang="zh-CN" dirty="0">
                <a:latin typeface="Consolas" panose="020B0609020204030204" pitchFamily="49" charset="0"/>
              </a:rPr>
              <a:t>queue</a:t>
            </a:r>
            <a:r>
              <a:rPr lang="zh-CN" altLang="en-US" dirty="0">
                <a:latin typeface="Consolas" panose="020B0609020204030204" pitchFamily="49" charset="0"/>
              </a:rPr>
              <a:t>。</a:t>
            </a:r>
          </a:p>
        </p:txBody>
      </p:sp>
    </p:spTree>
    <p:extLst>
      <p:ext uri="{BB962C8B-B14F-4D97-AF65-F5344CB8AC3E}">
        <p14:creationId xmlns:p14="http://schemas.microsoft.com/office/powerpoint/2010/main" val="132771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分块维护块内前缀和和块外前缀和</a:t>
            </a:r>
          </a:p>
          <a:p>
            <a:r>
              <a:rPr lang="zh-CN" altLang="en-US"/>
              <a:t>也就是说维护每个块块内前</a:t>
            </a:r>
            <a:r>
              <a:rPr lang="en-US" altLang="zh-CN"/>
              <a:t>x</a:t>
            </a:r>
            <a:r>
              <a:rPr lang="zh-CN" altLang="en-US"/>
              <a:t>数的和</a:t>
            </a:r>
          </a:p>
          <a:p>
            <a:r>
              <a:rPr lang="zh-CN" altLang="en-US"/>
              <a:t>以及维护前</a:t>
            </a:r>
            <a:r>
              <a:rPr lang="en-US" altLang="zh-CN"/>
              <a:t>x</a:t>
            </a:r>
            <a:r>
              <a:rPr lang="zh-CN" altLang="en-US"/>
              <a:t>的块的和</a:t>
            </a:r>
          </a:p>
          <a:p>
            <a:r>
              <a:rPr lang="zh-CN" altLang="en-US"/>
              <a:t>更新的时候分别更新这两个前缀和</a:t>
            </a:r>
          </a:p>
          <a:p>
            <a:r>
              <a:rPr lang="zh-CN" altLang="en-US"/>
              <a:t>查询的时候把这两个前缀和拼起来</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2050" r:id="rId3" imgW="8952381" imgH="1638529" progId="PBrush">
                  <p:embed/>
                </p:oleObj>
              </mc:Choice>
              <mc:Fallback>
                <p:oleObj r:id="rId3" imgW="8952381" imgH="1638529" progId="PBrush">
                  <p:embed/>
                  <p:pic>
                    <p:nvPicPr>
                      <p:cNvPr id="4" name="对象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2051" r:id="rId5" imgW="9011908" imgH="1762371" progId="Paint.Picture">
                  <p:embed/>
                </p:oleObj>
              </mc:Choice>
              <mc:Fallback>
                <p:oleObj r:id="rId5" imgW="9011908" imgH="1762371" progId="Paint.Picture">
                  <p:embed/>
                  <p:pic>
                    <p:nvPicPr>
                      <p:cNvPr id="6" name="对象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 sqrt(n) )</a:t>
            </a:r>
            <a:r>
              <a:rPr lang="zh-CN" altLang="en-US">
                <a:sym typeface="+mn-ea"/>
              </a:rPr>
              <a:t>区间加，</a:t>
            </a:r>
            <a:r>
              <a:rPr lang="en-US" altLang="zh-CN">
                <a:sym typeface="+mn-ea"/>
              </a:rPr>
              <a:t>O(1)</a:t>
            </a:r>
            <a:r>
              <a:rPr lang="zh-CN" altLang="en-US">
                <a:sym typeface="+mn-ea"/>
              </a:rPr>
              <a:t>查单点</a:t>
            </a:r>
            <a:endParaRPr lang="zh-CN" altLang="en-US"/>
          </a:p>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3074" r:id="rId3" imgW="8895238" imgH="1657581" progId="PBrush">
                  <p:embed/>
                </p:oleObj>
              </mc:Choice>
              <mc:Fallback>
                <p:oleObj r:id="rId3" imgW="8895238" imgH="1657581" progId="PBrush">
                  <p:embed/>
                  <p:pic>
                    <p:nvPicPr>
                      <p:cNvPr id="4" name="对象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3075" r:id="rId5" imgW="9011908" imgH="1762371" progId="Paint.Picture">
                  <p:embed/>
                </p:oleObj>
              </mc:Choice>
              <mc:Fallback>
                <p:oleObj r:id="rId5" imgW="9011908" imgH="1762371" progId="Paint.Picture">
                  <p:embed/>
                  <p:pic>
                    <p:nvPicPr>
                      <p:cNvPr id="6" name="对象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每次对区间</a:t>
            </a:r>
            <a:r>
              <a:rPr lang="en-US" altLang="zh-CN"/>
              <a:t>[l,r]</a:t>
            </a:r>
            <a:r>
              <a:rPr lang="zh-CN" altLang="en-US"/>
              <a:t>加</a:t>
            </a:r>
            <a:r>
              <a:rPr lang="en-US" altLang="zh-CN"/>
              <a:t>x</a:t>
            </a:r>
            <a:r>
              <a:rPr lang="zh-CN" altLang="en-US"/>
              <a:t>的时候</a:t>
            </a:r>
          </a:p>
          <a:p>
            <a:r>
              <a:rPr lang="zh-CN" altLang="en-US"/>
              <a:t>差分为前缀</a:t>
            </a:r>
            <a:r>
              <a:rPr lang="en-US" altLang="zh-CN"/>
              <a:t>[1,l-1]</a:t>
            </a:r>
            <a:r>
              <a:rPr lang="zh-CN" altLang="en-US"/>
              <a:t>减</a:t>
            </a:r>
            <a:r>
              <a:rPr lang="en-US" altLang="zh-CN"/>
              <a:t>x</a:t>
            </a:r>
            <a:r>
              <a:rPr lang="zh-CN" altLang="en-US"/>
              <a:t>，前缀</a:t>
            </a:r>
            <a:r>
              <a:rPr lang="en-US" altLang="zh-CN"/>
              <a:t>[1,r]</a:t>
            </a:r>
            <a:r>
              <a:rPr lang="zh-CN" altLang="en-US"/>
              <a:t>加</a:t>
            </a:r>
            <a:r>
              <a:rPr lang="en-US" altLang="zh-CN"/>
              <a:t>x</a:t>
            </a:r>
          </a:p>
          <a:p>
            <a:r>
              <a:rPr lang="zh-CN" altLang="en-US"/>
              <a:t>同时在数组上和块上打标记</a:t>
            </a:r>
          </a:p>
          <a:p>
            <a:r>
              <a:rPr lang="zh-CN" altLang="en-US"/>
              <a:t>使得区间</a:t>
            </a:r>
            <a:r>
              <a:rPr lang="en-US" altLang="zh-CN"/>
              <a:t>[l,r]</a:t>
            </a:r>
            <a:r>
              <a:rPr lang="zh-CN" altLang="en-US"/>
              <a:t>加</a:t>
            </a:r>
            <a:r>
              <a:rPr lang="en-US" altLang="zh-CN"/>
              <a:t>x</a:t>
            </a:r>
          </a:p>
          <a:p>
            <a:r>
              <a:rPr lang="zh-CN" altLang="en-US"/>
              <a:t>查询的时候就扫过块外的标记和块内的标记即可</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4098" r:id="rId3" imgW="8942857" imgH="1638529" progId="PBrush">
                  <p:embed/>
                </p:oleObj>
              </mc:Choice>
              <mc:Fallback>
                <p:oleObj r:id="rId3" imgW="8942857" imgH="1638529" progId="PBrush">
                  <p:embed/>
                  <p:pic>
                    <p:nvPicPr>
                      <p:cNvPr id="7"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4099" r:id="rId5" imgW="9047619" imgH="1743318" progId="PBrush">
                  <p:embed/>
                </p:oleObj>
              </mc:Choice>
              <mc:Fallback>
                <p:oleObj r:id="rId5" imgW="9047619" imgH="1743318" progId="PBrush">
                  <p:embed/>
                  <p:pic>
                    <p:nvPicPr>
                      <p:cNvPr id="9" name="对象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维护一个集合，支持：</a:t>
            </a:r>
          </a:p>
          <a:p>
            <a:r>
              <a:rPr lang="en-US" altLang="zh-CN"/>
              <a:t>O(1)</a:t>
            </a:r>
            <a:r>
              <a:rPr lang="zh-CN" altLang="en-US"/>
              <a:t>插入一个数</a:t>
            </a:r>
          </a:p>
          <a:p>
            <a:r>
              <a:rPr lang="en-US" altLang="zh-CN"/>
              <a:t>O( sqrt(n) )</a:t>
            </a:r>
            <a:r>
              <a:rPr lang="zh-CN" altLang="en-US"/>
              <a:t>查询</a:t>
            </a:r>
            <a:r>
              <a:rPr lang="en-US" altLang="zh-CN"/>
              <a:t>k</a:t>
            </a:r>
            <a:r>
              <a:rPr lang="zh-CN" altLang="en-US"/>
              <a:t>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离散化后对值域进行分块</a:t>
            </a:r>
          </a:p>
          <a:p>
            <a:r>
              <a:rPr lang="zh-CN" altLang="en-US"/>
              <a:t>还是维护第</a:t>
            </a:r>
            <a:r>
              <a:rPr lang="en-US" altLang="zh-CN"/>
              <a:t>i</a:t>
            </a:r>
            <a:r>
              <a:rPr lang="zh-CN" altLang="en-US"/>
              <a:t>个块里面有多少个数</a:t>
            </a:r>
          </a:p>
          <a:p>
            <a:r>
              <a:rPr lang="zh-CN" altLang="en-US"/>
              <a:t>查询的时候从第一个块开始往右跑</a:t>
            </a:r>
          </a:p>
          <a:p>
            <a:r>
              <a:rPr lang="zh-CN" altLang="en-US"/>
              <a:t>最多走过</a:t>
            </a:r>
            <a:r>
              <a:rPr lang="en-US" altLang="zh-CN"/>
              <a:t>sqrt(n)</a:t>
            </a:r>
            <a:r>
              <a:rPr lang="zh-CN" altLang="en-US"/>
              <a:t>个整块和</a:t>
            </a:r>
            <a:r>
              <a:rPr lang="en-US" altLang="zh-CN"/>
              <a:t>sqrt(n)</a:t>
            </a:r>
            <a:r>
              <a:rPr lang="zh-CN" altLang="en-US"/>
              <a:t>个零散的数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CB232-250D-4CAE-9BCD-2550051122D4}"/>
              </a:ext>
            </a:extLst>
          </p:cNvPr>
          <p:cNvSpPr>
            <a:spLocks noGrp="1"/>
          </p:cNvSpPr>
          <p:nvPr>
            <p:ph type="title"/>
          </p:nvPr>
        </p:nvSpPr>
        <p:spPr/>
        <p:txBody>
          <a:bodyPr/>
          <a:lstStyle/>
          <a:p>
            <a:r>
              <a:rPr lang="zh-CN" altLang="en-US" dirty="0"/>
              <a:t>优先队列（堆）</a:t>
            </a:r>
          </a:p>
        </p:txBody>
      </p:sp>
      <p:sp>
        <p:nvSpPr>
          <p:cNvPr id="3" name="内容占位符 2">
            <a:extLst>
              <a:ext uri="{FF2B5EF4-FFF2-40B4-BE49-F238E27FC236}">
                <a16:creationId xmlns:a16="http://schemas.microsoft.com/office/drawing/2014/main" id="{8E897C9E-C351-4104-98A6-59B0E8D5C6BC}"/>
              </a:ext>
            </a:extLst>
          </p:cNvPr>
          <p:cNvSpPr>
            <a:spLocks noGrp="1"/>
          </p:cNvSpPr>
          <p:nvPr>
            <p:ph sz="quarter" idx="1"/>
          </p:nvPr>
        </p:nvSpPr>
        <p:spPr/>
        <p:txBody>
          <a:bodyPr/>
          <a:lstStyle/>
          <a:p>
            <a:r>
              <a:rPr lang="zh-CN" altLang="en-US" dirty="0">
                <a:latin typeface="Consolas" panose="020B0609020204030204" pitchFamily="49" charset="0"/>
              </a:rPr>
              <a:t>写一个数据结构，支持插入一个元素、查询最小值和删除最小值。</a:t>
            </a:r>
            <a:endParaRPr lang="en-US" altLang="zh-CN" dirty="0">
              <a:latin typeface="Consolas" panose="020B0609020204030204" pitchFamily="49" charset="0"/>
            </a:endParaRPr>
          </a:p>
          <a:p>
            <a:r>
              <a:rPr lang="zh-CN" altLang="en-US" dirty="0">
                <a:latin typeface="Consolas" panose="020B0609020204030204" pitchFamily="49" charset="0"/>
              </a:rPr>
              <a:t>可以用堆来实现。</a:t>
            </a:r>
            <a:endParaRPr lang="en-US" altLang="zh-CN" dirty="0">
              <a:latin typeface="Consolas" panose="020B0609020204030204" pitchFamily="49" charset="0"/>
            </a:endParaRPr>
          </a:p>
          <a:p>
            <a:r>
              <a:rPr lang="zh-CN" altLang="en-US" dirty="0">
                <a:latin typeface="Consolas" panose="020B0609020204030204" pitchFamily="49" charset="0"/>
              </a:rPr>
              <a:t>堆本质上是一棵完全二叉树。</a:t>
            </a:r>
            <a:endParaRPr lang="en-US" altLang="zh-CN" dirty="0">
              <a:latin typeface="Consolas" panose="020B0609020204030204" pitchFamily="49" charset="0"/>
            </a:endParaRPr>
          </a:p>
          <a:p>
            <a:r>
              <a:rPr lang="zh-CN" altLang="en-US" dirty="0">
                <a:latin typeface="Consolas" panose="020B0609020204030204" pitchFamily="49" charset="0"/>
              </a:rPr>
              <a:t>应用：</a:t>
            </a:r>
            <a:endParaRPr lang="en-US" altLang="zh-CN" dirty="0">
              <a:latin typeface="Consolas" panose="020B0609020204030204" pitchFamily="49" charset="0"/>
            </a:endParaRPr>
          </a:p>
          <a:p>
            <a:pPr lvl="1"/>
            <a:r>
              <a:rPr lang="zh-CN" altLang="en-US" dirty="0">
                <a:latin typeface="Consolas" panose="020B0609020204030204" pitchFamily="49" charset="0"/>
              </a:rPr>
              <a:t>堆优化</a:t>
            </a:r>
            <a:r>
              <a:rPr lang="en-US" altLang="zh-CN" dirty="0">
                <a:latin typeface="Consolas" panose="020B0609020204030204" pitchFamily="49" charset="0"/>
              </a:rPr>
              <a:t>Dijkstra</a:t>
            </a:r>
          </a:p>
          <a:p>
            <a:pPr lvl="1"/>
            <a:r>
              <a:rPr lang="zh-CN" altLang="en-US" dirty="0">
                <a:latin typeface="Consolas" panose="020B0609020204030204" pitchFamily="49" charset="0"/>
              </a:rPr>
              <a:t>结合启发式合并等各种东西</a:t>
            </a:r>
            <a:endParaRPr lang="en-US" altLang="zh-CN" dirty="0">
              <a:latin typeface="Consolas" panose="020B0609020204030204" pitchFamily="49" charset="0"/>
            </a:endParaRPr>
          </a:p>
          <a:p>
            <a:r>
              <a:rPr lang="zh-CN" altLang="en-US" dirty="0">
                <a:latin typeface="Consolas" panose="020B0609020204030204" pitchFamily="49" charset="0"/>
              </a:rPr>
              <a:t>在</a:t>
            </a:r>
            <a:r>
              <a:rPr lang="en-US" altLang="zh-CN" dirty="0">
                <a:latin typeface="Consolas" panose="020B0609020204030204" pitchFamily="49" charset="0"/>
              </a:rPr>
              <a:t>STL</a:t>
            </a:r>
            <a:r>
              <a:rPr lang="zh-CN" altLang="en-US" dirty="0">
                <a:latin typeface="Consolas" panose="020B0609020204030204" pitchFamily="49" charset="0"/>
              </a:rPr>
              <a:t>中是</a:t>
            </a:r>
            <a:r>
              <a:rPr lang="en-US" altLang="zh-CN" dirty="0" err="1">
                <a:latin typeface="Consolas" panose="020B0609020204030204" pitchFamily="49" charset="0"/>
              </a:rPr>
              <a:t>priority_queue</a:t>
            </a:r>
            <a:r>
              <a:rPr lang="zh-CN" altLang="en-US" dirty="0">
                <a:latin typeface="Consolas" panose="020B0609020204030204" pitchFamily="49" charset="0"/>
              </a:rPr>
              <a:t>，需要引用</a:t>
            </a:r>
            <a:r>
              <a:rPr lang="en-US" altLang="zh-CN" dirty="0">
                <a:latin typeface="Consolas" panose="020B0609020204030204" pitchFamily="49" charset="0"/>
              </a:rPr>
              <a:t>queue</a:t>
            </a:r>
            <a:r>
              <a:rPr lang="zh-CN" altLang="en-US" dirty="0">
                <a:latin typeface="Consolas" panose="020B0609020204030204" pitchFamily="49" charset="0"/>
              </a:rPr>
              <a:t>头文件。</a:t>
            </a:r>
            <a:endParaRPr lang="en-US" altLang="zh-CN" dirty="0">
              <a:latin typeface="Consolas" panose="020B0609020204030204" pitchFamily="49" charset="0"/>
            </a:endParaRPr>
          </a:p>
        </p:txBody>
      </p:sp>
    </p:spTree>
    <p:extLst>
      <p:ext uri="{BB962C8B-B14F-4D97-AF65-F5344CB8AC3E}">
        <p14:creationId xmlns:p14="http://schemas.microsoft.com/office/powerpoint/2010/main" val="35159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5122" r:id="rId3" imgW="8961905" imgH="1781424" progId="Paint.Picture">
                  <p:embed/>
                </p:oleObj>
              </mc:Choice>
              <mc:Fallback>
                <p:oleObj r:id="rId3" imgW="8961905" imgH="1781424" progId="Paint.Picture">
                  <p:embed/>
                  <p:pic>
                    <p:nvPicPr>
                      <p:cNvPr id="6"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5123" r:id="rId5" imgW="8992855" imgH="1724266" progId="Paint.Picture">
                  <p:embed/>
                </p:oleObj>
              </mc:Choice>
              <mc:Fallback>
                <p:oleObj r:id="rId5" imgW="8992855" imgH="1724266" progId="Paint.Picture">
                  <p:embed/>
                  <p:pic>
                    <p:nvPicPr>
                      <p:cNvPr id="4" name="对象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6146" r:id="rId3" imgW="8980952" imgH="1609524" progId="PBrush">
                  <p:embed/>
                </p:oleObj>
              </mc:Choice>
              <mc:Fallback>
                <p:oleObj r:id="rId3" imgW="8980952" imgH="1609524" progId="PBrush">
                  <p:embed/>
                  <p:pic>
                    <p:nvPicPr>
                      <p:cNvPr id="8" name="对象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6147" r:id="rId5" imgW="8923810" imgH="1647619" progId="PBrush">
                  <p:embed/>
                </p:oleObj>
              </mc:Choice>
              <mc:Fallback>
                <p:oleObj r:id="rId5" imgW="8923810" imgH="1647619" progId="PBrush">
                  <p:embed/>
                  <p:pic>
                    <p:nvPicPr>
                      <p:cNvPr id="10" name="对象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个数，给定</a:t>
            </a:r>
            <a:r>
              <a:rPr lang="en-US" altLang="zh-CN" dirty="0"/>
              <a:t>m</a:t>
            </a:r>
            <a:r>
              <a:rPr lang="zh-CN" altLang="en-US" dirty="0"/>
              <a:t>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个询问，有两种类型的操作：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a:t>因为函数不变，所以把函数分块</a:t>
            </a:r>
          </a:p>
          <a:p>
            <a:r>
              <a:rPr lang="zh-CN" altLang="en-US"/>
              <a:t>维护一个前</a:t>
            </a:r>
            <a:r>
              <a:rPr lang="en-US" altLang="zh-CN"/>
              <a:t>i</a:t>
            </a:r>
            <a:r>
              <a:rPr lang="zh-CN" altLang="en-US"/>
              <a:t>个块的函数的前缀和，代表前</a:t>
            </a:r>
            <a:r>
              <a:rPr lang="en-US" altLang="zh-CN"/>
              <a:t>i</a:t>
            </a:r>
            <a:r>
              <a:rPr lang="zh-CN" altLang="en-US"/>
              <a:t>个块中每个序列上的点的出现次数</a:t>
            </a:r>
          </a:p>
          <a:p>
            <a:r>
              <a:rPr lang="zh-CN" altLang="en-US"/>
              <a:t>然后再维护一个前</a:t>
            </a:r>
            <a:r>
              <a:rPr lang="en-US" altLang="zh-CN"/>
              <a:t>i</a:t>
            </a:r>
            <a:r>
              <a:rPr lang="zh-CN" altLang="en-US"/>
              <a:t>个块的函数的答案</a:t>
            </a:r>
          </a:p>
          <a:p>
            <a:r>
              <a:rPr lang="zh-CN" altLang="en-US"/>
              <a:t>每次修改只需要查询这个序列上的点在前</a:t>
            </a:r>
            <a:r>
              <a:rPr lang="en-US" altLang="zh-CN"/>
              <a:t>i</a:t>
            </a:r>
            <a:r>
              <a:rPr lang="zh-CN" altLang="en-US"/>
              <a:t>个块的函数中的出现次数即可</a:t>
            </a:r>
          </a:p>
          <a:p>
            <a:r>
              <a:rPr lang="zh-CN" altLang="en-US"/>
              <a:t>然后零散的部分，即用一个</a:t>
            </a:r>
            <a:r>
              <a:rPr lang="en-US" altLang="zh-CN"/>
              <a:t>O( sqrt(n) )</a:t>
            </a:r>
            <a:r>
              <a:rPr lang="zh-CN" altLang="en-US"/>
              <a:t>修改，</a:t>
            </a:r>
            <a:r>
              <a:rPr lang="en-US" altLang="zh-CN"/>
              <a:t>O( 1 )</a:t>
            </a:r>
            <a:r>
              <a:rPr lang="zh-CN" altLang="en-US"/>
              <a:t>查询的分块维护即可</a:t>
            </a:r>
          </a:p>
          <a:p>
            <a:endParaRPr lang="zh-CN" altLang="en-US"/>
          </a:p>
          <a:p>
            <a:r>
              <a:rPr lang="en-US" altLang="zh-CN"/>
              <a:t>O( nsqrtn + msqrtn ) = O( msqrtn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7B3B4-D7CB-46BE-9542-941E54148B14}"/>
              </a:ext>
            </a:extLst>
          </p:cNvPr>
          <p:cNvSpPr>
            <a:spLocks noGrp="1"/>
          </p:cNvSpPr>
          <p:nvPr>
            <p:ph type="title"/>
          </p:nvPr>
        </p:nvSpPr>
        <p:spPr/>
        <p:txBody>
          <a:bodyPr/>
          <a:lstStyle/>
          <a:p>
            <a:r>
              <a:rPr lang="zh-CN" altLang="en-US" dirty="0"/>
              <a:t>单调队列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A4EDB-1AEE-4A56-AB6E-2CE2D72A027F}"/>
                  </a:ext>
                </a:extLst>
              </p:cNvPr>
              <p:cNvSpPr>
                <a:spLocks noGrp="1"/>
              </p:cNvSpPr>
              <p:nvPr>
                <p:ph sz="quarter" idx="1"/>
              </p:nvPr>
            </p:nvSpPr>
            <p:spPr/>
            <p:txBody>
              <a:bodyPr>
                <a:normAutofit/>
              </a:bodyPr>
              <a:lstStyle/>
              <a:p>
                <a:r>
                  <a:rPr lang="zh-CN" altLang="en-US" dirty="0">
                    <a:latin typeface="Consolas" panose="020B0609020204030204" pitchFamily="49" charset="0"/>
                  </a:rPr>
                  <a:t>洛谷</a:t>
                </a:r>
                <a:r>
                  <a:rPr lang="en-US" altLang="zh-CN" dirty="0">
                    <a:latin typeface="Consolas" panose="020B0609020204030204" pitchFamily="49" charset="0"/>
                  </a:rPr>
                  <a:t>1886 </a:t>
                </a:r>
                <a:r>
                  <a:rPr lang="zh-CN" altLang="en-US" dirty="0">
                    <a:latin typeface="Consolas" panose="020B0609020204030204" pitchFamily="49" charset="0"/>
                  </a:rPr>
                  <a:t>滑动窗口</a:t>
                </a:r>
                <a:endParaRPr lang="en-US" altLang="zh-CN" dirty="0">
                  <a:latin typeface="Consolas" panose="020B0609020204030204" pitchFamily="49" charset="0"/>
                </a:endParaRPr>
              </a:p>
              <a:p>
                <a:r>
                  <a:rPr lang="zh-CN" altLang="en-US" dirty="0">
                    <a:latin typeface="Consolas" panose="020B0609020204030204" pitchFamily="49" charset="0"/>
                  </a:rPr>
                  <a:t>给你一个长度为</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的序列，求这个序列里面所有长度为</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的连续子序列的最大值和最小值。</a:t>
                </a:r>
                <a:endParaRPr lang="en-US" altLang="zh-CN" dirty="0">
                  <a:latin typeface="Consolas" panose="020B0609020204030204" pitchFamily="49" charset="0"/>
                </a:endParaRPr>
              </a:p>
              <a:p>
                <a:r>
                  <a:rPr lang="zh-CN" altLang="en-US" dirty="0">
                    <a:latin typeface="Consolas" panose="020B0609020204030204" pitchFamily="49" charset="0"/>
                  </a:rPr>
                  <a:t>要求复杂度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假设求的是最大值。和单调栈一样，</a:t>
                </a:r>
                <a:r>
                  <a:rPr lang="zh-CN" altLang="en-US" dirty="0"/>
                  <a:t>如果对于</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&lt;</m:t>
                    </m:r>
                    <m:r>
                      <a:rPr lang="en-US" altLang="zh-CN" i="1">
                        <a:latin typeface="Cambria Math" panose="02040503050406030204" pitchFamily="18" charset="0"/>
                      </a:rPr>
                      <m:t>𝑦</m:t>
                    </m:r>
                  </m:oMath>
                </a14:m>
                <a:r>
                  <a:rPr lang="zh-CN" altLang="en-US" dirty="0"/>
                  <a:t>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𝑥</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𝑦</m:t>
                        </m:r>
                      </m:sub>
                    </m:sSub>
                  </m:oMath>
                </a14:m>
                <a:r>
                  <a:rPr lang="zh-CN" altLang="en-US" dirty="0"/>
                  <a:t>，那么</a:t>
                </a:r>
                <a14:m>
                  <m:oMath xmlns:m="http://schemas.openxmlformats.org/officeDocument/2006/math">
                    <m:r>
                      <a:rPr lang="en-US" altLang="zh-CN" i="1">
                        <a:latin typeface="Cambria Math" panose="02040503050406030204" pitchFamily="18" charset="0"/>
                      </a:rPr>
                      <m:t>𝑥</m:t>
                    </m:r>
                  </m:oMath>
                </a14:m>
                <a:r>
                  <a:rPr lang="zh-CN" altLang="en-US" dirty="0"/>
                  <a:t>这个元素就没用了。</a:t>
                </a:r>
                <a:endParaRPr lang="en-US" altLang="zh-CN" dirty="0"/>
              </a:p>
              <a:p>
                <a:r>
                  <a:rPr lang="zh-CN" altLang="en-US" dirty="0"/>
                  <a:t>唯一的一个区别是要求长度为</a:t>
                </a:r>
                <a14:m>
                  <m:oMath xmlns:m="http://schemas.openxmlformats.org/officeDocument/2006/math">
                    <m:r>
                      <a:rPr lang="en-US" altLang="zh-CN" b="0" i="1" smtClean="0">
                        <a:latin typeface="Cambria Math" panose="02040503050406030204" pitchFamily="18" charset="0"/>
                      </a:rPr>
                      <m:t>𝑘</m:t>
                    </m:r>
                  </m:oMath>
                </a14:m>
                <a:r>
                  <a:rPr lang="zh-CN" altLang="en-US" dirty="0"/>
                  <a:t>，这个比较好处理，如果队首元素太靠前了就不断弹出即可。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a:t>
                </a:r>
                <a:endParaRPr lang="en-US" altLang="zh-CN" dirty="0"/>
              </a:p>
              <a:p>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796A4EDB-1AEE-4A56-AB6E-2CE2D72A027F}"/>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231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AAF16-E426-4392-8636-B7FA4A7A54E5}"/>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44828A63-B6C2-4F0D-9E21-F61B20A2364E}"/>
              </a:ext>
            </a:extLst>
          </p:cNvPr>
          <p:cNvSpPr>
            <a:spLocks noGrp="1"/>
          </p:cNvSpPr>
          <p:nvPr>
            <p:ph sz="quarter" idx="1"/>
          </p:nvPr>
        </p:nvSpPr>
        <p:spPr/>
        <p:txBody>
          <a:bodyPr/>
          <a:lstStyle/>
          <a:p>
            <a:r>
              <a:rPr lang="zh-CN" altLang="en-US" dirty="0"/>
              <a:t>写一个数据结构，支持单点修改，单点查询。</a:t>
            </a:r>
            <a:endParaRPr lang="en-US" altLang="zh-CN" dirty="0"/>
          </a:p>
          <a:p>
            <a:r>
              <a:rPr lang="zh-CN" altLang="en-US" dirty="0"/>
              <a:t>？？？</a:t>
            </a:r>
            <a:endParaRPr lang="en-US" altLang="zh-CN" dirty="0"/>
          </a:p>
          <a:p>
            <a:r>
              <a:rPr lang="zh-CN" altLang="en-US" dirty="0"/>
              <a:t>用数组实现</a:t>
            </a:r>
            <a:endParaRPr lang="en-US" altLang="zh-CN" dirty="0"/>
          </a:p>
          <a:p>
            <a:endParaRPr lang="en-US" altLang="zh-CN" dirty="0"/>
          </a:p>
          <a:p>
            <a:r>
              <a:rPr lang="zh-CN" altLang="en-US" dirty="0"/>
              <a:t>写一个数据结构，支持区间求和。</a:t>
            </a:r>
            <a:endParaRPr lang="en-US" altLang="zh-CN" dirty="0"/>
          </a:p>
          <a:p>
            <a:r>
              <a:rPr lang="zh-CN" altLang="en-US" dirty="0"/>
              <a:t>？</a:t>
            </a:r>
            <a:endParaRPr lang="en-US" altLang="zh-CN" dirty="0"/>
          </a:p>
          <a:p>
            <a:r>
              <a:rPr lang="zh-CN" altLang="en-US" dirty="0"/>
              <a:t>用前缀和实现。</a:t>
            </a:r>
            <a:endParaRPr lang="en-US" altLang="zh-CN" dirty="0"/>
          </a:p>
          <a:p>
            <a:endParaRPr lang="en-US" altLang="zh-CN" dirty="0"/>
          </a:p>
          <a:p>
            <a:r>
              <a:rPr lang="zh-CN" altLang="en-US" dirty="0"/>
              <a:t>写一个数据结构，支持单点修改，区间求和。</a:t>
            </a:r>
            <a:endParaRPr lang="en-US" altLang="zh-CN" dirty="0"/>
          </a:p>
          <a:p>
            <a:r>
              <a:rPr lang="zh-CN" altLang="en-US" dirty="0"/>
              <a:t>线段树！</a:t>
            </a:r>
          </a:p>
        </p:txBody>
      </p:sp>
    </p:spTree>
    <p:extLst>
      <p:ext uri="{BB962C8B-B14F-4D97-AF65-F5344CB8AC3E}">
        <p14:creationId xmlns:p14="http://schemas.microsoft.com/office/powerpoint/2010/main" val="94065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8B1AE-2EB1-489D-99EE-E408AECC330D}"/>
              </a:ext>
            </a:extLst>
          </p:cNvPr>
          <p:cNvSpPr>
            <a:spLocks noGrp="1"/>
          </p:cNvSpPr>
          <p:nvPr>
            <p:ph type="title"/>
          </p:nvPr>
        </p:nvSpPr>
        <p:spPr/>
        <p:txBody>
          <a:bodyPr/>
          <a:lstStyle/>
          <a:p>
            <a:r>
              <a:rPr lang="zh-CN" altLang="en-US" dirty="0"/>
              <a:t>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468964-0CC3-4C30-9E1B-55340FBCECC8}"/>
                  </a:ext>
                </a:extLst>
              </p:cNvPr>
              <p:cNvSpPr>
                <a:spLocks noGrp="1"/>
              </p:cNvSpPr>
              <p:nvPr>
                <p:ph sz="quarter" idx="1"/>
              </p:nvPr>
            </p:nvSpPr>
            <p:spPr>
              <a:xfrm>
                <a:off x="609599" y="1219200"/>
                <a:ext cx="7228097" cy="4937760"/>
              </a:xfrm>
            </p:spPr>
            <p:txBody>
              <a:bodyPr/>
              <a:lstStyle/>
              <a:p>
                <a:r>
                  <a:rPr lang="zh-CN" altLang="en-US" dirty="0"/>
                  <a:t>首先假设</a:t>
                </a:r>
                <a14:m>
                  <m:oMath xmlns:m="http://schemas.openxmlformats.org/officeDocument/2006/math">
                    <m:r>
                      <a:rPr lang="en-US" altLang="zh-CN" b="0" i="1" smtClean="0">
                        <a:latin typeface="Cambria Math" panose="02040503050406030204" pitchFamily="18" charset="0"/>
                      </a:rPr>
                      <m:t>𝑛</m:t>
                    </m:r>
                  </m:oMath>
                </a14:m>
                <a:r>
                  <a:rPr lang="zh-CN" altLang="en-US" dirty="0"/>
                  <a:t>是</a:t>
                </a:r>
                <a14:m>
                  <m:oMath xmlns:m="http://schemas.openxmlformats.org/officeDocument/2006/math">
                    <m:r>
                      <a:rPr lang="en-US" altLang="zh-CN" b="0" i="1" smtClean="0">
                        <a:latin typeface="Cambria Math" panose="02040503050406030204" pitchFamily="18" charset="0"/>
                      </a:rPr>
                      <m:t>2</m:t>
                    </m:r>
                  </m:oMath>
                </a14:m>
                <a:r>
                  <a:rPr lang="zh-CN" altLang="en-US" dirty="0"/>
                  <a:t>的幂。</a:t>
                </a:r>
                <a:endParaRPr lang="en-US" altLang="zh-CN" dirty="0"/>
              </a:p>
              <a:p>
                <a:r>
                  <a:rPr lang="zh-CN" altLang="en-US" dirty="0"/>
                  <a:t>在整个序列上建立如图所示的二叉树：</a:t>
                </a:r>
                <a:endParaRPr lang="en-US" altLang="zh-CN" dirty="0"/>
              </a:p>
              <a:p>
                <a:r>
                  <a:rPr lang="zh-CN" altLang="en-US" dirty="0"/>
                  <a:t>每一个节点存储这个区间的和是多少。</a:t>
                </a:r>
                <a:endParaRPr lang="en-US" altLang="zh-CN" dirty="0"/>
              </a:p>
              <a:p>
                <a:r>
                  <a:rPr lang="zh-CN" altLang="en-US" dirty="0"/>
                  <a:t>修改直接更改相应的位置即可。</a:t>
                </a:r>
                <a:endParaRPr lang="en-US" altLang="zh-CN" dirty="0"/>
              </a:p>
              <a:p>
                <a:r>
                  <a:rPr lang="zh-CN" altLang="en-US" dirty="0"/>
                  <a:t>每一次只会修改</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r>
                  <a:rPr lang="zh-CN" altLang="en-US" dirty="0"/>
                  <a:t>个节点。</a:t>
                </a:r>
                <a:endParaRPr lang="en-US" altLang="zh-CN" dirty="0"/>
              </a:p>
              <a:p>
                <a:r>
                  <a:rPr lang="zh-CN" altLang="en-US" dirty="0"/>
                  <a:t>查询时，一个区间会被分成</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个小区间，时间复杂度还是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a:t>
                </a:r>
              </a:p>
            </p:txBody>
          </p:sp>
        </mc:Choice>
        <mc:Fallback xmlns="">
          <p:sp>
            <p:nvSpPr>
              <p:cNvPr id="3" name="内容占位符 2">
                <a:extLst>
                  <a:ext uri="{FF2B5EF4-FFF2-40B4-BE49-F238E27FC236}">
                    <a16:creationId xmlns:a16="http://schemas.microsoft.com/office/drawing/2014/main" id="{8F468964-0CC3-4C30-9E1B-55340FBCECC8}"/>
                  </a:ext>
                </a:extLst>
              </p:cNvPr>
              <p:cNvSpPr>
                <a:spLocks noGrp="1" noRot="1" noChangeAspect="1" noMove="1" noResize="1" noEditPoints="1" noAdjustHandles="1" noChangeArrowheads="1" noChangeShapeType="1" noTextEdit="1"/>
              </p:cNvSpPr>
              <p:nvPr>
                <p:ph sz="quarter" idx="1"/>
              </p:nvPr>
            </p:nvSpPr>
            <p:spPr>
              <a:xfrm>
                <a:off x="609599" y="1219200"/>
                <a:ext cx="7228097" cy="4937760"/>
              </a:xfrm>
              <a:blipFill>
                <a:blip r:embed="rId2"/>
                <a:stretch>
                  <a:fillRect l="-759" t="-1111" r="-607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93E7D1D-F81B-4E12-9B70-D052B3A6D835}"/>
              </a:ext>
            </a:extLst>
          </p:cNvPr>
          <p:cNvPicPr>
            <a:picLocks noChangeAspect="1"/>
          </p:cNvPicPr>
          <p:nvPr/>
        </p:nvPicPr>
        <p:blipFill>
          <a:blip r:embed="rId3"/>
          <a:stretch>
            <a:fillRect/>
          </a:stretch>
        </p:blipFill>
        <p:spPr>
          <a:xfrm>
            <a:off x="7837697" y="1219200"/>
            <a:ext cx="3741744" cy="2202371"/>
          </a:xfrm>
          <a:prstGeom prst="rect">
            <a:avLst/>
          </a:prstGeom>
        </p:spPr>
      </p:pic>
    </p:spTree>
    <p:extLst>
      <p:ext uri="{BB962C8B-B14F-4D97-AF65-F5344CB8AC3E}">
        <p14:creationId xmlns:p14="http://schemas.microsoft.com/office/powerpoint/2010/main" val="280326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697</TotalTime>
  <Words>4010</Words>
  <Application>Microsoft Office PowerPoint</Application>
  <PresentationFormat>宽屏</PresentationFormat>
  <Paragraphs>374</Paragraphs>
  <Slides>65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4" baseType="lpstr">
      <vt:lpstr>华文新魏</vt:lpstr>
      <vt:lpstr>Bookman Old Style</vt:lpstr>
      <vt:lpstr>Cambria Math</vt:lpstr>
      <vt:lpstr>Consolas</vt:lpstr>
      <vt:lpstr>Gill Sans MT</vt:lpstr>
      <vt:lpstr>Wingdings</vt:lpstr>
      <vt:lpstr>Wingdings 3</vt:lpstr>
      <vt:lpstr>主题1</vt:lpstr>
      <vt:lpstr>Bitmap Image</vt:lpstr>
      <vt:lpstr>数据结构</vt:lpstr>
      <vt:lpstr>数据结构</vt:lpstr>
      <vt:lpstr>栈</vt:lpstr>
      <vt:lpstr>单调栈</vt:lpstr>
      <vt:lpstr>队列</vt:lpstr>
      <vt:lpstr>优先队列（堆）</vt:lpstr>
      <vt:lpstr>单调队列</vt:lpstr>
      <vt:lpstr>线段树</vt:lpstr>
      <vt:lpstr>线段树</vt:lpstr>
      <vt:lpstr>线段树</vt:lpstr>
      <vt:lpstr>树状数组</vt:lpstr>
      <vt:lpstr>洛谷1739 表达式括号匹配</vt:lpstr>
      <vt:lpstr>洛谷1908 逆序对</vt:lpstr>
      <vt:lpstr>洛谷1908 逆序对</vt:lpstr>
      <vt:lpstr>NOIP2004 合并果子</vt:lpstr>
      <vt:lpstr>NOIP2004 合并果子</vt:lpstr>
      <vt:lpstr>NOIP2016 蚯蚓</vt:lpstr>
      <vt:lpstr>NOIP2016 蚯蚓</vt:lpstr>
      <vt:lpstr>多重背包问题</vt:lpstr>
      <vt:lpstr>多重背包问题</vt:lpstr>
      <vt:lpstr>单调队列优化</vt:lpstr>
      <vt:lpstr>单调队列优化</vt:lpstr>
      <vt:lpstr>单调队列优化</vt:lpstr>
      <vt:lpstr>二维数点问题</vt:lpstr>
      <vt:lpstr>二维数点问题</vt:lpstr>
      <vt:lpstr>HDU 6315</vt:lpstr>
      <vt:lpstr>HDU 6315</vt:lpstr>
      <vt:lpstr>SPOJ GSS3</vt:lpstr>
      <vt:lpstr>SPOJ GSS3</vt:lpstr>
      <vt:lpstr>CodeForces 1140C</vt:lpstr>
      <vt:lpstr>CodeForces 1140C 1600</vt:lpstr>
      <vt:lpstr>CodeForces 1208D</vt:lpstr>
      <vt:lpstr>CodeForces 1208D 1900</vt:lpstr>
      <vt:lpstr>CodeForces 1208E</vt:lpstr>
      <vt:lpstr>CodeForces 1208E </vt:lpstr>
      <vt:lpstr>CodeForces 1208E 2200</vt:lpstr>
      <vt:lpstr>CodeForces 1167F</vt:lpstr>
      <vt:lpstr>CodeForces 1167F 2300</vt:lpstr>
      <vt:lpstr>CodeForces 1167F 2300</vt:lpstr>
      <vt:lpstr>CodeForces 1158C</vt:lpstr>
      <vt:lpstr>CodeForces 1158C 2300</vt:lpstr>
      <vt:lpstr>线段树优化建图</vt:lpstr>
      <vt:lpstr>线段树优化建图</vt:lpstr>
      <vt:lpstr>CodeForces 1216F</vt:lpstr>
      <vt:lpstr>CodeForces 1216F 2300</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wqy</dc:creator>
  <cp:lastModifiedBy>吴 清月</cp:lastModifiedBy>
  <cp:revision>38</cp:revision>
  <dcterms:created xsi:type="dcterms:W3CDTF">2019-10-01T08:59:18Z</dcterms:created>
  <dcterms:modified xsi:type="dcterms:W3CDTF">2019-10-04T03:22:04Z</dcterms:modified>
</cp:coreProperties>
</file>