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4" r:id="rId12"/>
    <p:sldId id="305" r:id="rId13"/>
    <p:sldId id="306" r:id="rId14"/>
    <p:sldId id="267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8" r:id="rId25"/>
    <p:sldId id="282" r:id="rId26"/>
    <p:sldId id="283" r:id="rId27"/>
    <p:sldId id="285" r:id="rId28"/>
    <p:sldId id="284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9" r:id="rId38"/>
    <p:sldId id="298" r:id="rId39"/>
    <p:sldId id="301" r:id="rId40"/>
    <p:sldId id="302" r:id="rId41"/>
    <p:sldId id="312" r:id="rId42"/>
    <p:sldId id="313" r:id="rId43"/>
    <p:sldId id="308" r:id="rId44"/>
    <p:sldId id="309" r:id="rId45"/>
    <p:sldId id="310" r:id="rId46"/>
    <p:sldId id="311" r:id="rId47"/>
    <p:sldId id="31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2FD6C7-E724-43C3-9CB5-FD754EC86762}">
          <p14:sldIdLst>
            <p14:sldId id="256"/>
            <p14:sldId id="257"/>
            <p14:sldId id="287"/>
            <p14:sldId id="258"/>
            <p14:sldId id="259"/>
            <p14:sldId id="260"/>
            <p14:sldId id="261"/>
            <p14:sldId id="262"/>
            <p14:sldId id="263"/>
            <p14:sldId id="264"/>
            <p14:sldId id="304"/>
            <p14:sldId id="305"/>
            <p14:sldId id="306"/>
            <p14:sldId id="267"/>
            <p14:sldId id="269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8"/>
            <p14:sldId id="282"/>
            <p14:sldId id="283"/>
            <p14:sldId id="285"/>
            <p14:sldId id="284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298"/>
            <p14:sldId id="301"/>
            <p14:sldId id="302"/>
            <p14:sldId id="312"/>
            <p14:sldId id="313"/>
            <p14:sldId id="308"/>
            <p14:sldId id="309"/>
            <p14:sldId id="310"/>
            <p14:sldId id="311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6421F-FD5E-461D-BB71-3EA1A144052F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60E0-3E16-4D52-AC16-4D09CD2D41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0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B60E0-3E16-4D52-AC16-4D09CD2D41B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705A5A-5650-4D82-A901-F2E37164AF2D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E0C4FD-E520-40DD-B633-9B6008E352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吴清月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对于每一个质数，筛掉其倍数。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定理：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（不得不说</a:t>
                </a:r>
                <a:r>
                  <a:rPr lang="en-US" altLang="zh-CN" dirty="0" err="1"/>
                  <a:t>ppt</a:t>
                </a:r>
                <a:r>
                  <a:rPr lang="zh-CN" altLang="en-US" dirty="0"/>
                  <a:t>插入公式真的丑）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3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8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FFE29-4C69-4B6A-AA91-C1989ED7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埃氏筛</a:t>
            </a:r>
            <a:br>
              <a:rPr lang="en-US" altLang="zh-CN" dirty="0"/>
            </a:br>
            <a:r>
              <a:rPr lang="zh-CN" altLang="en-US" sz="2200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7C53-0499-4F80-A91A-DD0C820B29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++)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(!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flag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])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[++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28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++)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]&gt;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break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	flag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prime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]*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5DF76-E6E7-4018-B536-1A2208CC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9F4235-073B-4435-B8FB-B93D5486CC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埃氏筛还是不够优秀！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我们想要得到一个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的算法。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在埃氏筛中，我们发现了这样一个问题：每一个合数会被筛很多次，比如</a:t>
                </a:r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这个数就被</a:t>
                </a:r>
                <a:r>
                  <a:rPr lang="en-US" altLang="zh-CN" dirty="0">
                    <a:latin typeface="Consolas" panose="020B0609020204030204" pitchFamily="49" charset="0"/>
                  </a:rPr>
                  <a:t>2,3,5</a:t>
                </a:r>
                <a:r>
                  <a:rPr lang="zh-CN" altLang="en-US" dirty="0">
                    <a:latin typeface="Consolas" panose="020B0609020204030204" pitchFamily="49" charset="0"/>
                  </a:rPr>
                  <a:t>各筛了一次。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能不能优化这个过程呢？换句话说，能不能使得每一个合数都只被筛一次呢？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答案是肯定的。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9F4235-073B-4435-B8FB-B93D5486C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19F35-3D7C-4614-BF69-F3015405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9AB9AE-2228-4BDD-88C7-4AA426713FE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我们尝试让一个合数只在枚举到它最小的质因子的时候被筛掉。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回顾埃氏筛的过程，当我们到达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时，我们顺次枚举当前的所有质数，并且筛掉这个质数乘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因为我们要让这个质数是筛掉的合数的最小质因子，所以如果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这个数包含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这个质因子，那么大于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的所有质数就不用枚举了，因为如果继续枚举得到的数最小质因子都会小于当前枚举的质数。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比如现在我们有</a:t>
                </a:r>
                <a:r>
                  <a:rPr lang="en-US" altLang="zh-CN" dirty="0">
                    <a:latin typeface="Consolas" panose="020B0609020204030204" pitchFamily="49" charset="0"/>
                  </a:rPr>
                  <a:t>2,3,5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这三个质数，现在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，那么我们枚举到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的时候发现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的质因子，所以后面的</a:t>
                </a:r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r>
                  <a:rPr lang="zh-CN" altLang="en-US" dirty="0">
                    <a:latin typeface="Consolas" panose="020B0609020204030204" pitchFamily="49" charset="0"/>
                  </a:rPr>
                  <a:t>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r>
                  <a:rPr lang="zh-CN" altLang="en-US" dirty="0">
                    <a:latin typeface="Consolas" panose="020B0609020204030204" pitchFamily="49" charset="0"/>
                  </a:rPr>
                  <a:t>都不用枚举了，因为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3×6,5×6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的最小质因子是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，而不是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r>
                  <a:rPr lang="zh-CN" altLang="en-US" dirty="0">
                    <a:latin typeface="Consolas" panose="020B0609020204030204" pitchFamily="49" charset="0"/>
                  </a:rPr>
                  <a:t>和</a:t>
                </a:r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9AB9AE-2228-4BDD-88C7-4AA42671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 r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])</a:t>
            </a:r>
            <a:r>
              <a:rPr lang="en-US" altLang="zh-CN" dirty="0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[++</a:t>
            </a:r>
            <a:r>
              <a:rPr lang="en-US" altLang="zh-CN" dirty="0" err="1"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]*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 err="1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flag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]]=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prime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]==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07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试除法：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b="0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err="1">
                    <a:latin typeface="Consolas" panose="020B0609020204030204" pitchFamily="49" charset="0"/>
                  </a:rPr>
                  <a:t>Miller_Rabin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  <a:br>
              <a:rPr lang="en-US" altLang="zh-CN" dirty="0"/>
            </a:br>
            <a:r>
              <a:rPr lang="zh-CN" altLang="en-US" sz="2200" dirty="0"/>
              <a:t>费马小定理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费马小定理：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既然费马小定理成立，那么费马小定理的逆定理成立吗？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质数？</a:t>
                </a:r>
                <a:endParaRPr lang="en-US" altLang="zh-CN" dirty="0"/>
              </a:p>
              <a:p>
                <a:r>
                  <a:rPr lang="zh-CN" altLang="en-US" dirty="0"/>
                  <a:t>不一定。</a:t>
                </a:r>
                <a:endParaRPr lang="en-US" altLang="zh-CN" dirty="0"/>
              </a:p>
              <a:p>
                <a:r>
                  <a:rPr lang="zh-CN" altLang="en-US" dirty="0"/>
                  <a:t>对于任何和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互质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的合数被称为</a:t>
                </a:r>
                <a:r>
                  <a:rPr lang="en-US" altLang="zh-CN" dirty="0"/>
                  <a:t>Carmichael Number</a:t>
                </a:r>
              </a:p>
              <a:p>
                <a:r>
                  <a:rPr lang="zh-CN" altLang="en-US" dirty="0"/>
                  <a:t>最小的</a:t>
                </a:r>
                <a:r>
                  <a:rPr lang="en-US" altLang="zh-CN" dirty="0"/>
                  <a:t>Carmichael Number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561=11*51</a:t>
                </a:r>
                <a:r>
                  <a:rPr lang="zh-CN" altLang="en-US" dirty="0"/>
                  <a:t>，显然这个算法错误率很高。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988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  <a:br>
              <a:rPr lang="en-US" altLang="zh-CN" dirty="0"/>
            </a:br>
            <a:r>
              <a:rPr lang="zh-CN" altLang="en-US" sz="2200" dirty="0"/>
              <a:t>二次探测定理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另一个定理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为质数，则对于任意的正整数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，若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或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这个定理的逆定理是成立的，可以用这个来判定素数</a:t>
                </a:r>
                <a:endParaRPr lang="en-US" altLang="zh-CN" dirty="0"/>
              </a:p>
              <a:p>
                <a:r>
                  <a:rPr lang="zh-CN" altLang="en-US" dirty="0"/>
                  <a:t>找若干个满足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zh-CN" altLang="en-US" dirty="0"/>
                  <a:t>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检查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1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就是一个满足条件的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！</a:t>
                </a:r>
                <a:endParaRPr lang="en-US" altLang="zh-CN" dirty="0"/>
              </a:p>
              <a:p>
                <a:r>
                  <a:rPr lang="zh-CN" altLang="en-US" dirty="0"/>
                  <a:t>我们可以将指数不断除以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，直到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变成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。当然也有可能一直是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，则若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我们可以先用快速幂求出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然后每次求平方，如果它变成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了而上一个不是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，或者乘到最后它也没变成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是一个合数</a:t>
                </a:r>
                <a:endParaRPr lang="en-US" altLang="zh-CN" dirty="0"/>
              </a:p>
              <a:p>
                <a:r>
                  <a:rPr lang="zh-CN" altLang="en-US" dirty="0"/>
                  <a:t>根据某玄学定理，单词探测正确率为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，实际应用中只需要探测前几个质数。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5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Miller_Rabin</a:t>
            </a:r>
            <a:r>
              <a:rPr lang="zh-CN" altLang="en-US" dirty="0"/>
              <a:t>素性测试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check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p==n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quick_pow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)!=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(!(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&gt;&gt;=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quick_pow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k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s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now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last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now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||</a:t>
            </a:r>
            <a:r>
              <a:rPr lang="en-US" altLang="zh-CN" dirty="0"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last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now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9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pPr lvl="1"/>
            <a:r>
              <a:rPr lang="zh-CN" altLang="en-US" dirty="0"/>
              <a:t>整除</a:t>
            </a:r>
            <a:endParaRPr lang="en-US" altLang="zh-CN" dirty="0"/>
          </a:p>
          <a:p>
            <a:pPr lvl="2"/>
            <a:r>
              <a:rPr lang="zh-CN" altLang="en-US" dirty="0"/>
              <a:t>整除与带余除法</a:t>
            </a:r>
            <a:endParaRPr lang="en-US" altLang="zh-CN" dirty="0"/>
          </a:p>
          <a:p>
            <a:pPr lvl="2"/>
            <a:r>
              <a:rPr lang="zh-CN" altLang="en-US" dirty="0"/>
              <a:t>欧几里得算法</a:t>
            </a:r>
            <a:endParaRPr lang="en-US" altLang="zh-CN" dirty="0"/>
          </a:p>
          <a:p>
            <a:pPr lvl="2"/>
            <a:r>
              <a:rPr lang="zh-CN" altLang="en-US" dirty="0"/>
              <a:t>质数与质因数分解</a:t>
            </a:r>
            <a:endParaRPr lang="en-US" altLang="zh-CN" dirty="0"/>
          </a:p>
          <a:p>
            <a:pPr lvl="1"/>
            <a:r>
              <a:rPr lang="zh-CN" altLang="en-US" dirty="0"/>
              <a:t>同余理论</a:t>
            </a:r>
            <a:endParaRPr lang="en-US" altLang="zh-CN" dirty="0"/>
          </a:p>
          <a:p>
            <a:pPr lvl="2"/>
            <a:r>
              <a:rPr lang="zh-CN" altLang="en-US" dirty="0"/>
              <a:t>同余关系</a:t>
            </a:r>
            <a:endParaRPr lang="en-US" altLang="zh-CN" dirty="0"/>
          </a:p>
          <a:p>
            <a:pPr lvl="2"/>
            <a:r>
              <a:rPr lang="zh-CN" altLang="en-US" dirty="0"/>
              <a:t>费马小定理</a:t>
            </a:r>
            <a:endParaRPr lang="en-US" altLang="zh-CN" dirty="0"/>
          </a:p>
          <a:p>
            <a:pPr lvl="2"/>
            <a:r>
              <a:rPr lang="zh-CN" altLang="en-US" dirty="0"/>
              <a:t>欧拉定理与扩展欧拉定理</a:t>
            </a:r>
            <a:endParaRPr lang="en-US" altLang="zh-CN" dirty="0"/>
          </a:p>
          <a:p>
            <a:pPr lvl="2"/>
            <a:r>
              <a:rPr lang="zh-CN" altLang="en-US" dirty="0"/>
              <a:t>线性同余方程组</a:t>
            </a:r>
            <a:endParaRPr lang="en-US" altLang="zh-CN" dirty="0"/>
          </a:p>
          <a:p>
            <a:pPr lvl="2"/>
            <a:r>
              <a:rPr lang="zh-CN" altLang="en-US" dirty="0"/>
              <a:t>二次剩余</a:t>
            </a:r>
            <a:endParaRPr lang="en-US" altLang="zh-CN" dirty="0"/>
          </a:p>
          <a:p>
            <a:pPr lvl="2"/>
            <a:r>
              <a:rPr lang="zh-CN" altLang="en-US" dirty="0"/>
              <a:t>离散对数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4876" y="1214422"/>
            <a:ext cx="41148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300" dirty="0">
                <a:solidFill>
                  <a:schemeClr val="tx2"/>
                </a:solidFill>
              </a:rPr>
              <a:t>数论函数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数论函数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常见数论函数</a:t>
            </a:r>
            <a:endParaRPr lang="en-US" altLang="zh-CN" sz="2000" dirty="0"/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欧拉筛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/>
              <a:t>数论分块</a:t>
            </a:r>
            <a:endParaRPr lang="en-US" altLang="zh-CN" sz="2000" dirty="0"/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狄利克雷卷积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莫比乌斯反演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杜教筛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zh-CN" altLang="en-US" sz="2300" dirty="0">
                <a:solidFill>
                  <a:schemeClr val="bg1">
                    <a:lumMod val="65000"/>
                  </a:schemeClr>
                </a:solidFill>
              </a:rPr>
              <a:t>扩展埃氏筛</a:t>
            </a:r>
            <a:endParaRPr lang="en-US" altLang="zh-CN" sz="2300" dirty="0">
              <a:solidFill>
                <a:schemeClr val="bg1">
                  <a:lumMod val="65000"/>
                </a:schemeClr>
              </a:solidFill>
            </a:endParaRP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洲阁筛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822960" lvl="2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min25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筛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讲了</a:t>
                </a:r>
                <a:r>
                  <a:rPr lang="en-US" altLang="zh-CN" dirty="0" err="1"/>
                  <a:t>Miller_Rabin</a:t>
                </a:r>
                <a:r>
                  <a:rPr lang="zh-CN" altLang="en-US" dirty="0"/>
                  <a:t>怎么能不讲</a:t>
                </a:r>
                <a:r>
                  <a:rPr lang="en-US" altLang="zh-CN" dirty="0" err="1"/>
                  <a:t>Pollard_Rho</a:t>
                </a:r>
                <a:r>
                  <a:rPr lang="zh-CN" altLang="en-US" dirty="0"/>
                  <a:t>呢</a:t>
                </a:r>
                <a:endParaRPr lang="en-US" altLang="zh-CN" dirty="0"/>
              </a:p>
              <a:p>
                <a:r>
                  <a:rPr lang="zh-CN" altLang="en-US" dirty="0"/>
                  <a:t>对于一个合数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，尝试找到一个因子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，递归分解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通过</m:t>
                    </m:r>
                  </m:oMath>
                </a14:m>
                <a:r>
                  <a:rPr lang="zh-CN" altLang="en-US" dirty="0"/>
                  <a:t>了素性测试那就停止分解。</a:t>
                </a:r>
                <a:endParaRPr lang="en-US" altLang="zh-CN" dirty="0"/>
              </a:p>
              <a:p>
                <a:r>
                  <a:rPr lang="zh-CN" altLang="en-US" dirty="0"/>
                  <a:t>那么怎么找到这个因子呢？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直接随机？期望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随机一个数然后与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（为啥我们不直接暴力呢）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dirty="0"/>
                  <a:t>的质因子，如果我们找到了两个数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但是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一定是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倍数。</a:t>
                </a:r>
                <a:endParaRPr lang="en-US" altLang="zh-CN" dirty="0"/>
              </a:p>
              <a:p>
                <a:r>
                  <a:rPr lang="zh-CN" altLang="en-US" dirty="0"/>
                  <a:t>根据生日悖论，每次随机一个数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，期望随机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次，就能找到两个数字模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同余。</a:t>
                </a:r>
                <a:endParaRPr lang="en-US" altLang="zh-CN" dirty="0"/>
              </a:p>
              <a:p>
                <a:r>
                  <a:rPr lang="zh-CN" altLang="en-US" dirty="0"/>
                  <a:t>但是这样我们需要存储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个数</a:t>
                </a:r>
                <a:r>
                  <a:rPr lang="zh-CN" altLang="en-US" strike="sngStrike" dirty="0"/>
                  <a:t>（这公式有毒）</a:t>
                </a:r>
                <a:r>
                  <a:rPr lang="zh-CN" altLang="en-US" dirty="0"/>
                  <a:t>，内存开不下。</a:t>
                </a:r>
                <a:endParaRPr lang="en-US" altLang="zh-CN" dirty="0"/>
              </a:p>
              <a:p>
                <a:r>
                  <a:rPr lang="zh-CN" altLang="en-US" dirty="0"/>
                  <a:t>于是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告诉我们，只需要存两个数就够了！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  <a:br>
              <a:rPr lang="en-US" altLang="zh-CN" dirty="0"/>
            </a:br>
            <a:r>
              <a:rPr lang="en-US" altLang="zh-CN" sz="2200" dirty="0"/>
              <a:t>Floyd</a:t>
            </a:r>
            <a:r>
              <a:rPr lang="zh-CN" altLang="en-US" sz="2200" dirty="0"/>
              <a:t>判圈法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一般情况下，我们的伪随机数生成器是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，这样的生成器生成的伪随机数一定是成环的。</a:t>
                </a:r>
                <a:endParaRPr lang="en-US" altLang="zh-CN" dirty="0"/>
              </a:p>
              <a:p>
                <a:r>
                  <a:rPr lang="zh-CN" altLang="en-US" dirty="0"/>
                  <a:t>想象两个小孩在一个环上跑步，第一个小孩一次跑一步，第二个小孩一次跑两步，那么这两个小孩一定会相遇。</a:t>
                </a:r>
                <a:endParaRPr lang="en-US" altLang="zh-CN" dirty="0"/>
              </a:p>
              <a:p>
                <a:r>
                  <a:rPr lang="zh-CN" altLang="en-US" dirty="0"/>
                  <a:t>所以，我们可以每次令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，这样当两个数字的差与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，即这两个数模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相等时，我们便找到了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的一个约数。</a:t>
                </a:r>
                <a:endParaRPr lang="en-US" altLang="zh-CN" dirty="0"/>
              </a:p>
              <a:p>
                <a:r>
                  <a:rPr lang="zh-CN" altLang="en-US" dirty="0"/>
                  <a:t>由生日悖论得出，找到一个约数的时间复杂度是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特别需要注意的是这两个数字模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同余的时候，这时候需要重新随机。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728" r="-5333" b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5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Pollard_Rho</a:t>
            </a:r>
            <a:r>
              <a:rPr lang="zh-CN" altLang="en-US" dirty="0"/>
              <a:t>质因数分解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Pollard_Rho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Miller_Rabin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a=rand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()%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__</a:t>
            </a:r>
            <a:r>
              <a:rPr lang="en-US" altLang="zh-CN" dirty="0" err="1">
                <a:latin typeface="Consolas" panose="020B0609020204030204" pitchFamily="49" charset="0"/>
              </a:rPr>
              <a:t>gcd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,(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)%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dirty="0" err="1">
                <a:latin typeface="Consolas" panose="020B0609020204030204" pitchFamily="49" charset="0"/>
              </a:rPr>
              <a:t>Pollard_Rho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max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dirty="0" err="1">
                <a:latin typeface="Consolas" panose="020B0609020204030204" pitchFamily="49" charset="0"/>
              </a:rPr>
              <a:t>Pollard_Rho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min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d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v1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v2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 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同余理论</a:t>
            </a:r>
          </a:p>
        </p:txBody>
      </p:sp>
    </p:spTree>
    <p:extLst>
      <p:ext uri="{BB962C8B-B14F-4D97-AF65-F5344CB8AC3E}">
        <p14:creationId xmlns:p14="http://schemas.microsoft.com/office/powerpoint/2010/main" val="371308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预知识</a:t>
            </a:r>
            <a:r>
              <a:rPr lang="en-US" altLang="zh-CN" dirty="0"/>
              <a:t>——</a:t>
            </a:r>
            <a:r>
              <a:rPr lang="zh-CN" altLang="en-US" dirty="0"/>
              <a:t>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r>
                  <a:rPr lang="zh-CN" altLang="en-US" dirty="0"/>
                  <a:t>满足以下四个性质的集合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zh-CN" altLang="en-US" dirty="0"/>
                  <a:t>叫做群：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封闭性：定义一种乘法运算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单位元：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逆元：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举例：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群的性质：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单位元唯一，若存在两个单位元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逆元唯一，若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存在两个逆元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6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一个不能被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整除的整数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对一个质数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取模</m:t>
                    </m:r>
                  </m:oMath>
                </a14:m>
                <a:r>
                  <a:rPr lang="zh-CN" altLang="en-US" dirty="0"/>
                  <a:t>后，有多少种情况呢？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1,2,3,…,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这些数字叫做模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dirty="0"/>
                  <a:t>下的剩余系。</a:t>
                </a:r>
                <a:endParaRPr lang="en-US" altLang="zh-CN" dirty="0"/>
              </a:p>
              <a:p>
                <a:r>
                  <a:rPr lang="zh-CN" altLang="en-US" dirty="0"/>
                  <a:t>然后我们惊奇的发现，这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数字构成了一个群！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乘法运算定义为模意义下的乘法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满足结合律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单位元是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对于任意一个数，都有乘法逆元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既然任意一个数都存在逆元，那么我们很自然的想到，如何求出一个数的逆元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方法一：</a:t>
                </a:r>
                <a:r>
                  <a:rPr lang="en-US" altLang="zh-CN" dirty="0" err="1"/>
                  <a:t>exgcd</a:t>
                </a:r>
                <a:r>
                  <a:rPr lang="zh-CN" altLang="en-US" dirty="0"/>
                  <a:t>，等价于求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方法二：费马小定理。证明用上面讲的群</a:t>
                </a:r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也就是说，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dirty="0"/>
                  <a:t>就是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的乘法逆元。</a:t>
                </a:r>
                <a:endParaRPr lang="en-US" altLang="zh-CN" dirty="0"/>
              </a:p>
              <a:p>
                <a:r>
                  <a:rPr lang="zh-CN" altLang="en-US" dirty="0"/>
                  <a:t>快速幂大家都会写吧？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3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9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预知识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——</m:t>
                    </m:r>
                  </m:oMath>
                </a14:m>
                <a:r>
                  <a:rPr lang="zh-CN" altLang="en-US" dirty="0"/>
                  <a:t>快速幂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b="-17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quick_pow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a,ll</a:t>
            </a:r>
            <a:r>
              <a:rPr lang="en-US" altLang="zh-CN" dirty="0">
                <a:latin typeface="Consolas" panose="020B0609020204030204" pitchFamily="49" charset="0"/>
              </a:rPr>
              <a:t> MOD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MOD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MOD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&gt;&gt;=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3129A-63A0-48A7-8CC7-3561B9A6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B6A45-2186-4F0B-A076-3DBDF100CE0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对于一个整数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，我们设欧拉函数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中和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互质的数的个数，比如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对于一个模数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扩展一下：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B6A45-2186-4F0B-A076-3DBDF100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3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 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整除</a:t>
            </a:r>
          </a:p>
        </p:txBody>
      </p:sp>
    </p:spTree>
    <p:extLst>
      <p:ext uri="{BB962C8B-B14F-4D97-AF65-F5344CB8AC3E}">
        <p14:creationId xmlns:p14="http://schemas.microsoft.com/office/powerpoint/2010/main" val="164165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B974-E73F-41A4-B42F-2DCB281F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9C2D39-648B-4FA8-84B3-A013E784C5C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我们要求解这样一组同余方程的解：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我们的目标是解出来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考虑每次合并两个同余方程得到一个新的同余方程，这样合并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次后就可以得到整个方程组的解。</a:t>
                </a:r>
                <a:endParaRPr lang="en-US" altLang="zh-CN" dirty="0"/>
              </a:p>
              <a:p>
                <a:r>
                  <a:rPr lang="zh-CN" altLang="en-US" dirty="0"/>
                  <a:t>接下来我们讨论如何合并两个同余方程。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9C2D39-648B-4FA8-84B3-A013E784C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9C78-6F11-448C-8B95-0CB1E860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B2CFE-FF34-473F-9E9D-35552D78FBC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用扩展欧几里得算法即可求解。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将这个过程重复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B2CFE-FF34-473F-9E9D-35552D78F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1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F9A5-454E-4D73-A72F-2EAEA79A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二次剩余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73A119-099A-4AD8-868F-146B30292B9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可以在模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意义下开根，那么我们称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是一个模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意义下的二次剩余。</a:t>
                </a:r>
                <a:endParaRPr lang="en-US" altLang="zh-CN" dirty="0"/>
              </a:p>
              <a:p>
                <a:r>
                  <a:rPr lang="zh-CN" altLang="en-US" dirty="0"/>
                  <a:t>判断方式：若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意义下的二次剩余。</a:t>
                </a:r>
                <a:endParaRPr lang="en-US" altLang="zh-CN" dirty="0"/>
              </a:p>
              <a:p>
                <a:r>
                  <a:rPr lang="zh-CN" altLang="en-US" dirty="0"/>
                  <a:t>对于一个奇质数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是一个二次剩余，那么一定存在两个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73A119-099A-4AD8-868F-146B30292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F549B-698B-4471-A88C-9C214AE5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二次剩余</a:t>
            </a:r>
            <a:br>
              <a:rPr lang="en-US" altLang="zh-CN" dirty="0"/>
            </a:br>
            <a:r>
              <a:rPr lang="en-US" altLang="zh-CN" sz="2200" dirty="0" err="1"/>
              <a:t>Cipolla</a:t>
            </a:r>
            <a:r>
              <a:rPr lang="en-US" altLang="zh-CN" sz="2200" dirty="0"/>
              <a:t> </a:t>
            </a:r>
            <a:r>
              <a:rPr lang="zh-CN" altLang="en-US" sz="2200" dirty="0"/>
              <a:t>算法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D265AB-FD2E-4202-8806-AFD285BBA3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如何求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下面介绍一个我也不知道怎么想出来的算法：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首先随机一个数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期望次数？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次！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，由于不存在，扩域设其为虚根。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所谓扩域，就是把所有的数都写成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的形式，此时一个数不再是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int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，而是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pair&lt;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int,int</a:t>
                </a:r>
                <a:r>
                  <a:rPr lang="en-US" altLang="zh-CN" dirty="0">
                    <a:latin typeface="Consolas" panose="020B0609020204030204" pitchFamily="49" charset="0"/>
                  </a:rPr>
                  <a:t>&gt;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是一个符合条件的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D265AB-FD2E-4202-8806-AFD285BBA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9E90-00BC-4B97-A1F8-C44FAF3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二次剩余</a:t>
            </a:r>
            <a:br>
              <a:rPr lang="en-US" altLang="zh-CN" dirty="0"/>
            </a:br>
            <a:r>
              <a:rPr lang="en-US" altLang="zh-CN" sz="2200" dirty="0" err="1"/>
              <a:t>Cipolla</a:t>
            </a:r>
            <a:r>
              <a:rPr lang="en-US" altLang="zh-CN" sz="2200" dirty="0"/>
              <a:t> </a:t>
            </a:r>
            <a:r>
              <a:rPr lang="zh-CN" altLang="en-US" sz="2200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BEA93F-87DF-4995-81F5-0FD6A8C75F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pt-BR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pt-BR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pt-BR" altLang="zh-CN" i="1" dirty="0"/>
              </a:p>
              <a:p>
                <a:r>
                  <a:rPr lang="zh-CN" altLang="en-US" dirty="0"/>
                  <a:t>注意到后面有一个组合数，而除了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以外别的组合数分子上都有一个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，所以都是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所以原式继续化简为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≡−1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所以原式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这种算法记住结论就好啦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BEA93F-87DF-4995-81F5-0FD6A8C75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3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5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03790-8EDC-4E03-95E0-D0E01C1A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离散对数</a:t>
            </a:r>
            <a:br>
              <a:rPr lang="en-US" altLang="zh-CN" dirty="0"/>
            </a:br>
            <a:r>
              <a:rPr lang="en-US" altLang="zh-CN" sz="2200" dirty="0"/>
              <a:t>BSGS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6BE94-4757-4A84-9ABD-F04A8A10146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求解一个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互质。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我们考虑用分块的思想。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先设一个块大小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，我们预处理出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然后我们再用快速幂处理出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把第一次预处理出来的所有数丢到一个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hash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表里面，然后枚举第二次预处理出来的数。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假设我们枚举到了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𝑘𝑆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，那么我们检查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𝑘𝑆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是否在</a:t>
                </a:r>
                <a:r>
                  <a:rPr lang="en-US" altLang="zh-CN" dirty="0">
                    <a:latin typeface="Consolas" panose="020B0609020204030204" pitchFamily="49" charset="0"/>
                  </a:rPr>
                  <a:t>hash</a:t>
                </a:r>
                <a:r>
                  <a:rPr lang="zh-CN" altLang="en-US" dirty="0">
                    <a:latin typeface="Consolas" panose="020B0609020204030204" pitchFamily="49" charset="0"/>
                  </a:rPr>
                  <a:t>表里，如果在我们就找到了一组解。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可得复杂度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6BE94-4757-4A84-9ABD-F04A8A101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417D-E693-4E8D-8FAE-60EA7960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离散对数</a:t>
            </a:r>
            <a:br>
              <a:rPr lang="en-US" altLang="zh-CN" dirty="0"/>
            </a:br>
            <a:r>
              <a:rPr lang="en-US" altLang="zh-CN" sz="2200" dirty="0" err="1"/>
              <a:t>exBSGS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30EE7-306E-4034-8BB3-6C79EF040F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不和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互质，那么问题在于无法求出来逆元。</a:t>
                </a:r>
                <a:endParaRPr lang="en-US" altLang="zh-CN" dirty="0"/>
              </a:p>
              <a:p>
                <a:r>
                  <a:rPr lang="zh-CN" altLang="en-US" dirty="0"/>
                  <a:t>想办法让它们互质。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，则如果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不整除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方程无解，否则两边同时除以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不断递归这个过程直到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互质。</a:t>
                </a:r>
                <a:endParaRPr lang="en-US" altLang="zh-CN" dirty="0"/>
              </a:p>
              <a:p>
                <a:r>
                  <a:rPr lang="zh-CN" altLang="en-US" dirty="0"/>
                  <a:t>则方程最终变成了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互质，除过去直接</a:t>
                </a:r>
                <a:r>
                  <a:rPr lang="en-US" altLang="zh-CN" dirty="0">
                    <a:latin typeface="Consolas" panose="020B0609020204030204" pitchFamily="49" charset="0"/>
                  </a:rPr>
                  <a:t>BSGS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r>
                  <a:rPr lang="zh-CN" altLang="en-US" dirty="0"/>
                  <a:t>注意需要特判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的情况。这部分可以暴力枚举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30EE7-306E-4034-8BB3-6C79EF040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 III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数论函数</a:t>
            </a:r>
          </a:p>
        </p:txBody>
      </p:sp>
    </p:spTree>
    <p:extLst>
      <p:ext uri="{BB962C8B-B14F-4D97-AF65-F5344CB8AC3E}">
        <p14:creationId xmlns:p14="http://schemas.microsoft.com/office/powerpoint/2010/main" val="2006432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98229-D0CE-442E-8DBA-637EF686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3ED895-3605-4DB3-9890-16EF6180E9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数论函数可以理解为定义域是正整数的函数。</a:t>
                </a:r>
                <a:endParaRPr lang="en-US" altLang="zh-CN" dirty="0"/>
              </a:p>
              <a:p>
                <a:r>
                  <a:rPr lang="zh-CN" altLang="en-US" dirty="0"/>
                  <a:t>积性函数：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如果对于一个数论函数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，满足对于任意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称作积性函数。</a:t>
                </a:r>
                <a:endParaRPr lang="en-US" altLang="zh-CN" dirty="0"/>
              </a:p>
              <a:p>
                <a:r>
                  <a:rPr lang="zh-CN" altLang="en-US" dirty="0"/>
                  <a:t>完全积性函数：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如果对于一个数论函数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，满足对于任意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称作完全积性函数。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3ED895-3605-4DB3-9890-16EF6180E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2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E6F43-36DD-4CF3-A86A-648B2C21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9E1513-3AD9-4C76-A37C-FD7AA76D579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都是积性函数，那么下面这些函数也是积性函数：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对于一个积性函数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，我们只需要知道它在所有质数的幂的位置上的取值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，就能知道所有的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某些积性函数可以用线性筛求出来。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9E1513-3AD9-4C76-A37C-FD7AA76D5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，若存在正整数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，记作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整除的相关性质：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自反性：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传递性：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反对称性：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64D22-934B-422C-9FDB-411E1AB8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9126A8-DEBD-4AC2-93A5-29A271E72F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一些常见的积性函数：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0                         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有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平方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质因子）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可以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写成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质数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积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9126A8-DEBD-4AC2-93A5-29A271E72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71D15-BC9D-4986-BA23-8C649A47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A9E19-C773-4D4D-B291-385AAD33647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对于一个积性函数，如果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有比较好的封闭形式，那么可以用欧拉筛来求，时间复杂度是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zh-CN" altLang="en-US" dirty="0"/>
                  <a:t>互质的数只要不包含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这个质因子就行了，所以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，也就是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，同时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），也可以用欧拉筛。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A9E19-C773-4D4D-B291-385AAD336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8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747F7-8998-43FD-9B23-FE7DEC6B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ED3118-3923-4C6D-A201-CF6166E0B05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（约数个数）？</a:t>
                </a:r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=∏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对于每一个数，我们记录一下它的最小质因子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𝑚𝑖𝑛𝑝</m:t>
                    </m:r>
                  </m:oMath>
                </a14:m>
                <a:r>
                  <a:rPr lang="zh-CN" altLang="en-US" dirty="0"/>
                  <a:t>和最小质因子的次数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在欧拉筛的过程中，假设我们枚举到了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的最小质因子，那么如果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dirty="0"/>
                  <a:t>的最小质因子也是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，同时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⋅2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ED3118-3923-4C6D-A201-CF6166E0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6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3458-4D32-497B-B100-4E4E4C9B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D775E-1A20-4F5F-8625-8EA0D20AAA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什么是数论分块呢？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我们考虑我们需要求这么一个式子：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可以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求出来。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直接做是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如何优化这个过程呢？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，那么每一个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是下面这样的：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=1  2  3  4  5  6  7  8  9  10 11 12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n/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=12 6  4  3  2  2  1  1  1  1  1  1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后面一堆</a:t>
                </a:r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r>
                  <a:rPr lang="zh-CN" altLang="en-US" dirty="0">
                    <a:latin typeface="Consolas" panose="020B0609020204030204" pitchFamily="49" charset="0"/>
                  </a:rPr>
                  <a:t>一堆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可不可以一起算呢？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D775E-1A20-4F5F-8625-8EA0D20AA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70E48-87D2-463B-9277-B887D239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97F8D-7543-46BE-A78D-163ED0DD3B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我们发现，从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得到的数字都是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，从</a:t>
            </a:r>
            <a:r>
              <a:rPr lang="en-US" altLang="zh-CN" dirty="0">
                <a:latin typeface="Consolas" panose="020B0609020204030204" pitchFamily="49" charset="0"/>
              </a:rPr>
              <a:t>7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12</a:t>
            </a:r>
            <a:r>
              <a:rPr lang="zh-CN" altLang="en-US" dirty="0">
                <a:latin typeface="Consolas" panose="020B0609020204030204" pitchFamily="49" charset="0"/>
              </a:rPr>
              <a:t>得到的数字都是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是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，那么我们希望得到一个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，使得从</a:t>
            </a:r>
            <a:r>
              <a:rPr lang="en-US" altLang="zh-CN" dirty="0">
                <a:latin typeface="Consolas" panose="020B0609020204030204" pitchFamily="49" charset="0"/>
              </a:rPr>
              <a:t>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n/j</a:t>
            </a:r>
            <a:r>
              <a:rPr lang="zh-CN" altLang="en-US" dirty="0">
                <a:latin typeface="Consolas" panose="020B0609020204030204" pitchFamily="49" charset="0"/>
              </a:rPr>
              <a:t>得到的数字都是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实际上，</a:t>
            </a:r>
            <a:r>
              <a:rPr lang="en-US" altLang="zh-CN" dirty="0">
                <a:latin typeface="Consolas" panose="020B0609020204030204" pitchFamily="49" charset="0"/>
              </a:rPr>
              <a:t>j=n/(n/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。比如</a:t>
            </a:r>
            <a:r>
              <a:rPr lang="en-US" altLang="zh-CN" dirty="0">
                <a:latin typeface="Consolas" panose="020B0609020204030204" pitchFamily="49" charset="0"/>
              </a:rPr>
              <a:t>12/(12/7)=12/1=12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所以我们</a:t>
            </a:r>
            <a:r>
              <a:rPr lang="en-US" altLang="zh-CN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里面枚举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，每次让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=n/(n/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)+1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05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39425-3818-47FD-B3D0-E0D038B0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数论分块</a:t>
            </a:r>
            <a:br>
              <a:rPr lang="en-US" altLang="zh-CN" dirty="0"/>
            </a:br>
            <a:r>
              <a:rPr lang="zh-CN" altLang="en-US" sz="2200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5304-D25C-4487-A722-267063E107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int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/(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ans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+=(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)*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28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2800" kern="0" dirty="0">
                <a:solidFill>
                  <a:srgbClr val="80008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0BEED-3C04-4711-96DA-8057948D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56299C-9E7F-4D4B-B2D7-D486AE169F5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这样的时间复杂度是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为什么呢？</a:t>
                </a:r>
                <a:endParaRPr lang="en-US" altLang="zh-CN" dirty="0"/>
              </a:p>
              <a:p>
                <a:r>
                  <a:rPr lang="zh-CN" altLang="en-US" dirty="0"/>
                  <a:t>对于一个数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，要么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，要么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然而小于等于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的数只会有根号个，所以这样做时间复杂度是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56299C-9E7F-4D4B-B2D7-D486AE169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27D95-ADE1-4B4F-A793-C05D322D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5DA06-F43A-4CD1-9796-969EAB8727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Thanks for listening!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0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带余除法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，存在唯一一对整数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为余数。</a:t>
                </a:r>
                <a:endParaRPr lang="en-US" altLang="zh-CN" dirty="0"/>
              </a:p>
              <a:p>
                <a:r>
                  <a:rPr lang="zh-CN" altLang="en-US" dirty="0"/>
                  <a:t>取整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下取整：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上取整：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，定义模运算为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zh-CN" altLang="en-US" dirty="0"/>
                  <a:t>注意在</a:t>
                </a:r>
                <a:r>
                  <a:rPr lang="en-US" altLang="zh-CN" dirty="0"/>
                  <a:t>C++</a:t>
                </a:r>
                <a:r>
                  <a:rPr lang="zh-CN" altLang="en-US" dirty="0"/>
                  <a:t>中，除法返回的结果是向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取整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最大公约数与最小公倍数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lcm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欧几里得算法：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时，有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void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gcd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int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274320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if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swap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if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 altLang="zh-CN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a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274320" lvl="1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else return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gcd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%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74320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7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裴蜀定理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不定方程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解，当且仅当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求解：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必要性显然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充分性证明可以考虑在求解</a:t>
                </a:r>
                <a:r>
                  <a:rPr lang="en-US" altLang="zh-CN" dirty="0" err="1"/>
                  <a:t>gcd</a:t>
                </a:r>
                <a:r>
                  <a:rPr lang="zh-CN" altLang="en-US" dirty="0"/>
                  <a:t>的时候递归构造解。</a:t>
                </a:r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每一次令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。边界条件是当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r>
              <a:rPr lang="en-US" altLang="zh-CN" dirty="0"/>
              <a:t>——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exgcd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y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x,b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exgcd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y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</a:rPr>
              <a:t>y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b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-=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*(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对于一个大于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如果它不被任何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整除，那么称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质数或素数，否则称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合数。</a:t>
                </a:r>
                <a:endParaRPr lang="en-US" altLang="zh-CN" dirty="0"/>
              </a:p>
              <a:p>
                <a:r>
                  <a:rPr lang="zh-CN" altLang="en-US" dirty="0"/>
                  <a:t>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质数有无穷多个。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证明：若有有限个质数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，则令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/>
                  <a:t>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整除，所以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也是质数。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的质数有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算数基本定理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任何正整数都能唯一表示成一些质数的幂的乘积。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67" t="-1111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987</TotalTime>
  <Words>3581</Words>
  <Application>Microsoft Office PowerPoint</Application>
  <PresentationFormat>全屏显示(4:3)</PresentationFormat>
  <Paragraphs>375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等线</vt:lpstr>
      <vt:lpstr>华文行楷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质朴</vt:lpstr>
      <vt:lpstr>数论</vt:lpstr>
      <vt:lpstr>数论</vt:lpstr>
      <vt:lpstr>Part I</vt:lpstr>
      <vt:lpstr>整除</vt:lpstr>
      <vt:lpstr>带余除法</vt:lpstr>
      <vt:lpstr>欧几里得算法</vt:lpstr>
      <vt:lpstr>扩展欧几里得算法</vt:lpstr>
      <vt:lpstr>扩展欧几里得算法——代码</vt:lpstr>
      <vt:lpstr>质数</vt:lpstr>
      <vt:lpstr>埃氏筛</vt:lpstr>
      <vt:lpstr>埃氏筛 代码</vt:lpstr>
      <vt:lpstr>欧拉筛</vt:lpstr>
      <vt:lpstr>欧拉筛</vt:lpstr>
      <vt:lpstr>欧拉筛——代码</vt:lpstr>
      <vt:lpstr>素性测试</vt:lpstr>
      <vt:lpstr>Miller_Rabin素性测试 费马小定理</vt:lpstr>
      <vt:lpstr>Miller_Rabin素性测试 二次探测定理</vt:lpstr>
      <vt:lpstr>Miller_Rabin素性测试</vt:lpstr>
      <vt:lpstr>Miller_Rabin素性测试——代码</vt:lpstr>
      <vt:lpstr>Pollard_Rho质因数分解</vt:lpstr>
      <vt:lpstr>Pollard_Rho质因数分解</vt:lpstr>
      <vt:lpstr>Pollard_Rho质因数分解 Floyd判圈法</vt:lpstr>
      <vt:lpstr>Pollard_Rho质因数分解——代码</vt:lpstr>
      <vt:lpstr>Part II</vt:lpstr>
      <vt:lpstr>预知识——群</vt:lpstr>
      <vt:lpstr>同余关系</vt:lpstr>
      <vt:lpstr>费马小定理</vt:lpstr>
      <vt:lpstr>预知识"——"快速幂</vt:lpstr>
      <vt:lpstr>欧拉定理</vt:lpstr>
      <vt:lpstr>线性同余方程组</vt:lpstr>
      <vt:lpstr>线性同余方程组</vt:lpstr>
      <vt:lpstr>二次剩余</vt:lpstr>
      <vt:lpstr>二次剩余 Cipolla 算法 </vt:lpstr>
      <vt:lpstr>二次剩余 Cipolla 算法</vt:lpstr>
      <vt:lpstr>离散对数 BSGS</vt:lpstr>
      <vt:lpstr>离散对数 exBSGS</vt:lpstr>
      <vt:lpstr>Part III</vt:lpstr>
      <vt:lpstr>数论函数</vt:lpstr>
      <vt:lpstr>积性函数</vt:lpstr>
      <vt:lpstr>积性函数</vt:lpstr>
      <vt:lpstr>欧拉筛</vt:lpstr>
      <vt:lpstr>欧拉筛</vt:lpstr>
      <vt:lpstr>数论分块</vt:lpstr>
      <vt:lpstr>数论分块</vt:lpstr>
      <vt:lpstr>数论分块 代码</vt:lpstr>
      <vt:lpstr>数论分块</vt:lpstr>
      <vt:lpstr>Q&amp;A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微软用户</dc:creator>
  <cp:lastModifiedBy>吴 清月</cp:lastModifiedBy>
  <cp:revision>89</cp:revision>
  <dcterms:created xsi:type="dcterms:W3CDTF">2019-02-28T13:10:07Z</dcterms:created>
  <dcterms:modified xsi:type="dcterms:W3CDTF">2019-10-05T03:24:02Z</dcterms:modified>
</cp:coreProperties>
</file>