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62" r:id="rId14"/>
    <p:sldId id="263" r:id="rId15"/>
    <p:sldId id="260" r:id="rId16"/>
    <p:sldId id="261" r:id="rId17"/>
    <p:sldId id="272" r:id="rId18"/>
    <p:sldId id="273" r:id="rId19"/>
    <p:sldId id="274" r:id="rId20"/>
    <p:sldId id="275" r:id="rId21"/>
    <p:sldId id="276" r:id="rId22"/>
    <p:sldId id="277" r:id="rId23"/>
    <p:sldId id="278" r:id="rId24"/>
    <p:sldId id="279" r:id="rId25"/>
    <p:sldId id="280" r:id="rId26"/>
    <p:sldId id="296" r:id="rId27"/>
    <p:sldId id="297" r:id="rId28"/>
    <p:sldId id="298" r:id="rId29"/>
    <p:sldId id="299" r:id="rId30"/>
    <p:sldId id="285" r:id="rId31"/>
    <p:sldId id="300" r:id="rId32"/>
    <p:sldId id="301" r:id="rId33"/>
    <p:sldId id="302" r:id="rId34"/>
    <p:sldId id="303" r:id="rId35"/>
    <p:sldId id="304" r:id="rId36"/>
    <p:sldId id="291" r:id="rId37"/>
    <p:sldId id="305" r:id="rId38"/>
    <p:sldId id="306" r:id="rId39"/>
    <p:sldId id="307" r:id="rId40"/>
    <p:sldId id="308" r:id="rId41"/>
    <p:sldId id="309" r:id="rId42"/>
    <p:sldId id="310" r:id="rId43"/>
    <p:sldId id="31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8534400" y="6355080"/>
            <a:ext cx="3048000" cy="365760"/>
          </a:xfrm>
        </p:spPr>
        <p:txBody>
          <a:bodyPr/>
          <a:lstStyle>
            <a:lvl1pPr>
              <a:defRPr sz="1400"/>
            </a:lvl1pPr>
          </a:lstStyle>
          <a:p>
            <a:fld id="{C6B53E5B-4895-42D5-BFFC-73C403194494}" type="datetimeFigureOut">
              <a:rPr lang="zh-CN" altLang="en-US" smtClean="0"/>
              <a:t>2019/10/6</a:t>
            </a:fld>
            <a:endParaRPr lang="zh-CN" altLang="en-US"/>
          </a:p>
        </p:txBody>
      </p:sp>
      <p:sp>
        <p:nvSpPr>
          <p:cNvPr id="17" name="页脚占位符 16"/>
          <p:cNvSpPr>
            <a:spLocks noGrp="1"/>
          </p:cNvSpPr>
          <p:nvPr>
            <p:ph type="ftr" sz="quarter" idx="11"/>
          </p:nvPr>
        </p:nvSpPr>
        <p:spPr>
          <a:xfrm>
            <a:off x="3864864" y="6355080"/>
            <a:ext cx="4632960" cy="365760"/>
          </a:xfrm>
        </p:spPr>
        <p:txBody>
          <a:bodyPr/>
          <a:lstStyle/>
          <a:p>
            <a:endParaRPr lang="zh-CN" altLang="en-US"/>
          </a:p>
        </p:txBody>
      </p:sp>
      <p:sp>
        <p:nvSpPr>
          <p:cNvPr id="29" name="灯片编号占位符 28"/>
          <p:cNvSpPr>
            <a:spLocks noGrp="1"/>
          </p:cNvSpPr>
          <p:nvPr>
            <p:ph type="sldNum" sz="quarter" idx="12"/>
          </p:nvPr>
        </p:nvSpPr>
        <p:spPr>
          <a:xfrm>
            <a:off x="1621536" y="6355080"/>
            <a:ext cx="1625600" cy="365760"/>
          </a:xfrm>
        </p:spPr>
        <p:txBody>
          <a:bodyPr/>
          <a:lstStyle/>
          <a:p>
            <a:fld id="{C860FA42-1BBF-4964-AA21-0E34D5FEB2A0}" type="slidenum">
              <a:rPr lang="zh-CN" altLang="en-US" smtClean="0"/>
              <a:t>‹#›</a:t>
            </a:fld>
            <a:endParaRPr lang="zh-CN" altLang="en-US"/>
          </a:p>
        </p:txBody>
      </p:sp>
      <p:sp>
        <p:nvSpPr>
          <p:cNvPr id="21" name="矩形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矩形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矩形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矩形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10156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4" name="日期占位符 3"/>
          <p:cNvSpPr>
            <a:spLocks noGrp="1"/>
          </p:cNvSpPr>
          <p:nvPr>
            <p:ph type="dt" sz="half" idx="10"/>
          </p:nvPr>
        </p:nvSpPr>
        <p:spPr/>
        <p:txBody>
          <a:bodyPr/>
          <a:lstStyle/>
          <a:p>
            <a:fld id="{C6B53E5B-4895-42D5-BFFC-73C403194494}" type="datetimeFigureOut">
              <a:rPr lang="zh-CN" altLang="en-US" smtClean="0"/>
              <a:t>2019/10/6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60FA42-1BBF-4964-AA21-0E34D5FEB2A0}" type="slidenum">
              <a:rPr lang="zh-CN" altLang="en-US" smtClean="0"/>
              <a:t>‹#›</a:t>
            </a:fld>
            <a:endParaRPr lang="zh-CN" altLang="en-US"/>
          </a:p>
        </p:txBody>
      </p:sp>
    </p:spTree>
    <p:extLst>
      <p:ext uri="{BB962C8B-B14F-4D97-AF65-F5344CB8AC3E}">
        <p14:creationId xmlns:p14="http://schemas.microsoft.com/office/powerpoint/2010/main" val="98953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8026400" cy="5851525"/>
          </a:xfrm>
        </p:spPr>
        <p:txBody>
          <a:bodyPr vert="eaVert"/>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4" name="日期占位符 3"/>
          <p:cNvSpPr>
            <a:spLocks noGrp="1"/>
          </p:cNvSpPr>
          <p:nvPr>
            <p:ph type="dt" sz="half" idx="10"/>
          </p:nvPr>
        </p:nvSpPr>
        <p:spPr/>
        <p:txBody>
          <a:bodyPr/>
          <a:lstStyle/>
          <a:p>
            <a:fld id="{C6B53E5B-4895-42D5-BFFC-73C403194494}" type="datetimeFigureOut">
              <a:rPr lang="zh-CN" altLang="en-US" smtClean="0"/>
              <a:t>2019/10/6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60FA42-1BBF-4964-AA21-0E34D5FEB2A0}" type="slidenum">
              <a:rPr lang="zh-CN" altLang="en-US" smtClean="0"/>
              <a:t>‹#›</a:t>
            </a:fld>
            <a:endParaRPr lang="zh-CN" altLang="en-US"/>
          </a:p>
        </p:txBody>
      </p:sp>
      <p:sp>
        <p:nvSpPr>
          <p:cNvPr id="7" name="直接连接符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等腰三角形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直接连接符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270155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C6B53E5B-4895-42D5-BFFC-73C403194494}" type="datetimeFigureOut">
              <a:rPr lang="zh-CN" altLang="en-US" smtClean="0"/>
              <a:t>2019/10/6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60FA42-1BBF-4964-AA21-0E34D5FEB2A0}" type="slidenum">
              <a:rPr lang="zh-CN" altLang="en-US" smtClean="0"/>
              <a:t>‹#›</a:t>
            </a:fld>
            <a:endParaRPr lang="zh-CN" altLang="en-US"/>
          </a:p>
        </p:txBody>
      </p:sp>
      <p:sp>
        <p:nvSpPr>
          <p:cNvPr id="8" name="内容占位符 7"/>
          <p:cNvSpPr>
            <a:spLocks noGrp="1"/>
          </p:cNvSpPr>
          <p:nvPr>
            <p:ph sz="quarter" idx="1"/>
          </p:nvPr>
        </p:nvSpPr>
        <p:spPr>
          <a:xfrm>
            <a:off x="609600" y="1219200"/>
            <a:ext cx="10972800" cy="493776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Tree>
    <p:extLst>
      <p:ext uri="{BB962C8B-B14F-4D97-AF65-F5344CB8AC3E}">
        <p14:creationId xmlns:p14="http://schemas.microsoft.com/office/powerpoint/2010/main" val="186963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8534400" y="6355080"/>
            <a:ext cx="3048000" cy="365760"/>
          </a:xfrm>
        </p:spPr>
        <p:txBody>
          <a:bodyPr/>
          <a:lstStyle/>
          <a:p>
            <a:fld id="{C6B53E5B-4895-42D5-BFFC-73C403194494}" type="datetimeFigureOut">
              <a:rPr lang="zh-CN" altLang="en-US" smtClean="0"/>
              <a:t>2019/10/6</a:t>
            </a:fld>
            <a:endParaRPr lang="zh-CN" altLang="en-US"/>
          </a:p>
        </p:txBody>
      </p:sp>
      <p:sp>
        <p:nvSpPr>
          <p:cNvPr id="5" name="页脚占位符 4"/>
          <p:cNvSpPr>
            <a:spLocks noGrp="1"/>
          </p:cNvSpPr>
          <p:nvPr>
            <p:ph type="ftr" sz="quarter" idx="11"/>
          </p:nvPr>
        </p:nvSpPr>
        <p:spPr>
          <a:xfrm>
            <a:off x="3864864" y="6355080"/>
            <a:ext cx="4632960" cy="365760"/>
          </a:xfrm>
        </p:spPr>
        <p:txBody>
          <a:bodyPr/>
          <a:lstStyle/>
          <a:p>
            <a:endParaRPr lang="zh-CN" altLang="en-US"/>
          </a:p>
        </p:txBody>
      </p:sp>
      <p:sp>
        <p:nvSpPr>
          <p:cNvPr id="6" name="灯片编号占位符 5"/>
          <p:cNvSpPr>
            <a:spLocks noGrp="1"/>
          </p:cNvSpPr>
          <p:nvPr>
            <p:ph type="sldNum" sz="quarter" idx="12"/>
          </p:nvPr>
        </p:nvSpPr>
        <p:spPr>
          <a:xfrm>
            <a:off x="1426464" y="6355080"/>
            <a:ext cx="2027936" cy="365760"/>
          </a:xfrm>
        </p:spPr>
        <p:txBody>
          <a:bodyPr/>
          <a:lstStyle/>
          <a:p>
            <a:fld id="{C860FA42-1BBF-4964-AA21-0E34D5FEB2A0}" type="slidenum">
              <a:rPr lang="zh-CN" altLang="en-US" smtClean="0"/>
              <a:t>‹#›</a:t>
            </a:fld>
            <a:endParaRPr lang="zh-CN" altLang="en-US"/>
          </a:p>
        </p:txBody>
      </p:sp>
      <p:sp>
        <p:nvSpPr>
          <p:cNvPr id="7" name="矩形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5431556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C6B53E5B-4895-42D5-BFFC-73C403194494}" type="datetimeFigureOut">
              <a:rPr lang="zh-CN" altLang="en-US" smtClean="0"/>
              <a:t>2019/10/6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60FA42-1BBF-4964-AA21-0E34D5FEB2A0}" type="slidenum">
              <a:rPr lang="zh-CN" altLang="en-US" smtClean="0"/>
              <a:t>‹#›</a:t>
            </a:fld>
            <a:endParaRPr lang="zh-CN" altLang="en-US"/>
          </a:p>
        </p:txBody>
      </p:sp>
      <p:sp>
        <p:nvSpPr>
          <p:cNvPr id="9" name="内容占位符 8"/>
          <p:cNvSpPr>
            <a:spLocks noGrp="1"/>
          </p:cNvSpPr>
          <p:nvPr>
            <p:ph sz="quarter" idx="1"/>
          </p:nvPr>
        </p:nvSpPr>
        <p:spPr>
          <a:xfrm>
            <a:off x="609600" y="1219200"/>
            <a:ext cx="5388864" cy="493776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11" name="内容占位符 10"/>
          <p:cNvSpPr>
            <a:spLocks noGrp="1"/>
          </p:cNvSpPr>
          <p:nvPr>
            <p:ph sz="quarter" idx="2"/>
          </p:nvPr>
        </p:nvSpPr>
        <p:spPr>
          <a:xfrm>
            <a:off x="6176264" y="1216152"/>
            <a:ext cx="5388864" cy="493776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Tree>
    <p:extLst>
      <p:ext uri="{BB962C8B-B14F-4D97-AF65-F5344CB8AC3E}">
        <p14:creationId xmlns:p14="http://schemas.microsoft.com/office/powerpoint/2010/main" val="123739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C6B53E5B-4895-42D5-BFFC-73C403194494}" type="datetimeFigureOut">
              <a:rPr lang="zh-CN" altLang="en-US" smtClean="0"/>
              <a:t>2019/10/6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60FA42-1BBF-4964-AA21-0E34D5FEB2A0}" type="slidenum">
              <a:rPr lang="zh-CN" altLang="en-US" smtClean="0"/>
              <a:t>‹#›</a:t>
            </a:fld>
            <a:endParaRPr lang="zh-CN" altLang="en-US"/>
          </a:p>
        </p:txBody>
      </p:sp>
      <p:sp>
        <p:nvSpPr>
          <p:cNvPr id="11" name="内容占位符 10"/>
          <p:cNvSpPr>
            <a:spLocks noGrp="1"/>
          </p:cNvSpPr>
          <p:nvPr>
            <p:ph sz="quarter" idx="2"/>
          </p:nvPr>
        </p:nvSpPr>
        <p:spPr>
          <a:xfrm>
            <a:off x="609600" y="2133600"/>
            <a:ext cx="5384800" cy="403860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
        <p:nvSpPr>
          <p:cNvPr id="13" name="内容占位符 12"/>
          <p:cNvSpPr>
            <a:spLocks noGrp="1"/>
          </p:cNvSpPr>
          <p:nvPr>
            <p:ph sz="quarter" idx="4"/>
          </p:nvPr>
        </p:nvSpPr>
        <p:spPr>
          <a:xfrm>
            <a:off x="6197600" y="2133600"/>
            <a:ext cx="5384800" cy="403860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Tree>
    <p:extLst>
      <p:ext uri="{BB962C8B-B14F-4D97-AF65-F5344CB8AC3E}">
        <p14:creationId xmlns:p14="http://schemas.microsoft.com/office/powerpoint/2010/main" val="280359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C6B53E5B-4895-42D5-BFFC-73C403194494}" type="datetimeFigureOut">
              <a:rPr lang="zh-CN" altLang="en-US" smtClean="0"/>
              <a:t>2019/10/6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860FA42-1BBF-4964-AA21-0E34D5FEB2A0}" type="slidenum">
              <a:rPr lang="zh-CN" altLang="en-US" smtClean="0"/>
              <a:t>‹#›</a:t>
            </a:fld>
            <a:endParaRPr lang="zh-CN" altLang="en-US"/>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14993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B53E5B-4895-42D5-BFFC-73C403194494}" type="datetimeFigureOut">
              <a:rPr lang="zh-CN" altLang="en-US" smtClean="0"/>
              <a:t>2019/10/6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60FA42-1BBF-4964-AA21-0E34D5FEB2A0}" type="slidenum">
              <a:rPr lang="zh-CN" altLang="en-US" smtClean="0"/>
              <a:t>‹#›</a:t>
            </a:fld>
            <a:endParaRPr lang="zh-CN" altLang="en-US"/>
          </a:p>
        </p:txBody>
      </p:sp>
      <p:sp>
        <p:nvSpPr>
          <p:cNvPr id="5" name="直接连接符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44254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C6B53E5B-4895-42D5-BFFC-73C403194494}" type="datetimeFigureOut">
              <a:rPr lang="zh-CN" altLang="en-US" smtClean="0"/>
              <a:t>2019/10/6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60FA42-1BBF-4964-AA21-0E34D5FEB2A0}"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接连接符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内容占位符 11"/>
          <p:cNvSpPr>
            <a:spLocks noGrp="1"/>
          </p:cNvSpPr>
          <p:nvPr>
            <p:ph sz="quarter" idx="1"/>
          </p:nvPr>
        </p:nvSpPr>
        <p:spPr>
          <a:xfrm>
            <a:off x="406400" y="304800"/>
            <a:ext cx="7620000" cy="5715000"/>
          </a:xfrm>
        </p:spPr>
        <p:txBody>
          <a:bodyPr/>
          <a:lstStyle/>
          <a:p>
            <a:pPr lvl="0" eaLnBrk="1" latinLnBrk="0" hangingPunct="1"/>
            <a:r>
              <a:rPr lang="zh-CN" altLang="en-US"/>
              <a:t>单击此处编辑母版文本样式</a:t>
            </a:r>
          </a:p>
          <a:p>
            <a:pPr lvl="1" eaLnBrk="1" latinLnBrk="0" hangingPunct="1"/>
            <a:r>
              <a:rPr lang="zh-CN" altLang="en-US"/>
              <a:t>二级</a:t>
            </a:r>
          </a:p>
          <a:p>
            <a:pPr lvl="2" eaLnBrk="1" latinLnBrk="0" hangingPunct="1"/>
            <a:r>
              <a:rPr lang="zh-CN" altLang="en-US"/>
              <a:t>三级</a:t>
            </a:r>
          </a:p>
          <a:p>
            <a:pPr lvl="3" eaLnBrk="1" latinLnBrk="0" hangingPunct="1"/>
            <a:r>
              <a:rPr lang="zh-CN" altLang="en-US"/>
              <a:t>四级</a:t>
            </a:r>
          </a:p>
          <a:p>
            <a:pPr lvl="4" eaLnBrk="1" latinLnBrk="0" hangingPunct="1"/>
            <a:r>
              <a:rPr lang="zh-CN" altLang="en-US"/>
              <a:t>五级</a:t>
            </a:r>
            <a:endParaRPr kumimoji="0" lang="en-US"/>
          </a:p>
        </p:txBody>
      </p:sp>
    </p:spTree>
    <p:extLst>
      <p:ext uri="{BB962C8B-B14F-4D97-AF65-F5344CB8AC3E}">
        <p14:creationId xmlns:p14="http://schemas.microsoft.com/office/powerpoint/2010/main" val="227097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C6B53E5B-4895-42D5-BFFC-73C403194494}" type="datetimeFigureOut">
              <a:rPr lang="zh-CN" altLang="en-US" smtClean="0"/>
              <a:t>2019/10/6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60FA42-1BBF-4964-AA21-0E34D5FEB2A0}"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71807707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52400"/>
            <a:ext cx="109728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C6B53E5B-4895-42D5-BFFC-73C403194494}" type="datetimeFigureOut">
              <a:rPr lang="zh-CN" altLang="en-US" smtClean="0"/>
              <a:t>2019/10/6</a:t>
            </a:fld>
            <a:endParaRPr lang="zh-CN" altLang="en-US"/>
          </a:p>
        </p:txBody>
      </p:sp>
      <p:sp>
        <p:nvSpPr>
          <p:cNvPr id="3" name="页脚占位符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C860FA42-1BBF-4964-AA21-0E34D5FEB2A0}" type="slidenum">
              <a:rPr lang="zh-CN" altLang="en-US" smtClean="0"/>
              <a:t>‹#›</a:t>
            </a:fld>
            <a:endParaRPr lang="zh-CN" altLang="en-US"/>
          </a:p>
        </p:txBody>
      </p:sp>
      <p:sp>
        <p:nvSpPr>
          <p:cNvPr id="28" name="直接连接符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直接连接符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等腰三角形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084844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D348C-83E4-4056-8A20-FEC6DE41E9E9}"/>
              </a:ext>
            </a:extLst>
          </p:cNvPr>
          <p:cNvSpPr>
            <a:spLocks noGrp="1"/>
          </p:cNvSpPr>
          <p:nvPr>
            <p:ph type="ctrTitle"/>
          </p:nvPr>
        </p:nvSpPr>
        <p:spPr/>
        <p:txBody>
          <a:bodyPr/>
          <a:lstStyle/>
          <a:p>
            <a:r>
              <a:rPr lang="zh-CN" altLang="en-US" dirty="0"/>
              <a:t>概率期望计数</a:t>
            </a:r>
          </a:p>
        </p:txBody>
      </p:sp>
      <p:sp>
        <p:nvSpPr>
          <p:cNvPr id="3" name="副标题 2">
            <a:extLst>
              <a:ext uri="{FF2B5EF4-FFF2-40B4-BE49-F238E27FC236}">
                <a16:creationId xmlns:a16="http://schemas.microsoft.com/office/drawing/2014/main" id="{1C03F056-90A5-4D04-9D71-97A6B807C84C}"/>
              </a:ext>
            </a:extLst>
          </p:cNvPr>
          <p:cNvSpPr>
            <a:spLocks noGrp="1"/>
          </p:cNvSpPr>
          <p:nvPr>
            <p:ph type="subTitle" idx="1"/>
          </p:nvPr>
        </p:nvSpPr>
        <p:spPr/>
        <p:txBody>
          <a:bodyPr/>
          <a:lstStyle/>
          <a:p>
            <a:r>
              <a:rPr lang="zh-CN" altLang="en-US" dirty="0">
                <a:latin typeface="+mn-ea"/>
                <a:ea typeface="+mn-ea"/>
              </a:rPr>
              <a:t>吴清月</a:t>
            </a:r>
          </a:p>
        </p:txBody>
      </p:sp>
    </p:spTree>
    <p:extLst>
      <p:ext uri="{BB962C8B-B14F-4D97-AF65-F5344CB8AC3E}">
        <p14:creationId xmlns:p14="http://schemas.microsoft.com/office/powerpoint/2010/main" val="1544019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3B276-EA36-4C88-AC3E-FCE055ADA857}"/>
              </a:ext>
            </a:extLst>
          </p:cNvPr>
          <p:cNvSpPr>
            <a:spLocks noGrp="1"/>
          </p:cNvSpPr>
          <p:nvPr>
            <p:ph type="title"/>
          </p:nvPr>
        </p:nvSpPr>
        <p:spPr/>
        <p:txBody>
          <a:bodyPr/>
          <a:lstStyle/>
          <a:p>
            <a:r>
              <a:rPr lang="zh-CN" altLang="en-US" dirty="0"/>
              <a:t>构造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F5FCD1-541F-47FC-AC48-ED298F24858E}"/>
                  </a:ext>
                </a:extLst>
              </p:cNvPr>
              <p:cNvSpPr>
                <a:spLocks noGrp="1"/>
              </p:cNvSpPr>
              <p:nvPr>
                <p:ph sz="quarter" idx="1"/>
              </p:nvPr>
            </p:nvSpPr>
            <p:spPr/>
            <p:txBody>
              <a:bodyPr/>
              <a:lstStyle/>
              <a:p>
                <a:r>
                  <a:rPr lang="zh-CN" altLang="en-US" dirty="0"/>
                  <a:t>构造一个</a:t>
                </a:r>
                <a14:m>
                  <m:oMath xmlns:m="http://schemas.openxmlformats.org/officeDocument/2006/math">
                    <m:r>
                      <a:rPr lang="en-US" altLang="zh-CN" b="0" i="1" smtClean="0">
                        <a:latin typeface="Cambria Math" panose="02040503050406030204" pitchFamily="18" charset="0"/>
                      </a:rPr>
                      <m:t>200</m:t>
                    </m:r>
                  </m:oMath>
                </a14:m>
                <a:r>
                  <a:rPr lang="zh-CN" altLang="en-US" dirty="0"/>
                  <a:t>个节点的无向图，使得从</a:t>
                </a:r>
                <a14:m>
                  <m:oMath xmlns:m="http://schemas.openxmlformats.org/officeDocument/2006/math">
                    <m:r>
                      <a:rPr lang="en-US" altLang="zh-CN" b="0" i="1" smtClean="0">
                        <a:latin typeface="Cambria Math" panose="02040503050406030204" pitchFamily="18" charset="0"/>
                      </a:rPr>
                      <m:t>1</m:t>
                    </m:r>
                  </m:oMath>
                </a14:m>
                <a:r>
                  <a:rPr lang="zh-CN" altLang="en-US" dirty="0"/>
                  <a:t>随机游走到</a:t>
                </a:r>
                <a14:m>
                  <m:oMath xmlns:m="http://schemas.openxmlformats.org/officeDocument/2006/math">
                    <m:r>
                      <a:rPr lang="en-US" altLang="zh-CN" b="0" i="1" smtClean="0">
                        <a:latin typeface="Cambria Math" panose="02040503050406030204" pitchFamily="18" charset="0"/>
                      </a:rPr>
                      <m:t>𝑛</m:t>
                    </m:r>
                  </m:oMath>
                </a14:m>
                <a:r>
                  <a:rPr lang="zh-CN" altLang="en-US" dirty="0"/>
                  <a:t>的期望步数超过</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r>
                  <a:rPr lang="zh-CN" altLang="en-US" dirty="0"/>
                  <a:t>。</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100</m:t>
                    </m:r>
                  </m:oMath>
                </a14:m>
                <a:r>
                  <a:rPr lang="zh-CN" altLang="en-US" dirty="0"/>
                  <a:t>个点的完全图伸出来一条长度为</a:t>
                </a:r>
                <a14:m>
                  <m:oMath xmlns:m="http://schemas.openxmlformats.org/officeDocument/2006/math">
                    <m:r>
                      <a:rPr lang="en-US" altLang="zh-CN" b="0" i="1" smtClean="0">
                        <a:latin typeface="Cambria Math" panose="02040503050406030204" pitchFamily="18" charset="0"/>
                      </a:rPr>
                      <m:t>100</m:t>
                    </m:r>
                  </m:oMath>
                </a14:m>
                <a:r>
                  <a:rPr lang="zh-CN" altLang="en-US" dirty="0"/>
                  <a:t>的链。</a:t>
                </a:r>
                <a:endParaRPr lang="en-US" altLang="zh-CN" dirty="0"/>
              </a:p>
              <a:p>
                <a:r>
                  <a:rPr lang="zh-CN" altLang="en-US" dirty="0"/>
                  <a:t>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oMath>
                </a14:m>
                <a:r>
                  <a:rPr lang="zh-CN" altLang="en-US" dirty="0"/>
                  <a:t>表示从完全图里面的一个点走向链头的期望步数，则</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=99</m:t>
                    </m:r>
                  </m:oMath>
                </a14:m>
                <a:endParaRPr lang="en-US" altLang="zh-CN" dirty="0"/>
              </a:p>
              <a:p>
                <a:r>
                  <a:rPr lang="zh-CN" altLang="en-US" dirty="0"/>
                  <a:t>再设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t>表示在链上从</a:t>
                </a:r>
                <a14:m>
                  <m:oMath xmlns:m="http://schemas.openxmlformats.org/officeDocument/2006/math">
                    <m:r>
                      <a:rPr lang="en-US" altLang="zh-CN" b="0" i="1" smtClean="0">
                        <a:latin typeface="Cambria Math" panose="02040503050406030204" pitchFamily="18" charset="0"/>
                      </a:rPr>
                      <m:t>𝑖</m:t>
                    </m:r>
                  </m:oMath>
                </a14:m>
                <a:r>
                  <a:rPr lang="zh-CN" altLang="en-US" dirty="0"/>
                  <a:t>走向</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的期望步数，则</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100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99</m:t>
                        </m:r>
                      </m:num>
                      <m:den>
                        <m:r>
                          <a:rPr lang="en-US" altLang="zh-CN" b="0" i="1" smtClean="0">
                            <a:latin typeface="Cambria Math" panose="02040503050406030204" pitchFamily="18" charset="0"/>
                          </a:rPr>
                          <m:t>100</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99+1+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e>
                    </m:d>
                  </m:oMath>
                </a14:m>
                <a:r>
                  <a:rPr lang="zh-CN" altLang="en-US" dirty="0"/>
                  <a:t>，解得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=9901</m:t>
                    </m:r>
                  </m:oMath>
                </a14:m>
                <a:endParaRPr lang="en-US" altLang="zh-CN" b="0" dirty="0"/>
              </a:p>
              <a:p>
                <a:r>
                  <a:rPr lang="zh-CN" altLang="en-US" dirty="0"/>
                  <a:t>然后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oMath>
                </a14:m>
                <a:r>
                  <a:rPr lang="zh-CN" altLang="en-US" dirty="0"/>
                  <a:t>，所以最终答案就是</a:t>
                </a:r>
                <a14:m>
                  <m:oMath xmlns:m="http://schemas.openxmlformats.org/officeDocument/2006/math">
                    <m:r>
                      <a:rPr lang="en-US" altLang="zh-CN" b="0" i="1" smtClean="0">
                        <a:latin typeface="Cambria Math" panose="02040503050406030204" pitchFamily="18" charset="0"/>
                      </a:rPr>
                      <m:t>9901+9903+9905+⋯+10099=1000000</m:t>
                    </m:r>
                  </m:oMath>
                </a14:m>
                <a:endParaRPr lang="zh-CN" altLang="en-US" dirty="0"/>
              </a:p>
            </p:txBody>
          </p:sp>
        </mc:Choice>
        <mc:Fallback xmlns="">
          <p:sp>
            <p:nvSpPr>
              <p:cNvPr id="3" name="内容占位符 2">
                <a:extLst>
                  <a:ext uri="{FF2B5EF4-FFF2-40B4-BE49-F238E27FC236}">
                    <a16:creationId xmlns:a16="http://schemas.microsoft.com/office/drawing/2014/main" id="{E7F5FCD1-541F-47FC-AC48-ED298F24858E}"/>
                  </a:ext>
                </a:extLst>
              </p:cNvPr>
              <p:cNvSpPr>
                <a:spLocks noGrp="1" noRot="1" noChangeAspect="1" noMove="1" noResize="1" noEditPoints="1" noAdjustHandles="1" noChangeArrowheads="1" noChangeShapeType="1" noTextEdit="1"/>
              </p:cNvSpPr>
              <p:nvPr>
                <p:ph sz="quarter" idx="1"/>
              </p:nvPr>
            </p:nvSpPr>
            <p:spPr>
              <a:blipFill>
                <a:blip r:embed="rId2"/>
                <a:stretch>
                  <a:fillRect l="-500" t="-988" r="-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695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D7A0B-8905-4997-9A84-EA5794690AA5}"/>
              </a:ext>
            </a:extLst>
          </p:cNvPr>
          <p:cNvSpPr>
            <a:spLocks noGrp="1"/>
          </p:cNvSpPr>
          <p:nvPr>
            <p:ph type="title"/>
          </p:nvPr>
        </p:nvSpPr>
        <p:spPr/>
        <p:txBody>
          <a:bodyPr/>
          <a:lstStyle/>
          <a:p>
            <a:r>
              <a:rPr lang="zh-CN" altLang="en-US" dirty="0"/>
              <a:t>树上随机游走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5B049B-ACE0-45EC-BEA5-E22288CE036A}"/>
                  </a:ext>
                </a:extLst>
              </p:cNvPr>
              <p:cNvSpPr>
                <a:spLocks noGrp="1"/>
              </p:cNvSpPr>
              <p:nvPr>
                <p:ph sz="quarter" idx="1"/>
              </p:nvPr>
            </p:nvSpPr>
            <p:spPr/>
            <p:txBody>
              <a:bodyPr/>
              <a:lstStyle/>
              <a:p>
                <a:r>
                  <a:rPr lang="zh-CN" altLang="en-US" dirty="0"/>
                  <a:t>给你一棵树，求从</a:t>
                </a:r>
                <a14:m>
                  <m:oMath xmlns:m="http://schemas.openxmlformats.org/officeDocument/2006/math">
                    <m:r>
                      <a:rPr lang="en-US" altLang="zh-CN" b="0" i="1" smtClean="0">
                        <a:latin typeface="Cambria Math" panose="02040503050406030204" pitchFamily="18" charset="0"/>
                      </a:rPr>
                      <m:t>𝑆</m:t>
                    </m:r>
                  </m:oMath>
                </a14:m>
                <a:r>
                  <a:rPr lang="zh-CN" altLang="en-US" dirty="0"/>
                  <a:t>随机游走到</a:t>
                </a:r>
                <a14:m>
                  <m:oMath xmlns:m="http://schemas.openxmlformats.org/officeDocument/2006/math">
                    <m:r>
                      <a:rPr lang="en-US" altLang="zh-CN" b="0" i="1" smtClean="0">
                        <a:latin typeface="Cambria Math" panose="02040503050406030204" pitchFamily="18" charset="0"/>
                      </a:rPr>
                      <m:t>𝑇</m:t>
                    </m:r>
                  </m:oMath>
                </a14:m>
                <a:r>
                  <a:rPr lang="zh-CN" altLang="en-US" dirty="0"/>
                  <a:t>的期望步数。</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F95B049B-ACE0-45EC-BEA5-E22288CE036A}"/>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181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2EC13-4DB3-4BC5-BE64-328B90C36574}"/>
              </a:ext>
            </a:extLst>
          </p:cNvPr>
          <p:cNvSpPr>
            <a:spLocks noGrp="1"/>
          </p:cNvSpPr>
          <p:nvPr>
            <p:ph type="title"/>
          </p:nvPr>
        </p:nvSpPr>
        <p:spPr/>
        <p:txBody>
          <a:bodyPr/>
          <a:lstStyle/>
          <a:p>
            <a:r>
              <a:rPr lang="zh-CN" altLang="en-US" dirty="0"/>
              <a:t>树上随机游走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499B5B3-61FA-4117-976C-F51D39ED037F}"/>
                  </a:ext>
                </a:extLst>
              </p:cNvPr>
              <p:cNvSpPr>
                <a:spLocks noGrp="1"/>
              </p:cNvSpPr>
              <p:nvPr>
                <p:ph sz="quarter" idx="1"/>
              </p:nvPr>
            </p:nvSpPr>
            <p:spPr/>
            <p:txBody>
              <a:bodyPr>
                <a:normAutofit lnSpcReduction="10000"/>
              </a:bodyPr>
              <a:lstStyle/>
              <a:p>
                <a:r>
                  <a:rPr lang="zh-CN" altLang="en-US" dirty="0"/>
                  <a:t>根据期望的线性性，我们只需要求出从一个点随机游走到达它的父节点的期望步数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𝑥</m:t>
                        </m:r>
                      </m:sub>
                    </m:sSub>
                  </m:oMath>
                </a14:m>
                <a:r>
                  <a:rPr lang="zh-CN" altLang="en-US" dirty="0"/>
                  <a:t>和从父节点随机游走到它的期望步数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𝑥</m:t>
                        </m:r>
                      </m:sub>
                    </m:sSub>
                  </m:oMath>
                </a14:m>
                <a:r>
                  <a:rPr lang="zh-CN" altLang="en-US" dirty="0"/>
                  <a:t>。设</a:t>
                </a:r>
                <a14:m>
                  <m:oMath xmlns:m="http://schemas.openxmlformats.org/officeDocument/2006/math">
                    <m:r>
                      <a:rPr lang="en-US" altLang="zh-CN" i="1">
                        <a:latin typeface="Cambria Math" panose="02040503050406030204" pitchFamily="18" charset="0"/>
                      </a:rPr>
                      <m:t>𝑥</m:t>
                    </m:r>
                  </m:oMath>
                </a14:m>
                <a:r>
                  <a:rPr lang="zh-CN" altLang="en-US" dirty="0"/>
                  <a:t>的度数是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𝑥</m:t>
                        </m:r>
                      </m:sub>
                    </m:sSub>
                  </m:oMath>
                </a14:m>
                <a:r>
                  <a:rPr lang="zh-CN" altLang="en-US" dirty="0"/>
                  <a:t>。</a:t>
                </a:r>
                <a:endParaRPr lang="en-US" altLang="zh-CN" dirty="0"/>
              </a:p>
              <a:p>
                <a:r>
                  <a:rPr lang="zh-CN" altLang="en-US" dirty="0"/>
                  <a:t>对于</a:t>
                </a:r>
                <a14:m>
                  <m:oMath xmlns:m="http://schemas.openxmlformats.org/officeDocument/2006/math">
                    <m:r>
                      <a:rPr lang="en-US" altLang="zh-CN" i="1">
                        <a:latin typeface="Cambria Math" panose="02040503050406030204" pitchFamily="18" charset="0"/>
                      </a:rPr>
                      <m:t>𝑓</m:t>
                    </m:r>
                  </m:oMath>
                </a14:m>
                <a:r>
                  <a:rPr lang="zh-CN" altLang="en-US" dirty="0"/>
                  <a:t>，我们枚举它下一步是往上走还是往下走，得到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𝑥</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𝑥</m:t>
                            </m:r>
                          </m:sub>
                        </m:sSub>
                      </m:den>
                    </m:f>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𝑣</m:t>
                        </m:r>
                      </m:sub>
                      <m:sup/>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𝑥</m:t>
                                </m:r>
                              </m:sub>
                            </m:sSub>
                          </m:den>
                        </m:f>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𝑣</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𝑥</m:t>
                                </m:r>
                              </m:sub>
                            </m:sSub>
                            <m:r>
                              <a:rPr lang="en-US" altLang="zh-CN" i="1">
                                <a:latin typeface="Cambria Math" panose="02040503050406030204" pitchFamily="18" charset="0"/>
                              </a:rPr>
                              <m:t>+1</m:t>
                            </m:r>
                          </m:e>
                        </m:d>
                      </m:e>
                    </m:nary>
                  </m:oMath>
                </a14:m>
                <a:r>
                  <a:rPr lang="zh-CN" altLang="en-US" dirty="0"/>
                  <a:t>，解得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𝑥</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𝑣</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𝑣</m:t>
                            </m:r>
                          </m:sub>
                        </m:sSub>
                      </m:e>
                    </m:nary>
                  </m:oMath>
                </a14:m>
                <a:endParaRPr lang="en-US" altLang="zh-CN" dirty="0"/>
              </a:p>
              <a:p>
                <a:r>
                  <a:rPr lang="zh-CN" altLang="en-US" dirty="0"/>
                  <a:t>对于</a:t>
                </a:r>
                <a14:m>
                  <m:oMath xmlns:m="http://schemas.openxmlformats.org/officeDocument/2006/math">
                    <m:r>
                      <a:rPr lang="en-US" altLang="zh-CN" i="1">
                        <a:latin typeface="Cambria Math" panose="02040503050406030204" pitchFamily="18" charset="0"/>
                      </a:rPr>
                      <m:t>𝑔</m:t>
                    </m:r>
                  </m:oMath>
                </a14:m>
                <a:r>
                  <a:rPr lang="zh-CN" altLang="en-US" dirty="0"/>
                  <a:t>，它有</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𝑑</m:t>
                        </m:r>
                      </m:den>
                    </m:f>
                  </m:oMath>
                </a14:m>
                <a:r>
                  <a:rPr lang="zh-CN" altLang="en-US" dirty="0"/>
                  <a:t>的概率直接走到，</a:t>
                </a:r>
                <a14:m>
                  <m:oMath xmlns:m="http://schemas.openxmlformats.org/officeDocument/2006/math">
                    <m:f>
                      <m:fPr>
                        <m:ctrlPr>
                          <a:rPr lang="en-US" altLang="zh-CN" i="1" dirty="0">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𝑑</m:t>
                        </m:r>
                      </m:den>
                    </m:f>
                  </m:oMath>
                </a14:m>
                <a:r>
                  <a:rPr lang="zh-CN" altLang="en-US" dirty="0"/>
                  <a:t>的概率往上走，其余的情况是走到了别的子树内。</a:t>
                </a:r>
                <a:endParaRPr lang="en-US" altLang="zh-CN" dirty="0"/>
              </a:p>
              <a:p>
                <a:r>
                  <a:rPr lang="zh-CN" altLang="en-US" dirty="0"/>
                  <a:t>所以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𝑥</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𝑑</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𝑑</m:t>
                        </m:r>
                      </m:den>
                    </m:f>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𝑓</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𝑥</m:t>
                                </m:r>
                              </m:sub>
                            </m:sSub>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𝑥</m:t>
                            </m:r>
                          </m:sub>
                        </m:sSub>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𝑓</m:t>
                        </m:r>
                        <m:sSub>
                          <m:sSubPr>
                            <m:ctrlPr>
                              <a:rPr lang="en-US" altLang="zh-CN" i="1">
                                <a:latin typeface="Cambria Math" panose="02040503050406030204" pitchFamily="18" charset="0"/>
                              </a:rPr>
                            </m:ctrlPr>
                          </m:sSubPr>
                          <m:e>
                            <m:r>
                              <m:rPr>
                                <m:brk m:alnAt="7"/>
                              </m:rPr>
                              <a:rPr lang="en-US" altLang="zh-CN" i="1">
                                <a:latin typeface="Cambria Math" panose="02040503050406030204" pitchFamily="18" charset="0"/>
                              </a:rPr>
                              <m:t>𝑎</m:t>
                            </m:r>
                          </m:e>
                          <m:sub>
                            <m:r>
                              <m:rPr>
                                <m:brk m:alnAt="7"/>
                              </m:rPr>
                              <a:rPr lang="en-US" altLang="zh-CN" i="1">
                                <a:latin typeface="Cambria Math" panose="02040503050406030204" pitchFamily="18" charset="0"/>
                              </a:rPr>
                              <m:t>𝑦</m:t>
                            </m:r>
                          </m:sub>
                        </m:sSub>
                        <m:r>
                          <m:rPr>
                            <m:brk m:alnAt="7"/>
                          </m:rPr>
                          <a:rPr lang="en-US" altLang="zh-CN" i="1">
                            <a:latin typeface="Cambria Math" panose="02040503050406030204" pitchFamily="18" charset="0"/>
                          </a:rPr>
                          <m:t>=</m:t>
                        </m:r>
                        <m:r>
                          <a:rPr lang="en-US" altLang="zh-CN" i="1">
                            <a:latin typeface="Cambria Math" panose="02040503050406030204" pitchFamily="18" charset="0"/>
                          </a:rPr>
                          <m:t>𝑓</m:t>
                        </m:r>
                        <m:sSub>
                          <m:sSubPr>
                            <m:ctrlPr>
                              <a:rPr lang="en-US" altLang="zh-CN" i="1">
                                <a:latin typeface="Cambria Math" panose="02040503050406030204" pitchFamily="18" charset="0"/>
                              </a:rPr>
                            </m:ctrlPr>
                          </m:sSubPr>
                          <m:e>
                            <m:r>
                              <m:rPr>
                                <m:brk m:alnAt="7"/>
                              </m:rPr>
                              <a:rPr lang="en-US" altLang="zh-CN" i="1">
                                <a:latin typeface="Cambria Math" panose="02040503050406030204" pitchFamily="18" charset="0"/>
                              </a:rPr>
                              <m:t>𝑎</m:t>
                            </m:r>
                          </m:e>
                          <m:sub>
                            <m:r>
                              <a:rPr lang="en-US" altLang="zh-CN" i="1">
                                <a:latin typeface="Cambria Math" panose="02040503050406030204" pitchFamily="18" charset="0"/>
                              </a:rPr>
                              <m:t>𝑥</m:t>
                            </m:r>
                          </m:sub>
                        </m:sSub>
                      </m:sub>
                      <m:sup/>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𝑑</m:t>
                            </m:r>
                          </m:den>
                        </m:f>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𝑦</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𝑥</m:t>
                                </m:r>
                              </m:sub>
                            </m:sSub>
                          </m:e>
                        </m:d>
                      </m:e>
                    </m:nary>
                  </m:oMath>
                </a14:m>
                <a:r>
                  <a:rPr lang="zh-CN" altLang="en-US" dirty="0"/>
                  <a:t>，解得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𝑦</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𝑦</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oMath>
                </a14:m>
                <a:r>
                  <a:rPr lang="zh-CN" altLang="en-US" dirty="0"/>
                  <a:t>。</a:t>
                </a:r>
                <a:endParaRPr lang="en-US" altLang="zh-CN" dirty="0"/>
              </a:p>
              <a:p>
                <a:r>
                  <a:rPr lang="zh-CN" altLang="en-US" dirty="0"/>
                  <a:t>然后就可以递推了，时间复杂度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t>。</a:t>
                </a:r>
              </a:p>
              <a:p>
                <a:endParaRPr lang="zh-CN" altLang="en-US" dirty="0"/>
              </a:p>
            </p:txBody>
          </p:sp>
        </mc:Choice>
        <mc:Fallback xmlns="">
          <p:sp>
            <p:nvSpPr>
              <p:cNvPr id="3" name="内容占位符 2">
                <a:extLst>
                  <a:ext uri="{FF2B5EF4-FFF2-40B4-BE49-F238E27FC236}">
                    <a16:creationId xmlns:a16="http://schemas.microsoft.com/office/drawing/2014/main" id="{E499B5B3-61FA-4117-976C-F51D39ED037F}"/>
                  </a:ext>
                </a:extLst>
              </p:cNvPr>
              <p:cNvSpPr>
                <a:spLocks noGrp="1" noRot="1" noChangeAspect="1" noMove="1" noResize="1" noEditPoints="1" noAdjustHandles="1" noChangeArrowheads="1" noChangeShapeType="1" noTextEdit="1"/>
              </p:cNvSpPr>
              <p:nvPr>
                <p:ph sz="quarter" idx="1"/>
              </p:nvPr>
            </p:nvSpPr>
            <p:spPr>
              <a:blipFill>
                <a:blip r:embed="rId2"/>
                <a:stretch>
                  <a:fillRect l="-500" t="-1852" r="-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177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BAC3C-6753-4D8F-AF10-CAF9F99B9092}"/>
              </a:ext>
            </a:extLst>
          </p:cNvPr>
          <p:cNvSpPr>
            <a:spLocks noGrp="1"/>
          </p:cNvSpPr>
          <p:nvPr>
            <p:ph type="title"/>
          </p:nvPr>
        </p:nvSpPr>
        <p:spPr/>
        <p:txBody>
          <a:bodyPr/>
          <a:lstStyle/>
          <a:p>
            <a:r>
              <a:rPr lang="en-US" altLang="zh-CN" dirty="0"/>
              <a:t>NOIP2016 </a:t>
            </a:r>
            <a:r>
              <a:rPr lang="zh-CN" altLang="en-US" dirty="0"/>
              <a:t>换教室</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36EF9E-C2AD-4A51-B079-95EC82F2A9FA}"/>
                  </a:ext>
                </a:extLst>
              </p:cNvPr>
              <p:cNvSpPr>
                <a:spLocks noGrp="1"/>
              </p:cNvSpPr>
              <p:nvPr>
                <p:ph sz="quarter" idx="1"/>
              </p:nvPr>
            </p:nvSpPr>
            <p:spPr/>
            <p:txBody>
              <a:bodyPr/>
              <a:lstStyle/>
              <a:p>
                <a:r>
                  <a:rPr lang="zh-CN" altLang="en-US" dirty="0">
                    <a:latin typeface="Consolas" panose="020B0609020204030204" pitchFamily="49" charset="0"/>
                  </a:rPr>
                  <a:t>一天一共有</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节课，第</a:t>
                </a:r>
                <a14:m>
                  <m:oMath xmlns:m="http://schemas.openxmlformats.org/officeDocument/2006/math">
                    <m:r>
                      <a:rPr lang="en-US" altLang="zh-CN" b="0" i="1" smtClean="0">
                        <a:latin typeface="Cambria Math" panose="02040503050406030204" pitchFamily="18" charset="0"/>
                      </a:rPr>
                      <m:t>𝑖</m:t>
                    </m:r>
                  </m:oMath>
                </a14:m>
                <a:r>
                  <a:rPr lang="zh-CN" altLang="en-US" dirty="0">
                    <a:latin typeface="Consolas" panose="020B0609020204030204" pitchFamily="49" charset="0"/>
                  </a:rPr>
                  <a:t>节课默认在第</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间教室上可以申请第</a:t>
                </a:r>
                <a14:m>
                  <m:oMath xmlns:m="http://schemas.openxmlformats.org/officeDocument/2006/math">
                    <m:r>
                      <a:rPr lang="en-US" altLang="zh-CN" b="0" i="1" smtClean="0">
                        <a:latin typeface="Cambria Math" panose="02040503050406030204" pitchFamily="18" charset="0"/>
                      </a:rPr>
                      <m:t>𝑖</m:t>
                    </m:r>
                  </m:oMath>
                </a14:m>
                <a:r>
                  <a:rPr lang="zh-CN" altLang="en-US" dirty="0">
                    <a:latin typeface="Consolas" panose="020B0609020204030204" pitchFamily="49" charset="0"/>
                  </a:rPr>
                  <a:t>节课到第</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间教室上，申请有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的概率通过，从第</a:t>
                </a:r>
                <a14:m>
                  <m:oMath xmlns:m="http://schemas.openxmlformats.org/officeDocument/2006/math">
                    <m:r>
                      <a:rPr lang="en-US" altLang="zh-CN" b="0" i="1" smtClean="0">
                        <a:latin typeface="Cambria Math" panose="02040503050406030204" pitchFamily="18" charset="0"/>
                      </a:rPr>
                      <m:t>𝑥</m:t>
                    </m:r>
                  </m:oMath>
                </a14:m>
                <a:r>
                  <a:rPr lang="zh-CN" altLang="en-US" dirty="0">
                    <a:latin typeface="Consolas" panose="020B0609020204030204" pitchFamily="49" charset="0"/>
                  </a:rPr>
                  <a:t>间教室到第</a:t>
                </a:r>
                <a14:m>
                  <m:oMath xmlns:m="http://schemas.openxmlformats.org/officeDocument/2006/math">
                    <m:r>
                      <a:rPr lang="en-US" altLang="zh-CN" b="0" i="1" smtClean="0">
                        <a:latin typeface="Cambria Math" panose="02040503050406030204" pitchFamily="18" charset="0"/>
                      </a:rPr>
                      <m:t>𝑦</m:t>
                    </m:r>
                  </m:oMath>
                </a14:m>
                <a:r>
                  <a:rPr lang="zh-CN" altLang="en-US" dirty="0">
                    <a:latin typeface="Consolas" panose="020B0609020204030204" pitchFamily="49" charset="0"/>
                  </a:rPr>
                  <a:t>间教室有距离</a:t>
                </a:r>
                <a14:m>
                  <m:oMath xmlns:m="http://schemas.openxmlformats.org/officeDocument/2006/math">
                    <m:r>
                      <a:rPr lang="en-US" altLang="zh-CN" b="0" i="1" smtClean="0">
                        <a:latin typeface="Cambria Math" panose="02040503050406030204" pitchFamily="18" charset="0"/>
                      </a:rPr>
                      <m:t>𝑑𝑖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oMath>
                </a14:m>
                <a:r>
                  <a:rPr lang="zh-CN" altLang="en-US" dirty="0">
                    <a:latin typeface="Consolas" panose="020B0609020204030204" pitchFamily="49" charset="0"/>
                  </a:rPr>
                  <a:t>，你最多可以申请</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门课，要求期望跑的距离尽量少。</a:t>
                </a:r>
                <a:endParaRPr lang="en-US" altLang="zh-CN" dirty="0">
                  <a:latin typeface="Consolas" panose="020B0609020204030204" pitchFamily="49" charset="0"/>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≤2000</m:t>
                    </m:r>
                  </m:oMath>
                </a14:m>
                <a:endParaRPr lang="zh-CN" altLang="en-US"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E836EF9E-C2AD-4A51-B079-95EC82F2A9FA}"/>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r="-40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898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095D4-97E4-4F58-9B02-C8F5047AE314}"/>
              </a:ext>
            </a:extLst>
          </p:cNvPr>
          <p:cNvSpPr>
            <a:spLocks noGrp="1"/>
          </p:cNvSpPr>
          <p:nvPr>
            <p:ph type="title"/>
          </p:nvPr>
        </p:nvSpPr>
        <p:spPr/>
        <p:txBody>
          <a:bodyPr/>
          <a:lstStyle/>
          <a:p>
            <a:r>
              <a:rPr lang="en-US" altLang="zh-CN" dirty="0"/>
              <a:t>NOIP2016 </a:t>
            </a:r>
            <a:r>
              <a:rPr lang="zh-CN" altLang="en-US" dirty="0"/>
              <a:t>换教室</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69D44B-53D8-4C8F-8C75-91D962D19669}"/>
                  </a:ext>
                </a:extLst>
              </p:cNvPr>
              <p:cNvSpPr>
                <a:spLocks noGrp="1"/>
              </p:cNvSpPr>
              <p:nvPr>
                <p:ph sz="quarter" idx="1"/>
              </p:nvPr>
            </p:nvSpPr>
            <p:spPr/>
            <p:txBody>
              <a:bodyPr>
                <a:normAutofit/>
              </a:bodyPr>
              <a:lstStyle/>
              <a:p>
                <a:r>
                  <a:rPr lang="zh-CN" altLang="en-US" dirty="0">
                    <a:latin typeface="Consolas" panose="020B0609020204030204" pitchFamily="49" charset="0"/>
                  </a:rPr>
                  <a:t>根据期望的线性性，跑动距离的期望等于每一天下课后跑动距离的期望之和。</a:t>
                </a:r>
                <a:endParaRPr lang="en-US" altLang="zh-CN" dirty="0">
                  <a:latin typeface="Consolas" panose="020B0609020204030204" pitchFamily="49" charset="0"/>
                </a:endParaRPr>
              </a:p>
              <a:p>
                <a:r>
                  <a:rPr lang="zh-CN" altLang="en-US" dirty="0">
                    <a:latin typeface="Consolas" panose="020B0609020204030204" pitchFamily="49" charset="0"/>
                  </a:rPr>
                  <a:t>而每一天下课后跑动的距离只和这一天和下一天是否申请换教室有关。</a:t>
                </a:r>
                <a:endParaRPr lang="en-US" altLang="zh-CN" dirty="0">
                  <a:latin typeface="Consolas" panose="020B0609020204030204" pitchFamily="49" charset="0"/>
                </a:endParaRPr>
              </a:p>
              <a:p>
                <a:r>
                  <a:rPr lang="zh-CN" altLang="en-US" dirty="0">
                    <a:latin typeface="Consolas" panose="020B0609020204030204" pitchFamily="49" charset="0"/>
                  </a:rPr>
                  <a:t>所以我们先预处理一个数组</a:t>
                </a:r>
                <a:r>
                  <a:rPr lang="en-US" altLang="zh-CN" dirty="0">
                    <a:latin typeface="Consolas" panose="020B0609020204030204" pitchFamily="49" charset="0"/>
                  </a:rPr>
                  <a:t>e[</a:t>
                </a:r>
                <a:r>
                  <a:rPr lang="en-US" altLang="zh-CN" dirty="0" err="1">
                    <a:latin typeface="Consolas" panose="020B0609020204030204" pitchFamily="49" charset="0"/>
                  </a:rPr>
                  <a:t>i</a:t>
                </a:r>
                <a:r>
                  <a:rPr lang="en-US" altLang="zh-CN" dirty="0">
                    <a:latin typeface="Consolas" panose="020B0609020204030204" pitchFamily="49" charset="0"/>
                  </a:rPr>
                  <a:t>][0/1][0/1]</a:t>
                </a:r>
                <a:r>
                  <a:rPr lang="zh-CN" altLang="en-US" dirty="0">
                    <a:latin typeface="Consolas" panose="020B0609020204030204" pitchFamily="49" charset="0"/>
                  </a:rPr>
                  <a:t>，表示第</a:t>
                </a:r>
                <a:r>
                  <a:rPr lang="en-US" altLang="zh-CN" dirty="0" err="1">
                    <a:latin typeface="Consolas" panose="020B0609020204030204" pitchFamily="49" charset="0"/>
                  </a:rPr>
                  <a:t>i</a:t>
                </a:r>
                <a:r>
                  <a:rPr lang="zh-CN" altLang="en-US" dirty="0">
                    <a:latin typeface="Consolas" panose="020B0609020204030204" pitchFamily="49" charset="0"/>
                  </a:rPr>
                  <a:t>天申请</a:t>
                </a:r>
                <a:r>
                  <a:rPr lang="en-US" altLang="zh-CN" dirty="0">
                    <a:latin typeface="Consolas" panose="020B0609020204030204" pitchFamily="49" charset="0"/>
                  </a:rPr>
                  <a:t>/</a:t>
                </a:r>
                <a:r>
                  <a:rPr lang="zh-CN" altLang="en-US" dirty="0">
                    <a:latin typeface="Consolas" panose="020B0609020204030204" pitchFamily="49" charset="0"/>
                  </a:rPr>
                  <a:t>不申请，第</a:t>
                </a:r>
                <a:r>
                  <a:rPr lang="en-US" altLang="zh-CN" dirty="0">
                    <a:latin typeface="Consolas" panose="020B0609020204030204" pitchFamily="49" charset="0"/>
                  </a:rPr>
                  <a:t>i+1</a:t>
                </a:r>
                <a:r>
                  <a:rPr lang="zh-CN" altLang="en-US" dirty="0">
                    <a:latin typeface="Consolas" panose="020B0609020204030204" pitchFamily="49" charset="0"/>
                  </a:rPr>
                  <a:t>天申请</a:t>
                </a:r>
                <a:r>
                  <a:rPr lang="en-US" altLang="zh-CN" dirty="0">
                    <a:latin typeface="Consolas" panose="020B0609020204030204" pitchFamily="49" charset="0"/>
                  </a:rPr>
                  <a:t>/</a:t>
                </a:r>
                <a:r>
                  <a:rPr lang="zh-CN" altLang="en-US" dirty="0">
                    <a:latin typeface="Consolas" panose="020B0609020204030204" pitchFamily="49" charset="0"/>
                  </a:rPr>
                  <a:t>不申请的情况下，期望需要跑动的距离。</a:t>
                </a:r>
                <a:endParaRPr lang="en-US" altLang="zh-CN" dirty="0">
                  <a:latin typeface="Consolas" panose="020B0609020204030204" pitchFamily="49" charset="0"/>
                </a:endParaRPr>
              </a:p>
              <a:p>
                <a:r>
                  <a:rPr lang="zh-CN" altLang="en-US" dirty="0">
                    <a:latin typeface="Consolas" panose="020B0609020204030204" pitchFamily="49" charset="0"/>
                  </a:rPr>
                  <a:t>接下来就可以</a:t>
                </a:r>
                <a:r>
                  <a:rPr lang="en-US" altLang="zh-CN" dirty="0">
                    <a:latin typeface="Consolas" panose="020B0609020204030204" pitchFamily="49" charset="0"/>
                  </a:rPr>
                  <a:t>DP</a:t>
                </a:r>
                <a:r>
                  <a:rPr lang="zh-CN" altLang="en-US" dirty="0">
                    <a:latin typeface="Consolas" panose="020B0609020204030204" pitchFamily="49" charset="0"/>
                  </a:rPr>
                  <a:t>了。设</a:t>
                </a:r>
                <a:r>
                  <a:rPr lang="en-US" altLang="zh-CN" dirty="0">
                    <a:latin typeface="Consolas" panose="020B0609020204030204" pitchFamily="49" charset="0"/>
                  </a:rPr>
                  <a:t>f[</a:t>
                </a:r>
                <a:r>
                  <a:rPr lang="en-US" altLang="zh-CN" dirty="0" err="1">
                    <a:latin typeface="Consolas" panose="020B0609020204030204" pitchFamily="49" charset="0"/>
                  </a:rPr>
                  <a:t>i</a:t>
                </a:r>
                <a:r>
                  <a:rPr lang="en-US" altLang="zh-CN" dirty="0">
                    <a:latin typeface="Consolas" panose="020B0609020204030204" pitchFamily="49" charset="0"/>
                  </a:rPr>
                  <a:t>][j][0/1]</a:t>
                </a:r>
                <a:r>
                  <a:rPr lang="zh-CN" altLang="en-US" dirty="0">
                    <a:latin typeface="Consolas" panose="020B0609020204030204" pitchFamily="49" charset="0"/>
                  </a:rPr>
                  <a:t>表示前</a:t>
                </a:r>
                <a:r>
                  <a:rPr lang="en-US" altLang="zh-CN" dirty="0" err="1">
                    <a:latin typeface="Consolas" panose="020B0609020204030204" pitchFamily="49" charset="0"/>
                  </a:rPr>
                  <a:t>i</a:t>
                </a:r>
                <a:r>
                  <a:rPr lang="zh-CN" altLang="en-US" dirty="0">
                    <a:latin typeface="Consolas" panose="020B0609020204030204" pitchFamily="49" charset="0"/>
                  </a:rPr>
                  <a:t>天，申请了</a:t>
                </a:r>
                <a:r>
                  <a:rPr lang="en-US" altLang="zh-CN" dirty="0">
                    <a:latin typeface="Consolas" panose="020B0609020204030204" pitchFamily="49" charset="0"/>
                  </a:rPr>
                  <a:t>j</a:t>
                </a:r>
                <a:r>
                  <a:rPr lang="zh-CN" altLang="en-US" dirty="0">
                    <a:latin typeface="Consolas" panose="020B0609020204030204" pitchFamily="49" charset="0"/>
                  </a:rPr>
                  <a:t>天，第</a:t>
                </a:r>
                <a:r>
                  <a:rPr lang="en-US" altLang="zh-CN" dirty="0" err="1">
                    <a:latin typeface="Consolas" panose="020B0609020204030204" pitchFamily="49" charset="0"/>
                  </a:rPr>
                  <a:t>i</a:t>
                </a:r>
                <a:r>
                  <a:rPr lang="zh-CN" altLang="en-US" dirty="0">
                    <a:latin typeface="Consolas" panose="020B0609020204030204" pitchFamily="49" charset="0"/>
                  </a:rPr>
                  <a:t>天申请了</a:t>
                </a:r>
                <a:r>
                  <a:rPr lang="en-US" altLang="zh-CN" dirty="0">
                    <a:latin typeface="Consolas" panose="020B0609020204030204" pitchFamily="49" charset="0"/>
                  </a:rPr>
                  <a:t>/</a:t>
                </a:r>
                <a:r>
                  <a:rPr lang="zh-CN" altLang="en-US" dirty="0">
                    <a:latin typeface="Consolas" panose="020B0609020204030204" pitchFamily="49" charset="0"/>
                  </a:rPr>
                  <a:t>没有申请的最短期望距离。</a:t>
                </a:r>
                <a:endParaRPr lang="en-US" altLang="zh-CN" dirty="0">
                  <a:latin typeface="Consolas" panose="020B0609020204030204" pitchFamily="49" charset="0"/>
                </a:endParaRPr>
              </a:p>
              <a:p>
                <a:r>
                  <a:rPr lang="zh-CN" altLang="en-US" dirty="0">
                    <a:latin typeface="Consolas" panose="020B0609020204030204" pitchFamily="49" charset="0"/>
                  </a:rPr>
                  <a:t>转移如下：</a:t>
                </a:r>
                <a:endParaRPr lang="en-US" altLang="zh-CN" dirty="0">
                  <a:latin typeface="Consolas" panose="020B0609020204030204" pitchFamily="49" charset="0"/>
                </a:endParaRPr>
              </a:p>
              <a:p>
                <a:pPr lvl="2"/>
                <a:r>
                  <a:rPr lang="en-US" altLang="zh-CN" dirty="0">
                    <a:latin typeface="Consolas" panose="020B0609020204030204" pitchFamily="49" charset="0"/>
                  </a:rPr>
                  <a:t>f[</a:t>
                </a:r>
                <a:r>
                  <a:rPr lang="en-US" altLang="zh-CN" dirty="0" err="1">
                    <a:latin typeface="Consolas" panose="020B0609020204030204" pitchFamily="49" charset="0"/>
                  </a:rPr>
                  <a:t>i</a:t>
                </a:r>
                <a:r>
                  <a:rPr lang="en-US" altLang="zh-CN" dirty="0">
                    <a:latin typeface="Consolas" panose="020B0609020204030204" pitchFamily="49" charset="0"/>
                  </a:rPr>
                  <a:t>][j][1]=min(f[i-1][j-1][0]+e[i-1][0][1],f[i-1][j-1][1]+e[i-1][1][1])</a:t>
                </a:r>
              </a:p>
              <a:p>
                <a:pPr lvl="2"/>
                <a:r>
                  <a:rPr lang="en-US" altLang="zh-CN" dirty="0">
                    <a:latin typeface="Consolas" panose="020B0609020204030204" pitchFamily="49" charset="0"/>
                  </a:rPr>
                  <a:t>f[</a:t>
                </a:r>
                <a:r>
                  <a:rPr lang="en-US" altLang="zh-CN" dirty="0" err="1">
                    <a:latin typeface="Consolas" panose="020B0609020204030204" pitchFamily="49" charset="0"/>
                  </a:rPr>
                  <a:t>i</a:t>
                </a:r>
                <a:r>
                  <a:rPr lang="en-US" altLang="zh-CN" dirty="0">
                    <a:latin typeface="Consolas" panose="020B0609020204030204" pitchFamily="49" charset="0"/>
                  </a:rPr>
                  <a:t>][j][0]=min(f[i-1][j][0]+e[i-1][0][0],f[i-1][j][1]+e[i-1][1][0])</a:t>
                </a:r>
              </a:p>
              <a:p>
                <a:r>
                  <a:rPr lang="zh-CN" altLang="en-US" dirty="0">
                    <a:latin typeface="Consolas" panose="020B0609020204030204" pitchFamily="49" charset="0"/>
                  </a:rPr>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𝑛𝑚</m:t>
                        </m:r>
                      </m:e>
                    </m:d>
                  </m:oMath>
                </a14:m>
                <a:r>
                  <a:rPr lang="zh-CN" altLang="en-US" dirty="0">
                    <a:latin typeface="Consolas" panose="020B0609020204030204" pitchFamily="49" charset="0"/>
                  </a:rPr>
                  <a:t>。</a:t>
                </a:r>
              </a:p>
            </p:txBody>
          </p:sp>
        </mc:Choice>
        <mc:Fallback xmlns="">
          <p:sp>
            <p:nvSpPr>
              <p:cNvPr id="3" name="内容占位符 2">
                <a:extLst>
                  <a:ext uri="{FF2B5EF4-FFF2-40B4-BE49-F238E27FC236}">
                    <a16:creationId xmlns:a16="http://schemas.microsoft.com/office/drawing/2014/main" id="{B469D44B-53D8-4C8F-8C75-91D962D19669}"/>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r="-8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342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69F43-FEC6-4F35-9F56-3BCFAFFCA5AC}"/>
              </a:ext>
            </a:extLst>
          </p:cNvPr>
          <p:cNvSpPr>
            <a:spLocks noGrp="1"/>
          </p:cNvSpPr>
          <p:nvPr>
            <p:ph type="title"/>
          </p:nvPr>
        </p:nvSpPr>
        <p:spPr/>
        <p:txBody>
          <a:bodyPr/>
          <a:lstStyle/>
          <a:p>
            <a:r>
              <a:rPr lang="en-US" altLang="zh-CN" dirty="0"/>
              <a:t>BZOJ4318 OSU!</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78E570B-15CF-4BE1-B390-AB3A22DCFAA8}"/>
                  </a:ext>
                </a:extLst>
              </p:cNvPr>
              <p:cNvSpPr>
                <a:spLocks noGrp="1"/>
              </p:cNvSpPr>
              <p:nvPr>
                <p:ph sz="quarter" idx="1"/>
              </p:nvPr>
            </p:nvSpPr>
            <p:spPr/>
            <p:txBody>
              <a:bodyPr/>
              <a:lstStyle/>
              <a:p>
                <a:r>
                  <a:rPr lang="zh-CN" altLang="en-US" dirty="0"/>
                  <a:t>有一个长度为</a:t>
                </a:r>
                <a14:m>
                  <m:oMath xmlns:m="http://schemas.openxmlformats.org/officeDocument/2006/math">
                    <m:r>
                      <a:rPr lang="en-US" altLang="zh-CN" b="0" i="1" smtClean="0">
                        <a:latin typeface="Cambria Math" panose="02040503050406030204" pitchFamily="18" charset="0"/>
                      </a:rPr>
                      <m:t>𝑛</m:t>
                    </m:r>
                  </m:oMath>
                </a14:m>
                <a:r>
                  <a:rPr lang="zh-CN" altLang="en-US" dirty="0"/>
                  <a:t>的序列，第</a:t>
                </a:r>
                <a14:m>
                  <m:oMath xmlns:m="http://schemas.openxmlformats.org/officeDocument/2006/math">
                    <m:r>
                      <a:rPr lang="en-US" altLang="zh-CN" b="0" i="1" smtClean="0">
                        <a:latin typeface="Cambria Math" panose="02040503050406030204" pitchFamily="18" charset="0"/>
                      </a:rPr>
                      <m:t>𝑖</m:t>
                    </m:r>
                  </m:oMath>
                </a14:m>
                <a:r>
                  <a:rPr lang="zh-CN" altLang="en-US" dirty="0"/>
                  <a:t>个位置有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的概率为</a:t>
                </a:r>
                <a14:m>
                  <m:oMath xmlns:m="http://schemas.openxmlformats.org/officeDocument/2006/math">
                    <m:r>
                      <a:rPr lang="en-US" altLang="zh-CN" b="0" i="1" smtClean="0">
                        <a:latin typeface="Cambria Math" panose="02040503050406030204" pitchFamily="18" charset="0"/>
                      </a:rPr>
                      <m:t>1</m:t>
                    </m:r>
                  </m:oMath>
                </a14:m>
                <a:r>
                  <a:rPr lang="zh-CN" altLang="en-US" dirty="0"/>
                  <a:t>，</a:t>
                </a:r>
                <a14:m>
                  <m:oMath xmlns:m="http://schemas.openxmlformats.org/officeDocument/2006/math">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的概率为</a:t>
                </a:r>
                <a14:m>
                  <m:oMath xmlns:m="http://schemas.openxmlformats.org/officeDocument/2006/math">
                    <m:r>
                      <a:rPr lang="en-US" altLang="zh-CN" b="0" i="1" smtClean="0">
                        <a:latin typeface="Cambria Math" panose="02040503050406030204" pitchFamily="18" charset="0"/>
                      </a:rPr>
                      <m:t>0</m:t>
                    </m:r>
                  </m:oMath>
                </a14:m>
                <a:r>
                  <a:rPr lang="zh-CN" altLang="en-US" dirty="0"/>
                  <a:t>，一个序列的分数是所有极长连续的</a:t>
                </a:r>
                <a14:m>
                  <m:oMath xmlns:m="http://schemas.openxmlformats.org/officeDocument/2006/math">
                    <m:r>
                      <a:rPr lang="en-US" altLang="zh-CN" b="0" i="1" smtClean="0">
                        <a:latin typeface="Cambria Math" panose="02040503050406030204" pitchFamily="18" charset="0"/>
                      </a:rPr>
                      <m:t>1</m:t>
                    </m:r>
                  </m:oMath>
                </a14:m>
                <a:r>
                  <a:rPr lang="zh-CN" altLang="en-US" dirty="0"/>
                  <a:t>的长度的三次方和。求期望分数。</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≤100000</m:t>
                    </m:r>
                  </m:oMath>
                </a14:m>
                <a:endParaRPr lang="zh-CN" altLang="en-US" dirty="0"/>
              </a:p>
            </p:txBody>
          </p:sp>
        </mc:Choice>
        <mc:Fallback xmlns="">
          <p:sp>
            <p:nvSpPr>
              <p:cNvPr id="3" name="内容占位符 2">
                <a:extLst>
                  <a:ext uri="{FF2B5EF4-FFF2-40B4-BE49-F238E27FC236}">
                    <a16:creationId xmlns:a16="http://schemas.microsoft.com/office/drawing/2014/main" id="{978E570B-15CF-4BE1-B390-AB3A22DCFAA8}"/>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994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A2DE9-9C26-416E-AE14-476053FE4C30}"/>
              </a:ext>
            </a:extLst>
          </p:cNvPr>
          <p:cNvSpPr>
            <a:spLocks noGrp="1"/>
          </p:cNvSpPr>
          <p:nvPr>
            <p:ph type="title"/>
          </p:nvPr>
        </p:nvSpPr>
        <p:spPr/>
        <p:txBody>
          <a:bodyPr/>
          <a:lstStyle/>
          <a:p>
            <a:r>
              <a:rPr lang="en-US" altLang="zh-CN" dirty="0"/>
              <a:t>BZOJ4318 OSU!</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DC84290-CEC0-426F-99D6-CED6A7EE2EA9}"/>
                  </a:ext>
                </a:extLst>
              </p:cNvPr>
              <p:cNvSpPr>
                <a:spLocks noGrp="1"/>
              </p:cNvSpPr>
              <p:nvPr>
                <p:ph sz="quarter" idx="1"/>
              </p:nvPr>
            </p:nvSpPr>
            <p:spPr/>
            <p:txBody>
              <a:bodyPr/>
              <a:lstStyle/>
              <a:p>
                <a14:m>
                  <m:oMath xmlns:m="http://schemas.openxmlformats.org/officeDocument/2006/math">
                    <m:r>
                      <a:rPr lang="en-US" altLang="zh-CN" b="0" i="1" smtClean="0">
                        <a:latin typeface="Cambria Math" panose="02040503050406030204" pitchFamily="18" charset="0"/>
                      </a:rPr>
                      <m:t>1</m:t>
                    </m:r>
                  </m:oMath>
                </a14:m>
                <a:r>
                  <a:rPr lang="zh-CN" altLang="en-US" dirty="0"/>
                  <a:t>次方怎么求？</a:t>
                </a:r>
                <a:endParaRPr lang="en-US" altLang="zh-CN" dirty="0"/>
              </a:p>
              <a:p>
                <a:r>
                  <a:rPr lang="zh-CN" altLang="en-US" dirty="0"/>
                  <a:t>就是</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啊。</a:t>
                </a:r>
                <a:endParaRPr lang="en-US" altLang="zh-CN" dirty="0"/>
              </a:p>
              <a:p>
                <a14:m>
                  <m:oMath xmlns:m="http://schemas.openxmlformats.org/officeDocument/2006/math">
                    <m:r>
                      <a:rPr lang="en-US" altLang="zh-CN" b="0" i="1" smtClean="0">
                        <a:latin typeface="Cambria Math" panose="02040503050406030204" pitchFamily="18" charset="0"/>
                      </a:rPr>
                      <m:t>2</m:t>
                    </m:r>
                  </m:oMath>
                </a14:m>
                <a:r>
                  <a:rPr lang="zh-CN" altLang="en-US" dirty="0"/>
                  <a:t>次方怎么求？</a:t>
                </a:r>
                <a:endParaRPr lang="en-US" altLang="zh-CN" dirty="0"/>
              </a:p>
              <a:p>
                <a:r>
                  <a:rPr lang="zh-CN" altLang="en-US" dirty="0"/>
                  <a:t>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t>表示以</a:t>
                </a:r>
                <a14:m>
                  <m:oMath xmlns:m="http://schemas.openxmlformats.org/officeDocument/2006/math">
                    <m:r>
                      <a:rPr lang="en-US" altLang="zh-CN" b="0" i="1" smtClean="0">
                        <a:latin typeface="Cambria Math" panose="02040503050406030204" pitchFamily="18" charset="0"/>
                      </a:rPr>
                      <m:t>𝑖</m:t>
                    </m:r>
                  </m:oMath>
                </a14:m>
                <a:r>
                  <a:rPr lang="zh-CN" altLang="en-US" dirty="0"/>
                  <a:t>结尾的长度的期望，再设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oMath>
                </a14:m>
                <a:r>
                  <a:rPr lang="zh-CN" altLang="en-US" dirty="0"/>
                  <a:t>表示以</a:t>
                </a:r>
                <a14:m>
                  <m:oMath xmlns:m="http://schemas.openxmlformats.org/officeDocument/2006/math">
                    <m:r>
                      <a:rPr lang="en-US" altLang="zh-CN" b="0" i="1" smtClean="0">
                        <a:latin typeface="Cambria Math" panose="02040503050406030204" pitchFamily="18" charset="0"/>
                      </a:rPr>
                      <m:t>𝑖</m:t>
                    </m:r>
                  </m:oMath>
                </a14:m>
                <a:r>
                  <a:rPr lang="zh-CN" altLang="en-US" dirty="0"/>
                  <a:t>结尾的长度的平方的期望。</a:t>
                </a:r>
                <a:endParaRPr lang="en-US" altLang="zh-CN" dirty="0"/>
              </a:p>
              <a:p>
                <a:r>
                  <a:rPr lang="zh-CN" altLang="en-US" dirty="0"/>
                  <a:t>那么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e>
                    </m:d>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e>
                    </m:d>
                  </m:oMath>
                </a14:m>
                <a:endParaRPr lang="en-US" altLang="zh-CN" dirty="0"/>
              </a:p>
              <a:p>
                <a:r>
                  <a:rPr lang="zh-CN" altLang="en-US" dirty="0"/>
                  <a:t>同理，三次方怎么求？</a:t>
                </a:r>
                <a:endParaRPr lang="en-US" altLang="zh-CN" dirty="0"/>
              </a:p>
              <a:p>
                <a:r>
                  <a:rPr lang="zh-CN" altLang="en-US" dirty="0"/>
                  <a:t>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oMath>
                </a14:m>
                <a:r>
                  <a:rPr lang="zh-CN" altLang="en-US" dirty="0"/>
                  <a:t>表示以</a:t>
                </a:r>
                <a14:m>
                  <m:oMath xmlns:m="http://schemas.openxmlformats.org/officeDocument/2006/math">
                    <m:r>
                      <a:rPr lang="en-US" altLang="zh-CN" b="0" i="1" smtClean="0">
                        <a:latin typeface="Cambria Math" panose="02040503050406030204" pitchFamily="18" charset="0"/>
                      </a:rPr>
                      <m:t>𝑖</m:t>
                    </m:r>
                  </m:oMath>
                </a14:m>
                <a:r>
                  <a:rPr lang="zh-CN" altLang="en-US" dirty="0"/>
                  <a:t>结尾的三次方的期望。那么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3</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+3</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+3</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+3</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e>
                    </m:d>
                  </m:oMath>
                </a14:m>
                <a:endParaRPr lang="en-US" altLang="zh-CN" dirty="0"/>
              </a:p>
              <a:p>
                <a:r>
                  <a:rPr lang="zh-CN" altLang="en-US" dirty="0"/>
                  <a:t>最后</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a14:m>
                <a:r>
                  <a:rPr lang="zh-CN" altLang="en-US" dirty="0"/>
                  <a:t> 就是答案。</a:t>
                </a:r>
              </a:p>
            </p:txBody>
          </p:sp>
        </mc:Choice>
        <mc:Fallback xmlns="">
          <p:sp>
            <p:nvSpPr>
              <p:cNvPr id="3" name="内容占位符 2">
                <a:extLst>
                  <a:ext uri="{FF2B5EF4-FFF2-40B4-BE49-F238E27FC236}">
                    <a16:creationId xmlns:a16="http://schemas.microsoft.com/office/drawing/2014/main" id="{0DC84290-CEC0-426F-99D6-CED6A7EE2EA9}"/>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r="-4056" b="-56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55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4AFC6-86C7-472C-97DB-BDD11F4AE75C}"/>
              </a:ext>
            </a:extLst>
          </p:cNvPr>
          <p:cNvSpPr>
            <a:spLocks noGrp="1"/>
          </p:cNvSpPr>
          <p:nvPr>
            <p:ph type="title"/>
          </p:nvPr>
        </p:nvSpPr>
        <p:spPr/>
        <p:txBody>
          <a:bodyPr/>
          <a:lstStyle/>
          <a:p>
            <a:r>
              <a:rPr lang="en-US" altLang="zh-CN" dirty="0"/>
              <a:t>SHOI2017 </a:t>
            </a:r>
            <a:r>
              <a:rPr lang="zh-CN" altLang="en-US" dirty="0"/>
              <a:t>分手是祝愿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4D79106-363A-42C3-AD02-B92E5F0F1A6E}"/>
                  </a:ext>
                </a:extLst>
              </p:cNvPr>
              <p:cNvSpPr>
                <a:spLocks noGrp="1"/>
              </p:cNvSpPr>
              <p:nvPr>
                <p:ph sz="quarter"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盏灯，给定每一盏灯的初始状态。每次操作可以选择一盏灯，将它的所有因数和它翻转。每次操作策略如下：</a:t>
                </a:r>
                <a:endParaRPr lang="en-US" altLang="zh-CN" dirty="0"/>
              </a:p>
              <a:p>
                <a:pPr lvl="1"/>
                <a:r>
                  <a:rPr lang="zh-CN" altLang="en-US" dirty="0"/>
                  <a:t>如果可以通过小于等于</a:t>
                </a:r>
                <a14:m>
                  <m:oMath xmlns:m="http://schemas.openxmlformats.org/officeDocument/2006/math">
                    <m:r>
                      <a:rPr lang="en-US" altLang="zh-CN" b="0" i="1" smtClean="0">
                        <a:latin typeface="Cambria Math" panose="02040503050406030204" pitchFamily="18" charset="0"/>
                      </a:rPr>
                      <m:t>𝑘</m:t>
                    </m:r>
                  </m:oMath>
                </a14:m>
                <a:r>
                  <a:rPr lang="zh-CN" altLang="en-US" dirty="0"/>
                  <a:t>次操作把所有灯灭掉，那么直接按照最优策略进行。</a:t>
                </a:r>
                <a:endParaRPr lang="en-US" altLang="zh-CN" dirty="0"/>
              </a:p>
              <a:p>
                <a:pPr lvl="1"/>
                <a:r>
                  <a:rPr lang="zh-CN" altLang="en-US" dirty="0"/>
                  <a:t>否则，从</a:t>
                </a:r>
                <a14:m>
                  <m:oMath xmlns:m="http://schemas.openxmlformats.org/officeDocument/2006/math">
                    <m:r>
                      <a:rPr lang="en-US" altLang="zh-CN" b="0" i="1" smtClean="0">
                        <a:latin typeface="Cambria Math" panose="02040503050406030204" pitchFamily="18" charset="0"/>
                      </a:rPr>
                      <m:t>1</m:t>
                    </m:r>
                  </m:oMath>
                </a14:m>
                <a:r>
                  <a:rPr lang="zh-CN" altLang="en-US" dirty="0"/>
                  <a:t>到</a:t>
                </a:r>
                <a14:m>
                  <m:oMath xmlns:m="http://schemas.openxmlformats.org/officeDocument/2006/math">
                    <m:r>
                      <a:rPr lang="en-US" altLang="zh-CN" b="0" i="1" smtClean="0">
                        <a:latin typeface="Cambria Math" panose="02040503050406030204" pitchFamily="18" charset="0"/>
                      </a:rPr>
                      <m:t>𝑛</m:t>
                    </m:r>
                  </m:oMath>
                </a14:m>
                <a:r>
                  <a:rPr lang="zh-CN" altLang="en-US" dirty="0"/>
                  <a:t>中随机选择一盏灯进行操作。</a:t>
                </a:r>
                <a:endParaRPr lang="en-US" altLang="zh-CN" dirty="0"/>
              </a:p>
              <a:p>
                <a:r>
                  <a:rPr lang="zh-CN" altLang="en-US" dirty="0"/>
                  <a:t>求把所有灯灭掉的期望步数。</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64D79106-363A-42C3-AD02-B92E5F0F1A6E}"/>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778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75ECA-CEED-4566-B4CF-94B2D368C3D2}"/>
              </a:ext>
            </a:extLst>
          </p:cNvPr>
          <p:cNvSpPr>
            <a:spLocks noGrp="1"/>
          </p:cNvSpPr>
          <p:nvPr>
            <p:ph type="title"/>
          </p:nvPr>
        </p:nvSpPr>
        <p:spPr/>
        <p:txBody>
          <a:bodyPr/>
          <a:lstStyle/>
          <a:p>
            <a:r>
              <a:rPr lang="en-US" altLang="zh-CN" dirty="0"/>
              <a:t>SHOI2017 </a:t>
            </a:r>
            <a:r>
              <a:rPr lang="zh-CN" altLang="en-US" dirty="0"/>
              <a:t>分手是祝愿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6AFC9B2-D5CD-4704-A82E-E9E09F23B07B}"/>
                  </a:ext>
                </a:extLst>
              </p:cNvPr>
              <p:cNvSpPr>
                <a:spLocks noGrp="1"/>
              </p:cNvSpPr>
              <p:nvPr>
                <p:ph sz="quarter" idx="1"/>
              </p:nvPr>
            </p:nvSpPr>
            <p:spPr/>
            <p:txBody>
              <a:bodyPr/>
              <a:lstStyle/>
              <a:p>
                <a:r>
                  <a:rPr lang="zh-CN" altLang="en-US" dirty="0">
                    <a:latin typeface="Consolas" panose="020B0609020204030204" pitchFamily="49" charset="0"/>
                  </a:rPr>
                  <a:t>首先策略是唯一的。</a:t>
                </a:r>
                <a:endParaRPr lang="en-US" altLang="zh-CN" dirty="0">
                  <a:latin typeface="Consolas" panose="020B0609020204030204" pitchFamily="49" charset="0"/>
                </a:endParaRPr>
              </a:p>
              <a:p>
                <a:r>
                  <a:rPr lang="zh-CN" altLang="en-US" dirty="0">
                    <a:latin typeface="Consolas" panose="020B0609020204030204" pitchFamily="49" charset="0"/>
                  </a:rPr>
                  <a:t>（为什么？每次考虑最大的元素，它只能通过操作自己灭掉）</a:t>
                </a:r>
                <a:endParaRPr lang="en-US" altLang="zh-CN" dirty="0">
                  <a:latin typeface="Consolas" panose="020B0609020204030204" pitchFamily="49" charset="0"/>
                </a:endParaRPr>
              </a:p>
              <a:p>
                <a:r>
                  <a:rPr lang="zh-CN" altLang="en-US" dirty="0">
                    <a:latin typeface="Consolas" panose="020B0609020204030204" pitchFamily="49" charset="0"/>
                  </a:rPr>
                  <a:t>所以我们可以得到一个</a:t>
                </a:r>
                <a:r>
                  <a:rPr lang="en-US" altLang="zh-CN" dirty="0">
                    <a:latin typeface="Consolas" panose="020B0609020204030204" pitchFamily="49" charset="0"/>
                  </a:rPr>
                  <a:t>01</a:t>
                </a:r>
                <a:r>
                  <a:rPr lang="zh-CN" altLang="en-US" dirty="0">
                    <a:latin typeface="Consolas" panose="020B0609020204030204" pitchFamily="49" charset="0"/>
                  </a:rPr>
                  <a:t>串，里面的每一个位置表示这个位置是否需要翻转。</a:t>
                </a:r>
                <a:endParaRPr lang="en-US" altLang="zh-CN" dirty="0">
                  <a:latin typeface="Consolas" panose="020B0609020204030204" pitchFamily="49" charset="0"/>
                </a:endParaRPr>
              </a:p>
              <a:p>
                <a:r>
                  <a:rPr lang="zh-CN" altLang="en-US" dirty="0">
                    <a:latin typeface="Consolas" panose="020B0609020204030204" pitchFamily="49" charset="0"/>
                  </a:rPr>
                  <a:t>然后所有的位置就等价了。</a:t>
                </a:r>
                <a:endParaRPr lang="en-US" altLang="zh-CN" dirty="0">
                  <a:latin typeface="Consolas" panose="020B0609020204030204" pitchFamily="49" charset="0"/>
                </a:endParaRPr>
              </a:p>
              <a:p>
                <a:r>
                  <a:rPr lang="zh-CN" altLang="en-US" dirty="0">
                    <a:latin typeface="Consolas" panose="020B0609020204030204" pitchFamily="49" charset="0"/>
                  </a:rPr>
                  <a:t>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表示有</a:t>
                </a:r>
                <a14:m>
                  <m:oMath xmlns:m="http://schemas.openxmlformats.org/officeDocument/2006/math">
                    <m:r>
                      <a:rPr lang="en-US" altLang="zh-CN" b="0" i="1" smtClean="0">
                        <a:latin typeface="Cambria Math" panose="02040503050406030204" pitchFamily="18" charset="0"/>
                      </a:rPr>
                      <m:t>𝑖</m:t>
                    </m:r>
                  </m:oMath>
                </a14:m>
                <a:r>
                  <a:rPr lang="zh-CN" altLang="en-US" dirty="0">
                    <a:latin typeface="Consolas" panose="020B0609020204030204" pitchFamily="49" charset="0"/>
                  </a:rPr>
                  <a:t>盏灯亮着的时候，灭掉其中一盏灯的期望步数。则当</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&gt;</m:t>
                    </m:r>
                    <m:r>
                      <a:rPr lang="en-US" altLang="zh-CN" b="0" i="1" smtClean="0">
                        <a:latin typeface="Cambria Math" panose="02040503050406030204" pitchFamily="18" charset="0"/>
                      </a:rPr>
                      <m:t>𝑘</m:t>
                    </m:r>
                  </m:oMath>
                </a14:m>
                <a:r>
                  <a:rPr lang="zh-CN" altLang="en-US" dirty="0">
                    <a:latin typeface="Consolas" panose="020B0609020204030204" pitchFamily="49" charset="0"/>
                  </a:rPr>
                  <a:t>时，有</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𝑖</m:t>
                        </m:r>
                      </m:num>
                      <m:den>
                        <m:r>
                          <a:rPr lang="en-US" altLang="zh-CN" i="1">
                            <a:latin typeface="Cambria Math" panose="02040503050406030204" pitchFamily="18" charset="0"/>
                          </a:rPr>
                          <m:t>𝑛</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𝑖</m:t>
                        </m:r>
                      </m:num>
                      <m:den>
                        <m:r>
                          <a:rPr lang="en-US" altLang="zh-CN" i="1">
                            <a:latin typeface="Cambria Math" panose="02040503050406030204" pitchFamily="18" charset="0"/>
                          </a:rPr>
                          <m:t>𝑛</m:t>
                        </m:r>
                      </m:den>
                    </m:f>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e>
                    </m:d>
                  </m:oMath>
                </a14:m>
                <a:r>
                  <a:rPr lang="zh-CN" altLang="en-US" dirty="0">
                    <a:latin typeface="Consolas" panose="020B0609020204030204" pitchFamily="49" charset="0"/>
                  </a:rPr>
                  <a:t>，即</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𝑖</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num>
                      <m:den>
                        <m:r>
                          <a:rPr lang="en-US" altLang="zh-CN" b="0" i="1" smtClean="0">
                            <a:latin typeface="Cambria Math" panose="02040503050406030204" pitchFamily="18" charset="0"/>
                          </a:rPr>
                          <m:t>𝑖</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latin typeface="Consolas" panose="020B0609020204030204" pitchFamily="49" charset="0"/>
                  </a:rPr>
                  <a:t>，当</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latin typeface="Consolas" panose="020B0609020204030204" pitchFamily="49" charset="0"/>
                  </a:rPr>
                  <a:t>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所以可以</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latin typeface="Consolas" panose="020B0609020204030204" pitchFamily="49" charset="0"/>
                  </a:rPr>
                  <a:t>递推。</a:t>
                </a:r>
                <a:endParaRPr lang="en-US" altLang="zh-CN"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36AFC9B2-D5CD-4704-A82E-E9E09F23B07B}"/>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r="-40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318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4DC7A-9A5E-48AC-AFEC-403CBE4F90C5}"/>
              </a:ext>
            </a:extLst>
          </p:cNvPr>
          <p:cNvSpPr>
            <a:spLocks noGrp="1"/>
          </p:cNvSpPr>
          <p:nvPr>
            <p:ph type="title"/>
          </p:nvPr>
        </p:nvSpPr>
        <p:spPr/>
        <p:txBody>
          <a:bodyPr/>
          <a:lstStyle/>
          <a:p>
            <a:r>
              <a:rPr lang="zh-CN" altLang="en-US" dirty="0"/>
              <a:t>组合数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846E33D-4BB9-4DAF-98D8-089EB09D7644}"/>
                  </a:ext>
                </a:extLst>
              </p:cNvPr>
              <p:cNvSpPr>
                <a:spLocks noGrp="1"/>
              </p:cNvSpPr>
              <p:nvPr>
                <p:ph sz="quarter" idx="1"/>
              </p:nvPr>
            </p:nvSpPr>
            <p:spPr/>
            <p:txBody>
              <a:bodyPr/>
              <a:lstStyle/>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𝑚</m:t>
                        </m:r>
                      </m:sup>
                    </m:sSubSup>
                  </m:oMath>
                </a14:m>
                <a:r>
                  <a:rPr lang="zh-CN" altLang="en-US" dirty="0"/>
                  <a:t>或</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oMath>
                </a14:m>
                <a:r>
                  <a:rPr lang="zh-CN" altLang="en-US" dirty="0"/>
                  <a:t>或</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𝑚</m:t>
                            </m:r>
                          </m:den>
                        </m:f>
                      </m:e>
                    </m:d>
                  </m:oMath>
                </a14:m>
                <a:r>
                  <a:rPr lang="zh-CN" altLang="en-US" dirty="0"/>
                  <a:t>，读作</a:t>
                </a:r>
                <a14:m>
                  <m:oMath xmlns:m="http://schemas.openxmlformats.org/officeDocument/2006/math">
                    <m:r>
                      <a:rPr lang="en-US" altLang="zh-CN" b="0" i="1" smtClean="0">
                        <a:latin typeface="Cambria Math" panose="02040503050406030204" pitchFamily="18" charset="0"/>
                      </a:rPr>
                      <m:t>𝑛</m:t>
                    </m:r>
                  </m:oMath>
                </a14:m>
                <a:r>
                  <a:rPr lang="zh-CN" altLang="en-US" dirty="0"/>
                  <a:t>选</a:t>
                </a:r>
                <a14:m>
                  <m:oMath xmlns:m="http://schemas.openxmlformats.org/officeDocument/2006/math">
                    <m:r>
                      <a:rPr lang="en-US" altLang="zh-CN" b="0" i="1" dirty="0" smtClean="0">
                        <a:latin typeface="Cambria Math" panose="02040503050406030204" pitchFamily="18" charset="0"/>
                      </a:rPr>
                      <m:t>𝑚</m:t>
                    </m:r>
                  </m:oMath>
                </a14:m>
                <a:r>
                  <a:rPr lang="zh-CN" altLang="en-US" dirty="0"/>
                  <a:t>。</a:t>
                </a:r>
                <a:endParaRPr lang="en-US" altLang="zh-CN" dirty="0"/>
              </a:p>
              <a:p>
                <a:r>
                  <a:rPr lang="zh-CN" altLang="en-US" dirty="0"/>
                  <a:t>组合意义是从</a:t>
                </a:r>
                <a14:m>
                  <m:oMath xmlns:m="http://schemas.openxmlformats.org/officeDocument/2006/math">
                    <m:r>
                      <a:rPr lang="en-US" altLang="zh-CN" b="0" i="1" smtClean="0">
                        <a:latin typeface="Cambria Math" panose="02040503050406030204" pitchFamily="18" charset="0"/>
                      </a:rPr>
                      <m:t>𝑛</m:t>
                    </m:r>
                  </m:oMath>
                </a14:m>
                <a:r>
                  <a:rPr lang="zh-CN" altLang="en-US" dirty="0"/>
                  <a:t>个元素中选择</a:t>
                </a:r>
                <a14:m>
                  <m:oMath xmlns:m="http://schemas.openxmlformats.org/officeDocument/2006/math">
                    <m:r>
                      <a:rPr lang="en-US" altLang="zh-CN" b="0" i="1" smtClean="0">
                        <a:latin typeface="Cambria Math" panose="02040503050406030204" pitchFamily="18" charset="0"/>
                      </a:rPr>
                      <m:t>𝑚</m:t>
                    </m:r>
                  </m:oMath>
                </a14:m>
                <a:r>
                  <a:rPr lang="zh-CN" altLang="en-US" dirty="0"/>
                  <a:t>个元素的方案数。</a:t>
                </a:r>
                <a:endParaRPr lang="en-US" altLang="zh-CN" dirty="0"/>
              </a:p>
              <a:p>
                <a:r>
                  <a:rPr lang="zh-CN" altLang="en-US" dirty="0"/>
                  <a:t>二项式定理：</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0≤</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𝑘</m:t>
                                </m:r>
                              </m:den>
                            </m:f>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𝑘</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p>
                        </m:sSup>
                      </m:e>
                    </m:nary>
                  </m:oMath>
                </a14:m>
                <a:r>
                  <a:rPr lang="zh-CN" altLang="en-US" dirty="0"/>
                  <a:t>。</a:t>
                </a:r>
                <a:endParaRPr lang="en-US" altLang="zh-CN" dirty="0"/>
              </a:p>
              <a:p>
                <a:r>
                  <a:rPr lang="zh-CN" altLang="en-US" dirty="0"/>
                  <a:t>组合数的相关性质：</a:t>
                </a:r>
                <a:endParaRPr lang="en-US" altLang="zh-CN" dirty="0"/>
              </a:p>
              <a:p>
                <a:pPr lvl="1"/>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𝑚</m:t>
                            </m:r>
                          </m:den>
                        </m:f>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r>
                              <a:rPr lang="en-US" altLang="zh-CN" b="0" i="1" smtClean="0">
                                <a:latin typeface="Cambria Math" panose="02040503050406030204" pitchFamily="18" charset="0"/>
                              </a:rPr>
                              <m:t>−1</m:t>
                            </m:r>
                          </m:den>
                        </m:f>
                      </m:e>
                    </m:d>
                  </m:oMath>
                </a14:m>
                <a:endParaRPr lang="en-US" altLang="zh-CN" dirty="0"/>
              </a:p>
              <a:p>
                <a:pPr lvl="1"/>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𝑚</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−1</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−2</m:t>
                            </m:r>
                          </m:e>
                        </m:d>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den>
                    </m:f>
                  </m:oMath>
                </a14:m>
                <a:endParaRPr lang="en-US" altLang="zh-CN" dirty="0"/>
              </a:p>
              <a:p>
                <a:pPr lvl="1"/>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sup>
                      <m:e>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𝑖</m:t>
                                </m:r>
                              </m:den>
                            </m:f>
                          </m:e>
                        </m:d>
                      </m:e>
                    </m:nary>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8846E33D-4BB9-4DAF-98D8-089EB09D7644}"/>
                  </a:ext>
                </a:extLst>
              </p:cNvPr>
              <p:cNvSpPr>
                <a:spLocks noGrp="1" noRot="1" noChangeAspect="1" noMove="1" noResize="1" noEditPoints="1" noAdjustHandles="1" noChangeArrowheads="1" noChangeShapeType="1" noTextEdit="1"/>
              </p:cNvSpPr>
              <p:nvPr>
                <p:ph sz="quarter" idx="1"/>
              </p:nvPr>
            </p:nvSpPr>
            <p:spPr>
              <a:blipFill>
                <a:blip r:embed="rId2"/>
                <a:stretch>
                  <a:fillRect l="-500" t="-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105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A4067-5194-4A0A-869F-8EF93D28F52B}"/>
              </a:ext>
            </a:extLst>
          </p:cNvPr>
          <p:cNvSpPr>
            <a:spLocks noGrp="1"/>
          </p:cNvSpPr>
          <p:nvPr>
            <p:ph type="title"/>
          </p:nvPr>
        </p:nvSpPr>
        <p:spPr/>
        <p:txBody>
          <a:bodyPr/>
          <a:lstStyle/>
          <a:p>
            <a:r>
              <a:rPr lang="zh-CN" altLang="en-US" dirty="0"/>
              <a:t>基础概念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0FDC139-431D-4C2E-AB88-08EF3BB613F5}"/>
                  </a:ext>
                </a:extLst>
              </p:cNvPr>
              <p:cNvSpPr>
                <a:spLocks noGrp="1"/>
              </p:cNvSpPr>
              <p:nvPr>
                <p:ph sz="quarter" idx="1"/>
              </p:nvPr>
            </p:nvSpPr>
            <p:spPr/>
            <p:txBody>
              <a:bodyPr/>
              <a:lstStyle/>
              <a:p>
                <a:r>
                  <a:rPr lang="zh-CN" altLang="en-US" dirty="0"/>
                  <a:t>概率：</a:t>
                </a:r>
                <a:endParaRPr lang="en-US" altLang="zh-CN" dirty="0"/>
              </a:p>
              <a:p>
                <a:pPr lvl="1"/>
                <a:r>
                  <a:rPr lang="zh-CN" altLang="en-US" dirty="0"/>
                  <a:t>一件事情发生的可能性</a:t>
                </a:r>
                <a:endParaRPr lang="en-US" altLang="zh-CN" dirty="0"/>
              </a:p>
              <a:p>
                <a:r>
                  <a:rPr lang="zh-CN" altLang="en-US" dirty="0"/>
                  <a:t>期望：</a:t>
                </a:r>
                <a:endParaRPr lang="en-US" altLang="zh-CN" dirty="0"/>
              </a:p>
              <a:p>
                <a:pPr lvl="1"/>
                <a:r>
                  <a:rPr lang="zh-CN" altLang="en-US" dirty="0"/>
                  <a:t>平均值，</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a:t>
                </a:r>
                <a:endParaRPr lang="en-US" altLang="zh-CN" dirty="0"/>
              </a:p>
              <a:p>
                <a:r>
                  <a:rPr lang="zh-CN" altLang="en-US" dirty="0"/>
                  <a:t>两者的联系：</a:t>
                </a:r>
                <a:endParaRPr lang="en-US" altLang="zh-CN" dirty="0"/>
              </a:p>
              <a:p>
                <a:pPr lvl="1"/>
                <a:r>
                  <a:rPr lang="zh-CN" altLang="en-US" dirty="0"/>
                  <a:t>概率为</a:t>
                </a:r>
                <a14:m>
                  <m:oMath xmlns:m="http://schemas.openxmlformats.org/officeDocument/2006/math">
                    <m:r>
                      <a:rPr lang="en-US" altLang="zh-CN" b="0" i="1" smtClean="0">
                        <a:latin typeface="Cambria Math" panose="02040503050406030204" pitchFamily="18" charset="0"/>
                      </a:rPr>
                      <m:t>𝑝</m:t>
                    </m:r>
                  </m:oMath>
                </a14:m>
                <a:r>
                  <a:rPr lang="zh-CN" altLang="en-US" dirty="0"/>
                  <a:t>的事件期望</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𝑝</m:t>
                        </m:r>
                      </m:den>
                    </m:f>
                  </m:oMath>
                </a14:m>
                <a:r>
                  <a:rPr lang="zh-CN" altLang="en-US" dirty="0"/>
                  <a:t>次后发生。</a:t>
                </a:r>
                <a:endParaRPr lang="en-US" altLang="zh-CN" dirty="0"/>
              </a:p>
              <a:p>
                <a:r>
                  <a:rPr lang="zh-CN" altLang="en-US" dirty="0"/>
                  <a:t>独立事件：</a:t>
                </a:r>
                <a:endParaRPr lang="en-US" altLang="zh-CN" dirty="0"/>
              </a:p>
              <a:p>
                <a:pPr lvl="1"/>
                <a:r>
                  <a:rPr lang="zh-CN" altLang="en-US" dirty="0"/>
                  <a:t>对于两个独立事件</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zh-CN" altLang="en-US" dirty="0"/>
                  <a:t>，</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A0FDC139-431D-4C2E-AB88-08EF3BB613F5}"/>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87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EE481-8B23-41B8-BBA5-D9637002F71A}"/>
              </a:ext>
            </a:extLst>
          </p:cNvPr>
          <p:cNvSpPr>
            <a:spLocks noGrp="1"/>
          </p:cNvSpPr>
          <p:nvPr>
            <p:ph type="title"/>
          </p:nvPr>
        </p:nvSpPr>
        <p:spPr/>
        <p:txBody>
          <a:bodyPr/>
          <a:lstStyle/>
          <a:p>
            <a:r>
              <a:rPr lang="zh-CN" altLang="en-US" dirty="0"/>
              <a:t>小练习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28B32F7-338B-498F-A900-1CC7F73C66AE}"/>
                  </a:ext>
                </a:extLst>
              </p:cNvPr>
              <p:cNvSpPr>
                <a:spLocks noGrp="1"/>
              </p:cNvSpPr>
              <p:nvPr>
                <p:ph sz="quarter" idx="1"/>
              </p:nvPr>
            </p:nvSpPr>
            <p:spPr/>
            <p:txBody>
              <a:bodyPr/>
              <a:lstStyle/>
              <a:p>
                <a:r>
                  <a:rPr lang="zh-CN" altLang="en-US" dirty="0"/>
                  <a:t>有一张</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的网格纸，求从左下走到右上的方案数，每次只能往右走或者往上走。</a:t>
                </a:r>
                <a:endParaRPr lang="en-US" altLang="zh-CN" dirty="0"/>
              </a:p>
              <a:p>
                <a:endParaRPr lang="en-US" altLang="zh-CN" dirty="0"/>
              </a:p>
              <a:p>
                <a:r>
                  <a:rPr lang="zh-CN" altLang="en-US" dirty="0"/>
                  <a:t>答案就是</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𝑛</m:t>
                            </m:r>
                          </m:den>
                        </m:f>
                      </m:e>
                    </m:d>
                  </m:oMath>
                </a14:m>
                <a:r>
                  <a:rPr lang="zh-CN" altLang="en-US" dirty="0"/>
                  <a:t>，也就是说总共需要走</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次，其中有</a:t>
                </a:r>
                <a14:m>
                  <m:oMath xmlns:m="http://schemas.openxmlformats.org/officeDocument/2006/math">
                    <m:r>
                      <a:rPr lang="en-US" altLang="zh-CN" b="0" i="1" smtClean="0">
                        <a:latin typeface="Cambria Math" panose="02040503050406030204" pitchFamily="18" charset="0"/>
                      </a:rPr>
                      <m:t>𝑛</m:t>
                    </m:r>
                  </m:oMath>
                </a14:m>
                <a:r>
                  <a:rPr lang="zh-CN" altLang="en-US" dirty="0"/>
                  <a:t>次是往上走的。</a:t>
                </a:r>
              </a:p>
            </p:txBody>
          </p:sp>
        </mc:Choice>
        <mc:Fallback xmlns="">
          <p:sp>
            <p:nvSpPr>
              <p:cNvPr id="3" name="内容占位符 2">
                <a:extLst>
                  <a:ext uri="{FF2B5EF4-FFF2-40B4-BE49-F238E27FC236}">
                    <a16:creationId xmlns:a16="http://schemas.microsoft.com/office/drawing/2014/main" id="{528B32F7-338B-498F-A900-1CC7F73C66AE}"/>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r="-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351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D39E8-3C9A-4B23-8482-FBC90048511A}"/>
              </a:ext>
            </a:extLst>
          </p:cNvPr>
          <p:cNvSpPr>
            <a:spLocks noGrp="1"/>
          </p:cNvSpPr>
          <p:nvPr>
            <p:ph type="title"/>
          </p:nvPr>
        </p:nvSpPr>
        <p:spPr/>
        <p:txBody>
          <a:bodyPr/>
          <a:lstStyle/>
          <a:p>
            <a:r>
              <a:rPr lang="en-US" altLang="zh-CN" dirty="0"/>
              <a:t>AGC001E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658781-E42C-4C45-BA02-10CC58BB7A65}"/>
                  </a:ext>
                </a:extLst>
              </p:cNvPr>
              <p:cNvSpPr>
                <a:spLocks noGrp="1"/>
              </p:cNvSpPr>
              <p:nvPr>
                <p:ph sz="quarter" idx="1"/>
              </p:nvPr>
            </p:nvSpPr>
            <p:spPr/>
            <p:txBody>
              <a:bodyPr/>
              <a:lstStyle/>
              <a:p>
                <a:r>
                  <a:rPr lang="zh-CN" altLang="en-US" dirty="0"/>
                  <a:t>给定两个长度为</a:t>
                </a:r>
                <a14:m>
                  <m:oMath xmlns:m="http://schemas.openxmlformats.org/officeDocument/2006/math">
                    <m:r>
                      <a:rPr lang="en-US" altLang="zh-CN" b="0" i="1" smtClean="0">
                        <a:latin typeface="Cambria Math" panose="02040503050406030204" pitchFamily="18" charset="0"/>
                      </a:rPr>
                      <m:t>𝑛</m:t>
                    </m:r>
                  </m:oMath>
                </a14:m>
                <a:r>
                  <a:rPr lang="zh-CN" altLang="en-US" dirty="0"/>
                  <a:t>的数组</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，求下面这个式子：</a:t>
                </a:r>
                <a:endParaRPr lang="en-US" altLang="zh-CN" dirty="0"/>
              </a:p>
              <a:p>
                <a:endParaRPr lang="en-US" altLang="zh-CN" dirty="0"/>
              </a:p>
              <a:p>
                <a:endParaRPr lang="en-US" altLang="zh-CN" dirty="0"/>
              </a:p>
              <a:p>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≤200000,1≤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≤2000</m:t>
                    </m:r>
                  </m:oMath>
                </a14:m>
                <a:endParaRPr lang="zh-CN" altLang="en-US" dirty="0"/>
              </a:p>
            </p:txBody>
          </p:sp>
        </mc:Choice>
        <mc:Fallback xmlns="">
          <p:sp>
            <p:nvSpPr>
              <p:cNvPr id="3" name="内容占位符 2">
                <a:extLst>
                  <a:ext uri="{FF2B5EF4-FFF2-40B4-BE49-F238E27FC236}">
                    <a16:creationId xmlns:a16="http://schemas.microsoft.com/office/drawing/2014/main" id="{E2658781-E42C-4C45-BA02-10CC58BB7A65}"/>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6EC8A5E-C3D5-44DF-BEB1-DE0E2DA7FD9B}"/>
              </a:ext>
            </a:extLst>
          </p:cNvPr>
          <p:cNvPicPr>
            <a:picLocks noChangeAspect="1"/>
          </p:cNvPicPr>
          <p:nvPr/>
        </p:nvPicPr>
        <p:blipFill>
          <a:blip r:embed="rId3"/>
          <a:stretch>
            <a:fillRect/>
          </a:stretch>
        </p:blipFill>
        <p:spPr>
          <a:xfrm>
            <a:off x="1308029" y="1861974"/>
            <a:ext cx="3947502" cy="1021168"/>
          </a:xfrm>
          <a:prstGeom prst="rect">
            <a:avLst/>
          </a:prstGeom>
        </p:spPr>
      </p:pic>
    </p:spTree>
    <p:extLst>
      <p:ext uri="{BB962C8B-B14F-4D97-AF65-F5344CB8AC3E}">
        <p14:creationId xmlns:p14="http://schemas.microsoft.com/office/powerpoint/2010/main" val="133266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2B43F-0B6B-49FE-89E5-2603A6387185}"/>
              </a:ext>
            </a:extLst>
          </p:cNvPr>
          <p:cNvSpPr>
            <a:spLocks noGrp="1"/>
          </p:cNvSpPr>
          <p:nvPr>
            <p:ph type="title"/>
          </p:nvPr>
        </p:nvSpPr>
        <p:spPr/>
        <p:txBody>
          <a:bodyPr/>
          <a:lstStyle/>
          <a:p>
            <a:r>
              <a:rPr lang="en-US" altLang="zh-CN" dirty="0"/>
              <a:t>AGC001E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559ECDE-7478-4E80-9BEB-87E9EE88B903}"/>
                  </a:ext>
                </a:extLst>
              </p:cNvPr>
              <p:cNvSpPr>
                <a:spLocks noGrp="1"/>
              </p:cNvSpPr>
              <p:nvPr>
                <p:ph sz="quarter" idx="1"/>
              </p:nvPr>
            </p:nvSpPr>
            <p:spPr/>
            <p:txBody>
              <a:bodyPr/>
              <a:lstStyle/>
              <a:p>
                <a:r>
                  <a:rPr lang="zh-CN" altLang="en-US" dirty="0">
                    <a:latin typeface="Consolas" panose="020B0609020204030204" pitchFamily="49" charset="0"/>
                  </a:rPr>
                  <a:t>不要被眼前的困难吓倒。</a:t>
                </a:r>
                <a:endParaRPr lang="en-US" altLang="zh-CN" dirty="0">
                  <a:latin typeface="Consolas" panose="020B0609020204030204" pitchFamily="49" charset="0"/>
                </a:endParaRPr>
              </a:p>
              <a:p>
                <a:r>
                  <a:rPr lang="zh-CN" altLang="en-US" dirty="0">
                    <a:latin typeface="Consolas" panose="020B0609020204030204" pitchFamily="49" charset="0"/>
                  </a:rPr>
                  <a:t>考虑组合意义。</a:t>
                </a:r>
                <a:endParaRPr lang="en-US" altLang="zh-CN" dirty="0">
                  <a:latin typeface="Consolas" panose="020B0609020204030204" pitchFamily="49" charset="0"/>
                </a:endParaRPr>
              </a:p>
              <a:p>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𝑛</m:t>
                            </m:r>
                          </m:den>
                        </m:f>
                      </m:e>
                    </m:d>
                  </m:oMath>
                </a14:m>
                <a:r>
                  <a:rPr lang="zh-CN" altLang="en-US" dirty="0">
                    <a:latin typeface="Consolas" panose="020B0609020204030204" pitchFamily="49" charset="0"/>
                  </a:rPr>
                  <a:t>表示从</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0,0</m:t>
                        </m:r>
                      </m:e>
                    </m:d>
                  </m:oMath>
                </a14:m>
                <a:r>
                  <a:rPr lang="zh-CN" altLang="en-US" dirty="0">
                    <a:latin typeface="Consolas" panose="020B0609020204030204" pitchFamily="49" charset="0"/>
                  </a:rPr>
                  <a:t>走到</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oMath>
                </a14:m>
                <a:r>
                  <a:rPr lang="zh-CN" altLang="en-US" dirty="0">
                    <a:latin typeface="Consolas" panose="020B0609020204030204" pitchFamily="49" charset="0"/>
                  </a:rPr>
                  <a:t>的方案数。</a:t>
                </a:r>
                <a:endParaRPr lang="en-US" altLang="zh-CN" dirty="0">
                  <a:latin typeface="Consolas" panose="020B0609020204030204" pitchFamily="49" charset="0"/>
                </a:endParaRPr>
              </a:p>
              <a:p>
                <a:r>
                  <a:rPr lang="zh-CN" altLang="en-US" dirty="0">
                    <a:latin typeface="Consolas" panose="020B0609020204030204" pitchFamily="49" charset="0"/>
                  </a:rPr>
                  <a:t>所以</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2</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den>
                        </m:f>
                      </m:e>
                    </m:d>
                  </m:oMath>
                </a14:m>
                <a:r>
                  <a:rPr lang="zh-CN" altLang="en-US" dirty="0">
                    <a:latin typeface="Consolas" panose="020B0609020204030204" pitchFamily="49" charset="0"/>
                  </a:rPr>
                  <a:t>就表示从</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Sub>
                      </m:e>
                    </m:d>
                  </m:oMath>
                </a14:m>
                <a:r>
                  <a:rPr lang="zh-CN" altLang="en-US" dirty="0">
                    <a:latin typeface="Consolas" panose="020B0609020204030204" pitchFamily="49" charset="0"/>
                  </a:rPr>
                  <a:t>走到</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2</m:t>
                            </m:r>
                          </m:sub>
                        </m:sSub>
                      </m:e>
                    </m:d>
                  </m:oMath>
                </a14:m>
                <a:r>
                  <a:rPr lang="zh-CN" altLang="en-US" dirty="0">
                    <a:latin typeface="Consolas" panose="020B0609020204030204" pitchFamily="49" charset="0"/>
                  </a:rPr>
                  <a:t>的方案数。</a:t>
                </a:r>
                <a:endParaRPr lang="en-US" altLang="zh-CN" dirty="0">
                  <a:latin typeface="Consolas" panose="020B0609020204030204" pitchFamily="49" charset="0"/>
                </a:endParaRPr>
              </a:p>
              <a:p>
                <a:r>
                  <a:rPr lang="zh-CN" altLang="en-US" dirty="0">
                    <a:latin typeface="Consolas" panose="020B0609020204030204" pitchFamily="49" charset="0"/>
                  </a:rPr>
                  <a:t>所以原式就表示从任意一个</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e>
                    </m:d>
                  </m:oMath>
                </a14:m>
                <a:r>
                  <a:rPr lang="zh-CN" altLang="en-US" dirty="0">
                    <a:latin typeface="Consolas" panose="020B0609020204030204" pitchFamily="49" charset="0"/>
                  </a:rPr>
                  <a:t>出发走到任意一个</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e>
                    </m:d>
                  </m:oMath>
                </a14:m>
                <a:r>
                  <a:rPr lang="zh-CN" altLang="en-US" dirty="0">
                    <a:latin typeface="Consolas" panose="020B0609020204030204" pitchFamily="49" charset="0"/>
                  </a:rPr>
                  <a:t>的方案数之和。</a:t>
                </a:r>
                <a:endParaRPr lang="en-US" altLang="zh-CN" dirty="0">
                  <a:latin typeface="Consolas" panose="020B0609020204030204" pitchFamily="49" charset="0"/>
                </a:endParaRPr>
              </a:p>
              <a:p>
                <a:r>
                  <a:rPr lang="zh-CN" altLang="en-US" dirty="0">
                    <a:latin typeface="Consolas" panose="020B0609020204030204" pitchFamily="49" charset="0"/>
                  </a:rPr>
                  <a:t>直接让</a:t>
                </a:r>
                <a:r>
                  <a:rPr lang="en-US" altLang="zh-CN" dirty="0">
                    <a:latin typeface="Consolas" panose="020B0609020204030204" pitchFamily="49" charset="0"/>
                  </a:rPr>
                  <a:t>f[-a[</a:t>
                </a:r>
                <a:r>
                  <a:rPr lang="en-US" altLang="zh-CN" dirty="0" err="1">
                    <a:latin typeface="Consolas" panose="020B0609020204030204" pitchFamily="49" charset="0"/>
                  </a:rPr>
                  <a:t>i</a:t>
                </a:r>
                <a:r>
                  <a:rPr lang="en-US" altLang="zh-CN" dirty="0">
                    <a:latin typeface="Consolas" panose="020B0609020204030204" pitchFamily="49" charset="0"/>
                  </a:rPr>
                  <a:t>]][-a[j]]=1</a:t>
                </a:r>
                <a:r>
                  <a:rPr lang="zh-CN" altLang="en-US" dirty="0">
                    <a:latin typeface="Consolas" panose="020B0609020204030204" pitchFamily="49" charset="0"/>
                  </a:rPr>
                  <a:t>，然后递推。</a:t>
                </a:r>
                <a:endParaRPr lang="en-US" altLang="zh-CN" dirty="0">
                  <a:latin typeface="Consolas" panose="020B0609020204030204" pitchFamily="49" charset="0"/>
                </a:endParaRPr>
              </a:p>
              <a:p>
                <a:r>
                  <a:rPr lang="en-US" altLang="zh-CN" dirty="0">
                    <a:latin typeface="Consolas" panose="020B0609020204030204" pitchFamily="49" charset="0"/>
                  </a:rPr>
                  <a:t>f[</a:t>
                </a:r>
                <a:r>
                  <a:rPr lang="en-US" altLang="zh-CN" dirty="0" err="1">
                    <a:latin typeface="Consolas" panose="020B0609020204030204" pitchFamily="49" charset="0"/>
                  </a:rPr>
                  <a:t>i</a:t>
                </a:r>
                <a:r>
                  <a:rPr lang="en-US" altLang="zh-CN" dirty="0">
                    <a:latin typeface="Consolas" panose="020B0609020204030204" pitchFamily="49" charset="0"/>
                  </a:rPr>
                  <a:t>][j]=f[i-1][j]+f[</a:t>
                </a:r>
                <a:r>
                  <a:rPr lang="en-US" altLang="zh-CN" dirty="0" err="1">
                    <a:latin typeface="Consolas" panose="020B0609020204030204" pitchFamily="49" charset="0"/>
                  </a:rPr>
                  <a:t>i</a:t>
                </a:r>
                <a:r>
                  <a:rPr lang="en-US" altLang="zh-CN" dirty="0">
                    <a:latin typeface="Consolas" panose="020B0609020204030204" pitchFamily="49" charset="0"/>
                  </a:rPr>
                  <a:t>][j-1]</a:t>
                </a:r>
                <a:r>
                  <a:rPr lang="zh-CN" altLang="en-US" dirty="0">
                    <a:latin typeface="Consolas" panose="020B0609020204030204" pitchFamily="49" charset="0"/>
                  </a:rPr>
                  <a:t>。</a:t>
                </a:r>
              </a:p>
            </p:txBody>
          </p:sp>
        </mc:Choice>
        <mc:Fallback>
          <p:sp>
            <p:nvSpPr>
              <p:cNvPr id="3" name="内容占位符 2">
                <a:extLst>
                  <a:ext uri="{FF2B5EF4-FFF2-40B4-BE49-F238E27FC236}">
                    <a16:creationId xmlns:a16="http://schemas.microsoft.com/office/drawing/2014/main" id="{2559ECDE-7478-4E80-9BEB-87E9EE88B903}"/>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479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572A9-688C-4495-B190-347BBAB76729}"/>
              </a:ext>
            </a:extLst>
          </p:cNvPr>
          <p:cNvSpPr>
            <a:spLocks noGrp="1"/>
          </p:cNvSpPr>
          <p:nvPr>
            <p:ph type="title"/>
          </p:nvPr>
        </p:nvSpPr>
        <p:spPr/>
        <p:txBody>
          <a:bodyPr/>
          <a:lstStyle/>
          <a:p>
            <a:r>
              <a:rPr lang="zh-CN" altLang="en-US" dirty="0"/>
              <a:t>组合问题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35E363-0C21-4941-90E3-9EA4870103B0}"/>
                  </a:ext>
                </a:extLst>
              </p:cNvPr>
              <p:cNvSpPr>
                <a:spLocks noGrp="1"/>
              </p:cNvSpPr>
              <p:nvPr>
                <p:ph sz="quarter" idx="1"/>
              </p:nvPr>
            </p:nvSpPr>
            <p:spPr/>
            <p:txBody>
              <a:bodyPr/>
              <a:lstStyle/>
              <a:p>
                <a:r>
                  <a:rPr lang="zh-CN" altLang="en-US" dirty="0"/>
                  <a:t>一个很有用的计数原则：</a:t>
                </a:r>
                <a:endParaRPr lang="en-US" altLang="zh-CN" dirty="0"/>
              </a:p>
              <a:p>
                <a:r>
                  <a:rPr lang="zh-CN" altLang="en-US" dirty="0"/>
                  <a:t>一个由计数对象组成的集合</a:t>
                </a:r>
                <a14:m>
                  <m:oMath xmlns:m="http://schemas.openxmlformats.org/officeDocument/2006/math">
                    <m:r>
                      <a:rPr lang="en-US" altLang="zh-CN" b="0" i="1" smtClean="0">
                        <a:latin typeface="Cambria Math" panose="02040503050406030204" pitchFamily="18" charset="0"/>
                      </a:rPr>
                      <m:t>𝑆</m:t>
                    </m:r>
                  </m:oMath>
                </a14:m>
                <a:r>
                  <a:rPr lang="zh-CN" altLang="en-US" dirty="0"/>
                  <a:t>，要计算它的大小</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oMath>
                </a14:m>
                <a:r>
                  <a:rPr lang="zh-CN" altLang="en-US" dirty="0"/>
                  <a:t>，考虑如果我们找到一个集合</a:t>
                </a:r>
                <a14:m>
                  <m:oMath xmlns:m="http://schemas.openxmlformats.org/officeDocument/2006/math">
                    <m:r>
                      <a:rPr lang="en-US" altLang="zh-CN" b="0" i="1" smtClean="0">
                        <a:latin typeface="Cambria Math" panose="02040503050406030204" pitchFamily="18" charset="0"/>
                      </a:rPr>
                      <m:t>𝑇</m:t>
                    </m:r>
                  </m:oMath>
                </a14:m>
                <a:r>
                  <a:rPr lang="zh-CN" altLang="en-US" dirty="0"/>
                  <a:t>，使得</a:t>
                </a:r>
                <a14:m>
                  <m:oMath xmlns:m="http://schemas.openxmlformats.org/officeDocument/2006/math">
                    <m:r>
                      <a:rPr lang="en-US" altLang="zh-CN" b="0" i="1" smtClean="0">
                        <a:latin typeface="Cambria Math" panose="02040503050406030204" pitchFamily="18" charset="0"/>
                      </a:rPr>
                      <m:t>𝑆</m:t>
                    </m:r>
                  </m:oMath>
                </a14:m>
                <a:r>
                  <a:rPr lang="zh-CN" altLang="en-US" dirty="0"/>
                  <a:t>的元素与</a:t>
                </a:r>
                <a14:m>
                  <m:oMath xmlns:m="http://schemas.openxmlformats.org/officeDocument/2006/math">
                    <m:r>
                      <a:rPr lang="en-US" altLang="zh-CN" b="0" i="1" smtClean="0">
                        <a:latin typeface="Cambria Math" panose="02040503050406030204" pitchFamily="18" charset="0"/>
                      </a:rPr>
                      <m:t>𝑇</m:t>
                    </m:r>
                  </m:oMath>
                </a14:m>
                <a:r>
                  <a:rPr lang="zh-CN" altLang="en-US" dirty="0"/>
                  <a:t>的元素一一对应，那么</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oMath>
                </a14:m>
                <a:endParaRPr lang="en-US" altLang="zh-CN" dirty="0"/>
              </a:p>
              <a:p>
                <a:r>
                  <a:rPr lang="zh-CN" altLang="en-US" dirty="0"/>
                  <a:t>一个推广：</a:t>
                </a:r>
                <a:endParaRPr lang="en-US" altLang="zh-CN" dirty="0"/>
              </a:p>
              <a:p>
                <a:r>
                  <a:rPr lang="zh-CN" altLang="en-US" dirty="0"/>
                  <a:t>如果</a:t>
                </a:r>
                <a14:m>
                  <m:oMath xmlns:m="http://schemas.openxmlformats.org/officeDocument/2006/math">
                    <m:r>
                      <a:rPr lang="en-US" altLang="zh-CN" b="0" i="1" smtClean="0">
                        <a:latin typeface="Cambria Math" panose="02040503050406030204" pitchFamily="18" charset="0"/>
                      </a:rPr>
                      <m:t>𝑆</m:t>
                    </m:r>
                  </m:oMath>
                </a14:m>
                <a:r>
                  <a:rPr lang="zh-CN" altLang="en-US" dirty="0"/>
                  <a:t>的每个元素对应到</a:t>
                </a:r>
                <a14:m>
                  <m:oMath xmlns:m="http://schemas.openxmlformats.org/officeDocument/2006/math">
                    <m:r>
                      <a:rPr lang="en-US" altLang="zh-CN" b="0" i="1" smtClean="0">
                        <a:latin typeface="Cambria Math" panose="02040503050406030204" pitchFamily="18" charset="0"/>
                      </a:rPr>
                      <m:t>𝑎</m:t>
                    </m:r>
                  </m:oMath>
                </a14:m>
                <a:r>
                  <a:rPr lang="zh-CN" altLang="en-US" dirty="0"/>
                  <a:t>个</a:t>
                </a:r>
                <a14:m>
                  <m:oMath xmlns:m="http://schemas.openxmlformats.org/officeDocument/2006/math">
                    <m:r>
                      <a:rPr lang="en-US" altLang="zh-CN" b="0" i="1" smtClean="0">
                        <a:latin typeface="Cambria Math" panose="02040503050406030204" pitchFamily="18" charset="0"/>
                      </a:rPr>
                      <m:t>𝑇</m:t>
                    </m:r>
                  </m:oMath>
                </a14:m>
                <a:r>
                  <a:rPr lang="zh-CN" altLang="en-US" dirty="0"/>
                  <a:t>中的元素，</a:t>
                </a:r>
                <a14:m>
                  <m:oMath xmlns:m="http://schemas.openxmlformats.org/officeDocument/2006/math">
                    <m:r>
                      <a:rPr lang="en-US" altLang="zh-CN" b="0" i="1" smtClean="0">
                        <a:latin typeface="Cambria Math" panose="02040503050406030204" pitchFamily="18" charset="0"/>
                      </a:rPr>
                      <m:t>𝑇</m:t>
                    </m:r>
                  </m:oMath>
                </a14:m>
                <a:r>
                  <a:rPr lang="zh-CN" altLang="en-US" dirty="0"/>
                  <a:t>的每个元素对应到</a:t>
                </a:r>
                <a14:m>
                  <m:oMath xmlns:m="http://schemas.openxmlformats.org/officeDocument/2006/math">
                    <m:r>
                      <a:rPr lang="en-US" altLang="zh-CN" b="0" i="1" smtClean="0">
                        <a:latin typeface="Cambria Math" panose="02040503050406030204" pitchFamily="18" charset="0"/>
                      </a:rPr>
                      <m:t>𝑏</m:t>
                    </m:r>
                  </m:oMath>
                </a14:m>
                <a:r>
                  <a:rPr lang="zh-CN" altLang="en-US" dirty="0"/>
                  <a:t>个</a:t>
                </a:r>
                <a14:m>
                  <m:oMath xmlns:m="http://schemas.openxmlformats.org/officeDocument/2006/math">
                    <m:r>
                      <a:rPr lang="en-US" altLang="zh-CN" b="0" i="1" dirty="0" smtClean="0">
                        <a:latin typeface="Cambria Math" panose="02040503050406030204" pitchFamily="18" charset="0"/>
                      </a:rPr>
                      <m:t>𝑆</m:t>
                    </m:r>
                  </m:oMath>
                </a14:m>
                <a:r>
                  <a:rPr lang="zh-CN" altLang="en-US" dirty="0"/>
                  <a:t>中的元素，那么有：</a:t>
                </a:r>
                <a:endParaRPr lang="en-US" altLang="zh-CN" dirty="0"/>
              </a:p>
              <a:p>
                <a14:m>
                  <m:oMath xmlns:m="http://schemas.openxmlformats.org/officeDocument/2006/math">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𝑏</m:t>
                        </m:r>
                      </m:num>
                      <m:den>
                        <m:r>
                          <a:rPr lang="en-US" altLang="zh-CN" b="0" i="1" smtClean="0">
                            <a:latin typeface="Cambria Math" panose="02040503050406030204" pitchFamily="18" charset="0"/>
                          </a:rPr>
                          <m:t>𝑎</m:t>
                        </m:r>
                      </m:den>
                    </m:f>
                  </m:oMath>
                </a14:m>
                <a:endParaRPr lang="en-US" altLang="zh-CN" dirty="0"/>
              </a:p>
              <a:p>
                <a:r>
                  <a:rPr lang="zh-CN" altLang="en-US" dirty="0"/>
                  <a:t>举个例子：</a:t>
                </a:r>
                <a14:m>
                  <m:oMath xmlns:m="http://schemas.openxmlformats.org/officeDocument/2006/math">
                    <m:r>
                      <a:rPr lang="en-US" altLang="zh-CN" b="0" i="1" smtClean="0">
                        <a:latin typeface="Cambria Math" panose="02040503050406030204" pitchFamily="18" charset="0"/>
                      </a:rPr>
                      <m:t>𝑛</m:t>
                    </m:r>
                  </m:oMath>
                </a14:m>
                <a:r>
                  <a:rPr lang="zh-CN" altLang="en-US" dirty="0"/>
                  <a:t>个元素的圆排列不好计算，但是一个圆排列枚举端点后会对应</a:t>
                </a:r>
                <a14:m>
                  <m:oMath xmlns:m="http://schemas.openxmlformats.org/officeDocument/2006/math">
                    <m:r>
                      <a:rPr lang="en-US" altLang="zh-CN" b="0" i="1" smtClean="0">
                        <a:latin typeface="Cambria Math" panose="02040503050406030204" pitchFamily="18" charset="0"/>
                      </a:rPr>
                      <m:t>𝑛</m:t>
                    </m:r>
                  </m:oMath>
                </a14:m>
                <a:r>
                  <a:rPr lang="zh-CN" altLang="en-US" dirty="0"/>
                  <a:t>个全排列，所以</a:t>
                </a:r>
                <a14:m>
                  <m:oMath xmlns:m="http://schemas.openxmlformats.org/officeDocument/2006/math">
                    <m:r>
                      <a:rPr lang="en-US" altLang="zh-CN" b="0" i="1" smtClean="0">
                        <a:latin typeface="Cambria Math" panose="02040503050406030204" pitchFamily="18" charset="0"/>
                      </a:rPr>
                      <m:t>𝑛</m:t>
                    </m:r>
                  </m:oMath>
                </a14:m>
                <a:r>
                  <a:rPr lang="zh-CN" altLang="en-US" dirty="0"/>
                  <a:t>个元素的圆排列数量就是</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3235E363-0C21-4941-90E3-9EA4870103B0}"/>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r="-3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9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39A09-526F-4767-8987-C7175E2FD3CC}"/>
              </a:ext>
            </a:extLst>
          </p:cNvPr>
          <p:cNvSpPr>
            <a:spLocks noGrp="1"/>
          </p:cNvSpPr>
          <p:nvPr>
            <p:ph type="title"/>
          </p:nvPr>
        </p:nvSpPr>
        <p:spPr/>
        <p:txBody>
          <a:bodyPr/>
          <a:lstStyle/>
          <a:p>
            <a:r>
              <a:rPr lang="en-US" altLang="zh-CN" dirty="0"/>
              <a:t>Twelve Fold Way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C057082-EBAF-424F-B9B3-72EBFC425966}"/>
                  </a:ext>
                </a:extLst>
              </p:cNvPr>
              <p:cNvSpPr>
                <a:spLocks noGrp="1"/>
              </p:cNvSpPr>
              <p:nvPr>
                <p:ph sz="quarter" idx="1"/>
              </p:nvPr>
            </p:nvSpPr>
            <p:spPr/>
            <p:txBody>
              <a:bodyPr>
                <a:normAutofit/>
              </a:bodyPr>
              <a:lstStyle/>
              <a:p>
                <a:r>
                  <a:rPr lang="zh-CN" altLang="en-US" dirty="0"/>
                  <a:t>你需要解决</a:t>
                </a:r>
                <a14:m>
                  <m:oMath xmlns:m="http://schemas.openxmlformats.org/officeDocument/2006/math">
                    <m:r>
                      <a:rPr lang="en-US" altLang="zh-CN" b="0" i="1" smtClean="0">
                        <a:latin typeface="Cambria Math" panose="02040503050406030204" pitchFamily="18" charset="0"/>
                      </a:rPr>
                      <m:t>12</m:t>
                    </m:r>
                  </m:oMath>
                </a14:m>
                <a:r>
                  <a:rPr lang="zh-CN" altLang="en-US" dirty="0"/>
                  <a:t>个组合计数问题。</a:t>
                </a:r>
              </a:p>
              <a:p>
                <a14:m>
                  <m:oMath xmlns:m="http://schemas.openxmlformats.org/officeDocument/2006/math">
                    <m:r>
                      <a:rPr lang="en-US" altLang="zh-CN" b="0" i="1" smtClean="0">
                        <a:latin typeface="Cambria Math" panose="02040503050406030204" pitchFamily="18" charset="0"/>
                      </a:rPr>
                      <m:t>𝑛</m:t>
                    </m:r>
                  </m:oMath>
                </a14:m>
                <a:r>
                  <a:rPr lang="zh-CN" altLang="en-US" dirty="0"/>
                  <a:t>个有标号</a:t>
                </a:r>
                <a:r>
                  <a:rPr lang="en-US" altLang="zh-CN" dirty="0"/>
                  <a:t>/</a:t>
                </a:r>
                <a:r>
                  <a:rPr lang="zh-CN" altLang="en-US" dirty="0"/>
                  <a:t>无标号的球放到</a:t>
                </a:r>
                <a14:m>
                  <m:oMath xmlns:m="http://schemas.openxmlformats.org/officeDocument/2006/math">
                    <m:r>
                      <a:rPr lang="en-US" altLang="zh-CN" b="0" i="1" smtClean="0">
                        <a:latin typeface="Cambria Math" panose="02040503050406030204" pitchFamily="18" charset="0"/>
                      </a:rPr>
                      <m:t>𝑚</m:t>
                    </m:r>
                  </m:oMath>
                </a14:m>
                <a:r>
                  <a:rPr lang="zh-CN" altLang="en-US" dirty="0"/>
                  <a:t>个有标号</a:t>
                </a:r>
                <a:r>
                  <a:rPr lang="en-US" altLang="zh-CN" dirty="0"/>
                  <a:t>/</a:t>
                </a:r>
                <a:r>
                  <a:rPr lang="zh-CN" altLang="en-US" dirty="0"/>
                  <a:t>无标号的盒子</a:t>
                </a:r>
              </a:p>
              <a:p>
                <a:r>
                  <a:rPr lang="zh-CN" altLang="en-US" dirty="0"/>
                  <a:t>盒子有三种限制：</a:t>
                </a:r>
              </a:p>
              <a:p>
                <a:r>
                  <a:rPr lang="en-US" altLang="zh-CN" dirty="0"/>
                  <a:t>A</a:t>
                </a:r>
                <a:r>
                  <a:rPr lang="zh-CN" altLang="en-US" dirty="0"/>
                  <a:t>、无限制</a:t>
                </a:r>
              </a:p>
              <a:p>
                <a:r>
                  <a:rPr lang="en-US" altLang="zh-CN" dirty="0"/>
                  <a:t>B</a:t>
                </a:r>
                <a:r>
                  <a:rPr lang="zh-CN" altLang="en-US" dirty="0"/>
                  <a:t>、每个盒子至少有一个球</a:t>
                </a:r>
              </a:p>
              <a:p>
                <a:r>
                  <a:rPr lang="en-US" altLang="zh-CN" dirty="0"/>
                  <a:t>C</a:t>
                </a:r>
                <a:r>
                  <a:rPr lang="zh-CN" altLang="en-US" dirty="0"/>
                  <a:t>、每个盒子至多有一个球</a:t>
                </a:r>
              </a:p>
              <a:p>
                <a:r>
                  <a:rPr lang="zh-CN" altLang="en-US" dirty="0"/>
                  <a:t>共有</a:t>
                </a:r>
                <a14:m>
                  <m:oMath xmlns:m="http://schemas.openxmlformats.org/officeDocument/2006/math">
                    <m:r>
                      <a:rPr lang="en-US" altLang="zh-CN" b="0" i="1" smtClean="0">
                        <a:latin typeface="Cambria Math" panose="02040503050406030204" pitchFamily="18" charset="0"/>
                      </a:rPr>
                      <m:t>12</m:t>
                    </m:r>
                  </m:oMath>
                </a14:m>
                <a:r>
                  <a:rPr lang="zh-CN" altLang="en-US" dirty="0"/>
                  <a:t>种问题。</a:t>
                </a:r>
              </a:p>
            </p:txBody>
          </p:sp>
        </mc:Choice>
        <mc:Fallback xmlns="">
          <p:sp>
            <p:nvSpPr>
              <p:cNvPr id="3" name="内容占位符 2">
                <a:extLst>
                  <a:ext uri="{FF2B5EF4-FFF2-40B4-BE49-F238E27FC236}">
                    <a16:creationId xmlns:a16="http://schemas.microsoft.com/office/drawing/2014/main" id="{9C057082-EBAF-424F-B9B3-72EBFC425966}"/>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543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8FA8-BE31-47EB-A994-B989CF935A4B}"/>
              </a:ext>
            </a:extLst>
          </p:cNvPr>
          <p:cNvSpPr>
            <a:spLocks noGrp="1"/>
          </p:cNvSpPr>
          <p:nvPr>
            <p:ph type="title"/>
          </p:nvPr>
        </p:nvSpPr>
        <p:spPr/>
        <p:txBody>
          <a:bodyPr/>
          <a:lstStyle/>
          <a:p>
            <a:r>
              <a:rPr lang="en-US" altLang="zh-CN" dirty="0"/>
              <a:t>Twelve Fold Way</a:t>
            </a:r>
            <a:endParaRPr lang="zh-CN" altLang="en-US" dirty="0"/>
          </a:p>
        </p:txBody>
      </p:sp>
      <p:sp>
        <p:nvSpPr>
          <p:cNvPr id="3" name="内容占位符 2">
            <a:extLst>
              <a:ext uri="{FF2B5EF4-FFF2-40B4-BE49-F238E27FC236}">
                <a16:creationId xmlns:a16="http://schemas.microsoft.com/office/drawing/2014/main" id="{A39043D0-AC18-40AF-85AE-1AC0A66E7C9D}"/>
              </a:ext>
            </a:extLst>
          </p:cNvPr>
          <p:cNvSpPr>
            <a:spLocks noGrp="1"/>
          </p:cNvSpPr>
          <p:nvPr>
            <p:ph sz="quarter" idx="1"/>
          </p:nvPr>
        </p:nvSpPr>
        <p:spPr>
          <a:xfrm>
            <a:off x="609600" y="1219200"/>
            <a:ext cx="10972800" cy="4937760"/>
          </a:xfrm>
        </p:spPr>
        <p:txBody>
          <a:bodyPr/>
          <a:lstStyle/>
          <a:p>
            <a:r>
              <a:rPr lang="zh-CN" altLang="en-US" dirty="0">
                <a:latin typeface="Consolas" panose="020B0609020204030204" pitchFamily="49" charset="0"/>
              </a:rPr>
              <a:t>为了方便，我们设</a:t>
            </a:r>
            <a:r>
              <a:rPr lang="en-US" altLang="zh-CN" dirty="0">
                <a:latin typeface="Consolas" panose="020B0609020204030204" pitchFamily="49" charset="0"/>
              </a:rPr>
              <a:t>U</a:t>
            </a:r>
            <a:r>
              <a:rPr lang="zh-CN" altLang="en-US" dirty="0">
                <a:latin typeface="Consolas" panose="020B0609020204030204" pitchFamily="49" charset="0"/>
              </a:rPr>
              <a:t>代表无标号，</a:t>
            </a:r>
            <a:r>
              <a:rPr lang="en-US" altLang="zh-CN" dirty="0">
                <a:latin typeface="Consolas" panose="020B0609020204030204" pitchFamily="49" charset="0"/>
              </a:rPr>
              <a:t>L</a:t>
            </a:r>
            <a:r>
              <a:rPr lang="zh-CN" altLang="en-US" dirty="0">
                <a:latin typeface="Consolas" panose="020B0609020204030204" pitchFamily="49" charset="0"/>
              </a:rPr>
              <a:t>代表有标号，这样一个问题就可以用三个字母表示，第一个字母表示球是否有标号，第二个字母表示盒子是否有标号，第三个字母表示限制。</a:t>
            </a:r>
          </a:p>
        </p:txBody>
      </p:sp>
    </p:spTree>
    <p:extLst>
      <p:ext uri="{BB962C8B-B14F-4D97-AF65-F5344CB8AC3E}">
        <p14:creationId xmlns:p14="http://schemas.microsoft.com/office/powerpoint/2010/main" val="18360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B1D5A-1E2B-4BB8-9C6B-7ED5CB6B6277}"/>
              </a:ext>
            </a:extLst>
          </p:cNvPr>
          <p:cNvSpPr>
            <a:spLocks noGrp="1"/>
          </p:cNvSpPr>
          <p:nvPr>
            <p:ph type="title"/>
          </p:nvPr>
        </p:nvSpPr>
        <p:spPr/>
        <p:txBody>
          <a:bodyPr/>
          <a:lstStyle/>
          <a:p>
            <a:r>
              <a:rPr lang="en-US" altLang="zh-CN" dirty="0"/>
              <a:t>Twelve Fold Way</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0AD7BEF-277E-45D7-BC74-A6C9208812B8}"/>
                  </a:ext>
                </a:extLst>
              </p:cNvPr>
              <p:cNvSpPr>
                <a:spLocks noGrp="1"/>
              </p:cNvSpPr>
              <p:nvPr>
                <p:ph sz="quarter" idx="1"/>
              </p:nvPr>
            </p:nvSpPr>
            <p:spPr/>
            <p:txBody>
              <a:bodyPr/>
              <a:lstStyle/>
              <a:p>
                <a:r>
                  <a:rPr lang="zh-CN" altLang="en-US" dirty="0">
                    <a:latin typeface="Consolas" panose="020B0609020204030204" pitchFamily="49" charset="0"/>
                  </a:rPr>
                  <a:t>让我们先从简单的情况入手。</a:t>
                </a:r>
                <a:endParaRPr lang="en-US" altLang="zh-CN" dirty="0">
                  <a:latin typeface="Consolas" panose="020B0609020204030204" pitchFamily="49" charset="0"/>
                </a:endParaRPr>
              </a:p>
              <a:p>
                <a:r>
                  <a:rPr lang="en-US" altLang="zh-CN" dirty="0">
                    <a:latin typeface="Consolas" panose="020B0609020204030204" pitchFamily="49" charset="0"/>
                  </a:rPr>
                  <a:t>1</a:t>
                </a:r>
                <a:r>
                  <a:rPr lang="zh-CN" altLang="en-US" dirty="0">
                    <a:latin typeface="Consolas" panose="020B0609020204030204" pitchFamily="49" charset="0"/>
                  </a:rPr>
                  <a:t>、（</a:t>
                </a:r>
                <a:r>
                  <a:rPr lang="en-US" altLang="zh-CN" dirty="0">
                    <a:latin typeface="Consolas" panose="020B0609020204030204" pitchFamily="49" charset="0"/>
                  </a:rPr>
                  <a:t>LLA</a:t>
                </a:r>
                <a:r>
                  <a:rPr lang="zh-CN" altLang="en-US" dirty="0">
                    <a:latin typeface="Consolas" panose="020B0609020204030204" pitchFamily="49" charset="0"/>
                  </a:rPr>
                  <a:t>）</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个有标号的球放到</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个有标号的盒子里面。</a:t>
                </a:r>
                <a:endParaRPr lang="en-US" altLang="zh-CN" dirty="0">
                  <a:latin typeface="Consolas" panose="020B0609020204030204" pitchFamily="49" charset="0"/>
                </a:endParaRPr>
              </a:p>
              <a:p>
                <a:pPr lvl="1"/>
                <a:r>
                  <a:rPr lang="zh-CN" altLang="en-US" dirty="0">
                    <a:latin typeface="Consolas" panose="020B0609020204030204" pitchFamily="49" charset="0"/>
                  </a:rPr>
                  <a:t>相当于为每一个球选一个盒子放进去，一个球有</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种情况。</a:t>
                </a:r>
                <a:endParaRPr lang="en-US" altLang="zh-CN" dirty="0">
                  <a:latin typeface="Consolas" panose="020B0609020204030204" pitchFamily="49" charset="0"/>
                </a:endParaRPr>
              </a:p>
              <a:p>
                <a:pPr lvl="1"/>
                <a:r>
                  <a:rPr lang="zh-CN" altLang="en-US" dirty="0">
                    <a:latin typeface="Consolas" panose="020B0609020204030204" pitchFamily="49" charset="0"/>
                  </a:rPr>
                  <a:t>所以答案就是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𝑛</m:t>
                        </m:r>
                      </m:sup>
                    </m:sSup>
                  </m:oMath>
                </a14:m>
                <a:endParaRPr lang="en-US" altLang="zh-CN" dirty="0">
                  <a:latin typeface="Consolas" panose="020B0609020204030204" pitchFamily="49" charset="0"/>
                </a:endParaRPr>
              </a:p>
              <a:p>
                <a:r>
                  <a:rPr lang="en-US" altLang="zh-CN" dirty="0">
                    <a:latin typeface="Consolas" panose="020B0609020204030204" pitchFamily="49" charset="0"/>
                  </a:rPr>
                  <a:t>2</a:t>
                </a:r>
                <a:r>
                  <a:rPr lang="zh-CN" altLang="en-US" dirty="0">
                    <a:latin typeface="Consolas" panose="020B0609020204030204" pitchFamily="49" charset="0"/>
                  </a:rPr>
                  <a:t>、（</a:t>
                </a:r>
                <a:r>
                  <a:rPr lang="en-US" altLang="zh-CN" dirty="0">
                    <a:latin typeface="Consolas" panose="020B0609020204030204" pitchFamily="49" charset="0"/>
                  </a:rPr>
                  <a:t>ULC</a:t>
                </a:r>
                <a:r>
                  <a:rPr lang="zh-CN" altLang="en-US" dirty="0">
                    <a:latin typeface="Consolas" panose="020B0609020204030204" pitchFamily="49" charset="0"/>
                  </a:rPr>
                  <a:t>）</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个无标号的球放到</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个有标号的盒子里面，每一个盒子最多放一个。</a:t>
                </a:r>
                <a:endParaRPr lang="en-US" altLang="zh-CN" dirty="0">
                  <a:latin typeface="Consolas" panose="020B0609020204030204" pitchFamily="49" charset="0"/>
                </a:endParaRPr>
              </a:p>
              <a:p>
                <a:pPr lvl="1"/>
                <a:r>
                  <a:rPr lang="zh-CN" altLang="en-US" dirty="0">
                    <a:latin typeface="Consolas" panose="020B0609020204030204" pitchFamily="49" charset="0"/>
                  </a:rPr>
                  <a:t>相当于选择</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个盒子放球。</a:t>
                </a:r>
                <a:endParaRPr lang="en-US" altLang="zh-CN" dirty="0">
                  <a:latin typeface="Consolas" panose="020B0609020204030204" pitchFamily="49" charset="0"/>
                </a:endParaRPr>
              </a:p>
              <a:p>
                <a:pPr lvl="1"/>
                <a:r>
                  <a:rPr lang="zh-CN" altLang="en-US" dirty="0">
                    <a:latin typeface="Consolas" panose="020B0609020204030204" pitchFamily="49" charset="0"/>
                  </a:rPr>
                  <a:t>所以答案就是</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𝑛</m:t>
                            </m:r>
                          </m:den>
                        </m:f>
                      </m:e>
                    </m:d>
                  </m:oMath>
                </a14:m>
                <a:endParaRPr lang="en-US" altLang="zh-CN" dirty="0">
                  <a:latin typeface="Consolas" panose="020B0609020204030204" pitchFamily="49" charset="0"/>
                </a:endParaRPr>
              </a:p>
              <a:p>
                <a:r>
                  <a:rPr lang="en-US" altLang="zh-CN" dirty="0">
                    <a:latin typeface="Consolas" panose="020B0609020204030204" pitchFamily="49" charset="0"/>
                  </a:rPr>
                  <a:t>3</a:t>
                </a:r>
                <a:r>
                  <a:rPr lang="zh-CN" altLang="en-US" dirty="0">
                    <a:latin typeface="Consolas" panose="020B0609020204030204" pitchFamily="49" charset="0"/>
                  </a:rPr>
                  <a:t>、（</a:t>
                </a:r>
                <a:r>
                  <a:rPr lang="en-US" altLang="zh-CN" dirty="0">
                    <a:latin typeface="Consolas" panose="020B0609020204030204" pitchFamily="49" charset="0"/>
                  </a:rPr>
                  <a:t>LLC</a:t>
                </a:r>
                <a:r>
                  <a:rPr lang="zh-CN" altLang="en-US" dirty="0">
                    <a:latin typeface="Consolas" panose="020B0609020204030204" pitchFamily="49" charset="0"/>
                  </a:rPr>
                  <a:t>）</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个有标号的球放到</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个有标号的盒子里面，每一个盒子最多放一个。</a:t>
                </a:r>
                <a:endParaRPr lang="en-US" altLang="zh-CN" dirty="0">
                  <a:latin typeface="Consolas" panose="020B0609020204030204" pitchFamily="49" charset="0"/>
                </a:endParaRPr>
              </a:p>
              <a:p>
                <a:pPr lvl="1"/>
                <a:r>
                  <a:rPr lang="zh-CN" altLang="en-US" dirty="0">
                    <a:latin typeface="Consolas" panose="020B0609020204030204" pitchFamily="49" charset="0"/>
                  </a:rPr>
                  <a:t>上一个的答案再乘</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latin typeface="Consolas" panose="020B0609020204030204" pitchFamily="49" charset="0"/>
                  </a:rPr>
                  <a:t>，也就是</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oMath>
                </a14:m>
                <a:r>
                  <a:rPr lang="zh-CN" altLang="en-US" dirty="0">
                    <a:latin typeface="Consolas" panose="020B0609020204030204" pitchFamily="49" charset="0"/>
                  </a:rPr>
                  <a:t>。</a:t>
                </a:r>
              </a:p>
            </p:txBody>
          </p:sp>
        </mc:Choice>
        <mc:Fallback>
          <p:sp>
            <p:nvSpPr>
              <p:cNvPr id="3" name="内容占位符 2">
                <a:extLst>
                  <a:ext uri="{FF2B5EF4-FFF2-40B4-BE49-F238E27FC236}">
                    <a16:creationId xmlns:a16="http://schemas.microsoft.com/office/drawing/2014/main" id="{90AD7BEF-277E-45D7-BC74-A6C9208812B8}"/>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r="-167" b="-6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424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774E3-414A-41AD-878C-62319A7308C1}"/>
              </a:ext>
            </a:extLst>
          </p:cNvPr>
          <p:cNvSpPr>
            <a:spLocks noGrp="1"/>
          </p:cNvSpPr>
          <p:nvPr>
            <p:ph type="title"/>
          </p:nvPr>
        </p:nvSpPr>
        <p:spPr/>
        <p:txBody>
          <a:bodyPr/>
          <a:lstStyle/>
          <a:p>
            <a:r>
              <a:rPr lang="en-US" altLang="zh-CN" dirty="0"/>
              <a:t>Twelve Fold Way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67C6B49-9F96-4879-B857-FA7BE1797509}"/>
                  </a:ext>
                </a:extLst>
              </p:cNvPr>
              <p:cNvSpPr>
                <a:spLocks noGrp="1"/>
              </p:cNvSpPr>
              <p:nvPr>
                <p:ph sz="quarter" idx="1"/>
              </p:nvPr>
            </p:nvSpPr>
            <p:spPr/>
            <p:txBody>
              <a:bodyPr/>
              <a:lstStyle/>
              <a:p>
                <a:r>
                  <a:rPr lang="en-US" altLang="zh-CN" dirty="0">
                    <a:latin typeface="Consolas" panose="020B0609020204030204" pitchFamily="49" charset="0"/>
                  </a:rPr>
                  <a:t>4</a:t>
                </a:r>
                <a:r>
                  <a:rPr lang="zh-CN" altLang="en-US" dirty="0">
                    <a:latin typeface="Consolas" panose="020B0609020204030204" pitchFamily="49" charset="0"/>
                  </a:rPr>
                  <a:t>、（</a:t>
                </a:r>
                <a:r>
                  <a:rPr lang="en-US" altLang="zh-CN" dirty="0">
                    <a:latin typeface="Consolas" panose="020B0609020204030204" pitchFamily="49" charset="0"/>
                  </a:rPr>
                  <a:t>LUC</a:t>
                </a:r>
                <a:r>
                  <a:rPr lang="zh-CN" altLang="en-US" dirty="0">
                    <a:latin typeface="Consolas" panose="020B0609020204030204" pitchFamily="49" charset="0"/>
                  </a:rPr>
                  <a:t>）</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个有标号的球放到</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个无标号的盒子里面，每一个盒子至多放一个。</a:t>
                </a:r>
                <a:endParaRPr lang="en-US" altLang="zh-CN" dirty="0">
                  <a:latin typeface="Consolas" panose="020B0609020204030204" pitchFamily="49" charset="0"/>
                </a:endParaRPr>
              </a:p>
              <a:p>
                <a:pPr lvl="1"/>
                <a:r>
                  <a:rPr lang="en-US" altLang="zh-CN" dirty="0" err="1">
                    <a:latin typeface="Consolas" panose="020B0609020204030204" pitchFamily="49" charset="0"/>
                  </a:rPr>
                  <a:t>emmmm</a:t>
                </a:r>
                <a:r>
                  <a:rPr lang="en-US" altLang="zh-CN" dirty="0">
                    <a:latin typeface="Consolas" panose="020B0609020204030204" pitchFamily="49" charset="0"/>
                  </a:rPr>
                  <a:t>……</a:t>
                </a:r>
              </a:p>
              <a:p>
                <a:pPr lvl="1"/>
                <a:r>
                  <a:rPr lang="zh-CN" altLang="en-US" dirty="0">
                    <a:latin typeface="Consolas" panose="020B0609020204030204" pitchFamily="49" charset="0"/>
                  </a:rPr>
                  <a:t>怎么放都是一样的。</a:t>
                </a:r>
                <a:endParaRPr lang="en-US" altLang="zh-CN" dirty="0">
                  <a:latin typeface="Consolas" panose="020B0609020204030204" pitchFamily="49" charset="0"/>
                </a:endParaRPr>
              </a:p>
              <a:p>
                <a:pPr lvl="1"/>
                <a:r>
                  <a:rPr lang="zh-CN" altLang="en-US" dirty="0">
                    <a:latin typeface="Consolas" panose="020B0609020204030204" pitchFamily="49" charset="0"/>
                  </a:rPr>
                  <a:t>答案是</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oMath>
                </a14:m>
                <a:r>
                  <a:rPr lang="zh-CN" altLang="en-US"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5</a:t>
                </a:r>
                <a:r>
                  <a:rPr lang="zh-CN" altLang="en-US" dirty="0">
                    <a:latin typeface="Consolas" panose="020B0609020204030204" pitchFamily="49" charset="0"/>
                  </a:rPr>
                  <a:t>、（</a:t>
                </a:r>
                <a:r>
                  <a:rPr lang="en-US" altLang="zh-CN" dirty="0">
                    <a:latin typeface="Consolas" panose="020B0609020204030204" pitchFamily="49" charset="0"/>
                  </a:rPr>
                  <a:t>UUC</a:t>
                </a:r>
                <a:r>
                  <a:rPr lang="zh-CN" altLang="en-US" dirty="0">
                    <a:latin typeface="Consolas" panose="020B0609020204030204" pitchFamily="49" charset="0"/>
                  </a:rPr>
                  <a:t>）</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个无标号的球放到</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个无标号的盒子里面，每一个盒子至多放一个。</a:t>
                </a:r>
                <a:endParaRPr lang="en-US" altLang="zh-CN" dirty="0">
                  <a:latin typeface="Consolas" panose="020B0609020204030204" pitchFamily="49" charset="0"/>
                </a:endParaRPr>
              </a:p>
              <a:p>
                <a:pPr lvl="1"/>
                <a:r>
                  <a:rPr lang="zh-CN" altLang="en-US" dirty="0">
                    <a:latin typeface="Consolas" panose="020B0609020204030204" pitchFamily="49" charset="0"/>
                  </a:rPr>
                  <a:t>这</a:t>
                </a:r>
                <a:r>
                  <a:rPr lang="en-US" altLang="zh-CN" dirty="0">
                    <a:latin typeface="Consolas" panose="020B0609020204030204" pitchFamily="49" charset="0"/>
                  </a:rPr>
                  <a:t>……</a:t>
                </a:r>
              </a:p>
              <a:p>
                <a:pPr lvl="1"/>
                <a:r>
                  <a:rPr lang="zh-CN" altLang="en-US" dirty="0">
                    <a:latin typeface="Consolas" panose="020B0609020204030204" pitchFamily="49" charset="0"/>
                  </a:rPr>
                  <a:t>还是一样的。</a:t>
                </a:r>
                <a:endParaRPr lang="en-US" altLang="zh-CN" dirty="0">
                  <a:latin typeface="Consolas" panose="020B0609020204030204" pitchFamily="49" charset="0"/>
                </a:endParaRPr>
              </a:p>
              <a:p>
                <a:pPr lvl="1"/>
                <a:r>
                  <a:rPr lang="zh-CN" altLang="en-US" dirty="0">
                    <a:latin typeface="Consolas" panose="020B0609020204030204" pitchFamily="49" charset="0"/>
                  </a:rPr>
                  <a:t>答案仍然是</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oMath>
                </a14:m>
                <a:r>
                  <a:rPr lang="zh-CN" altLang="en-US" dirty="0">
                    <a:latin typeface="Consolas" panose="020B0609020204030204" pitchFamily="49" charset="0"/>
                  </a:rPr>
                  <a:t>。</a:t>
                </a:r>
                <a:endParaRPr lang="en-US" altLang="zh-CN" dirty="0">
                  <a:latin typeface="Consolas" panose="020B0609020204030204" pitchFamily="49" charset="0"/>
                </a:endParaRPr>
              </a:p>
              <a:p>
                <a:endParaRPr lang="zh-CN" altLang="en-US"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367C6B49-9F96-4879-B857-FA7BE1797509}"/>
                  </a:ext>
                </a:extLst>
              </p:cNvPr>
              <p:cNvSpPr>
                <a:spLocks noGrp="1" noRot="1" noChangeAspect="1" noMove="1" noResize="1" noEditPoints="1" noAdjustHandles="1" noChangeArrowheads="1" noChangeShapeType="1" noTextEdit="1"/>
              </p:cNvSpPr>
              <p:nvPr>
                <p:ph sz="quarter" idx="1"/>
              </p:nvPr>
            </p:nvSpPr>
            <p:spPr>
              <a:blipFill>
                <a:blip r:embed="rId2"/>
                <a:stretch>
                  <a:fillRect l="-500" t="-1235" r="-167"/>
                </a:stretch>
              </a:blipFill>
            </p:spPr>
            <p:txBody>
              <a:bodyPr/>
              <a:lstStyle/>
              <a:p>
                <a:r>
                  <a:rPr lang="zh-CN" altLang="en-US">
                    <a:noFill/>
                  </a:rPr>
                  <a:t> </a:t>
                </a:r>
              </a:p>
            </p:txBody>
          </p:sp>
        </mc:Fallback>
      </mc:AlternateContent>
      <p:pic>
        <p:nvPicPr>
          <p:cNvPr id="4" name="Picture 2" descr="C:\Users\Administrator\Desktop\QQ图片20181010161129.jpg">
            <a:extLst>
              <a:ext uri="{FF2B5EF4-FFF2-40B4-BE49-F238E27FC236}">
                <a16:creationId xmlns:a16="http://schemas.microsoft.com/office/drawing/2014/main" id="{B8606872-960D-4A23-8977-50A2FCAA082F}"/>
              </a:ext>
            </a:extLst>
          </p:cNvPr>
          <p:cNvPicPr>
            <a:picLocks noChangeAspect="1" noChangeArrowheads="1"/>
          </p:cNvPicPr>
          <p:nvPr/>
        </p:nvPicPr>
        <p:blipFill>
          <a:blip r:embed="rId3"/>
          <a:srcRect/>
          <a:stretch>
            <a:fillRect/>
          </a:stretch>
        </p:blipFill>
        <p:spPr bwMode="auto">
          <a:xfrm>
            <a:off x="10010764" y="1751248"/>
            <a:ext cx="1571636" cy="1571636"/>
          </a:xfrm>
          <a:prstGeom prst="rect">
            <a:avLst/>
          </a:prstGeom>
          <a:noFill/>
        </p:spPr>
      </p:pic>
      <p:pic>
        <p:nvPicPr>
          <p:cNvPr id="5" name="Picture 3" descr="H:\信息学奥赛\各种培训\正睿\正睿纪念录\上课表情.jpg">
            <a:extLst>
              <a:ext uri="{FF2B5EF4-FFF2-40B4-BE49-F238E27FC236}">
                <a16:creationId xmlns:a16="http://schemas.microsoft.com/office/drawing/2014/main" id="{01A51116-71DF-43C2-BF77-28659F3F858F}"/>
              </a:ext>
            </a:extLst>
          </p:cNvPr>
          <p:cNvPicPr>
            <a:picLocks noChangeAspect="1" noChangeArrowheads="1"/>
          </p:cNvPicPr>
          <p:nvPr/>
        </p:nvPicPr>
        <p:blipFill>
          <a:blip r:embed="rId4"/>
          <a:srcRect/>
          <a:stretch>
            <a:fillRect/>
          </a:stretch>
        </p:blipFill>
        <p:spPr bwMode="auto">
          <a:xfrm>
            <a:off x="9867888" y="3854932"/>
            <a:ext cx="1714512" cy="1506475"/>
          </a:xfrm>
          <a:prstGeom prst="rect">
            <a:avLst/>
          </a:prstGeom>
          <a:noFill/>
        </p:spPr>
      </p:pic>
    </p:spTree>
    <p:extLst>
      <p:ext uri="{BB962C8B-B14F-4D97-AF65-F5344CB8AC3E}">
        <p14:creationId xmlns:p14="http://schemas.microsoft.com/office/powerpoint/2010/main" val="54740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diamond(in)">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fade">
                                      <p:cBhvr>
                                        <p:cTn id="59" dur="1000"/>
                                        <p:tgtEl>
                                          <p:spTgt spid="3">
                                            <p:txEl>
                                              <p:pRg st="6" end="6"/>
                                            </p:txEl>
                                          </p:spTgt>
                                        </p:tgtEl>
                                      </p:cBhvr>
                                    </p:animEffect>
                                    <p:anim calcmode="lin" valueType="num">
                                      <p:cBhvr>
                                        <p:cTn id="6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animEffect transition="in" filter="fade">
                                      <p:cBhvr>
                                        <p:cTn id="66" dur="1000"/>
                                        <p:tgtEl>
                                          <p:spTgt spid="3">
                                            <p:txEl>
                                              <p:pRg st="7" end="7"/>
                                            </p:txEl>
                                          </p:spTgt>
                                        </p:tgtEl>
                                      </p:cBhvr>
                                    </p:animEffect>
                                    <p:anim calcmode="lin" valueType="num">
                                      <p:cBhvr>
                                        <p:cTn id="6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0358D-8F0B-4D26-9239-BA8C3E81A25B}"/>
              </a:ext>
            </a:extLst>
          </p:cNvPr>
          <p:cNvSpPr>
            <a:spLocks noGrp="1"/>
          </p:cNvSpPr>
          <p:nvPr>
            <p:ph type="title"/>
          </p:nvPr>
        </p:nvSpPr>
        <p:spPr/>
        <p:txBody>
          <a:bodyPr/>
          <a:lstStyle/>
          <a:p>
            <a:r>
              <a:rPr lang="en-US" altLang="zh-CN" dirty="0"/>
              <a:t>Twelve Fold Way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071D393-8972-40E5-9C00-475CAF1594C6}"/>
                  </a:ext>
                </a:extLst>
              </p:cNvPr>
              <p:cNvSpPr>
                <a:spLocks noGrp="1"/>
              </p:cNvSpPr>
              <p:nvPr>
                <p:ph sz="quarter" idx="1"/>
              </p:nvPr>
            </p:nvSpPr>
            <p:spPr/>
            <p:txBody>
              <a:bodyPr/>
              <a:lstStyle/>
              <a:p>
                <a:r>
                  <a:rPr lang="en-US" altLang="zh-CN" dirty="0"/>
                  <a:t>6</a:t>
                </a:r>
                <a:r>
                  <a:rPr lang="zh-CN" altLang="en-US" dirty="0"/>
                  <a:t>、（</a:t>
                </a:r>
                <a:r>
                  <a:rPr lang="en-US" altLang="zh-CN" dirty="0"/>
                  <a:t>ULB</a:t>
                </a:r>
                <a:r>
                  <a:rPr lang="zh-CN" altLang="en-US" dirty="0"/>
                  <a:t>）</a:t>
                </a:r>
                <a14:m>
                  <m:oMath xmlns:m="http://schemas.openxmlformats.org/officeDocument/2006/math">
                    <m:r>
                      <a:rPr lang="en-US" altLang="zh-CN" b="0" i="1" smtClean="0">
                        <a:latin typeface="Cambria Math" panose="02040503050406030204" pitchFamily="18" charset="0"/>
                      </a:rPr>
                      <m:t>𝑛</m:t>
                    </m:r>
                  </m:oMath>
                </a14:m>
                <a:r>
                  <a:rPr lang="zh-CN" altLang="en-US" dirty="0"/>
                  <a:t>个无标号的球放到</a:t>
                </a:r>
                <a14:m>
                  <m:oMath xmlns:m="http://schemas.openxmlformats.org/officeDocument/2006/math">
                    <m:r>
                      <a:rPr lang="en-US" altLang="zh-CN" b="0" i="1" smtClean="0">
                        <a:latin typeface="Cambria Math" panose="02040503050406030204" pitchFamily="18" charset="0"/>
                      </a:rPr>
                      <m:t>𝑚</m:t>
                    </m:r>
                  </m:oMath>
                </a14:m>
                <a:r>
                  <a:rPr lang="zh-CN" altLang="en-US" dirty="0"/>
                  <a:t>个有标号的盒子里面，不允许有空盒。</a:t>
                </a:r>
                <a:endParaRPr lang="en-US" altLang="zh-CN" dirty="0"/>
              </a:p>
              <a:p>
                <a:pPr lvl="1"/>
                <a:r>
                  <a:rPr lang="zh-CN" altLang="en-US" dirty="0"/>
                  <a:t>让我们画一下图。</a:t>
                </a:r>
                <a:endParaRPr lang="en-US" altLang="zh-CN" dirty="0"/>
              </a:p>
              <a:p>
                <a:endParaRPr lang="en-US" altLang="zh-CN" dirty="0"/>
              </a:p>
              <a:p>
                <a:endParaRPr lang="en-US" altLang="zh-CN" dirty="0"/>
              </a:p>
              <a:p>
                <a:endParaRPr lang="en-US" altLang="zh-CN" dirty="0"/>
              </a:p>
              <a:p>
                <a:endParaRPr lang="en-US" altLang="zh-CN" dirty="0"/>
              </a:p>
              <a:p>
                <a:r>
                  <a:rPr lang="zh-CN" altLang="en-US" dirty="0"/>
                  <a:t>相当于你有</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个间隔，你需要从中选择</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−1</m:t>
                    </m:r>
                  </m:oMath>
                </a14:m>
                <a:r>
                  <a:rPr lang="zh-CN" altLang="en-US" dirty="0"/>
                  <a:t>个位置插板，将这</a:t>
                </a:r>
                <a14:m>
                  <m:oMath xmlns:m="http://schemas.openxmlformats.org/officeDocument/2006/math">
                    <m:r>
                      <a:rPr lang="en-US" altLang="zh-CN" b="0" i="1" smtClean="0">
                        <a:latin typeface="Cambria Math" panose="02040503050406030204" pitchFamily="18" charset="0"/>
                      </a:rPr>
                      <m:t>𝑛</m:t>
                    </m:r>
                  </m:oMath>
                </a14:m>
                <a:r>
                  <a:rPr lang="zh-CN" altLang="en-US" dirty="0"/>
                  <a:t>个小球分到</a:t>
                </a:r>
                <a14:m>
                  <m:oMath xmlns:m="http://schemas.openxmlformats.org/officeDocument/2006/math">
                    <m:r>
                      <a:rPr lang="en-US" altLang="zh-CN" b="0" i="1" smtClean="0">
                        <a:latin typeface="Cambria Math" panose="02040503050406030204" pitchFamily="18" charset="0"/>
                      </a:rPr>
                      <m:t>𝑚</m:t>
                    </m:r>
                  </m:oMath>
                </a14:m>
                <a:r>
                  <a:rPr lang="zh-CN" altLang="en-US" dirty="0"/>
                  <a:t>个盒子中。</a:t>
                </a:r>
                <a:endParaRPr lang="en-US" altLang="zh-CN" dirty="0"/>
              </a:p>
              <a:p>
                <a:r>
                  <a:rPr lang="zh-CN" altLang="en-US" dirty="0"/>
                  <a:t>所以答案是</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r>
                              <a:rPr lang="en-US" altLang="zh-CN" b="0" i="1" smtClean="0">
                                <a:latin typeface="Cambria Math" panose="02040503050406030204" pitchFamily="18" charset="0"/>
                              </a:rPr>
                              <m:t>−1</m:t>
                            </m:r>
                          </m:den>
                        </m:f>
                      </m:e>
                    </m:d>
                  </m:oMath>
                </a14:m>
                <a:r>
                  <a:rPr lang="zh-CN" altLang="en-US" dirty="0"/>
                  <a:t>。</a:t>
                </a:r>
                <a:endParaRPr lang="en-US" altLang="zh-CN" dirty="0"/>
              </a:p>
              <a:p>
                <a:r>
                  <a:rPr lang="zh-CN" altLang="en-US" b="1" dirty="0"/>
                  <a:t>这就是插板法（划重点）。</a:t>
                </a:r>
              </a:p>
            </p:txBody>
          </p:sp>
        </mc:Choice>
        <mc:Fallback xmlns="">
          <p:sp>
            <p:nvSpPr>
              <p:cNvPr id="3" name="内容占位符 2">
                <a:extLst>
                  <a:ext uri="{FF2B5EF4-FFF2-40B4-BE49-F238E27FC236}">
                    <a16:creationId xmlns:a16="http://schemas.microsoft.com/office/drawing/2014/main" id="{3071D393-8972-40E5-9C00-475CAF1594C6}"/>
                  </a:ext>
                </a:extLst>
              </p:cNvPr>
              <p:cNvSpPr>
                <a:spLocks noGrp="1" noRot="1" noChangeAspect="1" noMove="1" noResize="1" noEditPoints="1" noAdjustHandles="1" noChangeArrowheads="1" noChangeShapeType="1" noTextEdit="1"/>
              </p:cNvSpPr>
              <p:nvPr>
                <p:ph sz="quarter" idx="1"/>
              </p:nvPr>
            </p:nvSpPr>
            <p:spPr>
              <a:blipFill>
                <a:blip r:embed="rId2"/>
                <a:stretch>
                  <a:fillRect l="-500" t="-1358" r="-278"/>
                </a:stretch>
              </a:blipFill>
            </p:spPr>
            <p:txBody>
              <a:bodyPr/>
              <a:lstStyle/>
              <a:p>
                <a:r>
                  <a:rPr lang="zh-CN" altLang="en-US">
                    <a:noFill/>
                  </a:rPr>
                  <a:t> </a:t>
                </a:r>
              </a:p>
            </p:txBody>
          </p:sp>
        </mc:Fallback>
      </mc:AlternateContent>
      <p:pic>
        <p:nvPicPr>
          <p:cNvPr id="5" name="Picture 5" descr="C:\Users\Administrator\Desktop\图片1.png">
            <a:extLst>
              <a:ext uri="{FF2B5EF4-FFF2-40B4-BE49-F238E27FC236}">
                <a16:creationId xmlns:a16="http://schemas.microsoft.com/office/drawing/2014/main" id="{B4E281AF-32C9-49D7-9FE1-9BE2F48C1E28}"/>
              </a:ext>
            </a:extLst>
          </p:cNvPr>
          <p:cNvPicPr>
            <a:picLocks noChangeAspect="1" noChangeArrowheads="1"/>
          </p:cNvPicPr>
          <p:nvPr/>
        </p:nvPicPr>
        <p:blipFill>
          <a:blip r:embed="rId3"/>
          <a:srcRect/>
          <a:stretch>
            <a:fillRect/>
          </a:stretch>
        </p:blipFill>
        <p:spPr bwMode="auto">
          <a:xfrm>
            <a:off x="1306610" y="2091517"/>
            <a:ext cx="7345975" cy="1714512"/>
          </a:xfrm>
          <a:prstGeom prst="rect">
            <a:avLst/>
          </a:prstGeom>
          <a:noFill/>
        </p:spPr>
      </p:pic>
    </p:spTree>
    <p:extLst>
      <p:ext uri="{BB962C8B-B14F-4D97-AF65-F5344CB8AC3E}">
        <p14:creationId xmlns:p14="http://schemas.microsoft.com/office/powerpoint/2010/main" val="205869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2CD00-8E40-445A-A8DB-283912E72CE4}"/>
              </a:ext>
            </a:extLst>
          </p:cNvPr>
          <p:cNvSpPr>
            <a:spLocks noGrp="1"/>
          </p:cNvSpPr>
          <p:nvPr>
            <p:ph type="title"/>
          </p:nvPr>
        </p:nvSpPr>
        <p:spPr/>
        <p:txBody>
          <a:bodyPr/>
          <a:lstStyle/>
          <a:p>
            <a:r>
              <a:rPr lang="en-US" altLang="zh-CN" dirty="0"/>
              <a:t>Twelve Fold Way</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4DF6CD7-4373-471F-AF96-58C039A579D3}"/>
                  </a:ext>
                </a:extLst>
              </p:cNvPr>
              <p:cNvSpPr>
                <a:spLocks noGrp="1"/>
              </p:cNvSpPr>
              <p:nvPr>
                <p:ph sz="quarter" idx="1"/>
              </p:nvPr>
            </p:nvSpPr>
            <p:spPr/>
            <p:txBody>
              <a:bodyPr/>
              <a:lstStyle/>
              <a:p>
                <a:r>
                  <a:rPr lang="en-US" altLang="zh-CN" dirty="0"/>
                  <a:t>7</a:t>
                </a:r>
                <a:r>
                  <a:rPr lang="zh-CN" altLang="en-US" dirty="0"/>
                  <a:t>、（</a:t>
                </a:r>
                <a:r>
                  <a:rPr lang="en-US" altLang="zh-CN" dirty="0"/>
                  <a:t>ULA</a:t>
                </a:r>
                <a:r>
                  <a:rPr lang="zh-CN" altLang="en-US" dirty="0"/>
                  <a:t>）</a:t>
                </a:r>
                <a14:m>
                  <m:oMath xmlns:m="http://schemas.openxmlformats.org/officeDocument/2006/math">
                    <m:r>
                      <a:rPr lang="en-US" altLang="zh-CN" b="0" i="1" smtClean="0">
                        <a:latin typeface="Cambria Math" panose="02040503050406030204" pitchFamily="18" charset="0"/>
                      </a:rPr>
                      <m:t>𝑛</m:t>
                    </m:r>
                  </m:oMath>
                </a14:m>
                <a:r>
                  <a:rPr lang="zh-CN" altLang="en-US" dirty="0"/>
                  <a:t>个无标号的球放到</a:t>
                </a:r>
                <a14:m>
                  <m:oMath xmlns:m="http://schemas.openxmlformats.org/officeDocument/2006/math">
                    <m:r>
                      <a:rPr lang="en-US" altLang="zh-CN" b="0" i="1" smtClean="0">
                        <a:latin typeface="Cambria Math" panose="02040503050406030204" pitchFamily="18" charset="0"/>
                      </a:rPr>
                      <m:t>𝑚</m:t>
                    </m:r>
                  </m:oMath>
                </a14:m>
                <a:r>
                  <a:rPr lang="zh-CN" altLang="en-US" dirty="0"/>
                  <a:t>个有标号的盒子里面，允许有空盒。</a:t>
                </a:r>
                <a:endParaRPr lang="en-US" altLang="zh-CN" dirty="0"/>
              </a:p>
              <a:p>
                <a:pPr lvl="1"/>
                <a:r>
                  <a:rPr lang="zh-CN" altLang="en-US" dirty="0"/>
                  <a:t>如果再用插板法，板的位置可以重叠，不能直接计算。</a:t>
                </a:r>
                <a:endParaRPr lang="en-US" altLang="zh-CN" dirty="0"/>
              </a:p>
              <a:p>
                <a:pPr lvl="1"/>
                <a:r>
                  <a:rPr lang="zh-CN" altLang="en-US" dirty="0"/>
                  <a:t>上一个问题相当于有</a:t>
                </a:r>
                <a14:m>
                  <m:oMath xmlns:m="http://schemas.openxmlformats.org/officeDocument/2006/math">
                    <m:r>
                      <a:rPr lang="en-US" altLang="zh-CN" i="1">
                        <a:latin typeface="Cambria Math" panose="02040503050406030204" pitchFamily="18" charset="0"/>
                      </a:rPr>
                      <m:t>𝑚</m:t>
                    </m:r>
                  </m:oMath>
                </a14:m>
                <a:r>
                  <a:rPr lang="zh-CN" altLang="en-US" dirty="0"/>
                  <a:t>个变量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𝑚</m:t>
                        </m:r>
                      </m:sub>
                    </m:sSub>
                  </m:oMath>
                </a14:m>
                <a:r>
                  <a:rPr lang="zh-CN" altLang="en-US" dirty="0"/>
                  <a:t>，每一个变量都</a:t>
                </a:r>
                <a14:m>
                  <m:oMath xmlns:m="http://schemas.openxmlformats.org/officeDocument/2006/math">
                    <m:r>
                      <a:rPr lang="en-US" altLang="zh-CN" b="0" i="1" smtClean="0">
                        <a:latin typeface="Cambria Math" panose="02040503050406030204" pitchFamily="18" charset="0"/>
                      </a:rPr>
                      <m:t>≥1</m:t>
                    </m:r>
                  </m:oMath>
                </a14:m>
                <a:r>
                  <a:rPr lang="zh-CN" altLang="en-US" dirty="0"/>
                  <a:t>，求它们的和是</a:t>
                </a:r>
                <a14:m>
                  <m:oMath xmlns:m="http://schemas.openxmlformats.org/officeDocument/2006/math">
                    <m:r>
                      <a:rPr lang="en-US" altLang="zh-CN" b="0" i="1" smtClean="0">
                        <a:latin typeface="Cambria Math" panose="02040503050406030204" pitchFamily="18" charset="0"/>
                      </a:rPr>
                      <m:t>𝑛</m:t>
                    </m:r>
                  </m:oMath>
                </a14:m>
                <a:r>
                  <a:rPr lang="zh-CN" altLang="en-US" dirty="0"/>
                  <a:t>的解的数量。</a:t>
                </a:r>
                <a:endParaRPr lang="en-US" altLang="zh-CN" dirty="0"/>
              </a:p>
              <a:p>
                <a:pPr lvl="1"/>
                <a:r>
                  <a:rPr lang="zh-CN" altLang="en-US" dirty="0"/>
                  <a:t>而这一个问题和上一个几乎一样，唯一的区别是每一个变量都</a:t>
                </a:r>
                <a14:m>
                  <m:oMath xmlns:m="http://schemas.openxmlformats.org/officeDocument/2006/math">
                    <m:r>
                      <a:rPr lang="en-US" altLang="zh-CN" b="0" i="1" smtClean="0">
                        <a:latin typeface="Cambria Math" panose="02040503050406030204" pitchFamily="18" charset="0"/>
                      </a:rPr>
                      <m:t>≥0</m:t>
                    </m:r>
                  </m:oMath>
                </a14:m>
                <a:r>
                  <a:rPr lang="zh-CN" altLang="en-US" dirty="0"/>
                  <a:t>。</a:t>
                </a:r>
                <a:endParaRPr lang="en-US" altLang="zh-CN" dirty="0"/>
              </a:p>
              <a:p>
                <a:pPr lvl="1"/>
                <a:r>
                  <a:rPr lang="zh-CN" altLang="en-US" dirty="0"/>
                  <a:t>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r>
                  <a:rPr lang="zh-CN" altLang="en-US" dirty="0"/>
                  <a:t>，则</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1</m:t>
                    </m:r>
                  </m:oMath>
                </a14:m>
                <a:r>
                  <a:rPr lang="zh-CN" altLang="en-US" dirty="0"/>
                  <a:t>，要求它们的和是</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，转化为上一个问题。</a:t>
                </a:r>
                <a:endParaRPr lang="en-US" altLang="zh-CN" dirty="0"/>
              </a:p>
              <a:p>
                <a:pPr lvl="1"/>
                <a:r>
                  <a:rPr lang="zh-CN" altLang="en-US" dirty="0"/>
                  <a:t>答案是</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r>
                              <a:rPr lang="en-US" altLang="zh-CN" b="0" i="1" smtClean="0">
                                <a:latin typeface="Cambria Math" panose="02040503050406030204" pitchFamily="18" charset="0"/>
                              </a:rPr>
                              <m:t>−1</m:t>
                            </m:r>
                          </m:den>
                        </m:f>
                      </m:e>
                    </m:d>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C4DF6CD7-4373-471F-AF96-58C039A579D3}"/>
                  </a:ext>
                </a:extLst>
              </p:cNvPr>
              <p:cNvSpPr>
                <a:spLocks noGrp="1" noRot="1" noChangeAspect="1" noMove="1" noResize="1" noEditPoints="1" noAdjustHandles="1" noChangeArrowheads="1" noChangeShapeType="1" noTextEdit="1"/>
              </p:cNvSpPr>
              <p:nvPr>
                <p:ph sz="quarter" idx="1"/>
              </p:nvPr>
            </p:nvSpPr>
            <p:spPr>
              <a:blipFill>
                <a:blip r:embed="rId2"/>
                <a:stretch>
                  <a:fillRect l="-500" t="-13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835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7679C-3276-4B84-B746-1050818CD0A6}"/>
              </a:ext>
            </a:extLst>
          </p:cNvPr>
          <p:cNvSpPr>
            <a:spLocks noGrp="1"/>
          </p:cNvSpPr>
          <p:nvPr>
            <p:ph type="title"/>
          </p:nvPr>
        </p:nvSpPr>
        <p:spPr/>
        <p:txBody>
          <a:bodyPr/>
          <a:lstStyle/>
          <a:p>
            <a:r>
              <a:rPr lang="zh-CN" altLang="en-US" dirty="0"/>
              <a:t>基础概念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2DA252-47A1-4211-A177-5A7610720704}"/>
                  </a:ext>
                </a:extLst>
              </p:cNvPr>
              <p:cNvSpPr>
                <a:spLocks noGrp="1"/>
              </p:cNvSpPr>
              <p:nvPr>
                <p:ph sz="quarter" idx="1"/>
              </p:nvPr>
            </p:nvSpPr>
            <p:spPr/>
            <p:txBody>
              <a:bodyPr/>
              <a:lstStyle/>
              <a:p>
                <a:r>
                  <a:rPr lang="zh-CN" altLang="en-US" dirty="0"/>
                  <a:t>期望的线性性：</a:t>
                </a:r>
                <a:endParaRPr lang="en-US" altLang="zh-CN" dirty="0"/>
              </a:p>
              <a:p>
                <a:pPr lvl="1"/>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oMath>
                </a14:m>
                <a:r>
                  <a:rPr lang="zh-CN" altLang="en-US" dirty="0"/>
                  <a:t>，无论</a:t>
                </a:r>
                <a14:m>
                  <m:oMath xmlns:m="http://schemas.openxmlformats.org/officeDocument/2006/math">
                    <m:r>
                      <a:rPr lang="en-US" altLang="zh-CN" b="0" i="1" smtClean="0">
                        <a:latin typeface="Cambria Math" panose="02040503050406030204" pitchFamily="18" charset="0"/>
                      </a:rPr>
                      <m:t>𝑥</m:t>
                    </m:r>
                  </m:oMath>
                </a14:m>
                <a:r>
                  <a:rPr lang="zh-CN" altLang="en-US" dirty="0"/>
                  <a:t>和</a:t>
                </a:r>
                <a14:m>
                  <m:oMath xmlns:m="http://schemas.openxmlformats.org/officeDocument/2006/math">
                    <m:r>
                      <a:rPr lang="en-US" altLang="zh-CN" b="0" i="1" smtClean="0">
                        <a:latin typeface="Cambria Math" panose="02040503050406030204" pitchFamily="18" charset="0"/>
                      </a:rPr>
                      <m:t>𝑦</m:t>
                    </m:r>
                  </m:oMath>
                </a14:m>
                <a:r>
                  <a:rPr lang="zh-CN" altLang="en-US" dirty="0"/>
                  <a:t>是否独立。</a:t>
                </a:r>
                <a:endParaRPr lang="en-US" altLang="zh-CN" dirty="0"/>
              </a:p>
              <a:p>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oMath>
                </a14:m>
                <a:r>
                  <a:rPr lang="zh-CN" altLang="en-US" dirty="0"/>
                  <a:t>，只在</a:t>
                </a:r>
                <a14:m>
                  <m:oMath xmlns:m="http://schemas.openxmlformats.org/officeDocument/2006/math">
                    <m:r>
                      <a:rPr lang="en-US" altLang="zh-CN" b="0" i="1" smtClean="0">
                        <a:latin typeface="Cambria Math" panose="02040503050406030204" pitchFamily="18" charset="0"/>
                      </a:rPr>
                      <m:t>𝑥</m:t>
                    </m:r>
                  </m:oMath>
                </a14:m>
                <a:r>
                  <a:rPr lang="zh-CN" altLang="en-US" dirty="0"/>
                  <a:t>和</a:t>
                </a:r>
                <a14:m>
                  <m:oMath xmlns:m="http://schemas.openxmlformats.org/officeDocument/2006/math">
                    <m:r>
                      <a:rPr lang="en-US" altLang="zh-CN" b="0" i="1" smtClean="0">
                        <a:latin typeface="Cambria Math" panose="02040503050406030204" pitchFamily="18" charset="0"/>
                      </a:rPr>
                      <m:t>𝑦</m:t>
                    </m:r>
                  </m:oMath>
                </a14:m>
                <a:r>
                  <a:rPr lang="zh-CN" altLang="en-US" dirty="0"/>
                  <a:t>独立的时候成立。</a:t>
                </a:r>
              </a:p>
            </p:txBody>
          </p:sp>
        </mc:Choice>
        <mc:Fallback xmlns="">
          <p:sp>
            <p:nvSpPr>
              <p:cNvPr id="3" name="内容占位符 2">
                <a:extLst>
                  <a:ext uri="{FF2B5EF4-FFF2-40B4-BE49-F238E27FC236}">
                    <a16:creationId xmlns:a16="http://schemas.microsoft.com/office/drawing/2014/main" id="{F32DA252-47A1-4211-A177-5A7610720704}"/>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562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容斥原理</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5886" y="1643050"/>
            <a:ext cx="3441486"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348" y="2071679"/>
            <a:ext cx="7538258" cy="47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8943" y="2428868"/>
            <a:ext cx="3091805" cy="241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66911" y="4857761"/>
            <a:ext cx="8073407" cy="1545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5CFE4-BC75-4121-BC38-A8ADE04DACF6}"/>
              </a:ext>
            </a:extLst>
          </p:cNvPr>
          <p:cNvSpPr>
            <a:spLocks noGrp="1"/>
          </p:cNvSpPr>
          <p:nvPr>
            <p:ph type="title"/>
          </p:nvPr>
        </p:nvSpPr>
        <p:spPr/>
        <p:txBody>
          <a:bodyPr/>
          <a:lstStyle/>
          <a:p>
            <a:r>
              <a:rPr lang="en-US" altLang="zh-CN" dirty="0"/>
              <a:t>Twelve Fold Way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A7498A-3145-4D1E-BF3D-150123B95471}"/>
                  </a:ext>
                </a:extLst>
              </p:cNvPr>
              <p:cNvSpPr>
                <a:spLocks noGrp="1"/>
              </p:cNvSpPr>
              <p:nvPr>
                <p:ph sz="quarter" idx="1"/>
              </p:nvPr>
            </p:nvSpPr>
            <p:spPr/>
            <p:txBody>
              <a:bodyPr/>
              <a:lstStyle/>
              <a:p>
                <a:r>
                  <a:rPr lang="en-US" altLang="zh-CN" dirty="0">
                    <a:latin typeface="Consolas" panose="020B0609020204030204" pitchFamily="49" charset="0"/>
                  </a:rPr>
                  <a:t>8</a:t>
                </a:r>
                <a:r>
                  <a:rPr lang="zh-CN" altLang="en-US" dirty="0">
                    <a:latin typeface="Consolas" panose="020B0609020204030204" pitchFamily="49" charset="0"/>
                  </a:rPr>
                  <a:t>、（</a:t>
                </a:r>
                <a:r>
                  <a:rPr lang="en-US" altLang="zh-CN" dirty="0">
                    <a:latin typeface="Consolas" panose="020B0609020204030204" pitchFamily="49" charset="0"/>
                  </a:rPr>
                  <a:t>LLB</a:t>
                </a:r>
                <a:r>
                  <a:rPr lang="zh-CN" altLang="en-US" dirty="0">
                    <a:latin typeface="Consolas" panose="020B0609020204030204" pitchFamily="49" charset="0"/>
                  </a:rPr>
                  <a:t>）</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个有标号的球分给</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个有标号的盒子，不能有空盒。</a:t>
                </a:r>
                <a:endParaRPr lang="en-US" altLang="zh-CN" dirty="0">
                  <a:latin typeface="Consolas" panose="020B0609020204030204" pitchFamily="49" charset="0"/>
                </a:endParaRPr>
              </a:p>
              <a:p>
                <a:pPr lvl="1"/>
                <a:r>
                  <a:rPr lang="zh-CN" altLang="en-US" dirty="0">
                    <a:latin typeface="Consolas" panose="020B0609020204030204" pitchFamily="49" charset="0"/>
                  </a:rPr>
                  <a:t>用上刚学的容斥原理。</a:t>
                </a:r>
                <a:endParaRPr lang="en-US" altLang="zh-CN" dirty="0">
                  <a:latin typeface="Consolas" panose="020B0609020204030204" pitchFamily="49" charset="0"/>
                </a:endParaRPr>
              </a:p>
              <a:p>
                <a:pPr lvl="1"/>
                <a:r>
                  <a:rPr lang="zh-CN" altLang="en-US" dirty="0">
                    <a:latin typeface="Consolas" panose="020B0609020204030204" pitchFamily="49" charset="0"/>
                  </a:rPr>
                  <a:t>枚举有</a:t>
                </a:r>
                <a14:m>
                  <m:oMath xmlns:m="http://schemas.openxmlformats.org/officeDocument/2006/math">
                    <m:r>
                      <a:rPr lang="en-US" altLang="zh-CN" b="0" i="1" smtClean="0">
                        <a:latin typeface="Cambria Math" panose="02040503050406030204" pitchFamily="18" charset="0"/>
                      </a:rPr>
                      <m:t>𝑖</m:t>
                    </m:r>
                  </m:oMath>
                </a14:m>
                <a:r>
                  <a:rPr lang="zh-CN" altLang="en-US" dirty="0">
                    <a:latin typeface="Consolas" panose="020B0609020204030204" pitchFamily="49" charset="0"/>
                  </a:rPr>
                  <a:t>个盒子是空的，转化为</a:t>
                </a:r>
                <a:r>
                  <a:rPr lang="en-US" altLang="zh-CN" dirty="0">
                    <a:latin typeface="Consolas" panose="020B0609020204030204" pitchFamily="49" charset="0"/>
                  </a:rPr>
                  <a:t>LLA</a:t>
                </a:r>
                <a:r>
                  <a:rPr lang="zh-CN" altLang="en-US" dirty="0">
                    <a:latin typeface="Consolas" panose="020B0609020204030204" pitchFamily="49" charset="0"/>
                  </a:rPr>
                  <a:t>问题。</a:t>
                </a:r>
                <a:endParaRPr lang="en-US" altLang="zh-CN" dirty="0">
                  <a:latin typeface="Consolas" panose="020B0609020204030204" pitchFamily="49" charset="0"/>
                </a:endParaRPr>
              </a:p>
              <a:p>
                <a:pPr lvl="1"/>
                <a:r>
                  <a:rPr lang="zh-CN" altLang="en-US" dirty="0">
                    <a:latin typeface="Consolas" panose="020B0609020204030204" pitchFamily="49" charset="0"/>
                  </a:rPr>
                  <a:t>答案是</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𝑚</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𝑖</m:t>
                            </m:r>
                          </m:sup>
                        </m:sSup>
                      </m:e>
                    </m:nary>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𝑚</m:t>
                            </m:r>
                          </m:num>
                          <m:den>
                            <m:r>
                              <a:rPr lang="en-US" altLang="zh-CN" i="1">
                                <a:latin typeface="Cambria Math" panose="02040503050406030204" pitchFamily="18" charset="0"/>
                              </a:rPr>
                              <m:t>𝑖</m:t>
                            </m:r>
                          </m:den>
                        </m:f>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e>
                      <m:sup>
                        <m:r>
                          <a:rPr lang="en-US" altLang="zh-CN" b="0" i="1" smtClean="0">
                            <a:latin typeface="Cambria Math" panose="02040503050406030204" pitchFamily="18" charset="0"/>
                          </a:rPr>
                          <m:t>𝑛</m:t>
                        </m:r>
                      </m:sup>
                    </m:sSup>
                  </m:oMath>
                </a14:m>
                <a:endParaRPr lang="en-US" altLang="zh-CN" dirty="0">
                  <a:latin typeface="Consolas" panose="020B0609020204030204" pitchFamily="49" charset="0"/>
                </a:endParaRPr>
              </a:p>
              <a:p>
                <a:r>
                  <a:rPr lang="en-US" altLang="zh-CN" dirty="0">
                    <a:latin typeface="Consolas" panose="020B0609020204030204" pitchFamily="49" charset="0"/>
                  </a:rPr>
                  <a:t>9</a:t>
                </a:r>
                <a:r>
                  <a:rPr lang="zh-CN" altLang="en-US" dirty="0">
                    <a:latin typeface="Consolas" panose="020B0609020204030204" pitchFamily="49" charset="0"/>
                  </a:rPr>
                  <a:t>、（</a:t>
                </a:r>
                <a:r>
                  <a:rPr lang="en-US" altLang="zh-CN" dirty="0">
                    <a:latin typeface="Consolas" panose="020B0609020204030204" pitchFamily="49" charset="0"/>
                  </a:rPr>
                  <a:t>LUB</a:t>
                </a:r>
                <a:r>
                  <a:rPr lang="zh-CN" altLang="en-US" dirty="0">
                    <a:latin typeface="Consolas" panose="020B0609020204030204" pitchFamily="49" charset="0"/>
                  </a:rPr>
                  <a:t>）</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个有标号的球分给</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个无标号的盒子，不能有空盒。</a:t>
                </a:r>
                <a:endParaRPr lang="en-US" altLang="zh-CN" dirty="0">
                  <a:latin typeface="Consolas" panose="020B0609020204030204" pitchFamily="49" charset="0"/>
                </a:endParaRPr>
              </a:p>
              <a:p>
                <a:pPr lvl="1"/>
                <a:r>
                  <a:rPr lang="zh-CN" altLang="en-US" dirty="0">
                    <a:latin typeface="Consolas" panose="020B0609020204030204" pitchFamily="49" charset="0"/>
                  </a:rPr>
                  <a:t>和上一个几乎一样。</a:t>
                </a:r>
                <a:endParaRPr lang="en-US" altLang="zh-CN" dirty="0">
                  <a:latin typeface="Consolas" panose="020B0609020204030204" pitchFamily="49" charset="0"/>
                </a:endParaRPr>
              </a:p>
              <a:p>
                <a:pPr lvl="1"/>
                <a:r>
                  <a:rPr lang="zh-CN" altLang="en-US" dirty="0">
                    <a:latin typeface="Consolas" panose="020B0609020204030204" pitchFamily="49" charset="0"/>
                  </a:rPr>
                  <a:t>这里面第一个方案标号后会对应上面的</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latin typeface="Consolas" panose="020B0609020204030204" pitchFamily="49" charset="0"/>
                  </a:rPr>
                  <a:t>种方案，所以答案是</a:t>
                </a:r>
                <a:r>
                  <a:rPr lang="en-US" altLang="zh-CN" dirty="0">
                    <a:latin typeface="Consolas" panose="020B0609020204030204" pitchFamily="49" charset="0"/>
                  </a:rPr>
                  <a:t>LLB</a:t>
                </a:r>
                <a:r>
                  <a:rPr lang="zh-CN" altLang="en-US" dirty="0">
                    <a:latin typeface="Consolas" panose="020B0609020204030204" pitchFamily="49" charset="0"/>
                  </a:rPr>
                  <a:t>的答案除以</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latin typeface="Consolas" panose="020B0609020204030204" pitchFamily="49" charset="0"/>
                  </a:rPr>
                  <a:t>。</a:t>
                </a:r>
                <a:endParaRPr lang="en-US" altLang="zh-CN" dirty="0">
                  <a:latin typeface="Consolas" panose="020B0609020204030204" pitchFamily="49" charset="0"/>
                </a:endParaRPr>
              </a:p>
              <a:p>
                <a:pPr lvl="1"/>
                <a:r>
                  <a:rPr lang="zh-CN" altLang="en-US" dirty="0">
                    <a:latin typeface="Consolas" panose="020B0609020204030204" pitchFamily="49" charset="0"/>
                  </a:rPr>
                  <a:t>即答案等于</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r>
                          <a:rPr lang="en-US" altLang="zh-CN" b="0" i="1" smtClean="0">
                            <a:latin typeface="Cambria Math" panose="02040503050406030204" pitchFamily="18" charset="0"/>
                          </a:rPr>
                          <m:t>!</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𝑚</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𝑖</m:t>
                            </m:r>
                          </m:sup>
                        </m:sSup>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𝑖</m:t>
                                </m:r>
                              </m:den>
                            </m:f>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e>
                          <m:sup>
                            <m:r>
                              <a:rPr lang="en-US" altLang="zh-CN" b="0" i="1" smtClean="0">
                                <a:latin typeface="Cambria Math" panose="02040503050406030204" pitchFamily="18" charset="0"/>
                              </a:rPr>
                              <m:t>𝑛</m:t>
                            </m:r>
                          </m:sup>
                        </m:sSup>
                      </m:e>
                    </m:nary>
                  </m:oMath>
                </a14:m>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这就是</a:t>
                </a:r>
                <a:r>
                  <a:rPr lang="zh-CN" altLang="en-US" b="1" dirty="0">
                    <a:latin typeface="Consolas" panose="020B0609020204030204" pitchFamily="49" charset="0"/>
                  </a:rPr>
                  <a:t>第二类斯特林数</a:t>
                </a:r>
                <a:r>
                  <a:rPr lang="zh-CN" altLang="en-US" dirty="0">
                    <a:latin typeface="Consolas" panose="020B0609020204030204" pitchFamily="49" charset="0"/>
                  </a:rPr>
                  <a:t>。</a:t>
                </a:r>
              </a:p>
            </p:txBody>
          </p:sp>
        </mc:Choice>
        <mc:Fallback xmlns="">
          <p:sp>
            <p:nvSpPr>
              <p:cNvPr id="3" name="内容占位符 2">
                <a:extLst>
                  <a:ext uri="{FF2B5EF4-FFF2-40B4-BE49-F238E27FC236}">
                    <a16:creationId xmlns:a16="http://schemas.microsoft.com/office/drawing/2014/main" id="{B0A7498A-3145-4D1E-BF3D-150123B95471}"/>
                  </a:ext>
                </a:extLst>
              </p:cNvPr>
              <p:cNvSpPr>
                <a:spLocks noGrp="1" noRot="1" noChangeAspect="1" noMove="1" noResize="1" noEditPoints="1" noAdjustHandles="1" noChangeArrowheads="1" noChangeShapeType="1" noTextEdit="1"/>
              </p:cNvSpPr>
              <p:nvPr>
                <p:ph sz="quarter" idx="1"/>
              </p:nvPr>
            </p:nvSpPr>
            <p:spPr>
              <a:blipFill>
                <a:blip r:embed="rId2"/>
                <a:stretch>
                  <a:fillRect l="-500" t="-1235" r="-33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054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C53E5-662E-416F-A6F0-D035973CCF5B}"/>
              </a:ext>
            </a:extLst>
          </p:cNvPr>
          <p:cNvSpPr>
            <a:spLocks noGrp="1"/>
          </p:cNvSpPr>
          <p:nvPr>
            <p:ph type="title"/>
          </p:nvPr>
        </p:nvSpPr>
        <p:spPr/>
        <p:txBody>
          <a:bodyPr/>
          <a:lstStyle/>
          <a:p>
            <a:r>
              <a:rPr lang="zh-CN" altLang="en-US" dirty="0"/>
              <a:t>第二类斯特林数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342109D-A69B-4918-B6EA-B88C8A73CF89}"/>
                  </a:ext>
                </a:extLst>
              </p:cNvPr>
              <p:cNvSpPr>
                <a:spLocks noGrp="1"/>
              </p:cNvSpPr>
              <p:nvPr>
                <p:ph sz="quarter" idx="1"/>
              </p:nvPr>
            </p:nvSpPr>
            <p:spPr/>
            <p:txBody>
              <a:bodyPr/>
              <a:lstStyle/>
              <a:p>
                <a:r>
                  <a:rPr lang="zh-CN" altLang="en-US" dirty="0">
                    <a:latin typeface="Consolas" panose="020B0609020204030204" pitchFamily="49" charset="0"/>
                  </a:rPr>
                  <a:t>第二类斯特林数</a:t>
                </a:r>
                <a14:m>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oMath>
                </a14:m>
                <a:r>
                  <a:rPr lang="zh-CN" altLang="en-US" dirty="0">
                    <a:latin typeface="Consolas" panose="020B0609020204030204" pitchFamily="49" charset="0"/>
                  </a:rPr>
                  <a:t>，也记作</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0" i="1" smtClean="0">
                                <a:latin typeface="Cambria Math" panose="02040503050406030204" pitchFamily="18" charset="0"/>
                              </a:rPr>
                              <m:t>𝑛</m:t>
                            </m:r>
                          </m:e>
                          <m:e>
                            <m:r>
                              <a:rPr lang="en-US" altLang="zh-CN" b="0" i="1" smtClean="0">
                                <a:latin typeface="Cambria Math" panose="02040503050406030204" pitchFamily="18" charset="0"/>
                              </a:rPr>
                              <m:t>𝑘</m:t>
                            </m:r>
                          </m:e>
                        </m:eqArr>
                      </m:e>
                    </m:d>
                  </m:oMath>
                </a14:m>
                <a:r>
                  <a:rPr lang="zh-CN" altLang="en-US" dirty="0">
                    <a:latin typeface="Consolas" panose="020B0609020204030204" pitchFamily="49" charset="0"/>
                  </a:rPr>
                  <a:t>，即</a:t>
                </a:r>
                <a:r>
                  <a:rPr lang="en-US" altLang="zh-CN" dirty="0">
                    <a:latin typeface="Consolas" panose="020B0609020204030204" pitchFamily="49" charset="0"/>
                  </a:rPr>
                  <a:t>LUB</a:t>
                </a:r>
                <a:r>
                  <a:rPr lang="zh-CN" altLang="en-US" dirty="0">
                    <a:latin typeface="Consolas" panose="020B0609020204030204" pitchFamily="49" charset="0"/>
                  </a:rPr>
                  <a:t>的答案。</a:t>
                </a:r>
                <a:endParaRPr lang="en-US" altLang="zh-CN" dirty="0">
                  <a:latin typeface="Consolas" panose="020B0609020204030204" pitchFamily="49" charset="0"/>
                </a:endParaRPr>
              </a:p>
              <a:p>
                <a:pPr lvl="1"/>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0" i="1" smtClean="0">
                                <a:latin typeface="Cambria Math" panose="02040503050406030204" pitchFamily="18" charset="0"/>
                              </a:rPr>
                              <m:t>𝑛</m:t>
                            </m:r>
                          </m:e>
                          <m:e>
                            <m:r>
                              <a:rPr lang="en-US" altLang="zh-CN" b="0" i="1" smtClean="0">
                                <a:latin typeface="Cambria Math" panose="02040503050406030204" pitchFamily="18" charset="0"/>
                              </a:rPr>
                              <m:t>𝑚</m:t>
                            </m:r>
                          </m:e>
                        </m:eqAr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𝑚</m:t>
                        </m:r>
                        <m:r>
                          <a:rPr lang="en-US" altLang="zh-CN" i="1">
                            <a:latin typeface="Cambria Math" panose="02040503050406030204" pitchFamily="18" charset="0"/>
                          </a:rPr>
                          <m:t>!</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𝑚</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𝑖</m:t>
                            </m:r>
                          </m:sup>
                        </m:sSup>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𝑚</m:t>
                                </m:r>
                              </m:num>
                              <m:den>
                                <m:r>
                                  <a:rPr lang="en-US" altLang="zh-CN" i="1">
                                    <a:latin typeface="Cambria Math" panose="02040503050406030204" pitchFamily="18" charset="0"/>
                                  </a:rPr>
                                  <m:t>𝑖</m:t>
                                </m:r>
                              </m:den>
                            </m:f>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𝑖</m:t>
                                </m:r>
                              </m:e>
                            </m:d>
                          </m:e>
                          <m:sup>
                            <m:r>
                              <a:rPr lang="en-US" altLang="zh-CN" i="1">
                                <a:latin typeface="Cambria Math" panose="02040503050406030204" pitchFamily="18" charset="0"/>
                              </a:rPr>
                              <m:t>𝑛</m:t>
                            </m:r>
                          </m:sup>
                        </m:sSup>
                      </m:e>
                    </m:nary>
                  </m:oMath>
                </a14:m>
                <a:endParaRPr lang="en-US" altLang="zh-CN" dirty="0">
                  <a:latin typeface="Consolas" panose="020B0609020204030204" pitchFamily="49" charset="0"/>
                </a:endParaRPr>
              </a:p>
              <a:p>
                <a:r>
                  <a:rPr lang="zh-CN" altLang="en-US" dirty="0">
                    <a:latin typeface="Consolas" panose="020B0609020204030204" pitchFamily="49" charset="0"/>
                  </a:rPr>
                  <a:t>也可以通过</a:t>
                </a:r>
                <a:r>
                  <a:rPr lang="en-US" altLang="zh-CN" dirty="0">
                    <a:latin typeface="Consolas" panose="020B0609020204030204" pitchFamily="49" charset="0"/>
                  </a:rPr>
                  <a:t>DP</a:t>
                </a:r>
                <a:r>
                  <a:rPr lang="zh-CN" altLang="en-US" dirty="0">
                    <a:latin typeface="Consolas" panose="020B0609020204030204" pitchFamily="49" charset="0"/>
                  </a:rPr>
                  <a:t>来求。我们枚举第</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个球是单独放到一个盒子里面还是和前面的球一起放到一个盒子里面：</a:t>
                </a:r>
                <a:endParaRPr lang="en-US" altLang="zh-CN" dirty="0">
                  <a:latin typeface="Consolas" panose="020B0609020204030204" pitchFamily="49" charset="0"/>
                </a:endParaRPr>
              </a:p>
              <a:p>
                <a:pPr lvl="1"/>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𝑛</m:t>
                            </m:r>
                          </m:e>
                          <m:e>
                            <m:r>
                              <a:rPr lang="en-US" altLang="zh-CN" b="0" i="1" smtClean="0">
                                <a:latin typeface="Cambria Math" panose="02040503050406030204" pitchFamily="18" charset="0"/>
                              </a:rPr>
                              <m:t>𝑘</m:t>
                            </m:r>
                          </m:e>
                        </m:eqArr>
                      </m:e>
                    </m:d>
                    <m:r>
                      <a:rPr lang="en-US" altLang="zh-CN" b="0" i="1" smtClean="0">
                        <a:latin typeface="Cambria Math" panose="02040503050406030204" pitchFamily="18" charset="0"/>
                      </a:rPr>
                      <m:t>=</m:t>
                    </m:r>
                    <m:r>
                      <a:rPr lang="en-US" altLang="zh-CN" b="0" i="1" smtClean="0">
                        <a:latin typeface="Cambria Math" panose="02040503050406030204" pitchFamily="18" charset="0"/>
                      </a:rPr>
                      <m:t>𝑘</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e>
                            <m:r>
                              <a:rPr lang="en-US" altLang="zh-CN" b="0" i="1" smtClean="0">
                                <a:latin typeface="Cambria Math" panose="02040503050406030204" pitchFamily="18" charset="0"/>
                              </a:rPr>
                              <m:t>𝑘</m:t>
                            </m:r>
                          </m:e>
                        </m:eqAr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eqArr>
                      </m:e>
                    </m:d>
                  </m:oMath>
                </a14:m>
                <a:endParaRPr lang="en-US" altLang="zh-CN" dirty="0">
                  <a:latin typeface="Consolas" panose="020B0609020204030204" pitchFamily="49" charset="0"/>
                </a:endParaRPr>
              </a:p>
              <a:p>
                <a:pPr lvl="1"/>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qArr>
                      </m:e>
                    </m:d>
                    <m:r>
                      <a:rPr lang="en-US" altLang="zh-CN" b="0" i="1" smtClean="0">
                        <a:latin typeface="Cambria Math" panose="02040503050406030204" pitchFamily="18" charset="0"/>
                      </a:rPr>
                      <m:t>=1</m:t>
                    </m:r>
                  </m:oMath>
                </a14:m>
                <a:r>
                  <a:rPr lang="zh-CN" altLang="en-US" dirty="0">
                    <a:latin typeface="Consolas" panose="020B0609020204030204" pitchFamily="49" charset="0"/>
                  </a:rPr>
                  <a:t>，并且</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𝑛</m:t>
                            </m:r>
                          </m:e>
                          <m:e>
                            <m:r>
                              <a:rPr lang="en-US" altLang="zh-CN" b="0" i="1" smtClean="0">
                                <a:latin typeface="Cambria Math" panose="02040503050406030204" pitchFamily="18" charset="0"/>
                              </a:rPr>
                              <m:t>0</m:t>
                            </m:r>
                          </m:e>
                        </m:eqAr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𝑛</m:t>
                            </m:r>
                          </m:e>
                        </m:eqArr>
                      </m:e>
                    </m:d>
                    <m:r>
                      <a:rPr lang="en-US" altLang="zh-CN" b="0" i="1" smtClean="0">
                        <a:latin typeface="Cambria Math" panose="02040503050406030204" pitchFamily="18" charset="0"/>
                      </a:rPr>
                      <m:t>=0</m:t>
                    </m:r>
                  </m:oMath>
                </a14:m>
                <a:r>
                  <a:rPr lang="zh-CN" altLang="en-US" dirty="0">
                    <a:latin typeface="Consolas" panose="020B0609020204030204" pitchFamily="49" charset="0"/>
                  </a:rPr>
                  <a:t>。</a:t>
                </a:r>
                <a:endParaRPr lang="en-US" altLang="zh-CN" dirty="0">
                  <a:latin typeface="Consolas" panose="020B0609020204030204" pitchFamily="49" charset="0"/>
                </a:endParaRPr>
              </a:p>
              <a:p>
                <a:endParaRPr lang="zh-CN" altLang="en-US" dirty="0">
                  <a:latin typeface="Consolas" panose="020B0609020204030204" pitchFamily="49" charset="0"/>
                </a:endParaRPr>
              </a:p>
            </p:txBody>
          </p:sp>
        </mc:Choice>
        <mc:Fallback>
          <p:sp>
            <p:nvSpPr>
              <p:cNvPr id="3" name="内容占位符 2">
                <a:extLst>
                  <a:ext uri="{FF2B5EF4-FFF2-40B4-BE49-F238E27FC236}">
                    <a16:creationId xmlns:a16="http://schemas.microsoft.com/office/drawing/2014/main" id="{E342109D-A69B-4918-B6EA-B88C8A73CF89}"/>
                  </a:ext>
                </a:extLst>
              </p:cNvPr>
              <p:cNvSpPr>
                <a:spLocks noGrp="1" noRot="1" noChangeAspect="1" noMove="1" noResize="1" noEditPoints="1" noAdjustHandles="1" noChangeArrowheads="1" noChangeShapeType="1" noTextEdit="1"/>
              </p:cNvSpPr>
              <p:nvPr>
                <p:ph sz="quarter" idx="1"/>
              </p:nvPr>
            </p:nvSpPr>
            <p:spPr>
              <a:blipFill>
                <a:blip r:embed="rId2"/>
                <a:stretch>
                  <a:fillRect l="-500" r="-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726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0A5E7-F93E-46C7-B44E-DBD2A9AC3D3D}"/>
              </a:ext>
            </a:extLst>
          </p:cNvPr>
          <p:cNvSpPr>
            <a:spLocks noGrp="1"/>
          </p:cNvSpPr>
          <p:nvPr>
            <p:ph type="title"/>
          </p:nvPr>
        </p:nvSpPr>
        <p:spPr/>
        <p:txBody>
          <a:bodyPr/>
          <a:lstStyle/>
          <a:p>
            <a:r>
              <a:rPr lang="en-US" altLang="zh-CN" dirty="0"/>
              <a:t>Twelve Fold Way</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064E92F-88E5-4366-9134-D2441DC6CF2F}"/>
                  </a:ext>
                </a:extLst>
              </p:cNvPr>
              <p:cNvSpPr>
                <a:spLocks noGrp="1"/>
              </p:cNvSpPr>
              <p:nvPr>
                <p:ph sz="quarter" idx="1"/>
              </p:nvPr>
            </p:nvSpPr>
            <p:spPr/>
            <p:txBody>
              <a:bodyPr/>
              <a:lstStyle/>
              <a:p>
                <a:r>
                  <a:rPr lang="en-US" altLang="zh-CN" dirty="0">
                    <a:latin typeface="Consolas" panose="020B0609020204030204" pitchFamily="49" charset="0"/>
                  </a:rPr>
                  <a:t>10</a:t>
                </a:r>
                <a:r>
                  <a:rPr lang="zh-CN" altLang="en-US" dirty="0">
                    <a:latin typeface="Consolas" panose="020B0609020204030204" pitchFamily="49" charset="0"/>
                  </a:rPr>
                  <a:t>、（</a:t>
                </a:r>
                <a:r>
                  <a:rPr lang="en-US" altLang="zh-CN" dirty="0">
                    <a:latin typeface="Consolas" panose="020B0609020204030204" pitchFamily="49" charset="0"/>
                  </a:rPr>
                  <a:t>LUA</a:t>
                </a:r>
                <a:r>
                  <a:rPr lang="zh-CN" altLang="en-US" dirty="0">
                    <a:latin typeface="Consolas" panose="020B0609020204030204" pitchFamily="49" charset="0"/>
                  </a:rPr>
                  <a:t>）</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个有标号的球分给</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个无标号的盒子。</a:t>
                </a:r>
                <a:endParaRPr lang="en-US" altLang="zh-CN" dirty="0">
                  <a:latin typeface="Consolas" panose="020B0609020204030204" pitchFamily="49" charset="0"/>
                </a:endParaRPr>
              </a:p>
              <a:p>
                <a:pPr lvl="1"/>
                <a:r>
                  <a:rPr lang="zh-CN" altLang="en-US" dirty="0">
                    <a:latin typeface="Consolas" panose="020B0609020204030204" pitchFamily="49" charset="0"/>
                  </a:rPr>
                  <a:t>我们枚举有多少个盒子放了球。</a:t>
                </a:r>
                <a:endParaRPr lang="en-US" altLang="zh-CN" dirty="0">
                  <a:latin typeface="Consolas" panose="020B0609020204030204" pitchFamily="49" charset="0"/>
                </a:endParaRPr>
              </a:p>
              <a:p>
                <a:pPr lvl="1"/>
                <a:r>
                  <a:rPr lang="zh-CN" altLang="en-US" dirty="0">
                    <a:latin typeface="Consolas" panose="020B0609020204030204" pitchFamily="49" charset="0"/>
                  </a:rPr>
                  <a:t>那么答案就是</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𝑛</m:t>
                            </m:r>
                          </m:e>
                          <m:e>
                            <m:r>
                              <a:rPr lang="en-US" altLang="zh-CN" b="0" i="1" smtClean="0">
                                <a:latin typeface="Cambria Math" panose="02040503050406030204" pitchFamily="18" charset="0"/>
                              </a:rPr>
                              <m:t>1</m:t>
                            </m:r>
                          </m:e>
                        </m:eqAr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𝑛</m:t>
                            </m:r>
                          </m:e>
                          <m:e>
                            <m:r>
                              <a:rPr lang="en-US" altLang="zh-CN" b="0" i="1" smtClean="0">
                                <a:latin typeface="Cambria Math" panose="02040503050406030204" pitchFamily="18" charset="0"/>
                              </a:rPr>
                              <m:t>2</m:t>
                            </m:r>
                          </m:e>
                        </m:eqAr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𝑛</m:t>
                            </m:r>
                          </m:e>
                          <m:e>
                            <m:r>
                              <a:rPr lang="en-US" altLang="zh-CN" b="0" i="1" smtClean="0">
                                <a:latin typeface="Cambria Math" panose="02040503050406030204" pitchFamily="18" charset="0"/>
                              </a:rPr>
                              <m:t>3</m:t>
                            </m:r>
                          </m:e>
                        </m:eqAr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𝑛</m:t>
                            </m:r>
                          </m:e>
                          <m:e>
                            <m:r>
                              <a:rPr lang="en-US" altLang="zh-CN" b="0" i="1" smtClean="0">
                                <a:latin typeface="Cambria Math" panose="02040503050406030204" pitchFamily="18" charset="0"/>
                              </a:rPr>
                              <m:t>𝑚</m:t>
                            </m:r>
                          </m:e>
                        </m:eqArr>
                      </m:e>
                    </m:d>
                  </m:oMath>
                </a14:m>
                <a:endParaRPr lang="en-US" altLang="zh-CN" dirty="0">
                  <a:latin typeface="Consolas" panose="020B0609020204030204" pitchFamily="49" charset="0"/>
                </a:endParaRPr>
              </a:p>
              <a:p>
                <a:endParaRPr lang="en-US" altLang="zh-CN" dirty="0">
                  <a:latin typeface="Consolas" panose="020B0609020204030204" pitchFamily="49" charset="0"/>
                </a:endParaRPr>
              </a:p>
              <a:p>
                <a:r>
                  <a:rPr lang="en-US" altLang="zh-CN" dirty="0">
                    <a:latin typeface="Consolas" panose="020B0609020204030204" pitchFamily="49" charset="0"/>
                  </a:rPr>
                  <a:t>12</a:t>
                </a:r>
                <a:r>
                  <a:rPr lang="zh-CN" altLang="en-US" dirty="0">
                    <a:latin typeface="Consolas" panose="020B0609020204030204" pitchFamily="49" charset="0"/>
                  </a:rPr>
                  <a:t>个问题解决了</a:t>
                </a:r>
                <a:r>
                  <a:rPr lang="en-US" altLang="zh-CN" dirty="0">
                    <a:latin typeface="Consolas" panose="020B0609020204030204" pitchFamily="49" charset="0"/>
                  </a:rPr>
                  <a:t>10</a:t>
                </a:r>
                <a:r>
                  <a:rPr lang="zh-CN" altLang="en-US" dirty="0">
                    <a:latin typeface="Consolas" panose="020B0609020204030204" pitchFamily="49" charset="0"/>
                  </a:rPr>
                  <a:t>个，还差两种！</a:t>
                </a:r>
                <a:endParaRPr lang="en-US" altLang="zh-CN" dirty="0">
                  <a:latin typeface="Consolas" panose="020B0609020204030204" pitchFamily="49" charset="0"/>
                </a:endParaRPr>
              </a:p>
              <a:p>
                <a:r>
                  <a:rPr lang="en-US" altLang="zh-CN" dirty="0">
                    <a:latin typeface="Consolas" panose="020B0609020204030204" pitchFamily="49" charset="0"/>
                  </a:rPr>
                  <a:t>UUA</a:t>
                </a:r>
                <a:r>
                  <a:rPr lang="zh-CN" altLang="en-US" dirty="0">
                    <a:latin typeface="Consolas" panose="020B0609020204030204" pitchFamily="49" charset="0"/>
                  </a:rPr>
                  <a:t>、</a:t>
                </a:r>
                <a:r>
                  <a:rPr lang="en-US" altLang="zh-CN" dirty="0">
                    <a:latin typeface="Consolas" panose="020B0609020204030204" pitchFamily="49" charset="0"/>
                  </a:rPr>
                  <a:t>UUB</a:t>
                </a:r>
                <a:endParaRPr lang="zh-CN" altLang="en-US" dirty="0">
                  <a:latin typeface="Consolas" panose="020B0609020204030204" pitchFamily="49" charset="0"/>
                </a:endParaRPr>
              </a:p>
            </p:txBody>
          </p:sp>
        </mc:Choice>
        <mc:Fallback>
          <p:sp>
            <p:nvSpPr>
              <p:cNvPr id="3" name="内容占位符 2">
                <a:extLst>
                  <a:ext uri="{FF2B5EF4-FFF2-40B4-BE49-F238E27FC236}">
                    <a16:creationId xmlns:a16="http://schemas.microsoft.com/office/drawing/2014/main" id="{4064E92F-88E5-4366-9134-D2441DC6CF2F}"/>
                  </a:ext>
                </a:extLst>
              </p:cNvPr>
              <p:cNvSpPr>
                <a:spLocks noGrp="1" noRot="1" noChangeAspect="1" noMove="1" noResize="1" noEditPoints="1" noAdjustHandles="1" noChangeArrowheads="1" noChangeShapeType="1" noTextEdit="1"/>
              </p:cNvSpPr>
              <p:nvPr>
                <p:ph sz="quarter" idx="1"/>
              </p:nvPr>
            </p:nvSpPr>
            <p:spPr>
              <a:blipFill>
                <a:blip r:embed="rId2"/>
                <a:stretch>
                  <a:fillRect l="-500" t="-1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170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55A9E-31F8-4562-B6AA-6B8E0EDF129B}"/>
              </a:ext>
            </a:extLst>
          </p:cNvPr>
          <p:cNvSpPr>
            <a:spLocks noGrp="1"/>
          </p:cNvSpPr>
          <p:nvPr>
            <p:ph type="title"/>
          </p:nvPr>
        </p:nvSpPr>
        <p:spPr/>
        <p:txBody>
          <a:bodyPr/>
          <a:lstStyle/>
          <a:p>
            <a:r>
              <a:rPr lang="en-US" altLang="zh-CN" dirty="0"/>
              <a:t>Twelve Fold Way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97F5B3-4A87-476C-8A37-6B05278AAB0F}"/>
                  </a:ext>
                </a:extLst>
              </p:cNvPr>
              <p:cNvSpPr>
                <a:spLocks noGrp="1"/>
              </p:cNvSpPr>
              <p:nvPr>
                <p:ph sz="quarter" idx="1"/>
              </p:nvPr>
            </p:nvSpPr>
            <p:spPr/>
            <p:txBody>
              <a:bodyPr/>
              <a:lstStyle/>
              <a:p>
                <a:r>
                  <a:rPr lang="en-US" altLang="zh-CN" dirty="0">
                    <a:latin typeface="Consolas" panose="020B0609020204030204" pitchFamily="49" charset="0"/>
                  </a:rPr>
                  <a:t>11</a:t>
                </a:r>
                <a:r>
                  <a:rPr lang="zh-CN" altLang="en-US" dirty="0">
                    <a:latin typeface="Consolas" panose="020B0609020204030204" pitchFamily="49" charset="0"/>
                  </a:rPr>
                  <a:t>、（</a:t>
                </a:r>
                <a:r>
                  <a:rPr lang="en-US" altLang="zh-CN" dirty="0">
                    <a:latin typeface="Consolas" panose="020B0609020204030204" pitchFamily="49" charset="0"/>
                  </a:rPr>
                  <a:t>UUB</a:t>
                </a:r>
                <a:r>
                  <a:rPr lang="zh-CN" altLang="en-US" dirty="0">
                    <a:latin typeface="Consolas" panose="020B0609020204030204" pitchFamily="49" charset="0"/>
                  </a:rPr>
                  <a:t>）</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个无标号的球放到</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个无标号的盒子里面，不能有空盒。</a:t>
                </a:r>
                <a:endParaRPr lang="en-US" altLang="zh-CN" dirty="0">
                  <a:latin typeface="Consolas" panose="020B0609020204030204" pitchFamily="49" charset="0"/>
                </a:endParaRPr>
              </a:p>
              <a:p>
                <a:pPr lvl="1"/>
                <a:r>
                  <a:rPr lang="zh-CN" altLang="en-US" dirty="0">
                    <a:latin typeface="Consolas" panose="020B0609020204030204" pitchFamily="49" charset="0"/>
                  </a:rPr>
                  <a:t>考虑</a:t>
                </a:r>
                <a:r>
                  <a:rPr lang="en-US" altLang="zh-CN" dirty="0">
                    <a:latin typeface="Consolas" panose="020B0609020204030204" pitchFamily="49" charset="0"/>
                  </a:rPr>
                  <a:t>DP</a:t>
                </a:r>
                <a:r>
                  <a:rPr lang="zh-CN" altLang="en-US" dirty="0">
                    <a:latin typeface="Consolas" panose="020B0609020204030204" pitchFamily="49" charset="0"/>
                  </a:rPr>
                  <a:t>。</a:t>
                </a:r>
                <a:endParaRPr lang="en-US" altLang="zh-CN" dirty="0">
                  <a:latin typeface="Consolas" panose="020B0609020204030204" pitchFamily="49" charset="0"/>
                </a:endParaRPr>
              </a:p>
              <a:p>
                <a:pPr lvl="1"/>
                <a:r>
                  <a:rPr lang="zh-CN" altLang="en-US" dirty="0">
                    <a:latin typeface="Consolas" panose="020B0609020204030204" pitchFamily="49" charset="0"/>
                  </a:rPr>
                  <a:t>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latin typeface="Consolas" panose="020B0609020204030204" pitchFamily="49" charset="0"/>
                  </a:rPr>
                  <a:t>表示将</a:t>
                </a:r>
                <a14:m>
                  <m:oMath xmlns:m="http://schemas.openxmlformats.org/officeDocument/2006/math">
                    <m:r>
                      <a:rPr lang="en-US" altLang="zh-CN" b="0" i="1" smtClean="0">
                        <a:latin typeface="Cambria Math" panose="02040503050406030204" pitchFamily="18" charset="0"/>
                      </a:rPr>
                      <m:t>𝑖</m:t>
                    </m:r>
                  </m:oMath>
                </a14:m>
                <a:r>
                  <a:rPr lang="zh-CN" altLang="en-US" dirty="0">
                    <a:latin typeface="Consolas" panose="020B0609020204030204" pitchFamily="49" charset="0"/>
                  </a:rPr>
                  <a:t>个球放到</a:t>
                </a:r>
                <a14:m>
                  <m:oMath xmlns:m="http://schemas.openxmlformats.org/officeDocument/2006/math">
                    <m:r>
                      <a:rPr lang="en-US" altLang="zh-CN" b="0" i="1" smtClean="0">
                        <a:latin typeface="Cambria Math" panose="02040503050406030204" pitchFamily="18" charset="0"/>
                      </a:rPr>
                      <m:t>𝑗</m:t>
                    </m:r>
                  </m:oMath>
                </a14:m>
                <a:r>
                  <a:rPr lang="zh-CN" altLang="en-US" dirty="0">
                    <a:latin typeface="Consolas" panose="020B0609020204030204" pitchFamily="49" charset="0"/>
                  </a:rPr>
                  <a:t>个盒子里面的方案数。注意因为盒子没有标号，所以需要强制球的数量单调。</a:t>
                </a:r>
                <a:endParaRPr lang="en-US" altLang="zh-CN" dirty="0">
                  <a:latin typeface="Consolas" panose="020B0609020204030204" pitchFamily="49" charset="0"/>
                </a:endParaRPr>
              </a:p>
              <a:p>
                <a:pPr lvl="1"/>
                <a:r>
                  <a:rPr lang="zh-CN" altLang="en-US" dirty="0">
                    <a:latin typeface="Consolas" panose="020B0609020204030204" pitchFamily="49" charset="0"/>
                  </a:rPr>
                  <a:t>转移分两种情况：</a:t>
                </a:r>
                <a:endParaRPr lang="en-US" altLang="zh-CN" dirty="0">
                  <a:latin typeface="Consolas" panose="020B0609020204030204" pitchFamily="49" charset="0"/>
                </a:endParaRPr>
              </a:p>
              <a:p>
                <a:pPr lvl="2"/>
                <a:r>
                  <a:rPr lang="en-US" altLang="zh-CN" dirty="0">
                    <a:latin typeface="Consolas" panose="020B0609020204030204" pitchFamily="49" charset="0"/>
                  </a:rPr>
                  <a:t>1</a:t>
                </a:r>
                <a:r>
                  <a:rPr lang="zh-CN" altLang="en-US" dirty="0">
                    <a:latin typeface="Consolas" panose="020B0609020204030204" pitchFamily="49" charset="0"/>
                  </a:rPr>
                  <a:t>、新开一个盒子，放入一个球，</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oMath>
                </a14:m>
                <a:endParaRPr lang="en-US" altLang="zh-CN" dirty="0">
                  <a:latin typeface="Consolas" panose="020B0609020204030204" pitchFamily="49" charset="0"/>
                </a:endParaRPr>
              </a:p>
              <a:p>
                <a:pPr lvl="2"/>
                <a:r>
                  <a:rPr lang="en-US" altLang="zh-CN" dirty="0">
                    <a:latin typeface="Consolas" panose="020B0609020204030204" pitchFamily="49" charset="0"/>
                  </a:rPr>
                  <a:t>2</a:t>
                </a:r>
                <a:r>
                  <a:rPr lang="zh-CN" altLang="en-US" dirty="0">
                    <a:latin typeface="Consolas" panose="020B0609020204030204" pitchFamily="49" charset="0"/>
                  </a:rPr>
                  <a:t>、将现存的每一个盒子里面都放入一个球，</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endParaRPr lang="en-US" altLang="zh-CN" dirty="0">
                  <a:latin typeface="Consolas" panose="020B0609020204030204" pitchFamily="49" charset="0"/>
                </a:endParaRPr>
              </a:p>
              <a:p>
                <a:pPr lvl="1"/>
                <a:r>
                  <a:rPr lang="zh-CN" altLang="en-US" dirty="0">
                    <a:latin typeface="Consolas" panose="020B0609020204030204" pitchFamily="49" charset="0"/>
                  </a:rPr>
                  <a:t>每一个方案都可以通过这两种转移得到，同时每一种方案的操作顺序都唯一，所以这个</a:t>
                </a:r>
                <a:r>
                  <a:rPr lang="en-US" altLang="zh-CN" dirty="0">
                    <a:latin typeface="Consolas" panose="020B0609020204030204" pitchFamily="49" charset="0"/>
                  </a:rPr>
                  <a:t>DP</a:t>
                </a:r>
                <a:r>
                  <a:rPr lang="zh-CN" altLang="en-US" dirty="0">
                    <a:latin typeface="Consolas" panose="020B0609020204030204" pitchFamily="49" charset="0"/>
                  </a:rPr>
                  <a:t>求出的就是解。</a:t>
                </a:r>
                <a:endParaRPr lang="en-US" altLang="zh-CN" dirty="0">
                  <a:latin typeface="Consolas" panose="020B0609020204030204" pitchFamily="49" charset="0"/>
                </a:endParaRPr>
              </a:p>
              <a:p>
                <a:r>
                  <a:rPr lang="zh-CN" altLang="en-US" dirty="0">
                    <a:latin typeface="Consolas" panose="020B0609020204030204" pitchFamily="49" charset="0"/>
                  </a:rPr>
                  <a:t>这个数列也有名字，叫做划分数：</a:t>
                </a:r>
                <a:endParaRPr lang="en-US" altLang="zh-CN" dirty="0">
                  <a:latin typeface="Consolas" panose="020B0609020204030204" pitchFamily="49" charset="0"/>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a14:m>
                <a:endParaRPr lang="zh-CN" altLang="en-US"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9997F5B3-4A87-476C-8A37-6B05278AAB0F}"/>
                  </a:ext>
                </a:extLst>
              </p:cNvPr>
              <p:cNvSpPr>
                <a:spLocks noGrp="1" noRot="1" noChangeAspect="1" noMove="1" noResize="1" noEditPoints="1" noAdjustHandles="1" noChangeArrowheads="1" noChangeShapeType="1" noTextEdit="1"/>
              </p:cNvSpPr>
              <p:nvPr>
                <p:ph sz="quarter" idx="1"/>
              </p:nvPr>
            </p:nvSpPr>
            <p:spPr>
              <a:blipFill>
                <a:blip r:embed="rId2"/>
                <a:stretch>
                  <a:fillRect l="-500" t="-1235" r="-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687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D1C8C-6184-4A2D-ABBE-8D84D44F889C}"/>
              </a:ext>
            </a:extLst>
          </p:cNvPr>
          <p:cNvSpPr>
            <a:spLocks noGrp="1"/>
          </p:cNvSpPr>
          <p:nvPr>
            <p:ph type="title"/>
          </p:nvPr>
        </p:nvSpPr>
        <p:spPr/>
        <p:txBody>
          <a:bodyPr/>
          <a:lstStyle/>
          <a:p>
            <a:r>
              <a:rPr lang="en-US" altLang="zh-CN" dirty="0"/>
              <a:t>Twelve Fold Way</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4F81147-5EDF-4A76-9747-1857E686849D}"/>
                  </a:ext>
                </a:extLst>
              </p:cNvPr>
              <p:cNvSpPr>
                <a:spLocks noGrp="1"/>
              </p:cNvSpPr>
              <p:nvPr>
                <p:ph sz="quarter" idx="1"/>
              </p:nvPr>
            </p:nvSpPr>
            <p:spPr/>
            <p:txBody>
              <a:bodyPr/>
              <a:lstStyle/>
              <a:p>
                <a:r>
                  <a:rPr lang="en-US" altLang="zh-CN" dirty="0">
                    <a:latin typeface="Consolas" panose="020B0609020204030204" pitchFamily="49" charset="0"/>
                  </a:rPr>
                  <a:t>12</a:t>
                </a:r>
                <a:r>
                  <a:rPr lang="zh-CN" altLang="en-US" dirty="0">
                    <a:latin typeface="Consolas" panose="020B0609020204030204" pitchFamily="49" charset="0"/>
                  </a:rPr>
                  <a:t>、（</a:t>
                </a:r>
                <a:r>
                  <a:rPr lang="en-US" altLang="zh-CN" dirty="0">
                    <a:latin typeface="Consolas" panose="020B0609020204030204" pitchFamily="49" charset="0"/>
                  </a:rPr>
                  <a:t>UUA</a:t>
                </a:r>
                <a:r>
                  <a:rPr lang="zh-CN" altLang="en-US" dirty="0">
                    <a:latin typeface="Consolas" panose="020B0609020204030204" pitchFamily="49" charset="0"/>
                  </a:rPr>
                  <a:t>）</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个无标号的球放到</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个无标号的盒子里面。</a:t>
                </a:r>
                <a:endParaRPr lang="en-US" altLang="zh-CN" dirty="0">
                  <a:latin typeface="Consolas" panose="020B0609020204030204" pitchFamily="49" charset="0"/>
                </a:endParaRPr>
              </a:p>
              <a:p>
                <a:pPr lvl="1"/>
                <a:r>
                  <a:rPr lang="zh-CN" altLang="en-US" dirty="0">
                    <a:latin typeface="Consolas" panose="020B0609020204030204" pitchFamily="49" charset="0"/>
                  </a:rPr>
                  <a:t>方法</a:t>
                </a:r>
                <a:r>
                  <a:rPr lang="en-US" altLang="zh-CN" dirty="0">
                    <a:latin typeface="Consolas" panose="020B0609020204030204" pitchFamily="49" charset="0"/>
                  </a:rPr>
                  <a:t>1</a:t>
                </a:r>
                <a:r>
                  <a:rPr lang="zh-CN" altLang="en-US" dirty="0">
                    <a:latin typeface="Consolas" panose="020B0609020204030204" pitchFamily="49" charset="0"/>
                  </a:rPr>
                  <a:t>：枚举有几个盒子放了球。答案等于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a14:m>
                <a:r>
                  <a:rPr lang="zh-CN" altLang="en-US" dirty="0">
                    <a:latin typeface="Consolas" panose="020B0609020204030204" pitchFamily="49" charset="0"/>
                  </a:rPr>
                  <a:t>。</a:t>
                </a:r>
                <a:endParaRPr lang="en-US" altLang="zh-CN" dirty="0">
                  <a:latin typeface="Consolas" panose="020B0609020204030204" pitchFamily="49" charset="0"/>
                </a:endParaRPr>
              </a:p>
              <a:p>
                <a:pPr lvl="1"/>
                <a:r>
                  <a:rPr lang="zh-CN" altLang="en-US" dirty="0">
                    <a:latin typeface="Consolas" panose="020B0609020204030204" pitchFamily="49" charset="0"/>
                  </a:rPr>
                  <a:t>方法</a:t>
                </a:r>
                <a:r>
                  <a:rPr lang="en-US" altLang="zh-CN" dirty="0">
                    <a:latin typeface="Consolas" panose="020B0609020204030204" pitchFamily="49" charset="0"/>
                  </a:rPr>
                  <a:t>2</a:t>
                </a:r>
                <a:r>
                  <a:rPr lang="zh-CN" altLang="en-US" dirty="0">
                    <a:latin typeface="Consolas" panose="020B0609020204030204" pitchFamily="49" charset="0"/>
                  </a:rPr>
                  <a:t>：想想插板法是如何扩展到盒子为空的情况的。</a:t>
                </a:r>
                <a:endParaRPr lang="en-US" altLang="zh-CN" dirty="0">
                  <a:latin typeface="Consolas" panose="020B0609020204030204" pitchFamily="49" charset="0"/>
                </a:endParaRPr>
              </a:p>
              <a:p>
                <a:pPr lvl="1"/>
                <a:r>
                  <a:rPr lang="zh-CN" altLang="en-US" dirty="0">
                    <a:latin typeface="Consolas" panose="020B0609020204030204" pitchFamily="49" charset="0"/>
                  </a:rPr>
                  <a:t>每一个盒子都多放进去一个球。答案等于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a14:m>
                <a:endParaRPr lang="en-US" altLang="zh-CN" dirty="0">
                  <a:latin typeface="Consolas" panose="020B0609020204030204" pitchFamily="49" charset="0"/>
                </a:endParaRPr>
              </a:p>
              <a:p>
                <a:endParaRPr lang="zh-CN" altLang="en-US" dirty="0">
                  <a:latin typeface="Consolas" panose="020B0609020204030204" pitchFamily="49" charset="0"/>
                </a:endParaRPr>
              </a:p>
            </p:txBody>
          </p:sp>
        </mc:Choice>
        <mc:Fallback>
          <p:sp>
            <p:nvSpPr>
              <p:cNvPr id="3" name="内容占位符 2">
                <a:extLst>
                  <a:ext uri="{FF2B5EF4-FFF2-40B4-BE49-F238E27FC236}">
                    <a16:creationId xmlns:a16="http://schemas.microsoft.com/office/drawing/2014/main" id="{A4F81147-5EDF-4A76-9747-1857E686849D}"/>
                  </a:ext>
                </a:extLst>
              </p:cNvPr>
              <p:cNvSpPr>
                <a:spLocks noGrp="1" noRot="1" noChangeAspect="1" noMove="1" noResize="1" noEditPoints="1" noAdjustHandles="1" noChangeArrowheads="1" noChangeShapeType="1" noTextEdit="1"/>
              </p:cNvSpPr>
              <p:nvPr>
                <p:ph sz="quarter" idx="1"/>
              </p:nvPr>
            </p:nvSpPr>
            <p:spPr>
              <a:blipFill>
                <a:blip r:embed="rId2"/>
                <a:stretch>
                  <a:fillRect l="-500" t="-1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58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Twelve Fold Way</a:t>
            </a:r>
            <a:endParaRPr lang="zh-CN" altLang="en-US" dirty="0"/>
          </a:p>
        </p:txBody>
      </p:sp>
      <p:sp>
        <p:nvSpPr>
          <p:cNvPr id="6" name="内容占位符 5"/>
          <p:cNvSpPr>
            <a:spLocks noGrp="1"/>
          </p:cNvSpPr>
          <p:nvPr>
            <p:ph idx="1"/>
          </p:nvPr>
        </p:nvSpPr>
        <p:spPr/>
        <p:txBody>
          <a:bodyPr/>
          <a:lstStyle/>
          <a:p>
            <a:r>
              <a:rPr lang="zh-CN" altLang="en-US" dirty="0"/>
              <a:t>完结撒花！</a:t>
            </a:r>
          </a:p>
        </p:txBody>
      </p:sp>
      <p:pic>
        <p:nvPicPr>
          <p:cNvPr id="1026" name="Picture 2"/>
          <p:cNvPicPr>
            <a:picLocks noChangeAspect="1" noChangeArrowheads="1"/>
          </p:cNvPicPr>
          <p:nvPr/>
        </p:nvPicPr>
        <p:blipFill>
          <a:blip r:embed="rId2"/>
          <a:srcRect/>
          <a:stretch>
            <a:fillRect/>
          </a:stretch>
        </p:blipFill>
        <p:spPr bwMode="auto">
          <a:xfrm>
            <a:off x="913910" y="1663723"/>
            <a:ext cx="8075613" cy="44100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500" fill="hold"/>
                                        <p:tgtEl>
                                          <p:spTgt spid="1026"/>
                                        </p:tgtEl>
                                        <p:attrNameLst>
                                          <p:attrName>ppt_x</p:attrName>
                                        </p:attrNameLst>
                                      </p:cBhvr>
                                      <p:tavLst>
                                        <p:tav tm="0">
                                          <p:val>
                                            <p:strVal val="#ppt_x"/>
                                          </p:val>
                                        </p:tav>
                                        <p:tav tm="100000">
                                          <p:val>
                                            <p:strVal val="#ppt_x"/>
                                          </p:val>
                                        </p:tav>
                                      </p:tavLst>
                                    </p:anim>
                                    <p:anim calcmode="lin" valueType="num">
                                      <p:cBhvr additive="base">
                                        <p:cTn id="1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35895-0970-4A9E-A7D8-510EEFFA748F}"/>
              </a:ext>
            </a:extLst>
          </p:cNvPr>
          <p:cNvSpPr>
            <a:spLocks noGrp="1"/>
          </p:cNvSpPr>
          <p:nvPr>
            <p:ph type="title"/>
          </p:nvPr>
        </p:nvSpPr>
        <p:spPr/>
        <p:txBody>
          <a:bodyPr/>
          <a:lstStyle/>
          <a:p>
            <a:r>
              <a:rPr lang="zh-CN" altLang="en-US"/>
              <a:t>卡特兰数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37D77F8-FC03-4581-AF2E-B7FDFCE7F5A1}"/>
                  </a:ext>
                </a:extLst>
              </p:cNvPr>
              <p:cNvSpPr>
                <a:spLocks noGrp="1"/>
              </p:cNvSpPr>
              <p:nvPr>
                <p:ph sz="quarter" idx="1"/>
              </p:nvPr>
            </p:nvSpPr>
            <p:spPr/>
            <p:txBody>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e>
                    </m:nary>
                  </m:oMath>
                </a14:m>
                <a:endParaRPr lang="en-US" altLang="zh-CN" dirty="0">
                  <a:latin typeface="Consolas" panose="020B0609020204030204" pitchFamily="49" charset="0"/>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e>
                          <m:e>
                            <m:r>
                              <a:rPr lang="en-US" altLang="zh-CN" b="0" i="1" smtClean="0">
                                <a:latin typeface="Cambria Math" panose="02040503050406030204" pitchFamily="18" charset="0"/>
                              </a:rPr>
                              <m:t>𝑛</m:t>
                            </m:r>
                          </m:e>
                        </m:eqAr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num>
                      <m:den>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𝑘</m:t>
                        </m:r>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𝑛</m:t>
                        </m:r>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𝑘</m:t>
                            </m:r>
                          </m:den>
                        </m:f>
                      </m:e>
                    </m:nary>
                  </m:oMath>
                </a14:m>
                <a:endParaRPr lang="en-US" altLang="zh-CN" dirty="0">
                  <a:latin typeface="Consolas" panose="020B0609020204030204" pitchFamily="49" charset="0"/>
                </a:endParaRPr>
              </a:p>
              <a:p>
                <a:r>
                  <a:rPr lang="en-US" altLang="zh-CN" dirty="0">
                    <a:latin typeface="Consolas" panose="020B0609020204030204" pitchFamily="49" charset="0"/>
                  </a:rPr>
                  <a:t>1,1,2,5,14,42,132,429,1430…</a:t>
                </a:r>
              </a:p>
              <a:p>
                <a:r>
                  <a:rPr lang="zh-CN" altLang="en-US" dirty="0">
                    <a:latin typeface="Consolas" panose="020B0609020204030204" pitchFamily="49" charset="0"/>
                  </a:rPr>
                  <a:t>组合应用：</a:t>
                </a:r>
                <a:endParaRPr lang="en-US" altLang="zh-CN" dirty="0">
                  <a:latin typeface="Consolas" panose="020B0609020204030204" pitchFamily="49" charset="0"/>
                </a:endParaRPr>
              </a:p>
              <a:p>
                <a:r>
                  <a:rPr lang="zh-CN" altLang="en-US" dirty="0">
                    <a:latin typeface="Consolas" panose="020B0609020204030204" pitchFamily="49" charset="0"/>
                  </a:rPr>
                  <a:t>长度为</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oMath>
                </a14:m>
                <a:r>
                  <a:rPr lang="zh-CN" altLang="en-US" dirty="0">
                    <a:latin typeface="Consolas" panose="020B0609020204030204" pitchFamily="49" charset="0"/>
                  </a:rPr>
                  <a:t>的合法的括号序列数量</a:t>
                </a:r>
                <a:endParaRPr lang="en-US" altLang="zh-CN" dirty="0">
                  <a:latin typeface="Consolas" panose="020B0609020204030204" pitchFamily="49" charset="0"/>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=5</m:t>
                    </m:r>
                  </m:oMath>
                </a14:m>
                <a:r>
                  <a:rPr lang="zh-CN" altLang="en-US" dirty="0">
                    <a:latin typeface="Consolas" panose="020B0609020204030204" pitchFamily="49" charset="0"/>
                  </a:rPr>
                  <a:t>，</a:t>
                </a:r>
                <a:r>
                  <a:rPr lang="en-US" altLang="zh-CN" dirty="0">
                    <a:latin typeface="Consolas" panose="020B0609020204030204" pitchFamily="49" charset="0"/>
                  </a:rPr>
                  <a:t>((())),(())(),(()()),()(()),()()()</a:t>
                </a:r>
                <a:endParaRPr lang="zh-CN" altLang="en-US"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D37D77F8-FC03-4581-AF2E-B7FDFCE7F5A1}"/>
                  </a:ext>
                </a:extLst>
              </p:cNvPr>
              <p:cNvSpPr>
                <a:spLocks noGrp="1" noRot="1" noChangeAspect="1" noMove="1" noResize="1" noEditPoints="1" noAdjustHandles="1" noChangeArrowheads="1" noChangeShapeType="1" noTextEdit="1"/>
              </p:cNvSpPr>
              <p:nvPr>
                <p:ph sz="quarter" idx="1"/>
              </p:nvPr>
            </p:nvSpPr>
            <p:spPr>
              <a:blipFill>
                <a:blip r:embed="rId2"/>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63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8801A-7969-4A94-956E-1F1350FC294A}"/>
              </a:ext>
            </a:extLst>
          </p:cNvPr>
          <p:cNvSpPr>
            <a:spLocks noGrp="1"/>
          </p:cNvSpPr>
          <p:nvPr>
            <p:ph type="title"/>
          </p:nvPr>
        </p:nvSpPr>
        <p:spPr/>
        <p:txBody>
          <a:bodyPr/>
          <a:lstStyle/>
          <a:p>
            <a:r>
              <a:rPr lang="zh-CN" altLang="en-US" dirty="0"/>
              <a:t>卡特兰数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344293-AB09-4659-8858-BCDAEF64AAF3}"/>
                  </a:ext>
                </a:extLst>
              </p:cNvPr>
              <p:cNvSpPr>
                <a:spLocks noGrp="1"/>
              </p:cNvSpPr>
              <p:nvPr>
                <p:ph sz="quarter" idx="1"/>
              </p:nvPr>
            </p:nvSpPr>
            <p:spPr/>
            <p:txBody>
              <a:bodyPr/>
              <a:lstStyle/>
              <a:p>
                <a:r>
                  <a:rPr lang="zh-CN" altLang="en-US" b="0" dirty="0"/>
                  <a:t>有</a:t>
                </a:r>
                <a14:m>
                  <m:oMath xmlns:m="http://schemas.openxmlformats.org/officeDocument/2006/math">
                    <m:r>
                      <a:rPr lang="en-US" altLang="zh-CN" b="0" i="1" smtClean="0">
                        <a:latin typeface="Cambria Math" panose="02040503050406030204" pitchFamily="18" charset="0"/>
                      </a:rPr>
                      <m:t>𝑛</m:t>
                    </m:r>
                  </m:oMath>
                </a14:m>
                <a:r>
                  <a:rPr lang="zh-CN" altLang="en-US" dirty="0"/>
                  <a:t>个非叶子节点的满二叉树的个数：</a:t>
                </a:r>
                <a:endParaRPr lang="en-US" altLang="zh-CN" dirty="0"/>
              </a:p>
              <a:p>
                <a:endParaRPr lang="en-US" altLang="zh-CN" dirty="0"/>
              </a:p>
              <a:p>
                <a:endParaRPr lang="en-US" altLang="zh-CN" dirty="0"/>
              </a:p>
              <a:p>
                <a:endParaRPr lang="en-US" altLang="zh-CN" dirty="0"/>
              </a:p>
              <a:p>
                <a:r>
                  <a:rPr lang="zh-CN" altLang="en-US" dirty="0"/>
                  <a:t>不越过对角线的路径条数：</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FA344293-AB09-4659-8858-BCDAEF64AAF3}"/>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pic>
        <p:nvPicPr>
          <p:cNvPr id="4" name="Picture 4">
            <a:extLst>
              <a:ext uri="{FF2B5EF4-FFF2-40B4-BE49-F238E27FC236}">
                <a16:creationId xmlns:a16="http://schemas.microsoft.com/office/drawing/2014/main" id="{13C306F1-1DA8-4119-AFFA-81C576A00D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751" y="1739278"/>
            <a:ext cx="6558792"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1F79BB0F-5098-44B0-A1F5-2990352555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301" y="3568864"/>
            <a:ext cx="5193691"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26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261A3-6030-46CF-96C3-40B820591678}"/>
              </a:ext>
            </a:extLst>
          </p:cNvPr>
          <p:cNvSpPr>
            <a:spLocks noGrp="1"/>
          </p:cNvSpPr>
          <p:nvPr>
            <p:ph type="title"/>
          </p:nvPr>
        </p:nvSpPr>
        <p:spPr/>
        <p:txBody>
          <a:bodyPr/>
          <a:lstStyle/>
          <a:p>
            <a:r>
              <a:rPr lang="zh-CN" altLang="en-US" dirty="0"/>
              <a:t>卡特兰数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0E3AAE-145C-4492-9229-3C1DA478859E}"/>
                  </a:ext>
                </a:extLst>
              </p:cNvPr>
              <p:cNvSpPr>
                <a:spLocks noGrp="1"/>
              </p:cNvSpPr>
              <p:nvPr>
                <p:ph sz="quarter" idx="1"/>
              </p:nvPr>
            </p:nvSpPr>
            <p:spPr>
              <a:xfrm>
                <a:off x="609600" y="1219200"/>
                <a:ext cx="7958130" cy="4937760"/>
              </a:xfrm>
            </p:spPr>
            <p:txBody>
              <a:bodyPr>
                <a:normAutofit lnSpcReduction="10000"/>
              </a:bodyPr>
              <a:lstStyle/>
              <a:p>
                <a:r>
                  <a:rPr lang="zh-CN" altLang="en-US" dirty="0">
                    <a:latin typeface="Consolas" panose="020B0609020204030204" pitchFamily="49" charset="0"/>
                  </a:rPr>
                  <a:t>不超过对角线的路径条数</a:t>
                </a:r>
                <a:endParaRPr lang="en-US" altLang="zh-CN" dirty="0">
                  <a:latin typeface="Consolas" panose="020B0609020204030204" pitchFamily="49" charset="0"/>
                </a:endParaRPr>
              </a:p>
              <a:p>
                <a:r>
                  <a:rPr lang="zh-CN" altLang="en-US" dirty="0">
                    <a:latin typeface="Consolas" panose="020B0609020204030204" pitchFamily="49" charset="0"/>
                  </a:rPr>
                  <a:t>怎么求呢？</a:t>
                </a:r>
                <a:endParaRPr lang="en-US" altLang="zh-CN" dirty="0">
                  <a:latin typeface="Consolas" panose="020B0609020204030204" pitchFamily="49" charset="0"/>
                </a:endParaRPr>
              </a:p>
              <a:p>
                <a:r>
                  <a:rPr lang="zh-CN" altLang="en-US" dirty="0">
                    <a:latin typeface="Consolas" panose="020B0609020204030204" pitchFamily="49" charset="0"/>
                  </a:rPr>
                  <a:t>考虑容斥，总方案</a:t>
                </a:r>
                <a:r>
                  <a:rPr lang="en-US" altLang="zh-CN" dirty="0">
                    <a:latin typeface="Consolas" panose="020B0609020204030204" pitchFamily="49" charset="0"/>
                  </a:rPr>
                  <a:t>-</a:t>
                </a:r>
                <a:r>
                  <a:rPr lang="zh-CN" altLang="en-US" dirty="0">
                    <a:latin typeface="Consolas" panose="020B0609020204030204" pitchFamily="49" charset="0"/>
                  </a:rPr>
                  <a:t>超过对角线的路径条数。</a:t>
                </a:r>
                <a:endParaRPr lang="en-US" altLang="zh-CN" dirty="0">
                  <a:latin typeface="Consolas" panose="020B0609020204030204" pitchFamily="49" charset="0"/>
                </a:endParaRPr>
              </a:p>
              <a:p>
                <a:r>
                  <a:rPr lang="zh-CN" altLang="en-US" dirty="0">
                    <a:latin typeface="Consolas" panose="020B0609020204030204" pitchFamily="49" charset="0"/>
                  </a:rPr>
                  <a:t>注意到，每一个超过对角线的路径都会碰到</a:t>
                </a:r>
                <a:r>
                  <a:rPr lang="en-US" altLang="zh-CN" dirty="0">
                    <a:latin typeface="Consolas" panose="020B0609020204030204" pitchFamily="49" charset="0"/>
                  </a:rPr>
                  <a:t>y=x+1</a:t>
                </a:r>
                <a:r>
                  <a:rPr lang="zh-CN" altLang="en-US" dirty="0">
                    <a:latin typeface="Consolas" panose="020B0609020204030204" pitchFamily="49" charset="0"/>
                  </a:rPr>
                  <a:t>这条直线。</a:t>
                </a:r>
                <a:endParaRPr lang="en-US" altLang="zh-CN" dirty="0">
                  <a:latin typeface="Consolas" panose="020B0609020204030204" pitchFamily="49" charset="0"/>
                </a:endParaRPr>
              </a:p>
              <a:p>
                <a:r>
                  <a:rPr lang="zh-CN" altLang="en-US" dirty="0">
                    <a:latin typeface="Consolas" panose="020B0609020204030204" pitchFamily="49" charset="0"/>
                  </a:rPr>
                  <a:t>所以我们把所有不合法的路径沿着这条直线翻过去：</a:t>
                </a:r>
                <a:endParaRPr lang="en-US" altLang="zh-CN" dirty="0">
                  <a:latin typeface="Consolas" panose="020B0609020204030204" pitchFamily="49" charset="0"/>
                </a:endParaRPr>
              </a:p>
              <a:p>
                <a:r>
                  <a:rPr lang="zh-CN" altLang="en-US" dirty="0">
                    <a:latin typeface="Consolas" panose="020B0609020204030204" pitchFamily="49" charset="0"/>
                  </a:rPr>
                  <a:t>这样一条不合法的路径就对应了一条从</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−1,1</m:t>
                        </m:r>
                      </m:e>
                    </m:d>
                  </m:oMath>
                </a14:m>
                <a:r>
                  <a:rPr lang="zh-CN" altLang="en-US" dirty="0">
                    <a:latin typeface="Consolas" panose="020B0609020204030204" pitchFamily="49" charset="0"/>
                  </a:rPr>
                  <a:t>走到</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oMath>
                </a14:m>
                <a:r>
                  <a:rPr lang="zh-CN" altLang="en-US" dirty="0">
                    <a:latin typeface="Consolas" panose="020B0609020204030204" pitchFamily="49" charset="0"/>
                  </a:rPr>
                  <a:t>的路径，所以两者是等价的。</a:t>
                </a:r>
                <a:endParaRPr lang="en-US" altLang="zh-CN" dirty="0">
                  <a:latin typeface="Consolas" panose="020B0609020204030204" pitchFamily="49" charset="0"/>
                </a:endParaRPr>
              </a:p>
              <a:p>
                <a:r>
                  <a:rPr lang="zh-CN" altLang="en-US" dirty="0">
                    <a:latin typeface="Consolas" panose="020B0609020204030204" pitchFamily="49" charset="0"/>
                  </a:rPr>
                  <a:t>所以答案就是</a:t>
                </a:r>
                <a14:m>
                  <m:oMath xmlns:m="http://schemas.openxmlformats.org/officeDocument/2006/math">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e>
                          <m:e>
                            <m:r>
                              <a:rPr lang="en-US" altLang="zh-CN" b="0" i="1" smtClean="0">
                                <a:latin typeface="Cambria Math" panose="02040503050406030204" pitchFamily="18" charset="0"/>
                              </a:rPr>
                              <m:t>𝑛</m:t>
                            </m:r>
                          </m:e>
                        </m:eqAr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eqAr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en>
                    </m:f>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e>
                          <m:e>
                            <m:r>
                              <a:rPr lang="en-US" altLang="zh-CN" b="0" i="1" smtClean="0">
                                <a:latin typeface="Cambria Math" panose="02040503050406030204" pitchFamily="18" charset="0"/>
                              </a:rPr>
                              <m:t>𝑛</m:t>
                            </m:r>
                          </m:e>
                        </m:eqArr>
                      </m:e>
                    </m:d>
                  </m:oMath>
                </a14:m>
                <a:endParaRPr lang="zh-CN" altLang="en-US"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110E3AAE-145C-4492-9229-3C1DA478859E}"/>
                  </a:ext>
                </a:extLst>
              </p:cNvPr>
              <p:cNvSpPr>
                <a:spLocks noGrp="1" noRot="1" noChangeAspect="1" noMove="1" noResize="1" noEditPoints="1" noAdjustHandles="1" noChangeArrowheads="1" noChangeShapeType="1" noTextEdit="1"/>
              </p:cNvSpPr>
              <p:nvPr>
                <p:ph sz="quarter" idx="1"/>
              </p:nvPr>
            </p:nvSpPr>
            <p:spPr>
              <a:xfrm>
                <a:off x="609600" y="1219200"/>
                <a:ext cx="7958130" cy="4937760"/>
              </a:xfrm>
              <a:blipFill>
                <a:blip r:embed="rId2"/>
                <a:stretch>
                  <a:fillRect l="-690" t="-1852" r="-2605"/>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BDB89915-988E-4D97-850F-86283FCC51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7730" y="3449340"/>
            <a:ext cx="3014670" cy="2707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306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29412-E024-445F-9CF4-364A18C3C708}"/>
              </a:ext>
            </a:extLst>
          </p:cNvPr>
          <p:cNvSpPr>
            <a:spLocks noGrp="1"/>
          </p:cNvSpPr>
          <p:nvPr>
            <p:ph type="title"/>
          </p:nvPr>
        </p:nvSpPr>
        <p:spPr/>
        <p:txBody>
          <a:bodyPr/>
          <a:lstStyle/>
          <a:p>
            <a:r>
              <a:rPr lang="zh-CN" altLang="en-US" dirty="0"/>
              <a:t>方差</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B645D1-2040-4408-9899-628FE1BD0C8F}"/>
                  </a:ext>
                </a:extLst>
              </p:cNvPr>
              <p:cNvSpPr>
                <a:spLocks noGrp="1"/>
              </p:cNvSpPr>
              <p:nvPr>
                <p:ph sz="quarter" idx="1"/>
              </p:nvPr>
            </p:nvSpPr>
            <p:spPr/>
            <p:txBody>
              <a:bodyPr/>
              <a:lstStyle/>
              <a:p>
                <a:r>
                  <a:rPr lang="zh-CN" altLang="en-US" dirty="0"/>
                  <a:t>随机变量的方差定义为</a:t>
                </a:r>
                <a14:m>
                  <m:oMath xmlns:m="http://schemas.openxmlformats.org/officeDocument/2006/math">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sup>
                            <m:r>
                              <a:rPr lang="en-US" altLang="zh-CN" b="0" i="1" smtClean="0">
                                <a:latin typeface="Cambria Math" panose="02040503050406030204" pitchFamily="18" charset="0"/>
                              </a:rPr>
                              <m:t>2</m:t>
                            </m:r>
                          </m:sup>
                        </m:sSup>
                      </m:e>
                    </m:d>
                  </m:oMath>
                </a14:m>
                <a:endParaRPr lang="en-US" altLang="zh-CN" dirty="0"/>
              </a:p>
              <a:p>
                <a:r>
                  <a:rPr lang="zh-CN" altLang="en-US" dirty="0"/>
                  <a:t>推一下式子：</a:t>
                </a:r>
                <a:endParaRPr lang="en-US" altLang="zh-CN" dirty="0"/>
              </a:p>
              <a:p>
                <a14:m>
                  <m:oMath xmlns:m="http://schemas.openxmlformats.org/officeDocument/2006/math">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𝑥𝐸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2</m:t>
                        </m:r>
                      </m:sup>
                    </m:sSup>
                  </m:oMath>
                </a14:m>
                <a:endParaRPr lang="en-US" altLang="zh-CN" dirty="0"/>
              </a:p>
              <a:p>
                <a:r>
                  <a:rPr lang="zh-CN" altLang="en-US" dirty="0"/>
                  <a:t>也就是方差的期望等于平方的期望减去期望的平方。</a:t>
                </a:r>
              </a:p>
            </p:txBody>
          </p:sp>
        </mc:Choice>
        <mc:Fallback xmlns="">
          <p:sp>
            <p:nvSpPr>
              <p:cNvPr id="3" name="内容占位符 2">
                <a:extLst>
                  <a:ext uri="{FF2B5EF4-FFF2-40B4-BE49-F238E27FC236}">
                    <a16:creationId xmlns:a16="http://schemas.microsoft.com/office/drawing/2014/main" id="{F3B645D1-2040-4408-9899-628FE1BD0C8F}"/>
                  </a:ext>
                </a:extLst>
              </p:cNvPr>
              <p:cNvSpPr>
                <a:spLocks noGrp="1" noRot="1" noChangeAspect="1" noMove="1" noResize="1" noEditPoints="1" noAdjustHandles="1" noChangeArrowheads="1" noChangeShapeType="1" noTextEdit="1"/>
              </p:cNvSpPr>
              <p:nvPr>
                <p:ph sz="quarter" idx="1"/>
              </p:nvPr>
            </p:nvSpPr>
            <p:spPr>
              <a:blipFill>
                <a:blip r:embed="rId2"/>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7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8FCE8-C2C1-42A7-B37F-9CD48C8DB85F}"/>
              </a:ext>
            </a:extLst>
          </p:cNvPr>
          <p:cNvSpPr>
            <a:spLocks noGrp="1"/>
          </p:cNvSpPr>
          <p:nvPr>
            <p:ph type="title"/>
          </p:nvPr>
        </p:nvSpPr>
        <p:spPr/>
        <p:txBody>
          <a:bodyPr/>
          <a:lstStyle/>
          <a:p>
            <a:r>
              <a:rPr lang="zh-CN" altLang="en-US" dirty="0"/>
              <a:t>容斥原理进阶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A667E8C-A5C1-4728-B8E5-F2FDCC2F6A59}"/>
                  </a:ext>
                </a:extLst>
              </p:cNvPr>
              <p:cNvSpPr>
                <a:spLocks noGrp="1"/>
              </p:cNvSpPr>
              <p:nvPr>
                <p:ph sz="quarter" idx="1"/>
              </p:nvPr>
            </p:nvSpPr>
            <p:spPr/>
            <p:txBody>
              <a:bodyPr>
                <a:normAutofit/>
              </a:bodyPr>
              <a:lstStyle/>
              <a:p>
                <a:r>
                  <a:rPr lang="zh-CN" altLang="en-US" dirty="0">
                    <a:latin typeface="Consolas" panose="020B0609020204030204" pitchFamily="49" charset="0"/>
                  </a:rPr>
                  <a:t>给定一个正整数</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，求下面这个方程的解的个数：</a:t>
                </a:r>
                <a:endParaRPr lang="en-US" altLang="zh-CN" dirty="0">
                  <a:latin typeface="Consolas" panose="020B0609020204030204" pitchFamily="49" charset="0"/>
                </a:endParaRPr>
              </a:p>
              <a:p>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latin typeface="Consolas" panose="020B0609020204030204" pitchFamily="49" charset="0"/>
                  </a:rPr>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，共有</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个数。</a:t>
                </a:r>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zh-CN" altLang="en-US"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7A667E8C-A5C1-4728-B8E5-F2FDCC2F6A59}"/>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008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B8536-3B59-44AA-84F0-943CCED2DED5}"/>
              </a:ext>
            </a:extLst>
          </p:cNvPr>
          <p:cNvSpPr>
            <a:spLocks noGrp="1"/>
          </p:cNvSpPr>
          <p:nvPr>
            <p:ph type="title"/>
          </p:nvPr>
        </p:nvSpPr>
        <p:spPr/>
        <p:txBody>
          <a:bodyPr/>
          <a:lstStyle/>
          <a:p>
            <a:r>
              <a:rPr lang="zh-CN" altLang="en-US" dirty="0"/>
              <a:t>容斥原理进阶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F26726F-C5E3-4BDD-B609-5C8DCB085CAD}"/>
                  </a:ext>
                </a:extLst>
              </p:cNvPr>
              <p:cNvSpPr>
                <a:spLocks noGrp="1"/>
              </p:cNvSpPr>
              <p:nvPr>
                <p:ph sz="quarter" idx="1"/>
              </p:nvPr>
            </p:nvSpPr>
            <p:spPr/>
            <p:txBody>
              <a:bodyPr/>
              <a:lstStyle/>
              <a:p>
                <a:r>
                  <a:rPr lang="zh-CN" altLang="en-US" dirty="0">
                    <a:latin typeface="Consolas" panose="020B0609020204030204" pitchFamily="49" charset="0"/>
                  </a:rPr>
                  <a:t>首先可以把</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oMath>
                </a14:m>
                <a:r>
                  <a:rPr lang="zh-CN" altLang="en-US" dirty="0">
                    <a:latin typeface="Consolas" panose="020B0609020204030204" pitchFamily="49" charset="0"/>
                  </a:rPr>
                  <a:t>，接下来就变成了每一个元素有一个上界的问题。</a:t>
                </a:r>
                <a:endParaRPr lang="en-US" altLang="zh-CN" dirty="0">
                  <a:latin typeface="Consolas" panose="020B0609020204030204" pitchFamily="49" charset="0"/>
                </a:endParaRPr>
              </a:p>
              <a:p>
                <a:r>
                  <a:rPr lang="zh-CN" altLang="en-US" dirty="0">
                    <a:latin typeface="Consolas" panose="020B0609020204030204" pitchFamily="49" charset="0"/>
                  </a:rPr>
                  <a:t>为了方便，我们设</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nary>
                      <m:naryPr>
                        <m:chr m:val="∑"/>
                        <m:subHide m:val="on"/>
                        <m:supHide m:val="on"/>
                        <m:ctrlPr>
                          <a:rPr lang="en-US" altLang="zh-CN" i="1">
                            <a:latin typeface="Cambria Math" panose="02040503050406030204" pitchFamily="18" charset="0"/>
                          </a:rPr>
                        </m:ctrlPr>
                      </m:naryP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e>
                    </m:nary>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oMath>
                </a14:m>
                <a:endParaRPr lang="en-US" altLang="zh-CN" dirty="0">
                  <a:latin typeface="Consolas" panose="020B0609020204030204" pitchFamily="49" charset="0"/>
                </a:endParaRPr>
              </a:p>
              <a:p>
                <a:r>
                  <a:rPr lang="zh-CN" altLang="en-US" dirty="0">
                    <a:latin typeface="Consolas" panose="020B0609020204030204" pitchFamily="49" charset="0"/>
                  </a:rPr>
                  <a:t>枚举子集进行容斥。首先枚举一个集合里面不满足上界，这样我们就需要强制这个集合里面的数字不满足上界，也就是说上界变成了下界。</a:t>
                </a:r>
                <a:endParaRPr lang="en-US" altLang="zh-CN" dirty="0">
                  <a:latin typeface="Consolas" panose="020B0609020204030204" pitchFamily="49" charset="0"/>
                </a:endParaRPr>
              </a:p>
              <a:p>
                <a:r>
                  <a:rPr lang="zh-CN" altLang="en-US" dirty="0">
                    <a:latin typeface="Consolas" panose="020B0609020204030204" pitchFamily="49" charset="0"/>
                  </a:rPr>
                  <a:t>把</a:t>
                </a:r>
                <a14:m>
                  <m:oMath xmlns:m="http://schemas.openxmlformats.org/officeDocument/2006/math">
                    <m:r>
                      <a:rPr lang="en-US" altLang="zh-CN" i="1">
                        <a:latin typeface="Cambria Math" panose="02040503050406030204" pitchFamily="18" charset="0"/>
                      </a:rPr>
                      <m:t>𝑁</m:t>
                    </m:r>
                  </m:oMath>
                </a14:m>
                <a:r>
                  <a:rPr lang="zh-CN" altLang="en-US" dirty="0">
                    <a:latin typeface="Consolas" panose="020B0609020204030204" pitchFamily="49" charset="0"/>
                  </a:rPr>
                  <a:t>减去这些不满足的上界，用插板法。</a:t>
                </a:r>
                <a:endParaRPr lang="en-US" altLang="zh-CN" dirty="0">
                  <a:latin typeface="Consolas" panose="020B0609020204030204" pitchFamily="49" charset="0"/>
                </a:endParaRPr>
              </a:p>
              <a:p>
                <a14:m>
                  <m:oMath xmlns:m="http://schemas.openxmlformats.org/officeDocument/2006/math">
                    <m:r>
                      <a:rPr lang="en-US" altLang="zh-CN" i="1">
                        <a:latin typeface="Cambria Math" panose="02040503050406030204" pitchFamily="18" charset="0"/>
                      </a:rPr>
                      <m:t>𝐴𝑛𝑠</m:t>
                    </m:r>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𝑆</m:t>
                        </m:r>
                      </m:sub>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𝑆</m:t>
                                </m:r>
                              </m:e>
                            </m:d>
                          </m:sup>
                        </m:sSup>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𝑁</m:t>
                                </m:r>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𝑆</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i="1">
                                    <a:latin typeface="Cambria Math" panose="02040503050406030204" pitchFamily="18" charset="0"/>
                                  </a:rPr>
                                  <m:t>−1</m:t>
                                </m:r>
                              </m:e>
                              <m:e>
                                <m:r>
                                  <a:rPr lang="en-US" altLang="zh-CN" i="1">
                                    <a:latin typeface="Cambria Math" panose="02040503050406030204" pitchFamily="18" charset="0"/>
                                  </a:rPr>
                                  <m:t>𝑚</m:t>
                                </m:r>
                                <m:r>
                                  <a:rPr lang="en-US" altLang="zh-CN" i="1">
                                    <a:latin typeface="Cambria Math" panose="02040503050406030204" pitchFamily="18" charset="0"/>
                                  </a:rPr>
                                  <m:t>−1</m:t>
                                </m:r>
                              </m:e>
                            </m:eqArr>
                          </m:e>
                        </m:d>
                      </m:e>
                    </m:nary>
                  </m:oMath>
                </a14:m>
                <a:endParaRPr lang="en-US" altLang="zh-CN" dirty="0">
                  <a:latin typeface="Consolas" panose="020B0609020204030204" pitchFamily="49" charset="0"/>
                </a:endParaRPr>
              </a:p>
              <a:p>
                <a:r>
                  <a:rPr lang="zh-CN" altLang="en-US" dirty="0">
                    <a:latin typeface="Consolas" panose="020B0609020204030204" pitchFamily="49" charset="0"/>
                  </a:rPr>
                  <a:t>时间复杂度</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𝑚</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𝑚</m:t>
                            </m:r>
                          </m:sup>
                        </m:sSup>
                      </m:e>
                    </m:d>
                  </m:oMath>
                </a14:m>
                <a:r>
                  <a:rPr lang="zh-CN" altLang="en-US" dirty="0">
                    <a:latin typeface="Consolas" panose="020B0609020204030204" pitchFamily="49" charset="0"/>
                  </a:rPr>
                  <a:t>，当</a:t>
                </a:r>
                <a14:m>
                  <m:oMath xmlns:m="http://schemas.openxmlformats.org/officeDocument/2006/math">
                    <m:r>
                      <a:rPr lang="en-US" altLang="zh-CN" i="1">
                        <a:latin typeface="Cambria Math" panose="02040503050406030204" pitchFamily="18" charset="0"/>
                      </a:rPr>
                      <m:t>𝑁</m:t>
                    </m:r>
                  </m:oMath>
                </a14:m>
                <a:r>
                  <a:rPr lang="zh-CN" altLang="en-US" dirty="0">
                    <a:latin typeface="Consolas" panose="020B0609020204030204" pitchFamily="49" charset="0"/>
                  </a:rPr>
                  <a:t>比较小的时候可以</a:t>
                </a:r>
                <a:r>
                  <a:rPr lang="en-US" altLang="zh-CN" dirty="0">
                    <a:latin typeface="Consolas" panose="020B0609020204030204" pitchFamily="49" charset="0"/>
                  </a:rPr>
                  <a:t>DP</a:t>
                </a:r>
                <a:r>
                  <a:rPr lang="zh-CN" altLang="en-US" dirty="0">
                    <a:latin typeface="Consolas" panose="020B0609020204030204" pitchFamily="49" charset="0"/>
                  </a:rPr>
                  <a:t>。</a:t>
                </a:r>
                <a:endParaRPr lang="en-US" altLang="zh-CN" dirty="0">
                  <a:latin typeface="Consolas" panose="020B0609020204030204" pitchFamily="49" charset="0"/>
                </a:endParaRPr>
              </a:p>
              <a:p>
                <a:endParaRPr lang="zh-CN" altLang="en-US" dirty="0"/>
              </a:p>
            </p:txBody>
          </p:sp>
        </mc:Choice>
        <mc:Fallback>
          <p:sp>
            <p:nvSpPr>
              <p:cNvPr id="3" name="内容占位符 2">
                <a:extLst>
                  <a:ext uri="{FF2B5EF4-FFF2-40B4-BE49-F238E27FC236}">
                    <a16:creationId xmlns:a16="http://schemas.microsoft.com/office/drawing/2014/main" id="{AF26726F-C5E3-4BDD-B609-5C8DCB085CAD}"/>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546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CCAFB-6D0C-4113-BABF-49F14CB31047}"/>
              </a:ext>
            </a:extLst>
          </p:cNvPr>
          <p:cNvSpPr>
            <a:spLocks noGrp="1"/>
          </p:cNvSpPr>
          <p:nvPr>
            <p:ph type="title"/>
          </p:nvPr>
        </p:nvSpPr>
        <p:spPr/>
        <p:txBody>
          <a:bodyPr/>
          <a:lstStyle/>
          <a:p>
            <a:r>
              <a:rPr lang="zh-CN" altLang="en-US" dirty="0"/>
              <a:t>容斥原理进阶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054A55B-E63A-4ECA-823B-4EBCA91DBA4A}"/>
                  </a:ext>
                </a:extLst>
              </p:cNvPr>
              <p:cNvSpPr>
                <a:spLocks noGrp="1"/>
              </p:cNvSpPr>
              <p:nvPr>
                <p:ph sz="quarter" idx="1"/>
              </p:nvPr>
            </p:nvSpPr>
            <p:spPr/>
            <p:txBody>
              <a:bodyPr/>
              <a:lstStyle/>
              <a:p>
                <a:r>
                  <a:rPr lang="zh-CN" altLang="en-US" dirty="0"/>
                  <a:t>你有一个</a:t>
                </a:r>
                <a14:m>
                  <m:oMath xmlns:m="http://schemas.openxmlformats.org/officeDocument/2006/math">
                    <m:r>
                      <a:rPr lang="en-US" altLang="zh-CN" b="0" i="1" smtClean="0">
                        <a:latin typeface="Cambria Math" panose="02040503050406030204" pitchFamily="18" charset="0"/>
                      </a:rPr>
                      <m:t>1</m:t>
                    </m:r>
                  </m:oMath>
                </a14:m>
                <a:r>
                  <a:rPr lang="zh-CN" altLang="en-US" dirty="0"/>
                  <a:t>到</a:t>
                </a:r>
                <a14:m>
                  <m:oMath xmlns:m="http://schemas.openxmlformats.org/officeDocument/2006/math">
                    <m:r>
                      <a:rPr lang="en-US" altLang="zh-CN" b="0" i="1" smtClean="0">
                        <a:latin typeface="Cambria Math" panose="02040503050406030204" pitchFamily="18" charset="0"/>
                      </a:rPr>
                      <m:t>𝑛</m:t>
                    </m:r>
                  </m:oMath>
                </a14:m>
                <a:r>
                  <a:rPr lang="zh-CN" altLang="en-US" dirty="0"/>
                  <a:t>的排列</a:t>
                </a:r>
                <a14:m>
                  <m:oMath xmlns:m="http://schemas.openxmlformats.org/officeDocument/2006/math">
                    <m:r>
                      <a:rPr lang="en-US" altLang="zh-CN" b="0" i="1" smtClean="0">
                        <a:latin typeface="Cambria Math" panose="02040503050406030204" pitchFamily="18" charset="0"/>
                      </a:rPr>
                      <m:t>𝑝</m:t>
                    </m:r>
                  </m:oMath>
                </a14:m>
                <a:r>
                  <a:rPr lang="zh-CN" altLang="en-US" dirty="0"/>
                  <a:t>。</a:t>
                </a:r>
                <a:endParaRPr lang="en-US" altLang="zh-CN" dirty="0"/>
              </a:p>
              <a:p>
                <a:r>
                  <a:rPr lang="zh-CN" altLang="en-US" dirty="0"/>
                  <a:t>我们定义一个区间是好的，当且仅当这个区间的值域也是这个区间。</a:t>
                </a:r>
                <a:endParaRPr lang="en-US" altLang="zh-CN" dirty="0"/>
              </a:p>
              <a:p>
                <a:r>
                  <a:rPr lang="zh-CN" altLang="en-US" dirty="0"/>
                  <a:t>我们定义一个排列是不可分割的，当且仅当这个排列不能分成两个或以上的区间，使得这几个区间都是好的区间。</a:t>
                </a:r>
                <a:endParaRPr lang="en-US" altLang="zh-CN" dirty="0"/>
              </a:p>
              <a:p>
                <a:r>
                  <a:rPr lang="zh-CN" altLang="en-US" dirty="0"/>
                  <a:t>求存在多少个长度为</a:t>
                </a:r>
                <a14:m>
                  <m:oMath xmlns:m="http://schemas.openxmlformats.org/officeDocument/2006/math">
                    <m:r>
                      <a:rPr lang="en-US" altLang="zh-CN" b="0" i="1" smtClean="0">
                        <a:latin typeface="Cambria Math" panose="02040503050406030204" pitchFamily="18" charset="0"/>
                      </a:rPr>
                      <m:t>𝑛</m:t>
                    </m:r>
                  </m:oMath>
                </a14:m>
                <a:r>
                  <a:rPr lang="zh-CN" altLang="en-US" dirty="0"/>
                  <a:t>的不可分割的排列。</a:t>
                </a:r>
              </a:p>
            </p:txBody>
          </p:sp>
        </mc:Choice>
        <mc:Fallback xmlns="">
          <p:sp>
            <p:nvSpPr>
              <p:cNvPr id="3" name="内容占位符 2">
                <a:extLst>
                  <a:ext uri="{FF2B5EF4-FFF2-40B4-BE49-F238E27FC236}">
                    <a16:creationId xmlns:a16="http://schemas.microsoft.com/office/drawing/2014/main" id="{F054A55B-E63A-4ECA-823B-4EBCA91DBA4A}"/>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505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95D3F-713F-4B20-A1A1-18CB0D96103F}"/>
              </a:ext>
            </a:extLst>
          </p:cNvPr>
          <p:cNvSpPr>
            <a:spLocks noGrp="1"/>
          </p:cNvSpPr>
          <p:nvPr>
            <p:ph type="title"/>
          </p:nvPr>
        </p:nvSpPr>
        <p:spPr/>
        <p:txBody>
          <a:bodyPr/>
          <a:lstStyle/>
          <a:p>
            <a:r>
              <a:rPr lang="zh-CN" altLang="en-US" dirty="0"/>
              <a:t>容斥原理进阶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AA2838D-88B3-4247-A681-577791D0AAE4}"/>
                  </a:ext>
                </a:extLst>
              </p:cNvPr>
              <p:cNvSpPr>
                <a:spLocks noGrp="1"/>
              </p:cNvSpPr>
              <p:nvPr>
                <p:ph sz="quarter" idx="1"/>
              </p:nvPr>
            </p:nvSpPr>
            <p:spPr/>
            <p:txBody>
              <a:bodyPr/>
              <a:lstStyle/>
              <a:p>
                <a:r>
                  <a:rPr lang="zh-CN" altLang="en-US" dirty="0"/>
                  <a:t>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t>表示长度为</a:t>
                </a:r>
                <a14:m>
                  <m:oMath xmlns:m="http://schemas.openxmlformats.org/officeDocument/2006/math">
                    <m:r>
                      <a:rPr lang="en-US" altLang="zh-CN" b="0" i="1" smtClean="0">
                        <a:latin typeface="Cambria Math" panose="02040503050406030204" pitchFamily="18" charset="0"/>
                      </a:rPr>
                      <m:t>𝑖</m:t>
                    </m:r>
                  </m:oMath>
                </a14:m>
                <a:r>
                  <a:rPr lang="zh-CN" altLang="en-US" dirty="0"/>
                  <a:t>的不可分割的排列的数量。</a:t>
                </a:r>
                <a:endParaRPr lang="en-US" altLang="zh-CN" dirty="0"/>
              </a:p>
              <a:p>
                <a:r>
                  <a:rPr lang="zh-CN" altLang="en-US" dirty="0"/>
                  <a:t>考虑容斥。注意到任意一个不合法的排列都一定存在一个数</a:t>
                </a:r>
                <a14:m>
                  <m:oMath xmlns:m="http://schemas.openxmlformats.org/officeDocument/2006/math">
                    <m:r>
                      <a:rPr lang="en-US" altLang="zh-CN" b="0" i="1" smtClean="0">
                        <a:latin typeface="Cambria Math" panose="02040503050406030204" pitchFamily="18" charset="0"/>
                      </a:rPr>
                      <m:t>𝑥</m:t>
                    </m:r>
                  </m:oMath>
                </a14:m>
                <a:r>
                  <a:rPr lang="zh-CN" altLang="en-US" dirty="0"/>
                  <a:t>，使得</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e>
                    </m:d>
                  </m:oMath>
                </a14:m>
                <a:r>
                  <a:rPr lang="zh-CN" altLang="en-US" dirty="0"/>
                  <a:t>这个区间是好的，并且对于任意的</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&lt;</m:t>
                    </m:r>
                    <m:r>
                      <a:rPr lang="en-US" altLang="zh-CN" b="0" i="1" smtClean="0">
                        <a:latin typeface="Cambria Math" panose="02040503050406030204" pitchFamily="18" charset="0"/>
                      </a:rPr>
                      <m:t>𝑥</m:t>
                    </m:r>
                  </m:oMath>
                </a14:m>
                <a:r>
                  <a:rPr lang="zh-CN" altLang="en-US" dirty="0"/>
                  <a:t>，</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𝑦</m:t>
                        </m:r>
                      </m:e>
                    </m:d>
                  </m:oMath>
                </a14:m>
                <a:r>
                  <a:rPr lang="zh-CN" altLang="en-US" dirty="0"/>
                  <a:t>都不是好的。</a:t>
                </a:r>
                <a:endParaRPr lang="en-US" altLang="zh-CN" dirty="0"/>
              </a:p>
              <a:p>
                <a:r>
                  <a:rPr lang="zh-CN" altLang="en-US" dirty="0"/>
                  <a:t>所以枚举</a:t>
                </a:r>
                <a14:m>
                  <m:oMath xmlns:m="http://schemas.openxmlformats.org/officeDocument/2006/math">
                    <m:r>
                      <a:rPr lang="en-US" altLang="zh-CN" b="0" i="1" smtClean="0">
                        <a:latin typeface="Cambria Math" panose="02040503050406030204" pitchFamily="18" charset="0"/>
                      </a:rPr>
                      <m:t>𝑥</m:t>
                    </m:r>
                  </m:oMath>
                </a14:m>
                <a:r>
                  <a:rPr lang="zh-CN" altLang="en-US" dirty="0"/>
                  <a:t>，可以得到容斥的公式：</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e>
                    </m:nary>
                  </m:oMath>
                </a14:m>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a14:m>
                <a:r>
                  <a:rPr lang="zh-CN" altLang="en-US" dirty="0"/>
                  <a:t>。</a:t>
                </a:r>
                <a:endParaRPr lang="en-US" altLang="zh-CN" dirty="0"/>
              </a:p>
              <a:p>
                <a:r>
                  <a:rPr lang="zh-CN" altLang="en-US" strike="sngStrike" dirty="0"/>
                  <a:t>用多项式求逆可以做到</a:t>
                </a:r>
                <a14:m>
                  <m:oMath xmlns:m="http://schemas.openxmlformats.org/officeDocument/2006/math">
                    <m:r>
                      <a:rPr lang="en-US" altLang="zh-CN" b="0" i="1" strike="sngStrike" smtClean="0">
                        <a:latin typeface="Cambria Math" panose="02040503050406030204" pitchFamily="18" charset="0"/>
                      </a:rPr>
                      <m:t>𝑂</m:t>
                    </m:r>
                    <m:d>
                      <m:dPr>
                        <m:ctrlPr>
                          <a:rPr lang="en-US" altLang="zh-CN" b="0" i="1" strike="sngStrike" smtClean="0">
                            <a:latin typeface="Cambria Math" panose="02040503050406030204" pitchFamily="18" charset="0"/>
                          </a:rPr>
                        </m:ctrlPr>
                      </m:dPr>
                      <m:e>
                        <m:r>
                          <a:rPr lang="en-US" altLang="zh-CN" b="0" i="1" strike="sngStrike" smtClean="0">
                            <a:latin typeface="Cambria Math" panose="02040503050406030204" pitchFamily="18" charset="0"/>
                          </a:rPr>
                          <m:t>𝑛</m:t>
                        </m:r>
                        <m:func>
                          <m:funcPr>
                            <m:ctrlPr>
                              <a:rPr lang="en-US" altLang="zh-CN" b="0" i="1" strike="sngStrike" smtClean="0">
                                <a:latin typeface="Cambria Math" panose="02040503050406030204" pitchFamily="18" charset="0"/>
                              </a:rPr>
                            </m:ctrlPr>
                          </m:funcPr>
                          <m:fName>
                            <m:r>
                              <m:rPr>
                                <m:sty m:val="p"/>
                              </m:rPr>
                              <a:rPr lang="en-US" altLang="zh-CN" b="0" i="0" strike="sngStrike" smtClean="0">
                                <a:latin typeface="Cambria Math" panose="02040503050406030204" pitchFamily="18" charset="0"/>
                              </a:rPr>
                              <m:t>log</m:t>
                            </m:r>
                          </m:fName>
                          <m:e>
                            <m:r>
                              <a:rPr lang="en-US" altLang="zh-CN" b="0" i="1" strike="sngStrike" smtClean="0">
                                <a:latin typeface="Cambria Math" panose="02040503050406030204" pitchFamily="18" charset="0"/>
                              </a:rPr>
                              <m:t>𝑛</m:t>
                            </m:r>
                          </m:e>
                        </m:func>
                      </m:e>
                    </m:d>
                  </m:oMath>
                </a14:m>
                <a:r>
                  <a:rPr lang="zh-CN" altLang="en-US" strike="sngStrike" dirty="0"/>
                  <a:t>。</a:t>
                </a:r>
              </a:p>
            </p:txBody>
          </p:sp>
        </mc:Choice>
        <mc:Fallback xmlns="">
          <p:sp>
            <p:nvSpPr>
              <p:cNvPr id="3" name="内容占位符 2">
                <a:extLst>
                  <a:ext uri="{FF2B5EF4-FFF2-40B4-BE49-F238E27FC236}">
                    <a16:creationId xmlns:a16="http://schemas.microsoft.com/office/drawing/2014/main" id="{0AA2838D-88B3-4247-A681-577791D0AAE4}"/>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784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BF412-266E-4B09-9505-E86B422BB25C}"/>
              </a:ext>
            </a:extLst>
          </p:cNvPr>
          <p:cNvSpPr>
            <a:spLocks noGrp="1"/>
          </p:cNvSpPr>
          <p:nvPr>
            <p:ph type="title"/>
          </p:nvPr>
        </p:nvSpPr>
        <p:spPr/>
        <p:txBody>
          <a:bodyPr/>
          <a:lstStyle/>
          <a:p>
            <a:r>
              <a:rPr lang="zh-CN" altLang="en-US" dirty="0"/>
              <a:t>小练习</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5C439BD-339E-4B44-B474-015C2904CB95}"/>
                  </a:ext>
                </a:extLst>
              </p:cNvPr>
              <p:cNvSpPr>
                <a:spLocks noGrp="1"/>
              </p:cNvSpPr>
              <p:nvPr>
                <p:ph sz="quarter" idx="1"/>
              </p:nvPr>
            </p:nvSpPr>
            <p:spPr/>
            <p:txBody>
              <a:bodyPr/>
              <a:lstStyle/>
              <a:p>
                <a:r>
                  <a:rPr lang="zh-CN" altLang="en-US" dirty="0"/>
                  <a:t>每次随机一个</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𝑛</m:t>
                        </m:r>
                      </m:e>
                    </m:d>
                  </m:oMath>
                </a14:m>
                <a:r>
                  <a:rPr lang="zh-CN" altLang="en-US" dirty="0"/>
                  <a:t>中的数，求期望几次能随机出所有的数。</a:t>
                </a:r>
                <a:endParaRPr lang="en-US" altLang="zh-CN" dirty="0"/>
              </a:p>
              <a:p>
                <a:endParaRPr lang="en-US" altLang="zh-CN" dirty="0"/>
              </a:p>
              <a:p>
                <a:r>
                  <a:rPr lang="zh-CN" altLang="en-US" dirty="0"/>
                  <a:t>首先根据期望的线性性，我们只需要考虑要想把第</a:t>
                </a:r>
                <a14:m>
                  <m:oMath xmlns:m="http://schemas.openxmlformats.org/officeDocument/2006/math">
                    <m:r>
                      <a:rPr lang="en-US" altLang="zh-CN" b="0" i="1" smtClean="0">
                        <a:latin typeface="Cambria Math" panose="02040503050406030204" pitchFamily="18" charset="0"/>
                      </a:rPr>
                      <m:t>𝑖</m:t>
                    </m:r>
                  </m:oMath>
                </a14:m>
                <a:r>
                  <a:rPr lang="zh-CN" altLang="en-US" dirty="0"/>
                  <a:t>个数随机出来，期望需要随机几次。</a:t>
                </a:r>
                <a:endParaRPr lang="en-US" altLang="zh-CN" dirty="0"/>
              </a:p>
              <a:p>
                <a:r>
                  <a:rPr lang="zh-CN" altLang="en-US" dirty="0"/>
                  <a:t>对于第</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个数，它被随机到的概率是</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num>
                      <m:den>
                        <m:r>
                          <a:rPr lang="en-US" altLang="zh-CN" b="0" i="1" smtClean="0">
                            <a:latin typeface="Cambria Math" panose="02040503050406030204" pitchFamily="18" charset="0"/>
                          </a:rPr>
                          <m:t>𝑛</m:t>
                        </m:r>
                      </m:den>
                    </m:f>
                  </m:oMath>
                </a14:m>
                <a:r>
                  <a:rPr lang="zh-CN" altLang="en-US" dirty="0"/>
                  <a:t>，期望就是</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den>
                    </m:f>
                  </m:oMath>
                </a14:m>
                <a:r>
                  <a:rPr lang="zh-CN" altLang="en-US" dirty="0"/>
                  <a:t>。</a:t>
                </a:r>
                <a:endParaRPr lang="en-US" altLang="zh-CN" dirty="0"/>
              </a:p>
              <a:p>
                <a:r>
                  <a:rPr lang="zh-CN" altLang="en-US" dirty="0"/>
                  <a:t>所以</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𝑛</m:t>
                            </m:r>
                          </m:e>
                        </m:func>
                      </m:e>
                    </m:d>
                  </m:oMath>
                </a14:m>
                <a:endParaRPr lang="zh-CN" altLang="en-US" dirty="0"/>
              </a:p>
            </p:txBody>
          </p:sp>
        </mc:Choice>
        <mc:Fallback>
          <p:sp>
            <p:nvSpPr>
              <p:cNvPr id="3" name="内容占位符 2">
                <a:extLst>
                  <a:ext uri="{FF2B5EF4-FFF2-40B4-BE49-F238E27FC236}">
                    <a16:creationId xmlns:a16="http://schemas.microsoft.com/office/drawing/2014/main" id="{C5C439BD-339E-4B44-B474-015C2904CB95}"/>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04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9A41C-2BB2-4932-95F7-868EB718623C}"/>
              </a:ext>
            </a:extLst>
          </p:cNvPr>
          <p:cNvSpPr>
            <a:spLocks noGrp="1"/>
          </p:cNvSpPr>
          <p:nvPr>
            <p:ph type="title"/>
          </p:nvPr>
        </p:nvSpPr>
        <p:spPr/>
        <p:txBody>
          <a:bodyPr/>
          <a:lstStyle/>
          <a:p>
            <a:r>
              <a:rPr lang="zh-CN" altLang="en-US" dirty="0"/>
              <a:t>小练习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DA97A4-00F9-4C96-A549-7D7CFFCBE0F0}"/>
                  </a:ext>
                </a:extLst>
              </p:cNvPr>
              <p:cNvSpPr>
                <a:spLocks noGrp="1"/>
              </p:cNvSpPr>
              <p:nvPr>
                <p:ph sz="quarter" idx="1"/>
              </p:nvPr>
            </p:nvSpPr>
            <p:spPr/>
            <p:txBody>
              <a:bodyPr/>
              <a:lstStyle/>
              <a:p>
                <a:r>
                  <a:rPr lang="zh-CN" altLang="en-US" dirty="0"/>
                  <a:t>随机一个排列，求</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中最大的数的概率。</a:t>
                </a:r>
                <a:endParaRPr lang="en-US" altLang="zh-CN" dirty="0"/>
              </a:p>
              <a:p>
                <a:endParaRPr lang="en-US" altLang="zh-CN" dirty="0"/>
              </a:p>
              <a:p>
                <a:r>
                  <a:rPr lang="zh-CN" altLang="en-US" dirty="0"/>
                  <a:t>首先所有的数是等价的，所以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oMath>
                </a14:m>
                <a:r>
                  <a:rPr lang="zh-CN" altLang="en-US" dirty="0"/>
                  <a:t>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中每一个数成为最大值的概率是相等的。</a:t>
                </a:r>
                <a:endParaRPr lang="en-US" altLang="zh-CN" dirty="0"/>
              </a:p>
              <a:p>
                <a:r>
                  <a:rPr lang="zh-CN" altLang="en-US" dirty="0"/>
                  <a:t>所以概率就是</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𝑖</m:t>
                        </m:r>
                      </m:den>
                    </m:f>
                  </m:oMath>
                </a14:m>
                <a:r>
                  <a:rPr lang="zh-CN" altLang="en-US" dirty="0"/>
                  <a:t>。</a:t>
                </a:r>
              </a:p>
            </p:txBody>
          </p:sp>
        </mc:Choice>
        <mc:Fallback xmlns="">
          <p:sp>
            <p:nvSpPr>
              <p:cNvPr id="3" name="内容占位符 2">
                <a:extLst>
                  <a:ext uri="{FF2B5EF4-FFF2-40B4-BE49-F238E27FC236}">
                    <a16:creationId xmlns:a16="http://schemas.microsoft.com/office/drawing/2014/main" id="{69DA97A4-00F9-4C96-A549-7D7CFFCBE0F0}"/>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r="-6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543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D5C83-EBB5-4730-80F6-DA0F9457A14B}"/>
              </a:ext>
            </a:extLst>
          </p:cNvPr>
          <p:cNvSpPr>
            <a:spLocks noGrp="1"/>
          </p:cNvSpPr>
          <p:nvPr>
            <p:ph type="title"/>
          </p:nvPr>
        </p:nvSpPr>
        <p:spPr/>
        <p:txBody>
          <a:bodyPr/>
          <a:lstStyle/>
          <a:p>
            <a:r>
              <a:rPr lang="zh-CN" altLang="en-US" dirty="0"/>
              <a:t>小练习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7BC834-7F00-4B8B-BBC5-F4472199DA5C}"/>
                  </a:ext>
                </a:extLst>
              </p:cNvPr>
              <p:cNvSpPr>
                <a:spLocks noGrp="1"/>
              </p:cNvSpPr>
              <p:nvPr>
                <p:ph sz="quarter" idx="1"/>
              </p:nvPr>
            </p:nvSpPr>
            <p:spPr/>
            <p:txBody>
              <a:bodyPr/>
              <a:lstStyle/>
              <a:p>
                <a:r>
                  <a:rPr lang="zh-CN" altLang="en-US" dirty="0">
                    <a:latin typeface="Consolas" panose="020B0609020204030204" pitchFamily="49" charset="0"/>
                  </a:rPr>
                  <a:t>给你一张从</a:t>
                </a:r>
                <a14:m>
                  <m:oMath xmlns:m="http://schemas.openxmlformats.org/officeDocument/2006/math">
                    <m:r>
                      <a:rPr lang="en-US" altLang="zh-CN" b="0" i="1" smtClean="0">
                        <a:latin typeface="Cambria Math" panose="02040503050406030204" pitchFamily="18" charset="0"/>
                      </a:rPr>
                      <m:t>𝑆</m:t>
                    </m:r>
                  </m:oMath>
                </a14:m>
                <a:r>
                  <a:rPr lang="zh-CN" altLang="en-US" dirty="0">
                    <a:latin typeface="Consolas" panose="020B0609020204030204" pitchFamily="49" charset="0"/>
                  </a:rPr>
                  <a:t>到</a:t>
                </a:r>
                <a14:m>
                  <m:oMath xmlns:m="http://schemas.openxmlformats.org/officeDocument/2006/math">
                    <m:r>
                      <a:rPr lang="en-US" altLang="zh-CN" b="0" i="1" smtClean="0">
                        <a:latin typeface="Cambria Math" panose="02040503050406030204" pitchFamily="18" charset="0"/>
                      </a:rPr>
                      <m:t>𝑇</m:t>
                    </m:r>
                  </m:oMath>
                </a14:m>
                <a:r>
                  <a:rPr lang="zh-CN" altLang="en-US" dirty="0">
                    <a:latin typeface="Consolas" panose="020B0609020204030204" pitchFamily="49" charset="0"/>
                  </a:rPr>
                  <a:t>的</a:t>
                </a:r>
                <a:r>
                  <a:rPr lang="en-US" altLang="zh-CN" dirty="0">
                    <a:latin typeface="Consolas" panose="020B0609020204030204" pitchFamily="49" charset="0"/>
                  </a:rPr>
                  <a:t>DAG</a:t>
                </a:r>
                <a:r>
                  <a:rPr lang="zh-CN" altLang="en-US" dirty="0">
                    <a:latin typeface="Consolas" panose="020B0609020204030204" pitchFamily="49" charset="0"/>
                  </a:rPr>
                  <a:t>，求从</a:t>
                </a:r>
                <a14:m>
                  <m:oMath xmlns:m="http://schemas.openxmlformats.org/officeDocument/2006/math">
                    <m:r>
                      <a:rPr lang="en-US" altLang="zh-CN" b="0" i="1" smtClean="0">
                        <a:latin typeface="Cambria Math" panose="02040503050406030204" pitchFamily="18" charset="0"/>
                      </a:rPr>
                      <m:t>𝑆</m:t>
                    </m:r>
                  </m:oMath>
                </a14:m>
                <a:r>
                  <a:rPr lang="zh-CN" altLang="en-US" dirty="0">
                    <a:latin typeface="Consolas" panose="020B0609020204030204" pitchFamily="49" charset="0"/>
                  </a:rPr>
                  <a:t>随机游走到</a:t>
                </a:r>
                <a14:m>
                  <m:oMath xmlns:m="http://schemas.openxmlformats.org/officeDocument/2006/math">
                    <m:r>
                      <a:rPr lang="en-US" altLang="zh-CN" b="0" i="1" smtClean="0">
                        <a:latin typeface="Cambria Math" panose="02040503050406030204" pitchFamily="18" charset="0"/>
                      </a:rPr>
                      <m:t>𝑇</m:t>
                    </m:r>
                  </m:oMath>
                </a14:m>
                <a:r>
                  <a:rPr lang="zh-CN" altLang="en-US" dirty="0">
                    <a:latin typeface="Consolas" panose="020B0609020204030204" pitchFamily="49" charset="0"/>
                  </a:rPr>
                  <a:t>的期望步数。</a:t>
                </a:r>
                <a:endParaRPr lang="en-US" altLang="zh-CN" dirty="0">
                  <a:latin typeface="Consolas" panose="020B0609020204030204" pitchFamily="49" charset="0"/>
                </a:endParaRPr>
              </a:p>
              <a:p>
                <a:r>
                  <a:rPr lang="zh-CN" altLang="en-US" dirty="0">
                    <a:latin typeface="Consolas" panose="020B0609020204030204" pitchFamily="49" charset="0"/>
                  </a:rPr>
                  <a:t>这里的随机游走表示每次随机选择一条出边走过去。</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表示从</a:t>
                </a:r>
                <a14:m>
                  <m:oMath xmlns:m="http://schemas.openxmlformats.org/officeDocument/2006/math">
                    <m:r>
                      <a:rPr lang="en-US" altLang="zh-CN" b="0" i="1" smtClean="0">
                        <a:latin typeface="Cambria Math" panose="02040503050406030204" pitchFamily="18" charset="0"/>
                      </a:rPr>
                      <m:t>𝑖</m:t>
                    </m:r>
                  </m:oMath>
                </a14:m>
                <a:r>
                  <a:rPr lang="zh-CN" altLang="en-US" dirty="0">
                    <a:latin typeface="Consolas" panose="020B0609020204030204" pitchFamily="49" charset="0"/>
                  </a:rPr>
                  <a:t>走到</a:t>
                </a:r>
                <a14:m>
                  <m:oMath xmlns:m="http://schemas.openxmlformats.org/officeDocument/2006/math">
                    <m:r>
                      <a:rPr lang="en-US" altLang="zh-CN" b="0" i="1" dirty="0" smtClean="0">
                        <a:latin typeface="Cambria Math" panose="02040503050406030204" pitchFamily="18" charset="0"/>
                      </a:rPr>
                      <m:t>𝑇</m:t>
                    </m:r>
                  </m:oMath>
                </a14:m>
                <a:r>
                  <a:rPr lang="zh-CN" altLang="en-US" dirty="0">
                    <a:latin typeface="Consolas" panose="020B0609020204030204" pitchFamily="49" charset="0"/>
                  </a:rPr>
                  <a:t>的期望步数，那么拓扑排序后可以</a:t>
                </a:r>
                <a:r>
                  <a:rPr lang="en-US" altLang="zh-CN" dirty="0">
                    <a:latin typeface="Consolas" panose="020B0609020204030204" pitchFamily="49" charset="0"/>
                  </a:rPr>
                  <a:t>DP</a:t>
                </a:r>
                <a:r>
                  <a:rPr lang="zh-CN" altLang="en-US" dirty="0">
                    <a:latin typeface="Consolas" panose="020B0609020204030204" pitchFamily="49" charset="0"/>
                  </a:rPr>
                  <a:t>，对于每一个点枚举它的出边然后转移：</a:t>
                </a:r>
                <a:endParaRPr lang="en-US" altLang="zh-CN" dirty="0">
                  <a:latin typeface="Consolas" panose="020B0609020204030204" pitchFamily="49" charset="0"/>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+1</m:t>
                        </m:r>
                      </m:e>
                    </m:d>
                  </m:oMath>
                </a14:m>
                <a:endParaRPr lang="zh-CN" altLang="en-US"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477BC834-7F00-4B8B-BBC5-F4472199DA5C}"/>
                  </a:ext>
                </a:extLst>
              </p:cNvPr>
              <p:cNvSpPr>
                <a:spLocks noGrp="1" noRot="1" noChangeAspect="1" noMove="1" noResize="1" noEditPoints="1" noAdjustHandles="1" noChangeArrowheads="1" noChangeShapeType="1" noTextEdit="1"/>
              </p:cNvSpPr>
              <p:nvPr>
                <p:ph sz="quarter" idx="1"/>
              </p:nvPr>
            </p:nvSpPr>
            <p:spPr>
              <a:blipFill>
                <a:blip r:embed="rId2"/>
                <a:stretch>
                  <a:fillRect l="-500" t="-1235" r="-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798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1E71B-D74C-4C7F-9124-0FBB4849A21A}"/>
              </a:ext>
            </a:extLst>
          </p:cNvPr>
          <p:cNvSpPr>
            <a:spLocks noGrp="1"/>
          </p:cNvSpPr>
          <p:nvPr>
            <p:ph type="title"/>
          </p:nvPr>
        </p:nvSpPr>
        <p:spPr/>
        <p:txBody>
          <a:bodyPr/>
          <a:lstStyle/>
          <a:p>
            <a:r>
              <a:rPr lang="zh-CN" altLang="en-US" dirty="0"/>
              <a:t>随机游走</a:t>
            </a:r>
            <a:r>
              <a:rPr lang="en-US" altLang="zh-CN" dirty="0"/>
              <a:t>——</a:t>
            </a:r>
            <a:r>
              <a:rPr lang="zh-CN" altLang="en-US" dirty="0"/>
              <a:t>链</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0D31711-76BF-48C3-B6C8-491298ABCAFF}"/>
                  </a:ext>
                </a:extLst>
              </p:cNvPr>
              <p:cNvSpPr>
                <a:spLocks noGrp="1"/>
              </p:cNvSpPr>
              <p:nvPr>
                <p:ph sz="quarter" idx="1"/>
              </p:nvPr>
            </p:nvSpPr>
            <p:spPr/>
            <p:txBody>
              <a:bodyPr>
                <a:normAutofit/>
              </a:bodyPr>
              <a:lstStyle/>
              <a:p>
                <a:r>
                  <a:rPr lang="zh-CN" altLang="en-US" dirty="0"/>
                  <a:t>有一条长度为</a:t>
                </a:r>
                <a14:m>
                  <m:oMath xmlns:m="http://schemas.openxmlformats.org/officeDocument/2006/math">
                    <m:r>
                      <a:rPr lang="en-US" altLang="zh-CN" b="0" i="1" smtClean="0">
                        <a:latin typeface="Cambria Math" panose="02040503050406030204" pitchFamily="18" charset="0"/>
                      </a:rPr>
                      <m:t>𝑛</m:t>
                    </m:r>
                  </m:oMath>
                </a14:m>
                <a:r>
                  <a:rPr lang="zh-CN" altLang="en-US" dirty="0"/>
                  <a:t>的链，求从一端走到另一端的期望步数。</a:t>
                </a:r>
                <a:endParaRPr lang="en-US" altLang="zh-CN" dirty="0"/>
              </a:p>
              <a:p>
                <a:r>
                  <a:rPr lang="zh-CN" altLang="en-US" dirty="0"/>
                  <a:t>每次随机向左或者向右走，如果当前在一端那么就只能向另一端走。</a:t>
                </a:r>
                <a:endParaRPr lang="en-US" altLang="zh-CN" dirty="0"/>
              </a:p>
              <a:p>
                <a:endParaRPr lang="en-US" altLang="zh-CN" dirty="0"/>
              </a:p>
              <a:p>
                <a:r>
                  <a:rPr lang="zh-CN" altLang="en-US" dirty="0"/>
                  <a:t>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t>表示从</a:t>
                </a:r>
                <a14:m>
                  <m:oMath xmlns:m="http://schemas.openxmlformats.org/officeDocument/2006/math">
                    <m:r>
                      <a:rPr lang="en-US" altLang="zh-CN" b="0" i="1" smtClean="0">
                        <a:latin typeface="Cambria Math" panose="02040503050406030204" pitchFamily="18" charset="0"/>
                      </a:rPr>
                      <m:t>𝑖</m:t>
                    </m:r>
                  </m:oMath>
                </a14:m>
                <a:r>
                  <a:rPr lang="zh-CN" altLang="en-US" dirty="0"/>
                  <a:t>走到</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的期望步数，则答案就是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oMath>
                </a14:m>
                <a:r>
                  <a:rPr lang="zh-CN" altLang="en-US" dirty="0"/>
                  <a:t>。</a:t>
                </a:r>
                <a:endParaRPr lang="en-US" altLang="zh-CN" dirty="0"/>
              </a:p>
              <a:p>
                <a:r>
                  <a:rPr lang="zh-CN" altLang="en-US" dirty="0"/>
                  <a:t>首先</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0</m:t>
                        </m:r>
                      </m:sub>
                    </m:sSub>
                    <m:r>
                      <a:rPr lang="en-US" altLang="zh-CN" i="1">
                        <a:latin typeface="Cambria Math" panose="02040503050406030204" pitchFamily="18" charset="0"/>
                      </a:rPr>
                      <m:t>=1</m:t>
                    </m:r>
                  </m:oMath>
                </a14:m>
                <a:endParaRPr lang="en-US" altLang="zh-CN" dirty="0"/>
              </a:p>
              <a:p>
                <a:r>
                  <a:rPr lang="zh-CN" altLang="en-US" dirty="0"/>
                  <a:t>我们考虑第</a:t>
                </a:r>
                <a14:m>
                  <m:oMath xmlns:m="http://schemas.openxmlformats.org/officeDocument/2006/math">
                    <m:r>
                      <a:rPr lang="en-US" altLang="zh-CN" b="0" i="1" smtClean="0">
                        <a:latin typeface="Cambria Math" panose="02040503050406030204" pitchFamily="18" charset="0"/>
                      </a:rPr>
                      <m:t>𝑖</m:t>
                    </m:r>
                  </m:oMath>
                </a14:m>
                <a:r>
                  <a:rPr lang="zh-CN" altLang="en-US" dirty="0"/>
                  <a:t>个节点。如果它第一步往右走，那么步数就是</a:t>
                </a:r>
                <a14:m>
                  <m:oMath xmlns:m="http://schemas.openxmlformats.org/officeDocument/2006/math">
                    <m:r>
                      <a:rPr lang="en-US" altLang="zh-CN" b="0" i="1" smtClean="0">
                        <a:latin typeface="Cambria Math" panose="02040503050406030204" pitchFamily="18" charset="0"/>
                      </a:rPr>
                      <m:t>1</m:t>
                    </m:r>
                  </m:oMath>
                </a14:m>
                <a:r>
                  <a:rPr lang="zh-CN" altLang="en-US" dirty="0"/>
                  <a:t>，概率是</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r>
                  <a:rPr lang="zh-CN" altLang="en-US" dirty="0"/>
                  <a:t>，而如果它往左走，那么步数就是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r>
                  <a:rPr lang="zh-CN" altLang="en-US" dirty="0"/>
                  <a:t>，概率还是</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r>
                  <a:rPr lang="zh-CN" altLang="en-US" dirty="0"/>
                  <a:t>，所以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e>
                    </m:d>
                  </m:oMath>
                </a14:m>
                <a:r>
                  <a:rPr lang="zh-CN" altLang="en-US" dirty="0"/>
                  <a:t>，解得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oMath>
                </a14:m>
                <a:r>
                  <a:rPr lang="zh-CN" altLang="en-US" dirty="0"/>
                  <a:t>。</a:t>
                </a:r>
                <a:endParaRPr lang="en-US" altLang="zh-CN" dirty="0"/>
              </a:p>
              <a:p>
                <a:r>
                  <a:rPr lang="zh-CN" altLang="en-US" dirty="0"/>
                  <a:t>所以答案就是</a:t>
                </a:r>
                <a14:m>
                  <m:oMath xmlns:m="http://schemas.openxmlformats.org/officeDocument/2006/math">
                    <m:r>
                      <a:rPr lang="en-US" altLang="zh-CN" b="0" i="1" smtClean="0">
                        <a:latin typeface="Cambria Math" panose="02040503050406030204" pitchFamily="18" charset="0"/>
                      </a:rPr>
                      <m:t>1+3+5+⋯+2</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endParaRPr lang="zh-CN" altLang="en-US" dirty="0"/>
              </a:p>
            </p:txBody>
          </p:sp>
        </mc:Choice>
        <mc:Fallback>
          <p:sp>
            <p:nvSpPr>
              <p:cNvPr id="3" name="内容占位符 2">
                <a:extLst>
                  <a:ext uri="{FF2B5EF4-FFF2-40B4-BE49-F238E27FC236}">
                    <a16:creationId xmlns:a16="http://schemas.microsoft.com/office/drawing/2014/main" id="{50D31711-76BF-48C3-B6C8-491298ABCAFF}"/>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198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B7815-C687-452C-824B-886D3F8E9133}"/>
              </a:ext>
            </a:extLst>
          </p:cNvPr>
          <p:cNvSpPr>
            <a:spLocks noGrp="1"/>
          </p:cNvSpPr>
          <p:nvPr>
            <p:ph type="title"/>
          </p:nvPr>
        </p:nvSpPr>
        <p:spPr/>
        <p:txBody>
          <a:bodyPr/>
          <a:lstStyle/>
          <a:p>
            <a:r>
              <a:rPr lang="zh-CN" altLang="en-US" dirty="0"/>
              <a:t>随机游走</a:t>
            </a:r>
            <a:r>
              <a:rPr lang="en-US" altLang="zh-CN" dirty="0"/>
              <a:t>——</a:t>
            </a:r>
            <a:r>
              <a:rPr lang="zh-CN" altLang="en-US" dirty="0"/>
              <a:t>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7DF2F0E-A52D-4B54-9083-588DB0782D0C}"/>
                  </a:ext>
                </a:extLst>
              </p:cNvPr>
              <p:cNvSpPr>
                <a:spLocks noGrp="1"/>
              </p:cNvSpPr>
              <p:nvPr>
                <p:ph sz="quarter" idx="1"/>
              </p:nvPr>
            </p:nvSpPr>
            <p:spPr/>
            <p:txBody>
              <a:bodyPr/>
              <a:lstStyle/>
              <a:p>
                <a14:m>
                  <m:oMath xmlns:m="http://schemas.openxmlformats.org/officeDocument/2006/math">
                    <m:r>
                      <a:rPr lang="en-US" altLang="zh-CN" b="0" i="1" smtClean="0">
                        <a:latin typeface="Cambria Math" panose="02040503050406030204" pitchFamily="18" charset="0"/>
                      </a:rPr>
                      <m:t>𝑛</m:t>
                    </m:r>
                  </m:oMath>
                </a14:m>
                <a:r>
                  <a:rPr lang="zh-CN" altLang="en-US" dirty="0"/>
                  <a:t>个点的完全图，求从</a:t>
                </a:r>
                <a14:m>
                  <m:oMath xmlns:m="http://schemas.openxmlformats.org/officeDocument/2006/math">
                    <m:r>
                      <a:rPr lang="en-US" altLang="zh-CN" b="0" i="1" smtClean="0">
                        <a:latin typeface="Cambria Math" panose="02040503050406030204" pitchFamily="18" charset="0"/>
                      </a:rPr>
                      <m:t>𝑆</m:t>
                    </m:r>
                  </m:oMath>
                </a14:m>
                <a:r>
                  <a:rPr lang="zh-CN" altLang="en-US" dirty="0"/>
                  <a:t>随机游走到</a:t>
                </a:r>
                <a14:m>
                  <m:oMath xmlns:m="http://schemas.openxmlformats.org/officeDocument/2006/math">
                    <m:r>
                      <a:rPr lang="en-US" altLang="zh-CN" b="0" i="1" smtClean="0">
                        <a:latin typeface="Cambria Math" panose="02040503050406030204" pitchFamily="18" charset="0"/>
                      </a:rPr>
                      <m:t>𝑇</m:t>
                    </m:r>
                  </m:oMath>
                </a14:m>
                <a:r>
                  <a:rPr lang="zh-CN" altLang="en-US" dirty="0"/>
                  <a:t>的期望步数。</a:t>
                </a:r>
                <a:endParaRPr lang="en-US" altLang="zh-CN" dirty="0"/>
              </a:p>
              <a:p>
                <a:endParaRPr lang="en-US" altLang="zh-CN" dirty="0"/>
              </a:p>
              <a:p>
                <a:r>
                  <a:rPr lang="zh-CN" altLang="en-US" dirty="0"/>
                  <a:t>首先所有的点是等价的。</a:t>
                </a:r>
                <a:endParaRPr lang="en-US" altLang="zh-CN" dirty="0"/>
              </a:p>
              <a:p>
                <a:r>
                  <a:rPr lang="zh-CN" altLang="en-US" dirty="0"/>
                  <a:t>设</a:t>
                </a:r>
                <a14:m>
                  <m:oMath xmlns:m="http://schemas.openxmlformats.org/officeDocument/2006/math">
                    <m:r>
                      <a:rPr lang="en-US" altLang="zh-CN" b="0" i="1" smtClean="0">
                        <a:latin typeface="Cambria Math" panose="02040503050406030204" pitchFamily="18" charset="0"/>
                      </a:rPr>
                      <m:t>𝐸</m:t>
                    </m:r>
                  </m:oMath>
                </a14:m>
                <a:r>
                  <a:rPr lang="zh-CN" altLang="en-US" dirty="0"/>
                  <a:t>表示从一个点走向另一个点的期望步数，则</a:t>
                </a:r>
                <a:endParaRPr lang="en-US" altLang="zh-CN" dirty="0"/>
              </a:p>
              <a:p>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−2</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r>
                          <a:rPr lang="en-US" altLang="zh-CN" b="0" i="1" smtClean="0">
                            <a:latin typeface="Cambria Math" panose="02040503050406030204" pitchFamily="18" charset="0"/>
                          </a:rPr>
                          <m:t>+1</m:t>
                        </m:r>
                      </m:e>
                    </m:d>
                  </m:oMath>
                </a14:m>
                <a:endParaRPr lang="en-US" altLang="zh-CN" dirty="0"/>
              </a:p>
              <a:p>
                <a:r>
                  <a:rPr lang="zh-CN" altLang="en-US" dirty="0"/>
                  <a:t>即</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97DF2F0E-A52D-4B54-9083-588DB0782D0C}"/>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12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主题1" id="{0F6578EE-EA9D-4485-A6ED-A19452A54D44}" vid="{BB56E80B-FAA9-42BD-9C7F-61A95342C87C}"/>
    </a:ext>
  </a:extLst>
</a:theme>
</file>

<file path=docProps/app.xml><?xml version="1.0" encoding="utf-8"?>
<Properties xmlns="http://schemas.openxmlformats.org/officeDocument/2006/extended-properties" xmlns:vt="http://schemas.openxmlformats.org/officeDocument/2006/docPropsVTypes">
  <Template>主题1</Template>
  <TotalTime>673</TotalTime>
  <Words>3427</Words>
  <Application>Microsoft Office PowerPoint</Application>
  <PresentationFormat>宽屏</PresentationFormat>
  <Paragraphs>267</Paragraphs>
  <Slides>43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华文新魏</vt:lpstr>
      <vt:lpstr>Bookman Old Style</vt:lpstr>
      <vt:lpstr>Cambria Math</vt:lpstr>
      <vt:lpstr>Consolas</vt:lpstr>
      <vt:lpstr>Gill Sans MT</vt:lpstr>
      <vt:lpstr>Wingdings</vt:lpstr>
      <vt:lpstr>Wingdings 3</vt:lpstr>
      <vt:lpstr>主题1</vt:lpstr>
      <vt:lpstr>概率期望计数</vt:lpstr>
      <vt:lpstr>基础概念</vt:lpstr>
      <vt:lpstr>基础概念</vt:lpstr>
      <vt:lpstr>方差</vt:lpstr>
      <vt:lpstr>小练习</vt:lpstr>
      <vt:lpstr>小练习</vt:lpstr>
      <vt:lpstr>小练习</vt:lpstr>
      <vt:lpstr>随机游走——链</vt:lpstr>
      <vt:lpstr>随机游走——团</vt:lpstr>
      <vt:lpstr>构造</vt:lpstr>
      <vt:lpstr>树上随机游走</vt:lpstr>
      <vt:lpstr>树上随机游走</vt:lpstr>
      <vt:lpstr>NOIP2016 换教室</vt:lpstr>
      <vt:lpstr>NOIP2016 换教室</vt:lpstr>
      <vt:lpstr>BZOJ4318 OSU!</vt:lpstr>
      <vt:lpstr>BZOJ4318 OSU!</vt:lpstr>
      <vt:lpstr>SHOI2017 分手是祝愿</vt:lpstr>
      <vt:lpstr>SHOI2017 分手是祝愿</vt:lpstr>
      <vt:lpstr>组合数</vt:lpstr>
      <vt:lpstr>小练习</vt:lpstr>
      <vt:lpstr>AGC001E</vt:lpstr>
      <vt:lpstr>AGC001E</vt:lpstr>
      <vt:lpstr>组合问题</vt:lpstr>
      <vt:lpstr>Twelve Fold Way</vt:lpstr>
      <vt:lpstr>Twelve Fold Way</vt:lpstr>
      <vt:lpstr>Twelve Fold Way</vt:lpstr>
      <vt:lpstr>Twelve Fold Way</vt:lpstr>
      <vt:lpstr>Twelve Fold Way</vt:lpstr>
      <vt:lpstr>Twelve Fold Way</vt:lpstr>
      <vt:lpstr>容斥原理</vt:lpstr>
      <vt:lpstr>Twelve Fold Way</vt:lpstr>
      <vt:lpstr>第二类斯特林数</vt:lpstr>
      <vt:lpstr>Twelve Fold Way</vt:lpstr>
      <vt:lpstr>Twelve Fold Way</vt:lpstr>
      <vt:lpstr>Twelve Fold Way</vt:lpstr>
      <vt:lpstr>Twelve Fold Way</vt:lpstr>
      <vt:lpstr>卡特兰数</vt:lpstr>
      <vt:lpstr>卡特兰数</vt:lpstr>
      <vt:lpstr>卡特兰数</vt:lpstr>
      <vt:lpstr>容斥原理进阶</vt:lpstr>
      <vt:lpstr>容斥原理进阶</vt:lpstr>
      <vt:lpstr>容斥原理进阶</vt:lpstr>
      <vt:lpstr>容斥原理进阶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概率期望计数</dc:title>
  <dc:creator>吴 清月</dc:creator>
  <cp:lastModifiedBy>吴 清月</cp:lastModifiedBy>
  <cp:revision>36</cp:revision>
  <dcterms:created xsi:type="dcterms:W3CDTF">2019-10-05T05:53:03Z</dcterms:created>
  <dcterms:modified xsi:type="dcterms:W3CDTF">2019-10-06T03:48:51Z</dcterms:modified>
</cp:coreProperties>
</file>