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61" r:id="rId6"/>
    <p:sldId id="263" r:id="rId7"/>
    <p:sldId id="303" r:id="rId8"/>
    <p:sldId id="265" r:id="rId9"/>
    <p:sldId id="266" r:id="rId10"/>
    <p:sldId id="267" r:id="rId11"/>
    <p:sldId id="268" r:id="rId12"/>
    <p:sldId id="304" r:id="rId13"/>
    <p:sldId id="336" r:id="rId14"/>
    <p:sldId id="269" r:id="rId15"/>
    <p:sldId id="271" r:id="rId16"/>
    <p:sldId id="302" r:id="rId17"/>
    <p:sldId id="337" r:id="rId18"/>
    <p:sldId id="339" r:id="rId19"/>
    <p:sldId id="338" r:id="rId20"/>
    <p:sldId id="273" r:id="rId21"/>
    <p:sldId id="275" r:id="rId22"/>
    <p:sldId id="276" r:id="rId23"/>
    <p:sldId id="277" r:id="rId24"/>
    <p:sldId id="278" r:id="rId25"/>
    <p:sldId id="279" r:id="rId26"/>
    <p:sldId id="280" r:id="rId27"/>
    <p:sldId id="281" r:id="rId28"/>
    <p:sldId id="367" r:id="rId29"/>
    <p:sldId id="368" r:id="rId30"/>
    <p:sldId id="282" r:id="rId31"/>
    <p:sldId id="369" r:id="rId32"/>
    <p:sldId id="284" r:id="rId33"/>
    <p:sldId id="283"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86" r:id="rId47"/>
    <p:sldId id="301" r:id="rId48"/>
  </p:sldIdLst>
  <p:sldSz cx="12192000" cy="6858000"/>
  <p:notesSz cx="7103745" cy="10234295"/>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40bbd03-7ef8-4b2c-81d6-912be801088f}">
          <p14:sldIdLst>
            <p14:sldId id="256"/>
            <p14:sldId id="262"/>
            <p14:sldId id="261"/>
            <p14:sldId id="263"/>
            <p14:sldId id="265"/>
            <p14:sldId id="266"/>
            <p14:sldId id="267"/>
            <p14:sldId id="268"/>
            <p14:sldId id="304"/>
            <p14:sldId id="336"/>
            <p14:sldId id="269"/>
            <p14:sldId id="271"/>
            <p14:sldId id="302"/>
            <p14:sldId id="337"/>
            <p14:sldId id="339"/>
            <p14:sldId id="338"/>
            <p14:sldId id="273"/>
            <p14:sldId id="275"/>
            <p14:sldId id="276"/>
            <p14:sldId id="277"/>
            <p14:sldId id="278"/>
            <p14:sldId id="279"/>
            <p14:sldId id="280"/>
            <p14:sldId id="281"/>
            <p14:sldId id="367"/>
            <p14:sldId id="368"/>
            <p14:sldId id="282"/>
            <p14:sldId id="369"/>
            <p14:sldId id="284"/>
            <p14:sldId id="283"/>
            <p14:sldId id="287"/>
            <p14:sldId id="288"/>
            <p14:sldId id="289"/>
            <p14:sldId id="290"/>
            <p14:sldId id="291"/>
            <p14:sldId id="292"/>
            <p14:sldId id="293"/>
            <p14:sldId id="294"/>
            <p14:sldId id="295"/>
            <p14:sldId id="296"/>
            <p14:sldId id="297"/>
            <p14:sldId id="298"/>
            <p14:sldId id="386"/>
            <p14:sldId id="301"/>
            <p14:sldId id="3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C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58.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5T15:58: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1108 537,'16'0,"-16"19,-16-19,16-19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1438 149,'-1'1,"1"3,0-1,0 0,0 0,0 0,0-1,0-1,0 1,0-1,0 0,0 0,-1 0,1 0,0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1723 146,'-2'2,"2"0,0 0,-1 0,0 0,1-1,-1 0,1 0,1-1,0 1,0-1,0 0,0 0,0 1,1 1,0-2,-2 1,1-1,0 0,-1 1,1-1,-1 1,0 0,0 0,0 0,0 0,0 0,0 0,0 0,0 0,0 0,-1 0,0 0,0-1,1 1,-1-1,-1 1,1-1,-1 0,1 0,-1 0,1 0,0 0,0 1,0-1,0 0,-1 0,1 0,0 0,0 0,0 0,1-1,0 0,0-1,0 1,0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1724 150,'1'-1,"0"1,0 0,0 0,0 0,0 1,0-1,0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46,'2'-2,"-1"1,0 1,0-1,0 1,0-1,0 1,1 0,-1 0,1 1,-1-1,0 0,0 0,0 1,0-1,0 1,0 0,0-1,-1 1,1 0,-1 0,0 0,1 0,-1 0,0 1,0-1,0 0,0 1,0 0,0-1,-1 0,0 1,-1-1,1 1,0-1,0 1,0-2,1 1,-1 0,0 0,0-1,0 1,-1-1,1 1,0-1,-1 0,1 0,0 0,0 1,-1-1,1 0,0 0,0 0,0 0,0 0,0 0,0 0,0 0,3 0,0 0,2 0,-1 0,0 0,-1 0,1 0,0 0,1 0,-1 0,0 0,-1 0,0 0,-1 0,1 0,-1 0,0 0,0 0,0 0,0 0,0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640 84,'-1'0,"0"0,0 0,0-2,0 1,1 0,-1 1,1-1,0-1,-1 1,1 0,-1 0,1 0,0-1,0 1,0 0,0 0,-1 0,1 0,0 0,0 0,0-1,0 1,0-1,0 0,0 1,0 0,0-1,0 1,0-1,0 1,0 0,0 0,0 0,0 0,0 0,1-1,-1 0,1 1,0 0,-1 0,1 0,0-1,0 2,0-2,0 0,0 2,-1-1,2 0,-2 0,1 1,0-1,0 1,0 0,0 0,1 0,-1 0,0 0,1 0,0 0,1 0,0 0,0 0,1 1,0 0,-2 0,-1-1,1 2,0-2,-2 1,1-1,1 1,-1 0,0-1,0 2,0-2,-1 1,1-1,-1 1,2 0,-2 1,1-1,0 0,-1 0,1 0,-1 0,0 1,1-1,-1 0,0 0,0 0,0 1,0 0,0 0,0-1,0 1,0-1,-2 1,0 0,1 0,0-1,1 0,-1 0,0 0,1 0,-1-1,0 2,0 0,0-2,1 1,-1-1,0 1,0 0,0 0,0-1,0 1,0-1,0 0,1 1,-2 0,1-1,0 0,0 0,0 0,0 0,-1 0,1 0,0 0,-1 0,0 0,1 0,0 0,0 0,0 0,0 0,0 0,0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706 56,'1'0,"0"0,1 0,1 0,0 0,0 0,0 0,-2 0,0 0,0 0,0 0,0 0,1 0,-1 0,1 0,-1 1,0-1,0 0,0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757 65,'-2'1,"1"-1,0 0,0 0,0 0,0 0,0-1,1-1,0 1,1-2,-1 1,1 0,0 0,0 0,-1 1,1-1,-1 1,1 0,0 0,0-1,1 1,0-2,0 1,1 0,0 0,1 0,-1 0,0-1,0 2,-1 0,0 0,-1 0,3-1,-3 2,1 0,-1-1,0 1,0 0,1 0,-1 0,1 1,-1 0,2 0,-3 0,2 0,0 1,-1-1,0 0,1 2,-1-1,-1-1,1 1,-1 1,1 0,-1 1,1-1,-1 1,0 0,0-1,0 0,-1 1,0-1,0 1,0-1,0-1,0-1,1 2,-1-3,0 1,0 0,1 0,-1-1,0 0,-1 2,1-2,-1 0,0 0,1 0,-1 1,1-1,0 0,-1 0,0 0,1 0,-1 0,0 0,1 0,-2 0,2 0,0 0,-1 0,1 0,0-1,0 0,0 1,0-1,-1 0,2 0,-2 0,1 0,0 1,0-1,1-1,-1 0,1 1,0 0,-1-1,1 1,-1 0,1 0,0 0,0-1,0 1,0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796 39,'0'1,"0"2,0 0,0 0,0 0,0 0,0 0,0 1,0-1,0-2,0 0,0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852 35,'-1'0,"0"0,0 0,-1 1,1 0,0-1,-1 1,1 0,0-1,-1 1,0 0,1-1,1 1,0 0,0 0,1 0,2 0,-1 0,1 0,-1 1,1-1,-2 1,1-1,0 1,0-1,-2 0,1-1,0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838 61,'1'0,"1"0,-1 1,1 0,-1 0,1-1,-1 1,1 1,-1-1,0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5T15:58: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1116 542,'2'0,"-2"15,-2-15,2-15</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870 20,'1'-1,"0"0,0 1,1-1,-1 1,0-1,1 1,-1 0,0 0,0 0,0 0,0 0,1 0,-1 0,0 0,0 0,0 0,-1 2,0 0,0 0,0 0,0-1,0 2,0-1,0 0,-2 1,2-2,-2 1,1 0,-1-1,1 1,0-2,1 1,-1-1,-1 1,1-1,0 0,0 0,0 0,0 0,0 0,1-1,1-1,2 2,0-1,0 1,-2 0,0 0,0 0,0 0,0 0,-1 1,1-1,0 1,0-1,-1 1,1 0,0 0,0 0,-1 0,0 1,0-1,0 1,0 0,0-1,0 0,0 2,0-2,0 0,0 0,0 1,0 0,0-1,0 1,-1 0,0 1,1-2,-1 0,0 1,0-1,0 1,1-1,-1 0,0 0,0-1,0 0,1 1,-2-1,1 0,0 0,0 0,-1 0,0 0,1 0,0 0,0 0,0-1,0 1,0-1,0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646 117,'1'0,"-1"-1,1 1,0 0,0-1,2-1,1 2,0-1,0 0,2 0,-2 1,0 0,-2-1,0 1,-1 0,1 1,-1 1,-1 0,1 0,-1-1,0 1,0-1,0 1,0-1,-1 1,0-2,0 2,0-1,-1-1,0 0,1 0,0 1,0-1,0 0,0 0,0 0,2 0,1 0,-1 0,0 0,0 0,1 0,-1 0,0 0,-1 1,1-1,-1 1,0 0,0 0,1-1,-1 1,0 0,0 0,0 0,0 1,0-1,0 0,0 0,0 0,0 0,0 1,-1-2,0 1,0 1,0 0,0-2,0 1,0-1,0 1,0-1,0 0,-1 0,1 0,0 0,-1 0,0-1,1-1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645 139,'-1'0,"0"0,1-1,-1 1,1-1,0 0,0-1,0 1,0-1,0 1,0-1,0 0,0 1,0-1,0 1,0-1,0-1,1 1,0 0,-1 0,2 1,-2 0,1-2,0 3,-1-2,2 0,-1-1,1 2,-1-1,0 1,-1 0,3-1,-1-1,-1 2,2-1,-1 1,2-2,-2 3,0-1,0-1,-1 2,1 0,-1 0,0 0,0 0,0 0,1 0,1 2,-1 0,0-1,1 0,-1 1,0 0,-1-1,1 1,0-2,-1 1,0 0,0 0,0 1,-1-1,1 0,0 2,-1-1,0-1,0 1,0 0,0 0,0 0,0 0,0-1,0 3,0-3,0 1,-1 0,0 0,1 1,-1-1,0-2,-1 4,1-3,1 0,-1 1,0-1,0 1,0-2,1 1,-2 1,1-1,0 0,-1 1,1-1,0 0,0-1,0 1,0-1,0 0,0 2,-1-2,1 1,0 0,-1-1,1 0,0 1,-2 0,2 0,0-1,0 0,-1 0,0 0,1 1,-1 0,1-1,0 0,0 0,0 0,0 0,0 0,-1-1,1 1,1-1,-2 0,2 0,-1 0,0 0,1 0,-1 0,0-1,1 0,-1 0,1 0,-1 0,1 0,0 0,0-1,0 1,0-1,0 2,0 0,0 0,0-2,0 2,0-1,0 1,0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724 124,'2'0,"-1"0,1 0,0 0,1 0,1 0,1 0,0 0,0 0,-2 0,-2 0,1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797 124,'1'0,"0"0,1 0,0 0,-1-1,0 1,2 0,-2 0,0 0,1 0,-1 0,0 0,0 0,0 1,-1 0,0 0,0 0,0 0,0 1,0-1,0 2,0-2,0 1,-1 1,0-2,-1 0,1 2,-1-2,-1 1,2-2,-2 1,1 0,-1 0,-1-1,1 1,0-1,1 1,0-1,1 0,3 0,4 0,-1 0,2-1,-1-1,-4 2,1 0,-2-1,1 1,0 0,-1-1,0 1,0 0,0 0,0 0,0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786 164,'-1'0,"0"0,0 0,0 0,0 0,-1 0,1-1,0 0,0 1,0-1,0-1,0 2,1-1,-1 1,0-1,1 0,-1 0,1 0,-1 0,1-1,-1 1,0-1,0 0,0 0,1 1,-1-2,1 2,-1 0,1 0,0 0,0 0,0 0,0 0,0 0,0-1,0 1,0-1,0 1,0-1,0 1,0 0,0-1,1 0,0-1,0 3,-1-1,1 0,-1 0,1 0,0 0,0 0,1 0,-1 0,1 1,-1 0,1-1,-1 1,2 0,-1 0,1 0,0 0,0 0,-1 0,1 0,0 0,-1 0,1 1,-1-1,0 1,0 0,0 0,0 0,-1 0,-1 0,2 0,-2 0,1-1,-1 1,2 0,-2 0,1-1,1 2,-2-1,1-1,-1 1,1-1,-1 1,0 0,0 0,1 0,-1 0,0 0,1 0,-1 0,0 1,0-1,0 1,0-1,0 0,0 0,0 0,0 0,0 1,0 0,0 0,0-1,-1 0,0 1,0 0,1-1,-1 0,-1 2,0-1,0 0,1-1,0-1,0 2,-1-2,1 2,0-2,0 1,-1 0,0-1,1 0,0 0,0 0,0 1,-1-1,1 0,-1 0,-1 0,1 0,0 0,0 0,0-1,0 1,0-1,1 1,0 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865 114,'0'2,"-1"-1,-2 2,1-2,0 1,0-2,1 2,0-2,-1 1,2 0,-1-1,0 0,0 0,1 1,0 0,1-1,-1 1,1-1,0 0,0 0,0 1,0-1,0 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839 145,'-1'0,"1"1,2 0,0-1,0 2,0-1,0-1,-1 1,0-1,0 1,0-1,1 0,-1 0,1 0,-1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861 124,'1'1,"0"0,0 0,0-1,-1 1,1-1,0 0,-1 1,1-1,-1 1,1-1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885 104,'0'1,"0"0,0 1,0-1,0 1,0 0,0 0,0 0,0 1,0 0,0 0,0 0,0 0,0 0,1 2,0-2,-1 0,1 0,-1-1,1 0,0-1,-1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5T15:58: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540,'7'0,"-7"10,-7-10,7-10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663 186,'-1'-1,"-1"3,1 1,0-1,0 1,-1-1,1-1,1 0,-1-1,1 1,0 0,2-1,2 0,1 0,2 0,-1 0,-2 0,-1 0,-2 0,0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670 178,'-1'0,"1"2,-1 2,0-1,0 2,-1-1,2 0,-1-1,0 0,0-2,1 0,0 1,0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640 223,'-1'0,"1"-1,0 0,0-1,-1-1,1 1,0 0,0 1,0-1,0 0,0 0,0 0,0 1,0-1,0 0,0 1,0 0,0-1,0 1,0-1,0 1,1 0,-1-1,1 1,0-1,0 0,-1 1,1-1,0 1,1 0,0-2,0 1,-1 1,-1 0,1 1,0 0,1-2,-1 2,1 0,-1-1,0 1,0 0,1 0,-1 0,1-1,0 1,-1 0,0 0,1 0,0 0,0 0,-1 0,2 0,-2 0,0 0,1 0,0 1,0 0,-2 0,1 0,0-1,0 2,1-1,-2 0,1 0,0 0,-1 0,1 0,-1 0,1 0,-1 0,0 0,1-1,-1 1,0 1,0-1,0 0,0 1,0-1,0 0,0 0,0 0,0 0,0 0,0 0,0 1,0-1,0 0,0 1,0-1,0 0,0 1,0-1,0 0,0 0,0 0,0 0,-1 0,1 0,-1 0,1 0,-1 0,0 0,1 0,-1-1,1 2,-1-2,1 1,-1-1,0 1,1 0,-1-1,0 1,0-1,0 1,0-1,1 1,-2-1,2 1,-1-1,0 0,0 0,0 1,0-1,-1 0,1 1,0-1,0 0,0 0,0 0,0 0,0 0,0 0,0 0,0 0,0 0,0-1,0 0,0 1,0-1,0 0,0 0,1 0,-1 0,0 0,1 0,-1 0,1 0,-1 0,0 0,0 0,1 0,-1 1,1-1,-1 0,1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716 185,'0'1,"1"-1,0 0,0 0,2 0,-1 0,0 0,0-1,0 1,-1 0,0 0,0 0,0 0,0 0,0 0,0 0,0 0,0 0,0 0,0 0,0 0,0 0,0 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779 185,'1'0,"0"0,0 0,0 0,0 0,1 0,-1 0,0 0,0 0,0 0,0 0,0 0,0 1,0-1,0 1,0 0,0-1,-1 2,0-1,0 0,0 1,0-1,0 1,0-1,-1 1,0-1,0 0,-1 0,1 0,0-1,0 0,0 1,0 0,0-1,0 0,0 0,1 1,-1-1,0 0,1 1,1-1,0 1,0-1,0 0,2 1,-2-1,0 1,0-1,0 1,-1 0,0 0,0 0,0 0,0 0,0 0,0 0,-1 0,0 0,0-1,0 1,-1 0,1 0,0-1,0 0,0 0,0 0,0 0,0 0,1-1,-1 1,0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762 223,'-2'0,"2"-1,-1-1,1 0,0 1,0-1,0 1,0-1,-1 1,1-2,0 2,0 0,0-1,0 0,0 1,0-2,0 2,0-1,0 0,0 1,1-1,-1-1,0 2,1 0,-1-1,1 1,-1 0,1 0,-1 0,1 0,0 1,0-2,0 1,-1 0,2 0,-1 0,0 0,0 1,1 0,-1-1,1 1,0 0,0 0,1 0,-1 0,0 0,-1 0,2 0,-2 0,1 0,0 0,-1 0,0 0,0 0,1 0,-1 1,1 0,-1 0,1-1,-1 0,-1 1,1-1,0 1,0 1,1-2,-2 1,1 0,0 0,0 1,-1-1,1 1,0-1,-1 1,0 0,1-1,-1 1,0-1,0 1,1 0,-1-1,0 0,0 1,0 0,0 1,0-1,0 1,0-1,0 1,-1-1,1 0,-2 0,1 0,1-1,-1 0,0 0,1 0,-1 0,1 0,-1 0,-1 0,1-1,0 1,-1 0,1-1,-1 2,0-1,0-1,1 1,-1-1,2 1,-1-1,-1 0,1 0,0 0,0-1,-1 1,1-1,0 0,0 1,0 0,-1-1,1 0,-1 1,1-1,0 0,0 0,1 0,-1 0,0 0,1 0,-1 0,1 0,-1-1,1 1,-1 0,1 0,0 0,0-1,0 0,0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879 187,'-3'2,"1"-1,0 0,-1 2,0-3,0 2,0-1,0-1,2 1,-1-1,1 1,2-1,0 0,0 0,0 1,1-1,-1 1,0 0,1 0,-1-1,-1 1,1-1,-1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854 216,'0'1,"1"-1,1 1,0 0,1 0,-2-1,0 1,2 0,-2-1,0 0,0 0,0 0,0 0,0 0,0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886 208,'1'0,"1"0,-1 0,0 0,0-1,-1 0,1 1,0 0,0 0,1 0,0 0,-1 0,0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913 184,'0'1,"0"1,0 1,0 0,0-1,0-1,-1 0,1 1,1-2,-1-1,1 1,0-1,0 1,0 0,0 0,1 0,-1 0,1 0,-1 0,0 0,0 0,-1 1,1 0,0 0,0 1,0-1,-1 0,2 1,-2-1,1 1,0-1,-1 0,0 0,1 0,-1 1,0-1,0 0,0 0,0 0,0 0,-1 0,0 0,-1-1,2 1,-1-1,-1 0,1 0,0 0,-1 0,1 0,0 0,0 0,0 0,0 0,-1 0,1-1,0 1,0-1,0 1,0-2,0 1,1 0,-1-1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5T15:58: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1117 536,'4'0,"-4"22,-4-22,4-22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919 185,'1'0,"0"0,0 0,0 0,1 0,-1 0,0 0,0 0,1 0,0 0,-1 0,0 0,0 0,0 0,1 0,0 1,-1-1,0 0,0 0,0 0,0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663 242,'1'0,"0"0,0-1,2 0,0 0,0 0,0 0,-2 1,0 0,0 0,-1 1,0 2,0-1,0-1,0 1,0 0,-2 0,1-1,0 0,-1 0,1-1,-1 1,0 0,1-1,-1 0,1 0,0 0,0 0,0 1,0-1,-1 0,1 1,0-1,0 0,0 0,2 0,0 0,1 0,0 0,0 0,1 0,0 0,0 0,-1 0,0 0,-1 0,2 0,-2 0,0 0,0 0,0 0,0 0,0 0,0 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663 281,'-1'0,"0"0,0 0,0 0,0 0,0 0,-1-1,1 0,0-1,0 2,0-1,-1 0,2 0,-1 1,1-1,-1-1,1 1,0 0,-1 0,1 0,0 0,0 0,0 0,0 0,0 0,0 0,0-1,0 0,0 1,0 0,0-1,0 1,0-1,1 0,0 1,0-1,0 0,0 1,1-2,-1 2,0 0,0-1,0 2,0-2,0 2,-1-1,1 1,-1-1,1 1,0-1,0 0,0 0,0 1,0-1,0 0,0 1,0 0,1-1,-1 1,1 0,1 0,1 0,-1 0,-1 0,0 0,-1 0,0 0,0 0,0 0,-1 1,2-1,-1 1,0 1,1-1,-1 0,0 0,-1 0,1 0,0 1,-1-1,0 0,0 1,1-1,-1 0,0 0,1 1,-1-1,0 1,0 0,0 0,0 0,0-1,-1 1,1 0,-1 0,0-1,0 1,0 0,0-1,0-1,1 2,-2-1,1 1,-1-2,1 1,0 0,-1-1,1 0,0 1,-1-1,0 0,0 1,-1-1,0 1,0-1,1 1,0-1,0 0,1 0,-1 0,1 0,0 0,0 0,0-1,0 0,0 0,0 1,1-1,-1 0,0-1,1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723 249,'0'1,"1"-1,0 0,0 0,1 0,1 0,3 0,-2 0,-1 0,1 1,-1 0,-1-1,-1 0,0 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790 246,'0'1,"0"1,-2 1,1-2,-1 0,2 0,-1 0,0 1,0-2,0 1,0 0,1 0,0 0,1-1,0 0,1 0,0 0,1 0,-1 0,-1 0,1 0,0-1,1 0,-1 1,1 0,-2-1,1 1,-1 0,1-1,-1 1,0 0,0 0,0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809 256,'-1'0,"0"4,0 0,-1 0,1-2,1 1,-1-1,1-1,-1 0,0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780 280,'-1'0,"1"-1,0-2,0 1,0 0,0 0,-1 1,1 0,0-1,-1 1,1 0,0 0,0 0,-1 0,1 0,-1 1,1-2,0 1,0-1,-1 1,1 0,0 0,0 0,0-1,0 1,0 0,0 0,0 0,1 0,-1 0,1 1,0-2,0 2,-1-1,1 1,0 0,0 0,1 0,-1-1,2 1,0 0,1 0,-2 0,1 0,-1 0,2 2,-2-2,-1 0,0 0,0 0,0 1,1-1,-1 1,0 0,2 0,-3 0,1-1,-1 1,1-1,0 1,0 0,-1 0,0 0,0 0,0 0,0 1,0 1,0-1,0 0,0 0,0 0,0 0,0 0,0 0,0 0,0 0,-2 0,2 0,-2 0,2-1,0 0,-1 1,0-2,0 1,1 0,-1 0,0-1,0 1,-1-1,1 1,0-1,0 0,0 0,0 0,0 0,-1 0,1 0,0 0,0-1,0 1,0-2,-1 1,1 0,0 0,0 0,0 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893 254,'1'0,"-1"1,-1-1,0 1,-2 0,2 0,0-1,-1 1,0-1,1 1,-1-1,0 1,1-1,0 0,-1 1,1-1,0 0,0 1,1 0,1-1,0 0,0 1,0-1,0 1,0-1,0 1,0 0,0-1,0 0,-1 1,1-1,0 0,0 0,-1 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867 281,'0'1,"1"-1,0 1,1-1,-1 0,1 0,-1 0,0 1,0-1,-1 1,1-1,0 0,0 0,0 0,0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911 257,'4'0,"3"0,0 0,-3 0,-1 0,-1 1,-1 0,0-1,-1 1,0 1,0 0,0 0,0 1,0-2,0 1,0 0,0-1,-2 1,1 0,0-2,0 2,0-1,-1-1,0 2,0-2,1 0,-2 0,2 0,0 1,-1-1,1 0,0 1,0-1,1-2,3 1,2 0,0 1,3 0,-3 0,2-1,-1 1,-3 0,-1 0,-1 0,0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5T15:58:2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 535,'0'1,"0"0,0 1,0-1,0 0,0 1,0-1,0 0,0 0,0 0,0 0,0 0,0 0,1 1,0-1,-1 0,0 0,0 0,0-3,0 1,0 0,1 0,-1 0,0 0,0 0,0 0,0 0,0 0,0-1,0 1,0 0,0 3,0 1,0 0,1-2,-1 0,0 1,1-2,-1-1,0-2,0 2,0 0,1-2,-1 1,1 1,0 0,-1-1,0 1,1 1,-1 1,0 1,1 0,0-1,-1 0,0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1043 33,'1'0,"-1"2,0 0,-1 1,1-1,-1 0,0-1,1 0,-1 1,0-1,1 0,-1-1,1 1,-1-1,0 1,2-1,0 0,2 0,-2 0,0 0,1 0,0 0,-1 0,1 0,-1 0,0 1,0 0,0 0,-1 0,1 0,-1 0,0 0,0 0,0 0,0 1,-1-1,0 0,0 1,0-1,0 0,-1-1,0 1,1 0,-2-1,1 2,0-2,0 1,0-1,1 1,0 0,0-1,0 0,0 0,0 0,0 0,0-1,0 1,1-1,-1 1,1-2</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1041 36,'1'0,"1"0,2 0,1 0,-3 0,0 0,-1 0,1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1020 84,'-1'0,"0"0,0 0,0 0,0 0,0 0,-1 0,1 0,-1 0,2-1,-1 1,1-1,-1 1,1-1,-1-1,1 1,0-1,0-1,0 1,0 0,0-1,0 2,0 0,0-1,0 0,0 1,0-2,0 1,0 0,0 1,0-1,0 1,0 0,0 0,1 0,-1 0,0 0,0 0,0-1,0 1,0 0,0 0,1-1,-1 1,0 0,1 0,0-2,-1 2,0-1,1 0,0 0,-1 1,0-1,1 1,-1 0,1 0,-1 0,1 1,-1-1,1 0,-1 0,1 0,0 1,-1-1,1 1,1-1,-1 0,1 1,1-2,-1 1,2 1,3-1,-2 0,-2 1,0 0,0 0,0 0,0 0,-1 0,0 1,-1 0,1-1,2 1,-3 0,1-1,0 0,0 1,0 0,0 0,-1 0,1 0,-2 0,1-1,-1 1,1 0,1 0,-1-1,0 1,0 0,-1 0,1 0,0 1,0-1,-1 0,1 0,0 0,-1 0,1 0,0 1,-1-1,1 0,0 1,-1 0,1 0,0-1,0 2,-1 0,1-1,0 0,-1 0,0 0,1 0,0-1,-1 0,1 1,-1 0,0-1,0 0,0 1,0 0,0 1,0-1,0 1,0 0,0-1,0 0,0 0,0 0,0 0,0 1,0-2,0 1,0-1,0 0,0 1,0-1,0 0,-1 1,1-1,-1 0,0 0,1 0,-1 0,1 0,-1-1,0 2,0-2,1 1,-2-1,1 1,-1 0,0 0,0-1,0 1,1-1,0 0,0 0,-1 0,1 0,0 0,-1 0,0 0,1 0,-1-1,1 1,0 0,0 0,0 0,-1-1,0 0,1 1,-1 0,1 0,0-1,0 1,0 0,-1-1,1 1,0 0,0 0,0-1,0 1,0 0,1-1,-1 1,0 0,0-1,0 1,0 0,0-1,-1 1,0 0,1-1,0 0,0 1,0 0,1-1,-2 1,1-1,0 1,0-1,0 0,0 1,0-1,0 0,1 0,-1 1,0-1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51,'1'0,"0"0,0 0,1 0,0 0,0 0,0 0,0 0,0 0,1 0,-1 0,0 0,-1 0,0 0,1 0,-1 0,0 0,0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1208 21,'1'0,"-2"0,0 2,-1 1,1-1,-1 1,1-2,0 1,0-1,-1 1,2 0,-1-2,2 0,0 0,0 0,1 0,1 0,-1 0,0 0,0 0,0 0,0 0,0 0,-1 0,0 0,0-1,0 1,0 0,0 0,0 0,0 0,0 0,0 0,0 1,0-1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1222 32,'-1'1,"1"0,-1 0,0 1,1-1,0 0,0 1,0 0,0 1,-1 0,0 0,0 0,0 0,0-1,0 1,0-1,1-1,0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1195 74,'-1'0,"-1"0,1 0,-1 0,1-1,1 0,-1-2,1 2,-1 0,1 0,0-1,0 1,0 0,0 0,0 0,0 0,0-1,0 1,0-1,0 1,0 0,0 0,0 0,0 0,0 0,0-1,0 1,0-1,0 1,0 0,0-1,0 1,0 0,1 0,0-1,-1 1,1 0,-1 0,1 0,0 0,-1 0,1 1,-1-1,1 1,-1-1,1 1,0-1,-1 0,1 1,-1-1,1 1,0-1,0 1,1-1,-1 0,0 1,1-1,0-1,-1 2,0 0,0-1,1 0,-1 1,0 0,0-1,0 1,0 0,0 0,0 0,0 0,0 0,1 0,-1 1,0 0,0-1,-1 1,1-1,0 0,-1 1,1 0,0-1,0 1,0 0,0 0,0-1,-1 1,1 0,0 1,0-2,-1 2,2-1,-2 0,1 1,0-1,0 1,0-1,-1 1,1-1,-1 0,0 0,0 0,0 1,0 1,0-1,0 1,0-2,0 1,0-1,0 1,0-1,0 0,0 0,0 0,0 1,0 0,-2 2,1-3,-1 3,0-2,2 1,-1-1,-1-1,1 2,-1-1,1-1,0 0,-1 0,1 0,0-1,0 0,0 0,0 0,0 0,0 0,0 0,-2 0,2 0,-2-1,2 0,0 0,0 1,0 0,0-1,0 1,0 0,0 0,0 0,0-1,0 0,0 0,0 1,0-1,0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1305 28,'-1'0,"0"1,-1 0,1 0,-2 1,0 0,2-1,-5 3,4-3,0 0,-1 0,2 0,0-1,0 0,1 1,-1-1,0 0,0 1,3-1,0 1,1 1,-1-2,1 2,-2-2,1 1,0 0,1 0,-2-1,0 1,1 0,-1-1,0 0,0 0,-1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1279 58,'1'0,"1"2,-1-2,1 0,2 1,0-1,0 2,-2-1,2-1,-2 1,1-1,-1 0,-1 0,0 0,0 0,0 0,0 0,0 0,0 0,0 0,0 0,1 1,-1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36,'0'-1,"1"1,1 0,0 0,0 0,-1 0,0 0,1-1,-1 1,0 0,0 0,0 0,0 0,0 0,0 0,0 0,0 0,-1 1,0 1,0 0,0 0,0 1,0-1,0 0,0 0,0-1,0 1,0 1,0-2,0 1,0 0,0-1,0 1,0 0,0-1,0 0,0 0,0 0,0 0,0 0,0 0,0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1186 233,'0'1,"0"0,0 1,0-1,0 0,0 0,0 0,0 1,0-1,0 1,0-1,0 1,0 0,0 1,0-2,0 0,0 0,0 0,0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877 120,'0'1,"0"1,2 3,0 1,-2-3,2 0,-1-1,0 1,0-3,-1 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890 107,'-1'4,"1"-3,-2 1,1 1,-1 0,1-1,1-1,0 0,-1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919 126,'0'1,"-1"1,1-1,0 2,-1 1,1-1,-1 0,1 0,0-1,0 1,0-2,0 0,0 0,0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896 103,'-1'0,"-1"4,1 1,0 0,0-3,-1 2,1-3,-2 2,1 0,1-2,-1 1,1-1,0 0,1 0,-2 1,1-1,0 0,0 1,0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947 117,'2'0,"2"0,3 0,0 0,-3 0,-2 0,-1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993 96,'0'2,"0"0,0 1,0 0,0 0,0-1,0 1,0 0,0-1,0-1,0 0,1 0,0-1,0 0,3-2,-1 0,1 0,-1-1,1 1,-3 0,1 0,-2 1,2-1,-2 1,0 0,0-1,0 1,0 0,0 0,0 0,0 0,-1 0,0 1,1 3,-1 1,0 2,0-2,1 0,0 1,-1-1,0 2,1-1,-1-1,0 2,0 0,0-2,-1 0,1 1,0-1,1-2,-1 0,0-2,0 0,0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1022 149,'0'1,"0"1,0 0,0 0,0 1,0-1,0-1,0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1081 116,'-2'1,"-1"2,1-2,-1 2,1-3,0 1,1 0,-1 0,1-1,1 1,-1-1,0 0,1 1,2 1,-1-1,1 1,1 0,-3-1,1-1,0 1,0-1,1 1,-1 0,0-1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1064 147,'0'1,"1"1,0-1,2 1,0-1,1 1,-2-1,0-1,0 1,0-1,-1 1,0-1,0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112,'-1'1,"1"5,0-2,0 1,0-2,0 0,0-1,0 1,0-2,0 0,0 0,0 0,0 0,0 0,-1 0,1 1,0-1,0 1,0-1,0 0,0 0,0 0,-1 0,1 0,0 0,-1-1,1 1,-1-1,1-4,0 0,0 1,0-1,0 1,0 0,0 1,2-1,-2 2,0-1,0 1,1 1,0-2,-1 1,1 0,-1 0,1 1,0-1,-1 0,1 1,0 0,0-1,1 0,0 1,0 0,1 0,-1 0,-1 0,1 0,-1 0,-1 1,1 3,0-1,-1 0,0-1,0-1,0 1,0 0,0 0,0-1,0 0,0 0,-1-1,1 1,-2-1,1 0,0 0,0 0,0 0,0 0,0 0,0 0,0 0,2 0,0 1,0-1,-1 1,1-1,-1 1,1-1,-1 1,1-1,0 1,0 0,-1 0,1-1,-1 1,1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1285 121,'1'0,"0"0,0 0,0 0,1-1,-1 1,0 0,0 0,-1 2,0-1,0 1,0-1,0 0,0 0,0 0,0 0,0 0,0 0,-1-1,1 1,-1-1,1 1,-1-1,0 0,0 0,0 1,0-1,0 1,0-1,3 0,2 0,1 0,1 3,-2-2,0 0,-1 0,-2-1,0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1107 129,'-1'-1,"-2"2,1 4,2 2,-2-1,1-2,1 0,0 2,0-2,0-2,0-1,0 0,0 1,1-3,1-2,1 0,-1 1,1-3,1 2,-2 0,-1 2,1-2,-2 2,2-1,-2 1,0 0,0 0,1 0,-1 0,0 4,0 1,2 2,-2-4,0 0,1 0,-1-1,1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890 199,'2'0,"1"-1,2 0,-1 1,-1-1,0 1,-1 0,0 0,0 0,-1 0,0 0,0 0,0 0,0 1,0 0,0 1,0-1,0 1,0 1,-1 1,0-2,0 2,0-2,0 0,1 0,-1-1,1 2,-1-2,-1-1,0 0,1-3</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932 178,'0'1,"0"3,-1-2,0 1,0-1,1 0,-2 0,1 1,-1-2,2 0,-1 1,0-1,1 0,-1 0,0 0,0 0,1 0,-1 0,0-1,1 1,0 0,-1 0,1 0,0 0,0 0,-1-1,1 1,-1-1,1 1,0 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946 211,'1'0,"0"0,0 0,0 0,0 0,0 0,0 1,0 0,-1 0,1 0,-1 0,0 0,0 0,0 0,0 0,0 1,-1-1,0 0,0 0,-1 0,1-1,0 0,1 1,-2-1,1 0,0 1,0-1,0 0,0 1,3-1,0 0,0 0,0 0,-1 0,0-1,1 1,-1 0,0-1,0 0,1 1,0 0,0 0,-1 0,1 0,0 0,-1 0,1 0,-1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978 216,'0'-1,"0"0,0-1,0 0,0 1,0-1,0 0,0 1,1 1,2 0,-2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1020 194,'0'1,"0"1,0 1,0-1,0 1,0 0,0-1,0 0,0 0,0 0,0-1,0 0,1 1,0-2,0 0,1 0,0 0,0 0,-1-1,1 0,0-1,-1 1,1-1,0 0,-1 0,1-1,0-2,-1 2,0 1,0-1,-1 1,1 1,-1 0,0 0,-1 3,1 1,0-2,0 0,0 2,-1-1,1 0,-1 1,1-1,0 1,-1 0,0 2,1-2,0 2,-2-2,1 2,0 0,1-1,-2 1,2-2,-2 2,2-2,-2 0,1 0,-1 0,1-1,0 0,0-1,1 0,-1-1,0 1,0-1,0 0,-1 0,1-1,-1 0,1 0,0 0,-1-1,2 1,-2-1,0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985 211,'1'0,"0"0,0 1,0-1,2 0,1 1,0-1,-1 0,0 1,-2-1,0 1,0-1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221,'1'0,"0"1,1-1,3 1,-1-1,-1 1,-2-1,0 1,0-1,-1 1,0 2,0-2,0 2,0 0,-1-1,-1 1,-2-1,1-1,-1 0,-3-1,4 0,1 0,1 0,0 0,4 0,4 0,-2 0,-3 0,-1 0,1 0,-1 0,0 0,0 0,-1 1,1-1,3 0,-1 1,-2-1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1122 204,'5'0,"3"1,-1 0,-1 0,-3-1,-1 1,-1-1,1 0,-2 1,0 1,-5 2,0-2,-1 1,1-1,0 0,1-1,0 0,1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1128 248,'-1'0,"1"-2,4-3,4-1,2 2,-4 1,-3 2,-1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1370 66,'1'0,"0"0,0 0,0 0,1 0,-1 1,0-1,0 0,0 1,0-1,-1 1,0 0,1 0,-1 0,0 0,0 0,-1-1,0 1,0-1,0 1,0 0,-1-1,1 0,0 0,2 1,0-1,0 1,1 0,-1 0,0 0,-1 0,0 0,0 0,0 0,0 0,0 1,0-1,0 0,-1 0,0 0,1 0,-1-1,1 1,-1-1,0 0,0 0,0 0,0 1,0 0,0-1,0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1182 211,'1'0,"-1"-1,0 0,-1 0,0-1,0 1,0 2,-1 0,-1 0,3 0,-2 1,0 0,1 0,0-2,0 2,0-1,1 0,0 0,0 1,0 0,0-1,0 0,0 0,0 2,0-2,0 1,1-1,-1 0,1-1,-1 1,1-1,0 0,1 0,-1-1,0-2,0 2,1-1,-1 1,0 0,0 1,0-1,0-1,0 2,-1-1,0 0,1 0,0-1,0 1,-1 0,0 0,1 0,-2 2,1 1,0 0,0-1,0 0,0 1,0-1,0 0,0 0,0 0,1-1,0 0,0 0,0 0,1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1219 162,'0'1,"0"2,0-1,0 1,0 2,-2-2,1 1,0 1,0-2,0 0,0-1,1-1,-1 2,0-2,1 0,-1 2,0-2,1 1,-1 0,0-1,1 0,-1 0,1 0,-1 0,1 0,0 0,0 1,0 0,-1-1,1 0,-1 1,1 0,-1-1,0 0,1 0,0 0,-1 0,0-2,1-2,0 2,0-1,0 0,1-1,0 1,0-1,0 1,1-1,-2 2,2-1,-2 1,2-1,-1 0,0 1,-1 0,1 0,0 0,-1 0,1 1,-1-1,1 1,-1-1,1 1,0-1,-1 0,1 1,1-1,-1 1,0 0,0 0,0 0,0 0,0 2,-1-1,0 0,0 0,0 0,0 1,0 0,0-1,0 0,0 0,0 1,-1-1,1 0,-1 0,1 0,-1-1,0 0,0 0,0 0,0 0,0 0,0 0,0 0,2 0,0 1,0 0,0 0,-1 1,1-2,-1 1,0 0,1-1,0 2,0 0,-1-1,1 0,0 0,-1 0,2 1,-2-1,1-1,0 1,-1 0,0 0,1 0,0 0,-1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495 229,'1'0,"3"-1,6 0,1-1,5 2,-3 0,1 0,3 0,-3 0,2 0,-2 0,-3 0,0-1,-4 0,-3 0,1 0,-2 1,0-1,0 0,1 0,3 0,0 0,4 1,-1-1,5-1,0 2,-2 0,2 0,-2-1,-1 1,0-1,1 0,2-1,-2 1,2-1,0 2,4-2,3 0,7-1,-5 3,6 0,-3 0,3 0,-2 0,-17 0,0 0,-4 0,-3 0,3 0,-1 0,0 0,-1 0,-1 0,0 0,1 0,-2 0,2 0,-3 0,0 1,0-1,0 0,0 1,0-1,-1 1,1-1,2 1,0 0,0 1,3-1,0 0,1 0,-2 0,0 0,-1 0,-2-1,0 0,0 0,-1 0,1 1,2 0,-1 0,2 0,-1-1,3 1,3 1,1 0,0-1,2 2,-4-3,1 0,0 0,-5 1,4 1,-3-1,-4-1,-1 0,1 0,-2 1,0-1,0 0,0 0,0 0,0 1,2-1,0 0,0 0,-1 0,1 0,0 0,0 0,-1 0,-1 0,0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491 118,'0'5,"0"4,0 1,0-4,0 1,0-2,0 0,0-3,0 0,0-1,0 0,0 0,0 0,-1 0,1 0,0 2,0-2,0 1,0-1,0 1,0-1,0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619 116,'1'0,"0"-1,1 1,4 0,2 0,-2 0,-3 0,-1 0,1 1,-2 0,-1 0,0 1,0 1,-1 0,-1 1,0 1,0-1,-1 1,0 0,2-4,0 1,0-1,0-1,1 1,-1 0,0-1,0 0,1 1,-1-1,0 0,0 1,0-1,0 1,2-1,0 0,2 0,2-1,3 1,0 0,0 0,-1 0,-2 0,-2 0,0 0,-2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836 89,'4'0,"2"1,-2 2,1-2,-2 0,0 1,-1-1,-1 1,0-2,0 1,-1 0,0 0,0 0,0 2,-1-2,0 0,0 0,0 1,-1-1,1 0,0 0,-2 1,1-1,1 0,0 0,0 0,0-1,4 0,0 0,1 1,-3 0,2 0,-1 0,0 0,-1 0,0-1,-1 1,0 0,1 1,-1 0,0-1,0 1,0-1,0 0,0 0,-2 1,0 0,1-1,-1 1,0-1,1 0,-2 0,-1 0,1 1,1-2,0 0,0 1,0-1,0 1,1 0,-1-1,1 1,0-1</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85,'-2'1,"1"0,-2 5,2-3,-3 2,0 1,1-3,0 2,1-3,0 0,0 1,2-2,-1 0,1 0,0 1,2 0,4 0,1 0,0-1,1 0,-1 0,0-1,-4 0,-2 0,0 0,1-1,-1 0,0 0,1-1,-1 1,0 0,0 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110,'1'0,"-1"3,0 3,0-1,0 1,0-1,0 1,0-3,0 0,0 0,0-1,0 0,0 0,0 0,0 1,0-1,0-1,0 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1293 86,'0'3,"0"1,-1 1,-2-2,2 2,-1-2,-1 1,1-1,0-1,1 0,-1 0,1 0,0 0,0-1,4-2,3 0,0-1,-4 2,1 0,-2 0,0 0,1 0,-1 0,0 1,1 1,-1-1,-1 0,1 1,-1-1,0 0,0 1,0 1,0-1,0 0,-1 2,0-3,0 2,0-3,0 2,0-2,0 1,0 0,-2-1,0 1,-2 0,0-1,-1 0,3 0,-1 0,2 0,-1 0,0 0,0 0,-1 0,0 0,1 0,-1 0,3 0,-1 0,1-1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1301 96,'1'0,"0"0,1 0,0 0,0 0,0 0,0 0,0 0,0 0,0 0,-1 0,0 0,-1-1,1 1,0 0,1 0,0 0,0 0,-1 0,0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9-06-23T11:00: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1437 143,'-1'1,"-1"0,1 2,-1-1,1-1,0 0,-1 0,2 0,-1 0,1 0,0 0,0 0,0 0,-1-1,1 1,0 0,1 0,0-1,0 0,0 0,0 1,0-1,1 0,-1 0,0 0,0 0,0 0,0 0,0 0,0 0,0 0,0-1,0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p:cNvSpPr>
          <p:nvPr>
            <p:ph type="sldImg"/>
          </p:nvPr>
        </p:nvSpPr>
        <p:spPr/>
      </p:sp>
      <p:sp>
        <p:nvSpPr>
          <p:cNvPr id="87042" name="备注占位符 2"/>
          <p:cNvSpPr>
            <a:spLocks noGrp="1"/>
          </p:cNvSpPr>
          <p:nvPr>
            <p:ph type="body"/>
          </p:nvPr>
        </p:nvSpPr>
        <p:spPr>
          <a:xfrm>
            <a:off x="685800" y="4400550"/>
            <a:ext cx="5486400" cy="3600450"/>
          </a:xfrm>
        </p:spPr>
        <p:txBody>
          <a:bodyPr wrap="square" lIns="91440" tIns="45720" rIns="91440" bIns="45720" anchor="t"/>
          <a:p>
            <a:pPr lvl="0"/>
            <a:endParaRPr lang="zh-CN" altLang="en-US" dirty="0"/>
          </a:p>
        </p:txBody>
      </p:sp>
      <p:sp>
        <p:nvSpPr>
          <p:cNvPr id="87043" name="日期占位符 3"/>
          <p:cNvSpPr>
            <a:spLocks noGrp="1"/>
          </p:cNvSpPr>
          <p:nvPr>
            <p:ph type="dt" sz="half"/>
          </p:nvPr>
        </p:nvSpPr>
        <p:spPr>
          <a:xfrm>
            <a:off x="4024313" y="0"/>
            <a:ext cx="3078162" cy="512763"/>
          </a:xfrm>
          <a:prstGeom prst="rect">
            <a:avLst/>
          </a:prstGeom>
          <a:noFill/>
          <a:ln w="9525">
            <a:noFill/>
          </a:ln>
        </p:spPr>
        <p:txBody>
          <a:bodyPr vert="horz" lIns="91440" tIns="45720" rIns="91440" bIns="45720" anchor="t"/>
          <a:p>
            <a:pPr lvl="0" indent="0" algn="r"/>
            <a:fld id="{BB962C8B-B14F-4D97-AF65-F5344CB8AC3E}" type="datetime1">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
        <p:nvSpPr>
          <p:cNvPr id="87044" name="灯片编号占位符 4"/>
          <p:cNvSpPr>
            <a:spLocks noGrp="1"/>
          </p:cNvSpPr>
          <p:nvPr>
            <p:ph type="sldNum" sz="quarter"/>
          </p:nvPr>
        </p:nvSpPr>
        <p:spPr>
          <a:xfrm>
            <a:off x="4024313" y="9720263"/>
            <a:ext cx="3078162" cy="514350"/>
          </a:xfrm>
          <a:prstGeom prst="rect">
            <a:avLst/>
          </a:prstGeom>
          <a:noFill/>
          <a:ln w="9525">
            <a:noFill/>
          </a:ln>
        </p:spPr>
        <p:txBody>
          <a:bodyPr vert="horz" wrap="square" lIns="91440" tIns="45720" rIns="91440" bIns="45720" anchor="b"/>
          <a:p>
            <a:pPr lvl="0" indent="0"/>
            <a:fld id="{9A0DB2DC-4C9A-4742-B13C-FB6460FD3503}" type="slidenum">
              <a:rPr lang="zh-CN" altLang="en-US" sz="1800">
                <a:latin typeface="Calibri" panose="020F0502020204030204" pitchFamily="34" charset="0"/>
                <a:ea typeface="宋体" panose="02010600030101010101" pitchFamily="2" charset="-122"/>
              </a:rPr>
            </a:fld>
            <a:endParaRPr lang="zh-CN" altLang="en-US" sz="18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Oval 5"/>
          <p:cNvSpPr>
            <a:spLocks noChangeArrowheads="1"/>
          </p:cNvSpPr>
          <p:nvPr/>
        </p:nvSpPr>
        <p:spPr bwMode="auto">
          <a:xfrm>
            <a:off x="5858515" y="1567132"/>
            <a:ext cx="544648" cy="532533"/>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
        <p:nvSpPr>
          <p:cNvPr id="10" name="Oval 12"/>
          <p:cNvSpPr>
            <a:spLocks noChangeArrowheads="1"/>
          </p:cNvSpPr>
          <p:nvPr/>
        </p:nvSpPr>
        <p:spPr bwMode="auto">
          <a:xfrm>
            <a:off x="1524000" y="735877"/>
            <a:ext cx="728663"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178" y="1224721"/>
            <a:ext cx="1357984" cy="1357984"/>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178" y="677414"/>
            <a:ext cx="381368" cy="381368"/>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9445" y="1997556"/>
            <a:ext cx="464095" cy="464095"/>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992" y="301695"/>
            <a:ext cx="868363" cy="868363"/>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978" y="1785187"/>
            <a:ext cx="381368" cy="381368"/>
          </a:xfrm>
          <a:prstGeom prst="rect">
            <a:avLst/>
          </a:prstGeom>
        </p:spPr>
      </p:pic>
      <p:sp>
        <p:nvSpPr>
          <p:cNvPr id="2" name="标题 1"/>
          <p:cNvSpPr>
            <a:spLocks noGrp="1"/>
          </p:cNvSpPr>
          <p:nvPr>
            <p:ph type="ctrTitle" hasCustomPrompt="1"/>
          </p:nvPr>
        </p:nvSpPr>
        <p:spPr>
          <a:xfrm>
            <a:off x="1524000" y="3765008"/>
            <a:ext cx="9144000" cy="1506573"/>
          </a:xfrm>
        </p:spPr>
        <p:txBody>
          <a:bodyPr anchor="t">
            <a:normAutofit/>
          </a:bodyPr>
          <a:lstStyle>
            <a:lvl1pPr algn="ctr">
              <a:defRPr sz="6600" b="1"/>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1524000" y="2340639"/>
            <a:ext cx="9144000" cy="1298594"/>
          </a:xfrm>
        </p:spPr>
        <p:txBody>
          <a:bodyPr anchor="b">
            <a:normAutofit/>
          </a:bodyPr>
          <a:lstStyle>
            <a:lvl1pPr marL="0" indent="0" algn="ctr">
              <a:buNone/>
              <a:defRPr sz="6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直接连接符 27"/>
          <p:cNvSpPr>
            <a:spLocks noChangeShapeType="1"/>
          </p:cNvSpPr>
          <p:nvPr/>
        </p:nvSpPr>
        <p:spPr bwMode="auto">
          <a:xfrm>
            <a:off x="1960654" y="5271581"/>
            <a:ext cx="8270692" cy="6461"/>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p>
        </p:txBody>
      </p:sp>
      <p:sp>
        <p:nvSpPr>
          <p:cNvPr id="24" name="Oval 5"/>
          <p:cNvSpPr>
            <a:spLocks noChangeArrowheads="1"/>
          </p:cNvSpPr>
          <p:nvPr/>
        </p:nvSpPr>
        <p:spPr bwMode="auto">
          <a:xfrm>
            <a:off x="10156866" y="527720"/>
            <a:ext cx="392248" cy="381368"/>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877771"/>
            <a:ext cx="10515600" cy="1334486"/>
          </a:xfrm>
        </p:spPr>
        <p:txBody>
          <a:bodyPr anchor="ctr">
            <a:normAutofit/>
          </a:bodyPr>
          <a:lstStyle>
            <a:lvl1pPr algn="ctr">
              <a:defRPr sz="66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59783">
            <a:off x="3711374" y="825374"/>
            <a:ext cx="1461459" cy="1461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38600" y="2450529"/>
            <a:ext cx="4114799" cy="1692165"/>
          </a:xfrm>
        </p:spPr>
        <p:txBody>
          <a:bodyPr>
            <a:normAutofit/>
          </a:bodyPr>
          <a:lstStyle>
            <a:lvl1pPr algn="ctr">
              <a:defRPr sz="5400" b="1">
                <a:effectLst>
                  <a:outerShdw blurRad="38100" dist="38100" dir="2700000" algn="tl">
                    <a:srgbClr val="000000">
                      <a:alpha val="43137"/>
                    </a:srgbClr>
                  </a:outerShdw>
                </a:effectLst>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矩形: 圆角 9"/>
          <p:cNvSpPr/>
          <p:nvPr/>
        </p:nvSpPr>
        <p:spPr>
          <a:xfrm>
            <a:off x="4038600" y="2450529"/>
            <a:ext cx="4114801" cy="1692166"/>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26848">
            <a:off x="3668213" y="3421562"/>
            <a:ext cx="1056038" cy="1062464"/>
          </a:xfrm>
          <a:prstGeom prst="rect">
            <a:avLst/>
          </a:prstGeom>
        </p:spPr>
      </p:pic>
      <p:sp>
        <p:nvSpPr>
          <p:cNvPr id="22" name="Oval 12"/>
          <p:cNvSpPr>
            <a:spLocks noChangeArrowheads="1"/>
          </p:cNvSpPr>
          <p:nvPr/>
        </p:nvSpPr>
        <p:spPr bwMode="auto">
          <a:xfrm>
            <a:off x="8424589" y="2062092"/>
            <a:ext cx="359526" cy="365125"/>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3" name="Oval 12"/>
          <p:cNvSpPr>
            <a:spLocks noChangeArrowheads="1"/>
          </p:cNvSpPr>
          <p:nvPr/>
        </p:nvSpPr>
        <p:spPr bwMode="auto">
          <a:xfrm>
            <a:off x="8978462" y="2743109"/>
            <a:ext cx="733097"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6222" y="1734030"/>
            <a:ext cx="466919" cy="464095"/>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098" y="3385911"/>
            <a:ext cx="805385" cy="800514"/>
          </a:xfrm>
          <a:prstGeom prst="rect">
            <a:avLst/>
          </a:prstGeom>
        </p:spPr>
      </p:pic>
      <p:sp>
        <p:nvSpPr>
          <p:cNvPr id="26" name="星形: 四角 25"/>
          <p:cNvSpPr/>
          <p:nvPr/>
        </p:nvSpPr>
        <p:spPr>
          <a:xfrm rot="20186560">
            <a:off x="8990836" y="2033373"/>
            <a:ext cx="466919" cy="514055"/>
          </a:xfrm>
          <a:prstGeom prst="star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626" y="1415274"/>
            <a:ext cx="952498" cy="946737"/>
          </a:xfrm>
          <a:prstGeom prst="rect">
            <a:avLst/>
          </a:prstGeom>
        </p:spPr>
      </p:pic>
      <p:sp>
        <p:nvSpPr>
          <p:cNvPr id="28" name="Freeform 14"/>
          <p:cNvSpPr>
            <a:spLocks noChangeArrowheads="1"/>
          </p:cNvSpPr>
          <p:nvPr/>
        </p:nvSpPr>
        <p:spPr bwMode="auto">
          <a:xfrm rot="20348132" flipH="1">
            <a:off x="7926453" y="3219521"/>
            <a:ext cx="45719" cy="159845"/>
          </a:xfrm>
          <a:custGeom>
            <a:avLst/>
            <a:gdLst>
              <a:gd name="T0" fmla="*/ 63011844 w 1"/>
              <a:gd name="T1" fmla="*/ 1467301888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
        <p:nvSpPr>
          <p:cNvPr id="29" name="Freeform 15"/>
          <p:cNvSpPr>
            <a:spLocks noChangeArrowheads="1"/>
          </p:cNvSpPr>
          <p:nvPr/>
        </p:nvSpPr>
        <p:spPr bwMode="auto">
          <a:xfrm rot="20695216" flipH="1">
            <a:off x="7585238" y="2584257"/>
            <a:ext cx="254236" cy="494990"/>
          </a:xfrm>
          <a:custGeom>
            <a:avLst/>
            <a:gdLst>
              <a:gd name="T0" fmla="*/ 0 w 58"/>
              <a:gd name="T1" fmla="*/ 2147483647 h 55"/>
              <a:gd name="T2" fmla="*/ 2147483647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6.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customXml" Target="../ink/ink4.xml"/><Relationship Id="rId6" Type="http://schemas.openxmlformats.org/officeDocument/2006/relationships/image" Target="../media/image13.png"/><Relationship Id="rId5" Type="http://schemas.openxmlformats.org/officeDocument/2006/relationships/customXml" Target="../ink/ink3.xml"/><Relationship Id="rId4" Type="http://schemas.openxmlformats.org/officeDocument/2006/relationships/image" Target="../media/image12.png"/><Relationship Id="rId3" Type="http://schemas.openxmlformats.org/officeDocument/2006/relationships/customXml" Target="../ink/ink2.xml"/><Relationship Id="rId2" Type="http://schemas.openxmlformats.org/officeDocument/2006/relationships/image" Target="../media/image11.png"/><Relationship Id="rId13" Type="http://schemas.openxmlformats.org/officeDocument/2006/relationships/slideLayout" Target="../slideLayouts/slideLayout2.xml"/><Relationship Id="rId12" Type="http://schemas.openxmlformats.org/officeDocument/2006/relationships/tags" Target="../tags/tag18.xml"/><Relationship Id="rId11" Type="http://schemas.openxmlformats.org/officeDocument/2006/relationships/image" Target="../media/image16.png"/><Relationship Id="rId10" Type="http://schemas.openxmlformats.org/officeDocument/2006/relationships/customXml" Target="../ink/ink5.xml"/><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hyperlink" Target="&#27931;&#35895;5022%20&#26053;&#34892;.cpp"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22.xml"/><Relationship Id="rId5" Type="http://schemas.openxmlformats.org/officeDocument/2006/relationships/image" Target="../media/image19.wmf"/><Relationship Id="rId4" Type="http://schemas.openxmlformats.org/officeDocument/2006/relationships/oleObject" Target="../embeddings/oleObject2.bin"/><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hyperlink" Target="&#21019;&#19990;&#32426;.cpp"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hyperlink" Target="http://hzwer.com/1729.html" TargetMode="Externa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hyperlink" Target="%5b5%5dSPFA&#36127;&#29615;bfs.cpp"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hyperlink" Target="%5b5%5dSPFA&#36127;&#29615;dfs.cpp"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www.luogu.org/problemnew/show/P3385"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hyperlink" Target="&#36127;&#29615;2.cpp"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hyperlink" Target="https://blog.csdn.net/hzoi_ztx/article/details/54971949"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3.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99" Type="http://schemas.openxmlformats.org/officeDocument/2006/relationships/customXml" Target="../ink/ink54.xml"/><Relationship Id="rId98" Type="http://schemas.openxmlformats.org/officeDocument/2006/relationships/image" Target="../media/image74.png"/><Relationship Id="rId97" Type="http://schemas.openxmlformats.org/officeDocument/2006/relationships/customXml" Target="../ink/ink53.xml"/><Relationship Id="rId96" Type="http://schemas.openxmlformats.org/officeDocument/2006/relationships/image" Target="../media/image73.png"/><Relationship Id="rId95" Type="http://schemas.openxmlformats.org/officeDocument/2006/relationships/customXml" Target="../ink/ink52.xml"/><Relationship Id="rId94" Type="http://schemas.openxmlformats.org/officeDocument/2006/relationships/image" Target="../media/image72.png"/><Relationship Id="rId93" Type="http://schemas.openxmlformats.org/officeDocument/2006/relationships/customXml" Target="../ink/ink51.xml"/><Relationship Id="rId92" Type="http://schemas.openxmlformats.org/officeDocument/2006/relationships/image" Target="../media/image71.png"/><Relationship Id="rId91" Type="http://schemas.openxmlformats.org/officeDocument/2006/relationships/customXml" Target="../ink/ink50.xml"/><Relationship Id="rId90" Type="http://schemas.openxmlformats.org/officeDocument/2006/relationships/image" Target="../media/image70.png"/><Relationship Id="rId9" Type="http://schemas.openxmlformats.org/officeDocument/2006/relationships/customXml" Target="../ink/ink9.xml"/><Relationship Id="rId89" Type="http://schemas.openxmlformats.org/officeDocument/2006/relationships/customXml" Target="../ink/ink49.xml"/><Relationship Id="rId88" Type="http://schemas.openxmlformats.org/officeDocument/2006/relationships/image" Target="../media/image69.png"/><Relationship Id="rId87" Type="http://schemas.openxmlformats.org/officeDocument/2006/relationships/customXml" Target="../ink/ink48.xml"/><Relationship Id="rId86" Type="http://schemas.openxmlformats.org/officeDocument/2006/relationships/image" Target="../media/image68.png"/><Relationship Id="rId85" Type="http://schemas.openxmlformats.org/officeDocument/2006/relationships/customXml" Target="../ink/ink47.xml"/><Relationship Id="rId84" Type="http://schemas.openxmlformats.org/officeDocument/2006/relationships/image" Target="../media/image67.png"/><Relationship Id="rId83" Type="http://schemas.openxmlformats.org/officeDocument/2006/relationships/customXml" Target="../ink/ink46.xml"/><Relationship Id="rId82" Type="http://schemas.openxmlformats.org/officeDocument/2006/relationships/image" Target="../media/image66.png"/><Relationship Id="rId81" Type="http://schemas.openxmlformats.org/officeDocument/2006/relationships/customXml" Target="../ink/ink45.xml"/><Relationship Id="rId80" Type="http://schemas.openxmlformats.org/officeDocument/2006/relationships/image" Target="../media/image65.png"/><Relationship Id="rId8" Type="http://schemas.openxmlformats.org/officeDocument/2006/relationships/image" Target="../media/image29.png"/><Relationship Id="rId79" Type="http://schemas.openxmlformats.org/officeDocument/2006/relationships/customXml" Target="../ink/ink44.xml"/><Relationship Id="rId78" Type="http://schemas.openxmlformats.org/officeDocument/2006/relationships/image" Target="../media/image64.png"/><Relationship Id="rId77" Type="http://schemas.openxmlformats.org/officeDocument/2006/relationships/customXml" Target="../ink/ink43.xml"/><Relationship Id="rId76" Type="http://schemas.openxmlformats.org/officeDocument/2006/relationships/image" Target="../media/image63.png"/><Relationship Id="rId75" Type="http://schemas.openxmlformats.org/officeDocument/2006/relationships/customXml" Target="../ink/ink42.xml"/><Relationship Id="rId74" Type="http://schemas.openxmlformats.org/officeDocument/2006/relationships/image" Target="../media/image62.png"/><Relationship Id="rId73" Type="http://schemas.openxmlformats.org/officeDocument/2006/relationships/customXml" Target="../ink/ink41.xml"/><Relationship Id="rId72" Type="http://schemas.openxmlformats.org/officeDocument/2006/relationships/image" Target="../media/image61.png"/><Relationship Id="rId71" Type="http://schemas.openxmlformats.org/officeDocument/2006/relationships/customXml" Target="../ink/ink40.xml"/><Relationship Id="rId70" Type="http://schemas.openxmlformats.org/officeDocument/2006/relationships/image" Target="../media/image60.png"/><Relationship Id="rId7" Type="http://schemas.openxmlformats.org/officeDocument/2006/relationships/customXml" Target="../ink/ink8.xml"/><Relationship Id="rId69" Type="http://schemas.openxmlformats.org/officeDocument/2006/relationships/customXml" Target="../ink/ink39.xml"/><Relationship Id="rId68" Type="http://schemas.openxmlformats.org/officeDocument/2006/relationships/image" Target="../media/image59.png"/><Relationship Id="rId67" Type="http://schemas.openxmlformats.org/officeDocument/2006/relationships/customXml" Target="../ink/ink38.xml"/><Relationship Id="rId66" Type="http://schemas.openxmlformats.org/officeDocument/2006/relationships/image" Target="../media/image58.png"/><Relationship Id="rId65" Type="http://schemas.openxmlformats.org/officeDocument/2006/relationships/customXml" Target="../ink/ink37.xml"/><Relationship Id="rId64" Type="http://schemas.openxmlformats.org/officeDocument/2006/relationships/image" Target="../media/image57.png"/><Relationship Id="rId63" Type="http://schemas.openxmlformats.org/officeDocument/2006/relationships/customXml" Target="../ink/ink36.xml"/><Relationship Id="rId62" Type="http://schemas.openxmlformats.org/officeDocument/2006/relationships/image" Target="../media/image56.png"/><Relationship Id="rId61" Type="http://schemas.openxmlformats.org/officeDocument/2006/relationships/customXml" Target="../ink/ink35.xml"/><Relationship Id="rId60" Type="http://schemas.openxmlformats.org/officeDocument/2006/relationships/image" Target="../media/image55.png"/><Relationship Id="rId6" Type="http://schemas.openxmlformats.org/officeDocument/2006/relationships/image" Target="../media/image28.png"/><Relationship Id="rId59" Type="http://schemas.openxmlformats.org/officeDocument/2006/relationships/customXml" Target="../ink/ink34.xml"/><Relationship Id="rId58" Type="http://schemas.openxmlformats.org/officeDocument/2006/relationships/image" Target="../media/image54.png"/><Relationship Id="rId57" Type="http://schemas.openxmlformats.org/officeDocument/2006/relationships/customXml" Target="../ink/ink33.xml"/><Relationship Id="rId56" Type="http://schemas.openxmlformats.org/officeDocument/2006/relationships/image" Target="../media/image53.png"/><Relationship Id="rId55" Type="http://schemas.openxmlformats.org/officeDocument/2006/relationships/customXml" Target="../ink/ink32.xml"/><Relationship Id="rId54" Type="http://schemas.openxmlformats.org/officeDocument/2006/relationships/image" Target="../media/image52.png"/><Relationship Id="rId53" Type="http://schemas.openxmlformats.org/officeDocument/2006/relationships/customXml" Target="../ink/ink31.xml"/><Relationship Id="rId52" Type="http://schemas.openxmlformats.org/officeDocument/2006/relationships/image" Target="../media/image51.png"/><Relationship Id="rId51" Type="http://schemas.openxmlformats.org/officeDocument/2006/relationships/customXml" Target="../ink/ink30.xml"/><Relationship Id="rId50" Type="http://schemas.openxmlformats.org/officeDocument/2006/relationships/image" Target="../media/image50.png"/><Relationship Id="rId5" Type="http://schemas.openxmlformats.org/officeDocument/2006/relationships/customXml" Target="../ink/ink7.xml"/><Relationship Id="rId49" Type="http://schemas.openxmlformats.org/officeDocument/2006/relationships/customXml" Target="../ink/ink29.xml"/><Relationship Id="rId48" Type="http://schemas.openxmlformats.org/officeDocument/2006/relationships/image" Target="../media/image49.png"/><Relationship Id="rId47" Type="http://schemas.openxmlformats.org/officeDocument/2006/relationships/customXml" Target="../ink/ink28.xml"/><Relationship Id="rId46" Type="http://schemas.openxmlformats.org/officeDocument/2006/relationships/image" Target="../media/image48.png"/><Relationship Id="rId45" Type="http://schemas.openxmlformats.org/officeDocument/2006/relationships/customXml" Target="../ink/ink27.xml"/><Relationship Id="rId44" Type="http://schemas.openxmlformats.org/officeDocument/2006/relationships/image" Target="../media/image47.png"/><Relationship Id="rId43" Type="http://schemas.openxmlformats.org/officeDocument/2006/relationships/customXml" Target="../ink/ink26.xml"/><Relationship Id="rId42" Type="http://schemas.openxmlformats.org/officeDocument/2006/relationships/image" Target="../media/image46.png"/><Relationship Id="rId41" Type="http://schemas.openxmlformats.org/officeDocument/2006/relationships/customXml" Target="../ink/ink25.xml"/><Relationship Id="rId40" Type="http://schemas.openxmlformats.org/officeDocument/2006/relationships/image" Target="../media/image45.png"/><Relationship Id="rId4" Type="http://schemas.openxmlformats.org/officeDocument/2006/relationships/image" Target="../media/image27.png"/><Relationship Id="rId39" Type="http://schemas.openxmlformats.org/officeDocument/2006/relationships/customXml" Target="../ink/ink24.xml"/><Relationship Id="rId38" Type="http://schemas.openxmlformats.org/officeDocument/2006/relationships/image" Target="../media/image44.png"/><Relationship Id="rId37" Type="http://schemas.openxmlformats.org/officeDocument/2006/relationships/customXml" Target="../ink/ink23.xml"/><Relationship Id="rId36" Type="http://schemas.openxmlformats.org/officeDocument/2006/relationships/image" Target="../media/image43.png"/><Relationship Id="rId35" Type="http://schemas.openxmlformats.org/officeDocument/2006/relationships/customXml" Target="../ink/ink22.xml"/><Relationship Id="rId34" Type="http://schemas.openxmlformats.org/officeDocument/2006/relationships/image" Target="../media/image42.png"/><Relationship Id="rId33" Type="http://schemas.openxmlformats.org/officeDocument/2006/relationships/customXml" Target="../ink/ink21.xml"/><Relationship Id="rId32" Type="http://schemas.openxmlformats.org/officeDocument/2006/relationships/image" Target="../media/image41.png"/><Relationship Id="rId31" Type="http://schemas.openxmlformats.org/officeDocument/2006/relationships/customXml" Target="../ink/ink20.xml"/><Relationship Id="rId30" Type="http://schemas.openxmlformats.org/officeDocument/2006/relationships/image" Target="../media/image40.png"/><Relationship Id="rId3" Type="http://schemas.openxmlformats.org/officeDocument/2006/relationships/customXml" Target="../ink/ink6.xml"/><Relationship Id="rId29" Type="http://schemas.openxmlformats.org/officeDocument/2006/relationships/customXml" Target="../ink/ink19.xml"/><Relationship Id="rId28" Type="http://schemas.openxmlformats.org/officeDocument/2006/relationships/image" Target="../media/image39.png"/><Relationship Id="rId27" Type="http://schemas.openxmlformats.org/officeDocument/2006/relationships/customXml" Target="../ink/ink18.xml"/><Relationship Id="rId26" Type="http://schemas.openxmlformats.org/officeDocument/2006/relationships/image" Target="../media/image38.png"/><Relationship Id="rId25" Type="http://schemas.openxmlformats.org/officeDocument/2006/relationships/customXml" Target="../ink/ink17.xml"/><Relationship Id="rId24" Type="http://schemas.openxmlformats.org/officeDocument/2006/relationships/image" Target="../media/image37.png"/><Relationship Id="rId23" Type="http://schemas.openxmlformats.org/officeDocument/2006/relationships/customXml" Target="../ink/ink16.xml"/><Relationship Id="rId22" Type="http://schemas.openxmlformats.org/officeDocument/2006/relationships/image" Target="../media/image36.png"/><Relationship Id="rId21" Type="http://schemas.openxmlformats.org/officeDocument/2006/relationships/customXml" Target="../ink/ink15.xml"/><Relationship Id="rId20" Type="http://schemas.openxmlformats.org/officeDocument/2006/relationships/image" Target="../media/image35.png"/><Relationship Id="rId2" Type="http://schemas.openxmlformats.org/officeDocument/2006/relationships/image" Target="../media/image26.png"/><Relationship Id="rId19" Type="http://schemas.openxmlformats.org/officeDocument/2006/relationships/customXml" Target="../ink/ink14.xml"/><Relationship Id="rId18" Type="http://schemas.openxmlformats.org/officeDocument/2006/relationships/image" Target="../media/image34.png"/><Relationship Id="rId17" Type="http://schemas.openxmlformats.org/officeDocument/2006/relationships/customXml" Target="../ink/ink13.xml"/><Relationship Id="rId16" Type="http://schemas.openxmlformats.org/officeDocument/2006/relationships/image" Target="../media/image33.png"/><Relationship Id="rId15" Type="http://schemas.openxmlformats.org/officeDocument/2006/relationships/customXml" Target="../ink/ink12.xml"/><Relationship Id="rId14" Type="http://schemas.openxmlformats.org/officeDocument/2006/relationships/image" Target="../media/image32.png"/><Relationship Id="rId13" Type="http://schemas.openxmlformats.org/officeDocument/2006/relationships/customXml" Target="../ink/ink11.xml"/><Relationship Id="rId12" Type="http://schemas.openxmlformats.org/officeDocument/2006/relationships/image" Target="../media/image31.png"/><Relationship Id="rId113" Type="http://schemas.openxmlformats.org/officeDocument/2006/relationships/notesSlide" Target="../notesSlides/notesSlide7.xml"/><Relationship Id="rId112" Type="http://schemas.openxmlformats.org/officeDocument/2006/relationships/slideLayout" Target="../slideLayouts/slideLayout2.xml"/><Relationship Id="rId111" Type="http://schemas.openxmlformats.org/officeDocument/2006/relationships/tags" Target="../tags/tag45.xml"/><Relationship Id="rId110" Type="http://schemas.openxmlformats.org/officeDocument/2006/relationships/image" Target="../media/image80.png"/><Relationship Id="rId11" Type="http://schemas.openxmlformats.org/officeDocument/2006/relationships/customXml" Target="../ink/ink10.xml"/><Relationship Id="rId109" Type="http://schemas.openxmlformats.org/officeDocument/2006/relationships/customXml" Target="../ink/ink59.xml"/><Relationship Id="rId108" Type="http://schemas.openxmlformats.org/officeDocument/2006/relationships/image" Target="../media/image79.png"/><Relationship Id="rId107" Type="http://schemas.openxmlformats.org/officeDocument/2006/relationships/customXml" Target="../ink/ink58.xml"/><Relationship Id="rId106" Type="http://schemas.openxmlformats.org/officeDocument/2006/relationships/image" Target="../media/image78.png"/><Relationship Id="rId105" Type="http://schemas.openxmlformats.org/officeDocument/2006/relationships/customXml" Target="../ink/ink57.xml"/><Relationship Id="rId104" Type="http://schemas.openxmlformats.org/officeDocument/2006/relationships/image" Target="../media/image77.png"/><Relationship Id="rId103" Type="http://schemas.openxmlformats.org/officeDocument/2006/relationships/customXml" Target="../ink/ink56.xml"/><Relationship Id="rId102" Type="http://schemas.openxmlformats.org/officeDocument/2006/relationships/image" Target="../media/image76.png"/><Relationship Id="rId101" Type="http://schemas.openxmlformats.org/officeDocument/2006/relationships/customXml" Target="../ink/ink55.xml"/><Relationship Id="rId100" Type="http://schemas.openxmlformats.org/officeDocument/2006/relationships/image" Target="../media/image75.png"/><Relationship Id="rId10" Type="http://schemas.openxmlformats.org/officeDocument/2006/relationships/image" Target="../media/image30.png"/><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9" Type="http://schemas.openxmlformats.org/officeDocument/2006/relationships/customXml" Target="../ink/ink64.xml"/><Relationship Id="rId8" Type="http://schemas.openxmlformats.org/officeDocument/2006/relationships/image" Target="../media/image84.png"/><Relationship Id="rId7" Type="http://schemas.openxmlformats.org/officeDocument/2006/relationships/customXml" Target="../ink/ink63.xml"/><Relationship Id="rId6" Type="http://schemas.openxmlformats.org/officeDocument/2006/relationships/image" Target="../media/image83.png"/><Relationship Id="rId5" Type="http://schemas.openxmlformats.org/officeDocument/2006/relationships/customXml" Target="../ink/ink62.xml"/><Relationship Id="rId46" Type="http://schemas.openxmlformats.org/officeDocument/2006/relationships/slideLayout" Target="../slideLayouts/slideLayout2.xml"/><Relationship Id="rId45" Type="http://schemas.openxmlformats.org/officeDocument/2006/relationships/tags" Target="../tags/tag46.xml"/><Relationship Id="rId44" Type="http://schemas.openxmlformats.org/officeDocument/2006/relationships/image" Target="../media/image102.png"/><Relationship Id="rId43" Type="http://schemas.openxmlformats.org/officeDocument/2006/relationships/customXml" Target="../ink/ink81.xml"/><Relationship Id="rId42" Type="http://schemas.openxmlformats.org/officeDocument/2006/relationships/image" Target="../media/image101.png"/><Relationship Id="rId41" Type="http://schemas.openxmlformats.org/officeDocument/2006/relationships/customXml" Target="../ink/ink80.xml"/><Relationship Id="rId40" Type="http://schemas.openxmlformats.org/officeDocument/2006/relationships/image" Target="../media/image100.png"/><Relationship Id="rId4" Type="http://schemas.openxmlformats.org/officeDocument/2006/relationships/image" Target="../media/image82.png"/><Relationship Id="rId39" Type="http://schemas.openxmlformats.org/officeDocument/2006/relationships/customXml" Target="../ink/ink79.xml"/><Relationship Id="rId38" Type="http://schemas.openxmlformats.org/officeDocument/2006/relationships/image" Target="../media/image99.png"/><Relationship Id="rId37" Type="http://schemas.openxmlformats.org/officeDocument/2006/relationships/customXml" Target="../ink/ink78.xml"/><Relationship Id="rId36" Type="http://schemas.openxmlformats.org/officeDocument/2006/relationships/image" Target="../media/image98.png"/><Relationship Id="rId35" Type="http://schemas.openxmlformats.org/officeDocument/2006/relationships/customXml" Target="../ink/ink77.xml"/><Relationship Id="rId34" Type="http://schemas.openxmlformats.org/officeDocument/2006/relationships/image" Target="../media/image97.png"/><Relationship Id="rId33" Type="http://schemas.openxmlformats.org/officeDocument/2006/relationships/customXml" Target="../ink/ink76.xml"/><Relationship Id="rId32" Type="http://schemas.openxmlformats.org/officeDocument/2006/relationships/image" Target="../media/image96.png"/><Relationship Id="rId31" Type="http://schemas.openxmlformats.org/officeDocument/2006/relationships/customXml" Target="../ink/ink75.xml"/><Relationship Id="rId30" Type="http://schemas.openxmlformats.org/officeDocument/2006/relationships/image" Target="../media/image95.png"/><Relationship Id="rId3" Type="http://schemas.openxmlformats.org/officeDocument/2006/relationships/customXml" Target="../ink/ink61.xml"/><Relationship Id="rId29" Type="http://schemas.openxmlformats.org/officeDocument/2006/relationships/customXml" Target="../ink/ink74.xml"/><Relationship Id="rId28" Type="http://schemas.openxmlformats.org/officeDocument/2006/relationships/image" Target="../media/image94.png"/><Relationship Id="rId27" Type="http://schemas.openxmlformats.org/officeDocument/2006/relationships/customXml" Target="../ink/ink73.xml"/><Relationship Id="rId26" Type="http://schemas.openxmlformats.org/officeDocument/2006/relationships/image" Target="../media/image93.png"/><Relationship Id="rId25" Type="http://schemas.openxmlformats.org/officeDocument/2006/relationships/customXml" Target="../ink/ink72.xml"/><Relationship Id="rId24" Type="http://schemas.openxmlformats.org/officeDocument/2006/relationships/image" Target="../media/image92.png"/><Relationship Id="rId23" Type="http://schemas.openxmlformats.org/officeDocument/2006/relationships/customXml" Target="../ink/ink71.xml"/><Relationship Id="rId22" Type="http://schemas.openxmlformats.org/officeDocument/2006/relationships/image" Target="../media/image91.png"/><Relationship Id="rId21" Type="http://schemas.openxmlformats.org/officeDocument/2006/relationships/customXml" Target="../ink/ink70.xml"/><Relationship Id="rId20" Type="http://schemas.openxmlformats.org/officeDocument/2006/relationships/image" Target="../media/image90.png"/><Relationship Id="rId2" Type="http://schemas.openxmlformats.org/officeDocument/2006/relationships/image" Target="../media/image81.png"/><Relationship Id="rId19" Type="http://schemas.openxmlformats.org/officeDocument/2006/relationships/customXml" Target="../ink/ink69.xml"/><Relationship Id="rId18" Type="http://schemas.openxmlformats.org/officeDocument/2006/relationships/image" Target="../media/image89.png"/><Relationship Id="rId17" Type="http://schemas.openxmlformats.org/officeDocument/2006/relationships/customXml" Target="../ink/ink68.xml"/><Relationship Id="rId16" Type="http://schemas.openxmlformats.org/officeDocument/2006/relationships/image" Target="../media/image88.png"/><Relationship Id="rId15" Type="http://schemas.openxmlformats.org/officeDocument/2006/relationships/customXml" Target="../ink/ink67.xml"/><Relationship Id="rId14" Type="http://schemas.openxmlformats.org/officeDocument/2006/relationships/image" Target="../media/image87.png"/><Relationship Id="rId13" Type="http://schemas.openxmlformats.org/officeDocument/2006/relationships/customXml" Target="../ink/ink66.xml"/><Relationship Id="rId12" Type="http://schemas.openxmlformats.org/officeDocument/2006/relationships/image" Target="../media/image86.png"/><Relationship Id="rId11" Type="http://schemas.openxmlformats.org/officeDocument/2006/relationships/customXml" Target="../ink/ink65.xml"/><Relationship Id="rId10" Type="http://schemas.openxmlformats.org/officeDocument/2006/relationships/image" Target="../media/image85.png"/><Relationship Id="rId1" Type="http://schemas.openxmlformats.org/officeDocument/2006/relationships/customXml" Target="../ink/ink6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9" Type="http://schemas.openxmlformats.org/officeDocument/2006/relationships/customXml" Target="../ink/ink86.xml"/><Relationship Id="rId8" Type="http://schemas.openxmlformats.org/officeDocument/2006/relationships/image" Target="../media/image106.png"/><Relationship Id="rId7" Type="http://schemas.openxmlformats.org/officeDocument/2006/relationships/customXml" Target="../ink/ink85.xml"/><Relationship Id="rId6" Type="http://schemas.openxmlformats.org/officeDocument/2006/relationships/image" Target="../media/image105.png"/><Relationship Id="rId5" Type="http://schemas.openxmlformats.org/officeDocument/2006/relationships/customXml" Target="../ink/ink84.xml"/><Relationship Id="rId4" Type="http://schemas.openxmlformats.org/officeDocument/2006/relationships/image" Target="../media/image104.png"/><Relationship Id="rId3" Type="http://schemas.openxmlformats.org/officeDocument/2006/relationships/customXml" Target="../ink/ink83.xml"/><Relationship Id="rId2" Type="http://schemas.openxmlformats.org/officeDocument/2006/relationships/image" Target="../media/image103.png"/><Relationship Id="rId18" Type="http://schemas.openxmlformats.org/officeDocument/2006/relationships/slideLayout" Target="../slideLayouts/slideLayout2.xml"/><Relationship Id="rId17" Type="http://schemas.openxmlformats.org/officeDocument/2006/relationships/tags" Target="../tags/tag48.xml"/><Relationship Id="rId16" Type="http://schemas.openxmlformats.org/officeDocument/2006/relationships/image" Target="../media/image110.png"/><Relationship Id="rId15" Type="http://schemas.openxmlformats.org/officeDocument/2006/relationships/customXml" Target="../ink/ink89.xml"/><Relationship Id="rId14" Type="http://schemas.openxmlformats.org/officeDocument/2006/relationships/image" Target="../media/image109.png"/><Relationship Id="rId13" Type="http://schemas.openxmlformats.org/officeDocument/2006/relationships/customXml" Target="../ink/ink88.xml"/><Relationship Id="rId12" Type="http://schemas.openxmlformats.org/officeDocument/2006/relationships/image" Target="../media/image108.png"/><Relationship Id="rId11" Type="http://schemas.openxmlformats.org/officeDocument/2006/relationships/customXml" Target="../ink/ink87.xml"/><Relationship Id="rId10" Type="http://schemas.openxmlformats.org/officeDocument/2006/relationships/image" Target="../media/image107.png"/><Relationship Id="rId1" Type="http://schemas.openxmlformats.org/officeDocument/2006/relationships/customXml" Target="../ink/ink8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hyperlink" Target="&#20363;&#19968;%20poj3169.cpp"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hyperlink" Target="https://blog.csdn.net/whereisherofrom/article/details/78922648" TargetMode="Externa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57.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1524000" y="4125053"/>
            <a:ext cx="9144000" cy="1506573"/>
          </a:xfrm>
        </p:spPr>
        <p:txBody>
          <a:bodyPr>
            <a:normAutofit/>
          </a:bodyPr>
          <a:lstStyle/>
          <a:p>
            <a:pPr>
              <a:lnSpc>
                <a:spcPct val="120000"/>
              </a:lnSpc>
            </a:pPr>
            <a:r>
              <a:rPr lang="en-US" altLang="zh-CN" sz="3000">
                <a:sym typeface="+mn-lt"/>
              </a:rPr>
              <a:t>by SimonSu</a:t>
            </a:r>
            <a:endParaRPr lang="en-US" altLang="zh-CN" sz="3000">
              <a:sym typeface="+mn-lt"/>
            </a:endParaRPr>
          </a:p>
        </p:txBody>
      </p:sp>
      <p:sp>
        <p:nvSpPr>
          <p:cNvPr id="15" name="副标题 14"/>
          <p:cNvSpPr>
            <a:spLocks noGrp="1"/>
          </p:cNvSpPr>
          <p:nvPr>
            <p:ph type="subTitle" idx="1"/>
            <p:custDataLst>
              <p:tags r:id="rId2"/>
            </p:custDataLst>
          </p:nvPr>
        </p:nvSpPr>
        <p:spPr/>
        <p:txBody>
          <a:bodyPr lIns="90000" tIns="46800" rIns="90000" bIns="46800">
            <a:normAutofit/>
          </a:bodyPr>
          <a:lstStyle/>
          <a:p>
            <a:pPr>
              <a:lnSpc>
                <a:spcPct val="130000"/>
              </a:lnSpc>
              <a:spcBef>
                <a:spcPts val="0"/>
              </a:spcBef>
            </a:pPr>
            <a:r>
              <a:rPr lang="zh-CN" altLang="en-US">
                <a:sym typeface="+mn-lt"/>
              </a:rPr>
              <a:t>基环树、负环与差分约束</a:t>
            </a:r>
            <a:endParaRPr lang="zh-CN" altLang="en-US">
              <a:sym typeface="+mn-lt"/>
            </a:endParaRPr>
          </a:p>
        </p:txBody>
      </p:sp>
    </p:spTree>
    <p:custDataLst>
      <p:tags r:id="rId3"/>
    </p:custData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有向图</a:t>
            </a:r>
            <a:endParaRPr lang="zh-CN" altLang="en-US"/>
          </a:p>
        </p:txBody>
      </p:sp>
      <p:sp>
        <p:nvSpPr>
          <p:cNvPr id="3" name="内容占位符 2"/>
          <p:cNvSpPr>
            <a:spLocks noGrp="1"/>
          </p:cNvSpPr>
          <p:nvPr>
            <p:ph idx="1"/>
          </p:nvPr>
        </p:nvSpPr>
        <p:spPr/>
        <p:txBody>
          <a:bodyPr/>
          <a:p>
            <a:r>
              <a:rPr lang="zh-CN" altLang="en-US"/>
              <a:t>如果只是判断有无环可以使用拓扑排序，拓扑排序的存在条件是没有环，如果拓扑排序不能完成那就是有环。</a:t>
            </a:r>
            <a:endParaRPr lang="zh-CN" altLang="en-US"/>
          </a:p>
          <a:p>
            <a:r>
              <a:rPr lang="zh-CN" altLang="en-US"/>
              <a:t>使用</a:t>
            </a:r>
            <a:r>
              <a:rPr lang="en-US" altLang="zh-CN"/>
              <a:t>dfs</a:t>
            </a:r>
            <a:r>
              <a:rPr lang="zh-CN" altLang="en-US"/>
              <a:t>保存环，如果模板不进行改变的话遇到下面这张情况就会造成当场凉凉的局面</a:t>
            </a:r>
            <a:endParaRPr lang="zh-CN" altLang="en-US"/>
          </a:p>
          <a:p>
            <a:r>
              <a:rPr lang="zh-CN" altLang="en-US"/>
              <a:t>当你过</a:t>
            </a:r>
            <a:r>
              <a:rPr lang="en-US" altLang="zh-CN"/>
              <a:t>2-&gt;3-&gt;4-&gt;5</a:t>
            </a:r>
            <a:r>
              <a:rPr lang="zh-CN" altLang="en-US"/>
              <a:t>后再返回</a:t>
            </a:r>
            <a:r>
              <a:rPr lang="en-US" altLang="zh-CN"/>
              <a:t>2</a:t>
            </a:r>
            <a:r>
              <a:rPr lang="zh-CN" altLang="en-US"/>
              <a:t>的时候你会再去寻找</a:t>
            </a:r>
            <a:r>
              <a:rPr lang="en-US" altLang="zh-CN"/>
              <a:t>6-&gt;4                                </a:t>
            </a:r>
            <a:r>
              <a:rPr lang="zh-CN" altLang="en-US"/>
              <a:t>并且惊奇的发现</a:t>
            </a:r>
            <a:r>
              <a:rPr lang="en-US" altLang="zh-CN"/>
              <a:t>4</a:t>
            </a:r>
            <a:r>
              <a:rPr lang="zh-CN" altLang="en-US"/>
              <a:t>的</a:t>
            </a:r>
            <a:r>
              <a:rPr lang="en-US" altLang="zh-CN"/>
              <a:t>dfn</a:t>
            </a:r>
            <a:r>
              <a:rPr lang="zh-CN" altLang="en-US"/>
              <a:t>比</a:t>
            </a:r>
            <a:r>
              <a:rPr lang="en-US" altLang="zh-CN"/>
              <a:t>6</a:t>
            </a:r>
            <a:r>
              <a:rPr lang="zh-CN" altLang="en-US"/>
              <a:t>小于是程序会惊呼</a:t>
            </a:r>
            <a:r>
              <a:rPr lang="en-US" altLang="zh-CN"/>
              <a:t>“</a:t>
            </a:r>
            <a:r>
              <a:rPr lang="zh-CN" altLang="en-US">
                <a:sym typeface="+mn-ea"/>
              </a:rPr>
              <a:t>这里有个                                   环！</a:t>
            </a:r>
            <a:r>
              <a:rPr lang="en-US" altLang="zh-CN"/>
              <a:t>”</a:t>
            </a:r>
            <a:r>
              <a:rPr lang="zh-CN" altLang="en-US"/>
              <a:t>但是聪明的你会发现这个点访是访问过，但是他                                         并不是个环。</a:t>
            </a:r>
            <a:endParaRPr lang="zh-CN" altLang="en-US"/>
          </a:p>
          <a:p>
            <a:r>
              <a:rPr lang="zh-CN" altLang="en-US"/>
              <a:t>所以算法需要改变。</a:t>
            </a:r>
            <a:endParaRPr lang="zh-CN" altLang="en-US"/>
          </a:p>
        </p:txBody>
      </p:sp>
      <p:pic>
        <p:nvPicPr>
          <p:cNvPr id="4" name="图片 3" descr="graph"/>
          <p:cNvPicPr>
            <a:picLocks noChangeAspect="1"/>
          </p:cNvPicPr>
          <p:nvPr/>
        </p:nvPicPr>
        <p:blipFill>
          <a:blip r:embed="rId1"/>
          <a:srcRect l="21352" t="11128" r="19780" b="7749"/>
          <a:stretch>
            <a:fillRect/>
          </a:stretch>
        </p:blipFill>
        <p:spPr>
          <a:xfrm>
            <a:off x="8763635" y="3213100"/>
            <a:ext cx="2415540" cy="3328670"/>
          </a:xfrm>
          <a:prstGeom prst="rect">
            <a:avLst/>
          </a:prstGeom>
        </p:spPr>
      </p:pic>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模板</a:t>
            </a:r>
            <a:endParaRPr lang="zh-CN" altLang="en-US"/>
          </a:p>
        </p:txBody>
      </p:sp>
      <p:sp>
        <p:nvSpPr>
          <p:cNvPr id="3" name="内容占位符 2"/>
          <p:cNvSpPr>
            <a:spLocks noGrp="1"/>
          </p:cNvSpPr>
          <p:nvPr>
            <p:ph idx="1"/>
          </p:nvPr>
        </p:nvSpPr>
        <p:spPr/>
        <p:txBody>
          <a:bodyPr/>
          <a:p>
            <a:r>
              <a:rPr lang="zh-CN" altLang="en-US"/>
              <a:t> v</a:t>
            </a:r>
            <a:r>
              <a:rPr lang="en-US" altLang="zh-CN"/>
              <a:t>is</a:t>
            </a:r>
            <a:r>
              <a:rPr lang="zh-CN" altLang="en-US"/>
              <a:t>--&gt; 0没去过 </a:t>
            </a:r>
            <a:endParaRPr lang="zh-CN" altLang="en-US"/>
          </a:p>
          <a:p>
            <a:r>
              <a:rPr lang="zh-CN" altLang="en-US"/>
              <a:t>	   1在里面 </a:t>
            </a:r>
            <a:endParaRPr lang="zh-CN" altLang="en-US"/>
          </a:p>
          <a:p>
            <a:r>
              <a:rPr lang="zh-CN" altLang="en-US"/>
              <a:t>	  -1去完了</a:t>
            </a:r>
            <a:endParaRPr lang="zh-CN" altLang="en-US"/>
          </a:p>
          <a:p>
            <a:endParaRPr lang="zh-CN" altLang="en-US"/>
          </a:p>
          <a:p>
            <a:r>
              <a:rPr lang="en-US" altLang="zh-CN"/>
              <a:t>dfs</a:t>
            </a:r>
            <a:r>
              <a:rPr lang="zh-CN" altLang="en-US"/>
              <a:t>并且判断，使用</a:t>
            </a:r>
            <a:r>
              <a:rPr lang="en-US" altLang="zh-CN"/>
              <a:t>vis</a:t>
            </a:r>
            <a:r>
              <a:rPr lang="zh-CN" altLang="en-US"/>
              <a:t>数组加成</a:t>
            </a:r>
            <a:endParaRPr lang="zh-CN" altLang="en-US"/>
          </a:p>
          <a:p>
            <a:endParaRPr lang="zh-CN" altLang="en-US"/>
          </a:p>
          <a:p>
            <a:r>
              <a:rPr lang="zh-CN" altLang="en-US"/>
              <a:t>注意：</a:t>
            </a:r>
            <a:r>
              <a:rPr lang="en-US" altLang="zh-CN"/>
              <a:t>loop</a:t>
            </a:r>
            <a:r>
              <a:rPr lang="zh-CN" altLang="en-US"/>
              <a:t>里面的环是逆序的</a:t>
            </a:r>
            <a:endParaRPr lang="zh-CN" altLang="en-US"/>
          </a:p>
          <a:p>
            <a:r>
              <a:rPr lang="zh-CN" altLang="en-US"/>
              <a:t>也就是方向是</a:t>
            </a:r>
            <a:endParaRPr lang="zh-CN" altLang="en-US"/>
          </a:p>
          <a:p>
            <a:r>
              <a:rPr lang="en-US" altLang="zh-CN"/>
              <a:t>n -&gt; n-1 -&gt; n-2 -&gt; …… -&gt; 2 -&gt; 1-&gt; n</a:t>
            </a:r>
            <a:endParaRPr lang="zh-CN" altLang="en-US"/>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8442960" y="4091940"/>
              <a:ext cx="121920" cy="144780"/>
            </p14:xfrm>
          </p:contentPart>
        </mc:Choice>
        <mc:Fallback xmlns="">
          <p:pic>
            <p:nvPicPr>
              <p:cNvPr id="5" name="墨迹 4"/>
            </p:nvPicPr>
            <p:blipFill>
              <a:blip r:embed="rId2"/>
            </p:blipFill>
            <p:spPr>
              <a:xfrm>
                <a:off x="8442960" y="4091940"/>
                <a:ext cx="121920" cy="1447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8503920" y="4130040"/>
              <a:ext cx="15240" cy="114300"/>
            </p14:xfrm>
          </p:contentPart>
        </mc:Choice>
        <mc:Fallback xmlns="">
          <p:pic>
            <p:nvPicPr>
              <p:cNvPr id="6" name="墨迹 5"/>
            </p:nvPicPr>
            <p:blipFill>
              <a:blip r:embed="rId4"/>
            </p:blipFill>
            <p:spPr>
              <a:xfrm>
                <a:off x="8503920" y="4130040"/>
                <a:ext cx="15240" cy="1143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8481060" y="4114800"/>
              <a:ext cx="53340" cy="76200"/>
            </p14:xfrm>
          </p:contentPart>
        </mc:Choice>
        <mc:Fallback xmlns="">
          <p:pic>
            <p:nvPicPr>
              <p:cNvPr id="7" name="墨迹 6"/>
            </p:nvPicPr>
            <p:blipFill>
              <a:blip r:embed="rId6"/>
            </p:blipFill>
            <p:spPr>
              <a:xfrm>
                <a:off x="8481060" y="4114800"/>
                <a:ext cx="53340" cy="762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8511540" y="4084320"/>
              <a:ext cx="30480" cy="167640"/>
            </p14:xfrm>
          </p:contentPart>
        </mc:Choice>
        <mc:Fallback xmlns="">
          <p:pic>
            <p:nvPicPr>
              <p:cNvPr id="8" name="墨迹 7"/>
            </p:nvPicPr>
            <p:blipFill>
              <a:blip r:embed="rId8"/>
            </p:blipFill>
            <p:spPr>
              <a:xfrm>
                <a:off x="8511540" y="4084320"/>
                <a:ext cx="30480" cy="167640"/>
              </a:xfrm>
              <a:prstGeom prst="rect"/>
            </p:spPr>
          </p:pic>
        </mc:Fallback>
      </mc:AlternateContent>
      <p:grpSp>
        <p:nvGrpSpPr>
          <p:cNvPr id="10" name="组合 9"/>
          <p:cNvGrpSpPr/>
          <p:nvPr/>
        </p:nvGrpSpPr>
        <p:grpSpPr>
          <a:xfrm>
            <a:off x="6252210" y="2176780"/>
            <a:ext cx="5276850" cy="4000500"/>
            <a:chOff x="9846" y="3428"/>
            <a:chExt cx="8310" cy="6300"/>
          </a:xfrm>
        </p:grpSpPr>
        <p:pic>
          <p:nvPicPr>
            <p:cNvPr id="4" name="图片 3" descr="有向"/>
            <p:cNvPicPr>
              <a:picLocks noChangeAspect="1"/>
            </p:cNvPicPr>
            <p:nvPr/>
          </p:nvPicPr>
          <p:blipFill>
            <a:blip r:embed="rId9"/>
            <a:stretch>
              <a:fillRect/>
            </a:stretch>
          </p:blipFill>
          <p:spPr>
            <a:xfrm>
              <a:off x="9846" y="3428"/>
              <a:ext cx="8310" cy="6300"/>
            </a:xfrm>
            <a:prstGeom prst="rect">
              <a:avLst/>
            </a:prstGeom>
          </p:spPr>
        </p:pic>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13320" y="6420"/>
                <a:ext cx="132" cy="252"/>
              </p14:xfrm>
            </p:contentPart>
          </mc:Choice>
          <mc:Fallback xmlns="">
            <p:pic>
              <p:nvPicPr>
                <p:cNvPr id="9" name="墨迹 8"/>
              </p:nvPicPr>
              <p:blipFill>
                <a:blip r:embed="rId11"/>
              </p:blipFill>
              <p:spPr>
                <a:xfrm>
                  <a:off x="13320" y="6420"/>
                  <a:ext cx="132" cy="252"/>
                </a:xfrm>
                <a:prstGeom prst="rect"/>
              </p:spPr>
            </p:pic>
          </mc:Fallback>
        </mc:AlternateContent>
      </p:grpSp>
    </p:spTree>
    <p:custDataLst>
      <p:tags r:id="rId1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要点</a:t>
            </a:r>
            <a:endParaRPr lang="zh-CN" altLang="en-US"/>
          </a:p>
        </p:txBody>
      </p:sp>
      <p:sp>
        <p:nvSpPr>
          <p:cNvPr id="3" name="内容占位符 2"/>
          <p:cNvSpPr>
            <a:spLocks noGrp="1"/>
          </p:cNvSpPr>
          <p:nvPr>
            <p:ph idx="1"/>
          </p:nvPr>
        </p:nvSpPr>
        <p:spPr/>
        <p:txBody>
          <a:bodyPr/>
          <a:p>
            <a:r>
              <a:rPr lang="zh-CN" altLang="en-US"/>
              <a:t>有些题目赤裸裸的就告诉你，“给出一棵基环树（环套树）”，但是有的题会有一些标志。比如说n个点n条边（即n种关系），甚至有的题用更隐晦的手法来描写n个点n条边。</a:t>
            </a:r>
            <a:endParaRPr lang="zh-CN" altLang="en-US"/>
          </a:p>
          <a:p>
            <a:endParaRPr lang="zh-CN" altLang="en-US"/>
          </a:p>
          <a:p>
            <a:r>
              <a:rPr lang="zh-CN" altLang="en-US"/>
              <a:t>而</a:t>
            </a:r>
            <a:r>
              <a:rPr lang="en-US" altLang="zh-CN"/>
              <a:t>n</a:t>
            </a:r>
            <a:r>
              <a:rPr lang="zh-CN" altLang="en-US"/>
              <a:t>个点一定会涉及的就是环，所以找环这个模板是非常重要的 当会了找环后你就可以对这棵树使用</a:t>
            </a:r>
            <a:r>
              <a:rPr lang="en-US" altLang="zh-CN"/>
              <a:t>dp</a:t>
            </a:r>
            <a:r>
              <a:rPr lang="zh-CN" altLang="en-US"/>
              <a:t>的加成方式来解题</a:t>
            </a:r>
            <a:endParaRPr lang="zh-CN" altLang="en-US"/>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en-US" altLang="zh-CN"/>
          </a:p>
        </p:txBody>
      </p:sp>
      <p:sp>
        <p:nvSpPr>
          <p:cNvPr id="3" name="内容占位符 2"/>
          <p:cNvSpPr>
            <a:spLocks noGrp="1"/>
          </p:cNvSpPr>
          <p:nvPr>
            <p:ph idx="1"/>
          </p:nvPr>
        </p:nvSpPr>
        <p:spPr/>
        <p:txBody>
          <a:bodyPr/>
          <a:p>
            <a:r>
              <a:rPr lang="zh-CN" altLang="en-US"/>
              <a:t>洛谷 P5022 旅行 [Noip2018]</a:t>
            </a:r>
            <a:endParaRPr lang="zh-CN" altLang="en-US"/>
          </a:p>
          <a:p>
            <a:r>
              <a:rPr lang="zh-CN" altLang="en-US"/>
              <a:t>是不是熟悉到爆炸！ 就是去年</a:t>
            </a:r>
            <a:r>
              <a:rPr lang="en-US" altLang="zh-CN"/>
              <a:t>day2</a:t>
            </a:r>
            <a:r>
              <a:rPr lang="zh-CN" altLang="en-US"/>
              <a:t>的第一题呀 长得像极了（实际上就是）  ！基！环！树！</a:t>
            </a:r>
            <a:endParaRPr lang="zh-CN" altLang="en-US"/>
          </a:p>
          <a:p>
            <a:r>
              <a:rPr lang="zh-CN" altLang="en-US"/>
              <a:t>所以我们可以断环做过它！ </a:t>
            </a:r>
            <a:r>
              <a:rPr lang="en-US" altLang="zh-CN"/>
              <a:t>So easy</a:t>
            </a:r>
            <a:r>
              <a:rPr lang="zh-CN" altLang="en-US"/>
              <a:t>！（小声</a:t>
            </a:r>
            <a:r>
              <a:rPr lang="en-US" altLang="zh-CN"/>
              <a:t>BB</a:t>
            </a:r>
            <a:r>
              <a:rPr lang="zh-CN" altLang="en-US"/>
              <a:t>：还不是去年只打了</a:t>
            </a:r>
            <a:r>
              <a:rPr lang="en-US" altLang="zh-CN"/>
              <a:t>n-1</a:t>
            </a:r>
            <a:r>
              <a:rPr lang="zh-CN" altLang="en-US"/>
              <a:t>）</a:t>
            </a:r>
            <a:endParaRPr lang="zh-CN" altLang="en-US"/>
          </a:p>
          <a:p>
            <a:endParaRPr lang="zh-CN" altLang="en-US"/>
          </a:p>
          <a:p>
            <a:r>
              <a:rPr lang="zh-CN" altLang="en-US">
                <a:hlinkClick r:id="rId1" action="ppaction://hlinkfile"/>
              </a:rPr>
              <a:t>旅行</a:t>
            </a:r>
            <a:r>
              <a:rPr lang="en-US" altLang="zh-CN">
                <a:hlinkClick r:id="rId1" action="ppaction://hlinkfile"/>
              </a:rPr>
              <a:t>.cpp</a:t>
            </a:r>
            <a:endParaRPr lang="en-US" altLang="zh-CN"/>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en-US" altLang="zh-CN"/>
              <a:t>CH 6401 </a:t>
            </a:r>
            <a:r>
              <a:rPr lang="zh-CN" altLang="en-US"/>
              <a:t>创世纪</a:t>
            </a:r>
            <a:endParaRPr lang="zh-CN" altLang="en-US"/>
          </a:p>
          <a:p>
            <a:r>
              <a:rPr lang="zh-CN" altLang="en-US"/>
              <a:t>上帝手中有 N(N≤10^6) 种世界元素，每种元素可以限制另外1种元素，把第 i 种世界元素能够限制的那种世界元素记为 A[i]。现在，上帝要把它们中的一部分投放到一个新的空间中去建造世界。为了世界的和平与安宁，上帝希望所有被投放的世界元素都有至少一个没有被投放的世界元素限制它。上帝希望知道，在此前提下，他最多可以投放多少种世界元素？</a:t>
            </a:r>
            <a:endParaRPr lang="zh-CN" altLang="en-US"/>
          </a:p>
          <a:p>
            <a:endParaRPr lang="zh-CN" altLang="en-US"/>
          </a:p>
          <a:p>
            <a:endParaRPr lang="zh-CN" altLang="en-US"/>
          </a:p>
        </p:txBody>
      </p:sp>
    </p:spTree>
    <p:custDataLst>
      <p:tags r:id="rId1"/>
    </p:custData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题解</a:t>
            </a:r>
            <a:endParaRPr lang="zh-CN" altLang="en-US"/>
          </a:p>
        </p:txBody>
      </p:sp>
      <p:sp>
        <p:nvSpPr>
          <p:cNvPr id="3" name="内容占位符 2"/>
          <p:cNvSpPr>
            <a:spLocks noGrp="1"/>
          </p:cNvSpPr>
          <p:nvPr>
            <p:ph idx="1"/>
          </p:nvPr>
        </p:nvSpPr>
        <p:spPr>
          <a:xfrm>
            <a:off x="838200" y="1825625"/>
            <a:ext cx="10515600" cy="4351338"/>
          </a:xfrm>
        </p:spPr>
        <p:txBody>
          <a:bodyPr/>
          <a:p>
            <a:r>
              <a:rPr lang="zh-CN" altLang="en-US"/>
              <a:t>可以发现从被限制节点</a:t>
            </a:r>
            <a:r>
              <a:rPr lang="zh-CN" altLang="en-US">
                <a:sym typeface="+mn-ea"/>
              </a:rPr>
              <a:t>向限制节点连一条有向边，可以构成一张内向树</a:t>
            </a:r>
            <a:r>
              <a:rPr lang="zh-CN" altLang="en-US">
                <a:solidFill>
                  <a:srgbClr val="FF0000"/>
                </a:solidFill>
                <a:sym typeface="+mn-ea"/>
              </a:rPr>
              <a:t>森林，</a:t>
            </a:r>
            <a:r>
              <a:rPr lang="zh-CN" altLang="en-US">
                <a:solidFill>
                  <a:schemeClr val="bg1"/>
                </a:solidFill>
                <a:sym typeface="+mn-ea"/>
              </a:rPr>
              <a:t>这里特别提出判环的另一种方式，使用并查集，这里的特点是并查集只可以查找到这个环的一处，如果需要查找整个环那就只有前面页讲到的模板了。</a:t>
            </a:r>
            <a:endParaRPr lang="zh-CN" altLang="en-US">
              <a:solidFill>
                <a:schemeClr val="bg1"/>
              </a:solidFill>
              <a:sym typeface="+mn-ea"/>
            </a:endParaRPr>
          </a:p>
          <a:p>
            <a:r>
              <a:rPr lang="zh-CN" altLang="en-US">
                <a:solidFill>
                  <a:schemeClr val="bg1"/>
                </a:solidFill>
                <a:sym typeface="+mn-ea"/>
              </a:rPr>
              <a:t>使用并查集找到某一颗树后，我们可以做出如下思考：我们先暂时遗忘他有环这个恼火的条件，当</a:t>
            </a:r>
            <a:r>
              <a:rPr lang="en-US" altLang="zh-CN">
                <a:solidFill>
                  <a:schemeClr val="bg1"/>
                </a:solidFill>
                <a:sym typeface="+mn-ea"/>
              </a:rPr>
              <a:t>x</a:t>
            </a:r>
            <a:r>
              <a:rPr lang="zh-CN" altLang="en-US">
                <a:solidFill>
                  <a:schemeClr val="bg1"/>
                </a:solidFill>
                <a:sym typeface="+mn-ea"/>
              </a:rPr>
              <a:t>节点需要放的时候，那么他至少有一个儿子不可以放，所以用</a:t>
            </a:r>
            <a:r>
              <a:rPr lang="en-US" altLang="zh-CN">
                <a:solidFill>
                  <a:schemeClr val="bg1"/>
                </a:solidFill>
                <a:sym typeface="+mn-ea"/>
              </a:rPr>
              <a:t>g</a:t>
            </a:r>
            <a:r>
              <a:rPr lang="zh-CN" altLang="en-US">
                <a:solidFill>
                  <a:schemeClr val="bg1"/>
                </a:solidFill>
                <a:sym typeface="+mn-ea"/>
              </a:rPr>
              <a:t>代表不放，</a:t>
            </a:r>
            <a:r>
              <a:rPr lang="en-US" altLang="zh-CN">
                <a:solidFill>
                  <a:schemeClr val="bg1"/>
                </a:solidFill>
                <a:sym typeface="+mn-ea"/>
              </a:rPr>
              <a:t>f</a:t>
            </a:r>
            <a:r>
              <a:rPr lang="zh-CN" altLang="en-US">
                <a:solidFill>
                  <a:schemeClr val="bg1"/>
                </a:solidFill>
                <a:sym typeface="+mn-ea"/>
              </a:rPr>
              <a:t>代表放列出柿子：</a:t>
            </a:r>
            <a:endParaRPr lang="zh-CN" altLang="en-US">
              <a:solidFill>
                <a:schemeClr val="bg1"/>
              </a:solidFill>
              <a:sym typeface="+mn-ea"/>
            </a:endParaRPr>
          </a:p>
          <a:p>
            <a:r>
              <a:rPr lang="zh-CN" altLang="en-US">
                <a:solidFill>
                  <a:schemeClr val="bg1"/>
                </a:solidFill>
                <a:sym typeface="+mn-ea"/>
              </a:rPr>
              <a:t>         </a:t>
            </a:r>
            <a:endParaRPr lang="zh-CN" altLang="en-US">
              <a:solidFill>
                <a:schemeClr val="bg1"/>
              </a:solidFill>
              <a:sym typeface="+mn-ea"/>
            </a:endParaRPr>
          </a:p>
        </p:txBody>
      </p:sp>
      <p:grpSp>
        <p:nvGrpSpPr>
          <p:cNvPr id="9" name="组合 8"/>
          <p:cNvGrpSpPr/>
          <p:nvPr/>
        </p:nvGrpSpPr>
        <p:grpSpPr>
          <a:xfrm>
            <a:off x="3089910" y="4231005"/>
            <a:ext cx="6438900" cy="2114550"/>
            <a:chOff x="4626" y="6626"/>
            <a:chExt cx="10140" cy="3330"/>
          </a:xfrm>
        </p:grpSpPr>
        <p:pic>
          <p:nvPicPr>
            <p:cNvPr id="5" name="图片 4" descr="捕获"/>
            <p:cNvPicPr>
              <a:picLocks noChangeAspect="1"/>
            </p:cNvPicPr>
            <p:nvPr/>
          </p:nvPicPr>
          <p:blipFill>
            <a:blip r:embed="rId1"/>
            <a:stretch>
              <a:fillRect/>
            </a:stretch>
          </p:blipFill>
          <p:spPr>
            <a:xfrm>
              <a:off x="4626" y="6626"/>
              <a:ext cx="10140" cy="3330"/>
            </a:xfrm>
            <a:prstGeom prst="rect">
              <a:avLst/>
            </a:prstGeom>
          </p:spPr>
        </p:pic>
        <p:graphicFrame>
          <p:nvGraphicFramePr>
            <p:cNvPr id="4" name="对象 3">
              <a:hlinkClick r:id="" action="ppaction://ole?verb="/>
            </p:cNvPr>
            <p:cNvGraphicFramePr>
              <a:graphicFrameLocks noChangeAspect="1"/>
            </p:cNvGraphicFramePr>
            <p:nvPr/>
          </p:nvGraphicFramePr>
          <p:xfrm>
            <a:off x="5709" y="6626"/>
            <a:ext cx="7301" cy="1493"/>
          </p:xfrm>
          <a:graphic>
            <a:graphicData uri="http://schemas.openxmlformats.org/presentationml/2006/ole">
              <mc:AlternateContent xmlns:mc="http://schemas.openxmlformats.org/markup-compatibility/2006">
                <mc:Choice xmlns:v="urn:schemas-microsoft-com:vml" Requires="v">
                  <p:oleObj spid="_x0000_s1025" name="" r:id="rId2" imgW="1739900" imgH="355600" progId="Equation.3">
                    <p:embed/>
                  </p:oleObj>
                </mc:Choice>
                <mc:Fallback>
                  <p:oleObj name="" r:id="rId2" imgW="1739900" imgH="355600" progId="Equation.3">
                    <p:embed/>
                    <p:pic>
                      <p:nvPicPr>
                        <p:cNvPr id="0" name="图片 1024"/>
                        <p:cNvPicPr/>
                        <p:nvPr/>
                      </p:nvPicPr>
                      <p:blipFill>
                        <a:blip r:embed="rId3"/>
                        <a:stretch>
                          <a:fillRect/>
                        </a:stretch>
                      </p:blipFill>
                      <p:spPr>
                        <a:xfrm>
                          <a:off x="5709" y="6626"/>
                          <a:ext cx="7301" cy="1493"/>
                        </a:xfrm>
                        <a:prstGeom prst="rect">
                          <a:avLst/>
                        </a:prstGeom>
                        <a:ln>
                          <a:noFill/>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900" y="8433"/>
            <a:ext cx="9400" cy="1296"/>
          </p:xfrm>
          <a:graphic>
            <a:graphicData uri="http://schemas.openxmlformats.org/presentationml/2006/ole">
              <mc:AlternateContent xmlns:mc="http://schemas.openxmlformats.org/markup-compatibility/2006">
                <mc:Choice xmlns:v="urn:schemas-microsoft-com:vml" Requires="v">
                  <p:oleObj spid="_x0000_s1026" name="" r:id="rId4" imgW="2489200" imgH="342900" progId="Equation.3">
                    <p:embed/>
                  </p:oleObj>
                </mc:Choice>
                <mc:Fallback>
                  <p:oleObj name="" r:id="rId4" imgW="2489200" imgH="342900" progId="Equation.3">
                    <p:embed/>
                    <p:pic>
                      <p:nvPicPr>
                        <p:cNvPr id="0" name="图片 1025"/>
                        <p:cNvPicPr/>
                        <p:nvPr/>
                      </p:nvPicPr>
                      <p:blipFill>
                        <a:blip r:embed="rId5"/>
                        <a:stretch>
                          <a:fillRect/>
                        </a:stretch>
                      </p:blipFill>
                      <p:spPr>
                        <a:xfrm>
                          <a:off x="4900" y="8433"/>
                          <a:ext cx="9400" cy="1296"/>
                        </a:xfrm>
                        <a:prstGeom prst="rect">
                          <a:avLst/>
                        </a:prstGeom>
                      </p:spPr>
                    </p:pic>
                  </p:oleObj>
                </mc:Fallback>
              </mc:AlternateContent>
            </a:graphicData>
          </a:graphic>
        </p:graphicFrame>
      </p:grpSp>
    </p:spTree>
    <p:custDataLst>
      <p:tags r:id="rId6"/>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lnSpcReduction="10000"/>
          </a:bodyPr>
          <a:p>
            <a:r>
              <a:rPr lang="zh-CN" altLang="en-US">
                <a:latin typeface="+mn-ea"/>
                <a:cs typeface="+mn-ea"/>
              </a:rPr>
              <a:t>此时我们惊讶的发现这就是 没有上司的舞会 的技巧呀！</a:t>
            </a:r>
            <a:endParaRPr lang="zh-CN" altLang="en-US">
              <a:latin typeface="+mn-ea"/>
              <a:cs typeface="+mn-ea"/>
            </a:endParaRPr>
          </a:p>
          <a:p>
            <a:r>
              <a:rPr lang="zh-CN" altLang="en-US">
                <a:latin typeface="+mn-ea"/>
                <a:cs typeface="+mn-ea"/>
              </a:rPr>
              <a:t>于是我们可以开始考虑那个恼火的环了</a:t>
            </a:r>
            <a:endParaRPr lang="zh-CN" altLang="en-US">
              <a:latin typeface="+mn-ea"/>
              <a:cs typeface="+mn-ea"/>
            </a:endParaRPr>
          </a:p>
          <a:p>
            <a:r>
              <a:rPr lang="zh-CN" altLang="en-US">
                <a:latin typeface="+mn-ea"/>
                <a:cs typeface="+mn-ea"/>
              </a:rPr>
              <a:t>我们可以想到的是，在一个环上，对于一个节点来讲，他本人只有在和不在两种选项，所以我们可以通过条件语句的改变，进行两次</a:t>
            </a:r>
            <a:r>
              <a:rPr lang="en-US" altLang="zh-CN">
                <a:latin typeface="+mn-ea"/>
                <a:cs typeface="+mn-ea"/>
              </a:rPr>
              <a:t>dfs</a:t>
            </a:r>
            <a:r>
              <a:rPr lang="zh-CN" altLang="en-US">
                <a:latin typeface="+mn-ea"/>
                <a:cs typeface="+mn-ea"/>
              </a:rPr>
              <a:t>，一次断开，一次强行连上，比较哪一个更大，问题便迎刃而解。</a:t>
            </a:r>
            <a:endParaRPr lang="zh-CN" altLang="en-US">
              <a:latin typeface="+mn-ea"/>
              <a:cs typeface="+mn-ea"/>
            </a:endParaRPr>
          </a:p>
          <a:p>
            <a:r>
              <a:rPr lang="zh-CN" altLang="en-US">
                <a:latin typeface="+mn-ea"/>
                <a:cs typeface="+mn-ea"/>
              </a:rPr>
              <a:t>这里提出注意事项：在第一个dfs中我们对f是强行负值，这样对于一些叶子节点来讲t值是没有更改的，这就导致f值在最后是一个极小值，这样的f是不会更新答案的。如果不写第一个dfs，使得一些在本不能更新答案的点更新了答案，导致答案错误。所以第一个dfs是必要的。</a:t>
            </a:r>
            <a:endParaRPr lang="zh-CN" altLang="en-US">
              <a:latin typeface="+mn-ea"/>
              <a:cs typeface="+mn-ea"/>
            </a:endParaRPr>
          </a:p>
          <a:p>
            <a:r>
              <a:rPr lang="zh-CN" altLang="en-US">
                <a:latin typeface="+mn-ea"/>
                <a:cs typeface="+mn-ea"/>
              </a:rPr>
              <a:t>然后再输出最终的答案，这道烦爆了的题就</a:t>
            </a:r>
            <a:r>
              <a:rPr lang="en-US" altLang="zh-CN">
                <a:latin typeface="+mn-ea"/>
                <a:cs typeface="+mn-ea"/>
              </a:rPr>
              <a:t>A</a:t>
            </a:r>
            <a:r>
              <a:rPr lang="zh-CN" altLang="en-US">
                <a:latin typeface="+mn-ea"/>
                <a:cs typeface="+mn-ea"/>
              </a:rPr>
              <a:t>掉了，而且你还掌握了将基环树</a:t>
            </a:r>
            <a:r>
              <a:rPr lang="en-US" altLang="zh-CN">
                <a:latin typeface="+mn-ea"/>
                <a:cs typeface="+mn-ea"/>
              </a:rPr>
              <a:t>DP</a:t>
            </a:r>
            <a:r>
              <a:rPr lang="zh-CN" altLang="en-US">
                <a:latin typeface="+mn-ea"/>
                <a:cs typeface="+mn-ea"/>
              </a:rPr>
              <a:t>变为两次树形</a:t>
            </a:r>
            <a:r>
              <a:rPr lang="en-US" altLang="zh-CN">
                <a:latin typeface="+mn-ea"/>
                <a:cs typeface="+mn-ea"/>
              </a:rPr>
              <a:t>DP</a:t>
            </a:r>
            <a:r>
              <a:rPr lang="zh-CN" altLang="en-US">
                <a:latin typeface="+mn-ea"/>
                <a:cs typeface="+mn-ea"/>
              </a:rPr>
              <a:t>的这种操作。</a:t>
            </a:r>
            <a:endParaRPr lang="zh-CN" altLang="en-US">
              <a:latin typeface="+mn-ea"/>
              <a:cs typeface="+mn-ea"/>
            </a:endParaRPr>
          </a:p>
          <a:p>
            <a:r>
              <a:rPr lang="en-US" altLang="zh-CN">
                <a:latin typeface="+mn-ea"/>
                <a:cs typeface="+mn-ea"/>
                <a:hlinkClick r:id="rId1" action="ppaction://hlinkfile"/>
              </a:rPr>
              <a:t>code</a:t>
            </a:r>
            <a:endParaRPr lang="en-US" altLang="zh-CN">
              <a:latin typeface="+mn-ea"/>
              <a:cs typeface="+mn-ea"/>
            </a:endParaRPr>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姊妹题</a:t>
            </a:r>
            <a:endParaRPr lang="zh-CN" altLang="en-US"/>
          </a:p>
        </p:txBody>
      </p:sp>
      <p:sp>
        <p:nvSpPr>
          <p:cNvPr id="3" name="内容占位符 2"/>
          <p:cNvSpPr>
            <a:spLocks noGrp="1"/>
          </p:cNvSpPr>
          <p:nvPr>
            <p:ph idx="1"/>
          </p:nvPr>
        </p:nvSpPr>
        <p:spPr/>
        <p:txBody>
          <a:bodyPr/>
          <a:p>
            <a:r>
              <a:rPr lang="zh-CN" altLang="en-US"/>
              <a:t>bzoj 1040 </a:t>
            </a:r>
            <a:r>
              <a:rPr lang="zh-CN" altLang="en-US">
                <a:sym typeface="+mn-ea"/>
              </a:rPr>
              <a:t>骑士</a:t>
            </a:r>
            <a:endParaRPr lang="zh-CN" altLang="en-US">
              <a:sym typeface="+mn-ea"/>
            </a:endParaRPr>
          </a:p>
          <a:p>
            <a:r>
              <a:rPr lang="zh-CN" altLang="en-US">
                <a:sym typeface="+mn-ea"/>
              </a:rPr>
              <a:t>比创世纪还简单一些的基环树</a:t>
            </a:r>
            <a:r>
              <a:rPr lang="en-US" altLang="zh-CN">
                <a:sym typeface="+mn-ea"/>
              </a:rPr>
              <a:t>DP</a:t>
            </a:r>
            <a:r>
              <a:rPr lang="zh-CN" altLang="en-US">
                <a:sym typeface="+mn-ea"/>
              </a:rPr>
              <a:t>留给大家下来去</a:t>
            </a:r>
            <a:r>
              <a:rPr lang="en-US" altLang="zh-CN">
                <a:sym typeface="+mn-ea"/>
              </a:rPr>
              <a:t>A</a:t>
            </a:r>
            <a:r>
              <a:rPr lang="zh-CN" altLang="en-US">
                <a:sym typeface="+mn-ea"/>
              </a:rPr>
              <a:t>掉</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zh-CN" altLang="en-US">
                <a:sym typeface="+mn-ea"/>
              </a:rPr>
              <a:t>相互限制关系，明显双向边。</a:t>
            </a:r>
            <a:endParaRPr lang="en-US" altLang="zh-CN">
              <a:sym typeface="+mn-ea"/>
            </a:endParaRPr>
          </a:p>
          <a:p>
            <a:r>
              <a:rPr lang="zh-CN" altLang="en-US">
                <a:sym typeface="+mn-ea"/>
                <a:hlinkClick r:id="rId1"/>
              </a:rPr>
              <a:t>题解</a:t>
            </a:r>
            <a:endParaRPr lang="zh-CN" altLang="en-US">
              <a:sym typeface="+mn-ea"/>
            </a:endParaRPr>
          </a:p>
        </p:txBody>
      </p:sp>
    </p:spTree>
    <p:custDataLst>
      <p:tags r:id="rId2"/>
    </p:custData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a:off x="4819047" y="1341604"/>
            <a:ext cx="2553905" cy="253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77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02</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p:txBody>
          <a:bodyPr/>
          <a:lstStyle/>
          <a:p>
            <a:pPr>
              <a:lnSpc>
                <a:spcPct val="120000"/>
              </a:lnSpc>
            </a:pPr>
            <a:r>
              <a:rPr lang="zh-CN" altLang="en-US" dirty="0">
                <a:sym typeface="+mn-lt"/>
              </a:rPr>
              <a:t>负环</a:t>
            </a:r>
            <a:endParaRPr lang="zh-CN" altLang="en-US" dirty="0">
              <a:sym typeface="+mn-lt"/>
            </a:endParaRPr>
          </a:p>
        </p:txBody>
      </p:sp>
    </p:spTree>
    <p:custDataLst>
      <p:tags r:id="rId3"/>
    </p:custData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负环是什么？</a:t>
            </a:r>
            <a:endParaRPr lang="zh-CN" altLang="en-US"/>
          </a:p>
        </p:txBody>
      </p:sp>
      <p:sp>
        <p:nvSpPr>
          <p:cNvPr id="3" name="内容占位符 2"/>
          <p:cNvSpPr>
            <a:spLocks noGrp="1"/>
          </p:cNvSpPr>
          <p:nvPr>
            <p:ph idx="1"/>
          </p:nvPr>
        </p:nvSpPr>
        <p:spPr/>
        <p:txBody>
          <a:bodyPr/>
          <a:p>
            <a:r>
              <a:rPr lang="zh-CN" altLang="en-US"/>
              <a:t>在图里，每条边都有边权。若边权为负数，那么称它为负边权。若存在环，环上各边权之和为负数，则称它为负环。</a:t>
            </a:r>
            <a:endParaRPr lang="zh-CN" altLang="en-US"/>
          </a:p>
          <a:p>
            <a:endParaRPr lang="zh-CN" altLang="en-US"/>
          </a:p>
          <a:p>
            <a:r>
              <a:rPr lang="zh-CN" altLang="en-US"/>
              <a:t>我们接触过以下几种单源最短路算法</a:t>
            </a:r>
            <a:endParaRPr lang="zh-CN" altLang="en-US"/>
          </a:p>
          <a:p>
            <a:endParaRPr lang="zh-CN" altLang="en-US"/>
          </a:p>
        </p:txBody>
      </p:sp>
      <p:graphicFrame>
        <p:nvGraphicFramePr>
          <p:cNvPr id="4" name="表格 3"/>
          <p:cNvGraphicFramePr/>
          <p:nvPr/>
        </p:nvGraphicFramePr>
        <p:xfrm>
          <a:off x="1372870" y="3858260"/>
          <a:ext cx="9273540" cy="1965960"/>
        </p:xfrm>
        <a:graphic>
          <a:graphicData uri="http://schemas.openxmlformats.org/drawingml/2006/table">
            <a:tbl>
              <a:tblPr firstRow="1" bandRow="1">
                <a:tableStyleId>{5C22544A-7EE6-4342-B048-85BDC9FD1C3A}</a:tableStyleId>
              </a:tblPr>
              <a:tblGrid>
                <a:gridCol w="3091180"/>
                <a:gridCol w="3091180"/>
                <a:gridCol w="3091180"/>
              </a:tblGrid>
              <a:tr h="491490">
                <a:tc>
                  <a:txBody>
                    <a:bodyPr/>
                    <a:p>
                      <a:pPr algn="ctr">
                        <a:buNone/>
                      </a:pPr>
                      <a:r>
                        <a:rPr lang="zh-CN" altLang="en-US" sz="2400"/>
                        <a:t>算法</a:t>
                      </a:r>
                      <a:endParaRPr lang="zh-CN" altLang="en-US" sz="2400"/>
                    </a:p>
                  </a:txBody>
                  <a:tcPr/>
                </a:tc>
                <a:tc>
                  <a:txBody>
                    <a:bodyPr/>
                    <a:p>
                      <a:pPr algn="ctr">
                        <a:buNone/>
                      </a:pPr>
                      <a:r>
                        <a:rPr lang="zh-CN" altLang="en-US" sz="2400"/>
                        <a:t>能否处理负边权</a:t>
                      </a:r>
                      <a:endParaRPr lang="zh-CN" altLang="en-US" sz="2400"/>
                    </a:p>
                  </a:txBody>
                  <a:tcPr/>
                </a:tc>
                <a:tc>
                  <a:txBody>
                    <a:bodyPr/>
                    <a:p>
                      <a:pPr algn="ctr">
                        <a:buNone/>
                      </a:pPr>
                      <a:r>
                        <a:rPr lang="zh-CN" altLang="en-US" sz="2400"/>
                        <a:t>复杂度</a:t>
                      </a:r>
                      <a:endParaRPr lang="zh-CN" altLang="en-US" sz="2400"/>
                    </a:p>
                  </a:txBody>
                  <a:tcPr/>
                </a:tc>
              </a:tr>
              <a:tr h="491490">
                <a:tc>
                  <a:txBody>
                    <a:bodyPr/>
                    <a:p>
                      <a:pPr algn="ctr">
                        <a:buNone/>
                      </a:pPr>
                      <a:r>
                        <a:rPr lang="en-US" altLang="zh-CN" sz="2400"/>
                        <a:t>Dijkstra</a:t>
                      </a:r>
                      <a:endParaRPr lang="en-US" altLang="zh-CN" sz="2400"/>
                    </a:p>
                  </a:txBody>
                  <a:tcPr/>
                </a:tc>
                <a:tc>
                  <a:txBody>
                    <a:bodyPr/>
                    <a:p>
                      <a:pPr algn="ctr">
                        <a:buNone/>
                      </a:pPr>
                      <a:r>
                        <a:rPr lang="zh-CN" altLang="en-US" sz="2400"/>
                        <a:t>不能</a:t>
                      </a:r>
                      <a:endParaRPr lang="zh-CN" altLang="en-US" sz="2400"/>
                    </a:p>
                  </a:txBody>
                  <a:tcPr/>
                </a:tc>
                <a:tc>
                  <a:txBody>
                    <a:bodyPr/>
                    <a:p>
                      <a:pPr algn="ctr">
                        <a:buNone/>
                      </a:pPr>
                      <a:r>
                        <a:rPr lang="en-US" altLang="zh-CN" sz="2400"/>
                        <a:t>O</a:t>
                      </a:r>
                      <a:r>
                        <a:rPr lang="zh-CN" altLang="en-US" sz="2400"/>
                        <a:t>（</a:t>
                      </a:r>
                      <a:r>
                        <a:rPr lang="en-US" altLang="zh-CN" sz="2400"/>
                        <a:t>n</a:t>
                      </a:r>
                      <a:r>
                        <a:rPr lang="en-US" altLang="zh-CN" sz="2400" baseline="30000"/>
                        <a:t>2</a:t>
                      </a:r>
                      <a:r>
                        <a:rPr lang="zh-CN" altLang="en-US" sz="2400"/>
                        <a:t>）</a:t>
                      </a:r>
                      <a:endParaRPr lang="zh-CN" altLang="en-US" sz="2400"/>
                    </a:p>
                  </a:txBody>
                  <a:tcPr/>
                </a:tc>
              </a:tr>
              <a:tr h="491490">
                <a:tc>
                  <a:txBody>
                    <a:bodyPr/>
                    <a:p>
                      <a:pPr algn="ctr">
                        <a:buNone/>
                      </a:pPr>
                      <a:r>
                        <a:rPr lang="en-US" altLang="zh-CN" sz="2400"/>
                        <a:t>Bellman-Ford</a:t>
                      </a:r>
                      <a:endParaRPr lang="en-US" altLang="zh-CN" sz="2400"/>
                    </a:p>
                  </a:txBody>
                  <a:tcPr/>
                </a:tc>
                <a:tc>
                  <a:txBody>
                    <a:bodyPr/>
                    <a:p>
                      <a:pPr algn="ctr">
                        <a:buNone/>
                      </a:pPr>
                      <a:r>
                        <a:rPr lang="zh-CN" altLang="en-US" sz="2400"/>
                        <a:t>能</a:t>
                      </a:r>
                      <a:endParaRPr lang="zh-CN" altLang="en-US" sz="2400"/>
                    </a:p>
                  </a:txBody>
                  <a:tcPr/>
                </a:tc>
                <a:tc>
                  <a:txBody>
                    <a:bodyPr/>
                    <a:p>
                      <a:pPr algn="ctr">
                        <a:buNone/>
                      </a:pPr>
                      <a:r>
                        <a:rPr lang="en-US" altLang="zh-CN" sz="2400">
                          <a:sym typeface="+mn-ea"/>
                        </a:rPr>
                        <a:t>O</a:t>
                      </a:r>
                      <a:r>
                        <a:rPr lang="zh-CN" altLang="en-US" sz="2400">
                          <a:sym typeface="+mn-ea"/>
                        </a:rPr>
                        <a:t>（</a:t>
                      </a:r>
                      <a:r>
                        <a:rPr lang="en-US" altLang="zh-CN" sz="2400">
                          <a:sym typeface="+mn-ea"/>
                        </a:rPr>
                        <a:t>nm</a:t>
                      </a:r>
                      <a:r>
                        <a:rPr lang="zh-CN" altLang="en-US" sz="2400">
                          <a:sym typeface="+mn-ea"/>
                        </a:rPr>
                        <a:t>）</a:t>
                      </a:r>
                      <a:endParaRPr lang="zh-CN" altLang="en-US" sz="2400">
                        <a:sym typeface="+mn-ea"/>
                      </a:endParaRPr>
                    </a:p>
                  </a:txBody>
                  <a:tcPr/>
                </a:tc>
              </a:tr>
              <a:tr h="491490">
                <a:tc>
                  <a:txBody>
                    <a:bodyPr/>
                    <a:p>
                      <a:pPr algn="ctr">
                        <a:buNone/>
                      </a:pPr>
                      <a:r>
                        <a:rPr lang="en-US" altLang="zh-CN" sz="2400"/>
                        <a:t>SPFA</a:t>
                      </a:r>
                      <a:endParaRPr lang="en-US" altLang="zh-CN" sz="2400"/>
                    </a:p>
                  </a:txBody>
                  <a:tcPr/>
                </a:tc>
                <a:tc>
                  <a:txBody>
                    <a:bodyPr/>
                    <a:p>
                      <a:pPr algn="ctr">
                        <a:buNone/>
                      </a:pPr>
                      <a:r>
                        <a:rPr lang="zh-CN" altLang="en-US" sz="2400"/>
                        <a:t>能</a:t>
                      </a:r>
                      <a:endParaRPr lang="zh-CN" altLang="en-US" sz="2400"/>
                    </a:p>
                  </a:txBody>
                  <a:tcPr/>
                </a:tc>
                <a:tc>
                  <a:txBody>
                    <a:bodyPr/>
                    <a:p>
                      <a:pPr algn="ctr">
                        <a:buNone/>
                      </a:pPr>
                      <a:r>
                        <a:rPr lang="en-US" altLang="zh-CN" sz="2400">
                          <a:sym typeface="+mn-ea"/>
                        </a:rPr>
                        <a:t>O</a:t>
                      </a:r>
                      <a:r>
                        <a:rPr lang="zh-CN" altLang="en-US" sz="2400">
                          <a:sym typeface="+mn-ea"/>
                        </a:rPr>
                        <a:t>（</a:t>
                      </a:r>
                      <a:r>
                        <a:rPr lang="en-US" altLang="zh-CN" sz="2400">
                          <a:sym typeface="+mn-ea"/>
                        </a:rPr>
                        <a:t>km</a:t>
                      </a:r>
                      <a:r>
                        <a:rPr lang="zh-CN" altLang="en-US" sz="2400">
                          <a:sym typeface="+mn-ea"/>
                        </a:rPr>
                        <a:t>）</a:t>
                      </a:r>
                      <a:r>
                        <a:rPr lang="en-US" altLang="zh-CN" sz="2400">
                          <a:sym typeface="+mn-ea"/>
                        </a:rPr>
                        <a:t>~O</a:t>
                      </a:r>
                      <a:r>
                        <a:rPr lang="zh-CN" altLang="en-US" sz="2400">
                          <a:sym typeface="+mn-ea"/>
                        </a:rPr>
                        <a:t>（</a:t>
                      </a:r>
                      <a:r>
                        <a:rPr lang="en-US" altLang="zh-CN" sz="2400">
                          <a:sym typeface="+mn-ea"/>
                        </a:rPr>
                        <a:t>nm</a:t>
                      </a:r>
                      <a:r>
                        <a:rPr lang="zh-CN" altLang="en-US" sz="2400">
                          <a:sym typeface="+mn-ea"/>
                        </a:rPr>
                        <a:t>）</a:t>
                      </a:r>
                      <a:endParaRPr lang="en-US" altLang="zh-CN" sz="2400">
                        <a:sym typeface="+mn-ea"/>
                      </a:endParaRPr>
                    </a:p>
                  </a:txBody>
                  <a:tcPr/>
                </a:tc>
              </a:tr>
            </a:tbl>
          </a:graphicData>
        </a:graphic>
      </p:graphicFrame>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a:off x="4819047" y="1341604"/>
            <a:ext cx="2553905" cy="253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77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01</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p:txBody>
          <a:bodyPr/>
          <a:lstStyle/>
          <a:p>
            <a:pPr>
              <a:lnSpc>
                <a:spcPct val="120000"/>
              </a:lnSpc>
            </a:pPr>
            <a:r>
              <a:rPr lang="zh-CN" altLang="en-US" dirty="0">
                <a:sym typeface="+mn-lt"/>
              </a:rPr>
              <a:t>基环树</a:t>
            </a:r>
            <a:endParaRPr lang="zh-CN" altLang="en-US" dirty="0">
              <a:sym typeface="+mn-lt"/>
            </a:endParaRPr>
          </a:p>
        </p:txBody>
      </p:sp>
    </p:spTree>
    <p:custDataLst>
      <p:tags r:id="rId3"/>
    </p:custData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a:t>基于算法原理，可以处理负边权的两种算法遇到负环均会凉凉，结果导致不断重复入队，然后算法这辈子都结束不了。最后</a:t>
            </a:r>
            <a:r>
              <a:rPr lang="en-US" altLang="zh-CN" sz="4400">
                <a:solidFill>
                  <a:srgbClr val="143CEA"/>
                </a:solidFill>
              </a:rPr>
              <a:t>RE</a:t>
            </a:r>
            <a:r>
              <a:rPr lang="zh-CN" altLang="en-US"/>
              <a:t>。</a:t>
            </a:r>
            <a:endParaRPr lang="zh-CN" altLang="en-US"/>
          </a:p>
          <a:p>
            <a:endParaRPr lang="zh-CN" altLang="en-US"/>
          </a:p>
          <a:p>
            <a:r>
              <a:rPr lang="zh-CN" altLang="en-US"/>
              <a:t>所以需要判负环（特殊题目正环）所以要去找方法</a:t>
            </a:r>
            <a:endParaRPr lang="zh-CN" altLang="en-US"/>
          </a:p>
          <a:p>
            <a:endParaRPr lang="zh-CN" altLang="en-US"/>
          </a:p>
          <a:p>
            <a:r>
              <a:rPr lang="zh-CN" altLang="en-US"/>
              <a:t>聪明的你已经看到了，</a:t>
            </a:r>
            <a:r>
              <a:rPr lang="zh-CN" altLang="en-US" sz="4000">
                <a:solidFill>
                  <a:srgbClr val="FF0000"/>
                </a:solidFill>
              </a:rPr>
              <a:t>重复入队</a:t>
            </a:r>
            <a:r>
              <a:rPr lang="zh-CN" altLang="en-US"/>
              <a:t>，是不是非常惊喜，我们可以在算法中添加计数数组，判断次数，然后找到那个导致你</a:t>
            </a:r>
            <a:r>
              <a:rPr lang="en-US" altLang="zh-CN" sz="4800">
                <a:solidFill>
                  <a:srgbClr val="143CEA"/>
                </a:solidFill>
                <a:sym typeface="+mn-ea"/>
              </a:rPr>
              <a:t>RE</a:t>
            </a:r>
            <a:r>
              <a:rPr lang="zh-CN" altLang="en-US"/>
              <a:t>的环。</a:t>
            </a:r>
            <a:endParaRPr lang="zh-CN" altLang="en-US"/>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Bellman-Ford</a:t>
            </a:r>
            <a:r>
              <a:rPr lang="zh-CN" altLang="en-US"/>
              <a:t>搞负环</a:t>
            </a:r>
            <a:endParaRPr lang="zh-CN" altLang="en-US"/>
          </a:p>
        </p:txBody>
      </p:sp>
      <p:sp>
        <p:nvSpPr>
          <p:cNvPr id="3" name="内容占位符 2"/>
          <p:cNvSpPr>
            <a:spLocks noGrp="1"/>
          </p:cNvSpPr>
          <p:nvPr>
            <p:ph idx="1"/>
          </p:nvPr>
        </p:nvSpPr>
        <p:spPr/>
        <p:txBody>
          <a:bodyPr/>
          <a:p>
            <a:r>
              <a:rPr lang="zh-CN" altLang="en-US"/>
              <a:t>显然算法本身速度不如</a:t>
            </a:r>
            <a:r>
              <a:rPr lang="en-US" altLang="zh-CN"/>
              <a:t>SPFA</a:t>
            </a:r>
            <a:r>
              <a:rPr lang="zh-CN" altLang="en-US"/>
              <a:t>（特殊情况也是相等）所以只做分析</a:t>
            </a:r>
            <a:endParaRPr lang="zh-CN" altLang="en-US"/>
          </a:p>
          <a:p>
            <a:endParaRPr lang="zh-CN" altLang="en-US"/>
          </a:p>
          <a:p>
            <a:r>
              <a:rPr lang="zh-CN" altLang="en-US"/>
              <a:t>对于边</a:t>
            </a:r>
            <a:r>
              <a:rPr lang="en-US" altLang="zh-CN"/>
              <a:t>e(x,y,z)</a:t>
            </a:r>
            <a:r>
              <a:rPr lang="zh-CN" altLang="en-US"/>
              <a:t>，</a:t>
            </a:r>
            <a:r>
              <a:rPr lang="zh-CN" altLang="en-US">
                <a:solidFill>
                  <a:srgbClr val="FF0000"/>
                </a:solidFill>
              </a:rPr>
              <a:t>满足</a:t>
            </a:r>
            <a:r>
              <a:rPr lang="zh-CN" altLang="en-US"/>
              <a:t> </a:t>
            </a:r>
            <a:r>
              <a:rPr lang="en-US" altLang="zh-CN"/>
              <a:t>dis[y]&lt;=dis[x]+z </a:t>
            </a:r>
            <a:r>
              <a:rPr lang="zh-CN" altLang="en-US"/>
              <a:t>，那么我们叫他满足</a:t>
            </a:r>
            <a:r>
              <a:rPr lang="zh-CN" altLang="en-US">
                <a:solidFill>
                  <a:srgbClr val="FF0000"/>
                </a:solidFill>
              </a:rPr>
              <a:t>三角形不等式 </a:t>
            </a:r>
            <a:r>
              <a:rPr lang="en-US" altLang="zh-CN">
                <a:solidFill>
                  <a:schemeClr val="bg1"/>
                </a:solidFill>
              </a:rPr>
              <a:t>dis</a:t>
            </a:r>
            <a:r>
              <a:rPr lang="zh-CN" altLang="en-US">
                <a:solidFill>
                  <a:schemeClr val="bg1"/>
                </a:solidFill>
              </a:rPr>
              <a:t>就是最短路的值</a:t>
            </a:r>
            <a:endParaRPr lang="zh-CN" altLang="en-US">
              <a:solidFill>
                <a:srgbClr val="FF0000"/>
              </a:solidFill>
            </a:endParaRPr>
          </a:p>
          <a:p>
            <a:r>
              <a:rPr lang="en-US" altLang="zh-CN"/>
              <a:t>Ford</a:t>
            </a:r>
            <a:r>
              <a:rPr lang="zh-CN" altLang="en-US"/>
              <a:t>就是不断扫描，不断更新</a:t>
            </a:r>
            <a:r>
              <a:rPr lang="en-US" altLang="zh-CN"/>
              <a:t> </a:t>
            </a:r>
            <a:endParaRPr lang="en-US" altLang="zh-CN"/>
          </a:p>
          <a:p>
            <a:endParaRPr lang="en-US" altLang="zh-CN"/>
          </a:p>
          <a:p>
            <a:r>
              <a:rPr lang="zh-CN" altLang="en-US"/>
              <a:t>若经过</a:t>
            </a:r>
            <a:r>
              <a:rPr lang="en-US" altLang="zh-CN">
                <a:solidFill>
                  <a:srgbClr val="FF0000"/>
                </a:solidFill>
              </a:rPr>
              <a:t>n</a:t>
            </a:r>
            <a:r>
              <a:rPr lang="zh-CN" altLang="en-US">
                <a:solidFill>
                  <a:srgbClr val="FF0000"/>
                </a:solidFill>
              </a:rPr>
              <a:t>轮迭代</a:t>
            </a:r>
            <a:r>
              <a:rPr lang="zh-CN" altLang="en-US"/>
              <a:t>，算法未结束（仍有能产生更新的边），图中存在负环</a:t>
            </a:r>
            <a:endParaRPr lang="zh-CN" altLang="en-US"/>
          </a:p>
          <a:p>
            <a:r>
              <a:rPr lang="zh-CN" altLang="en-US"/>
              <a:t>若</a:t>
            </a:r>
            <a:r>
              <a:rPr lang="en-US" altLang="zh-CN"/>
              <a:t>n-1</a:t>
            </a:r>
            <a:r>
              <a:rPr lang="zh-CN" altLang="en-US"/>
              <a:t>轮之内，结束了，当然就没有负环！</a:t>
            </a:r>
            <a:endParaRPr lang="zh-CN" altLang="en-US"/>
          </a:p>
          <a:p>
            <a:endParaRPr lang="zh-CN" altLang="en-US"/>
          </a:p>
        </p:txBody>
      </p:sp>
    </p:spTree>
    <p:custDataLst>
      <p:tags r:id="rId1"/>
    </p:custData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SPFA</a:t>
            </a:r>
            <a:r>
              <a:rPr lang="zh-CN" altLang="en-US"/>
              <a:t>搞负环</a:t>
            </a:r>
            <a:endParaRPr lang="zh-CN" altLang="en-US"/>
          </a:p>
        </p:txBody>
      </p:sp>
      <p:sp>
        <p:nvSpPr>
          <p:cNvPr id="3" name="内容占位符 2"/>
          <p:cNvSpPr>
            <a:spLocks noGrp="1"/>
          </p:cNvSpPr>
          <p:nvPr>
            <p:ph idx="1"/>
          </p:nvPr>
        </p:nvSpPr>
        <p:spPr/>
        <p:txBody>
          <a:bodyPr/>
          <a:p>
            <a:r>
              <a:rPr lang="zh-CN" altLang="en-US" sz="2400"/>
              <a:t>虽然骂</a:t>
            </a:r>
            <a:r>
              <a:rPr lang="en-US" altLang="zh-CN" sz="2400"/>
              <a:t>SPFA</a:t>
            </a:r>
            <a:r>
              <a:rPr lang="zh-CN" altLang="en-US" sz="2400"/>
              <a:t>的人很多 但是不得不承认 他确实很好写。</a:t>
            </a:r>
            <a:endParaRPr lang="zh-CN" altLang="en-US" sz="2400"/>
          </a:p>
          <a:p>
            <a:r>
              <a:rPr lang="zh-CN" altLang="en-US" sz="2400"/>
              <a:t>我猜你还记得到他</a:t>
            </a:r>
            <a:endParaRPr lang="zh-CN" altLang="en-US" sz="2400"/>
          </a:p>
          <a:p>
            <a:endParaRPr lang="en-US" altLang="zh-CN" sz="2400"/>
          </a:p>
          <a:p>
            <a:endParaRPr lang="en-US" altLang="zh-CN" sz="2400"/>
          </a:p>
          <a:p>
            <a:r>
              <a:rPr lang="zh-CN" altLang="en-US" sz="2400" b="1">
                <a:ln w="12700" cmpd="sng">
                  <a:solidFill>
                    <a:schemeClr val="accent4"/>
                  </a:solidFill>
                  <a:prstDash val="solid"/>
                </a:ln>
                <a:solidFill>
                  <a:schemeClr val="bg1"/>
                </a:solidFill>
                <a:effectLst/>
                <a:hlinkClick r:id="rId1" action="ppaction://hlinkfile"/>
              </a:rPr>
              <a:t>① 最短路径含的边数</a:t>
            </a:r>
            <a:endParaRPr lang="zh-CN" altLang="en-US" sz="2400"/>
          </a:p>
          <a:p>
            <a:endParaRPr lang="zh-CN" altLang="en-US" sz="2400"/>
          </a:p>
          <a:p>
            <a:pPr lvl="1"/>
            <a:r>
              <a:rPr lang="zh-CN" altLang="en-US" sz="2400"/>
              <a:t>设 </a:t>
            </a:r>
            <a:r>
              <a:rPr lang="en-US" altLang="zh-CN" sz="2400"/>
              <a:t>cnt[x] </a:t>
            </a:r>
            <a:r>
              <a:rPr lang="zh-CN" altLang="en-US" sz="2400"/>
              <a:t>表示源到</a:t>
            </a:r>
            <a:r>
              <a:rPr lang="en-US" altLang="zh-CN" sz="2400"/>
              <a:t>x</a:t>
            </a:r>
            <a:r>
              <a:rPr lang="zh-CN" altLang="en-US" sz="2400"/>
              <a:t>的最短路包含的边数，</a:t>
            </a:r>
            <a:r>
              <a:rPr lang="en-US" altLang="zh-CN" sz="2400"/>
              <a:t>cnt[</a:t>
            </a:r>
            <a:r>
              <a:rPr lang="zh-CN" altLang="en-US" sz="2400"/>
              <a:t>源</a:t>
            </a:r>
            <a:r>
              <a:rPr lang="en-US" altLang="zh-CN" sz="2400"/>
              <a:t>]=0</a:t>
            </a:r>
            <a:r>
              <a:rPr lang="zh-CN" altLang="en-US" sz="2400"/>
              <a:t>， 当执行</a:t>
            </a:r>
            <a:r>
              <a:rPr lang="en-US" altLang="zh-CN" sz="2400"/>
              <a:t>dis[y]=dis[x]+z </a:t>
            </a:r>
            <a:r>
              <a:rPr lang="zh-CN" altLang="en-US" sz="2400"/>
              <a:t>时，同样更新</a:t>
            </a:r>
            <a:r>
              <a:rPr lang="en-US" altLang="zh-CN" sz="2400"/>
              <a:t>cnt[y]=cnt[x]+1</a:t>
            </a:r>
            <a:r>
              <a:rPr lang="zh-CN" altLang="en-US" sz="2400"/>
              <a:t>。 如果发现</a:t>
            </a:r>
            <a:r>
              <a:rPr lang="en-US" altLang="zh-CN" sz="2400"/>
              <a:t>cnt[y]&gt;=n</a:t>
            </a:r>
            <a:r>
              <a:rPr lang="zh-CN" altLang="en-US" sz="2400"/>
              <a:t>则判断有负环。算法正常结束。</a:t>
            </a:r>
            <a:endParaRPr lang="zh-CN" altLang="en-US" sz="2400"/>
          </a:p>
          <a:p>
            <a:pPr lvl="1"/>
            <a:endParaRPr lang="zh-CN" altLang="en-US" sz="2400"/>
          </a:p>
          <a:p>
            <a:pPr marL="457200" lvl="1" indent="0">
              <a:buNone/>
            </a:pPr>
            <a:endParaRPr lang="zh-CN" altLang="en-US" sz="2400"/>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1455420"/>
            <a:ext cx="10515600" cy="2030095"/>
          </a:xfrm>
        </p:spPr>
        <p:txBody>
          <a:bodyPr/>
          <a:p>
            <a:r>
              <a:rPr lang="zh-CN" altLang="en-US" sz="2400">
                <a:sym typeface="+mn-ea"/>
              </a:rPr>
              <a:t>②记录每个点入队的次数</a:t>
            </a:r>
            <a:endParaRPr lang="zh-CN" altLang="en-US" sz="2400"/>
          </a:p>
          <a:p>
            <a:endParaRPr lang="zh-CN" altLang="en-US" sz="2400"/>
          </a:p>
          <a:p>
            <a:pPr lvl="1"/>
            <a:r>
              <a:rPr lang="zh-CN" altLang="en-US" sz="2400">
                <a:sym typeface="+mn-ea"/>
              </a:rPr>
              <a:t>次数到达</a:t>
            </a:r>
            <a:r>
              <a:rPr lang="en-US" altLang="zh-CN" sz="2400">
                <a:sym typeface="+mn-ea"/>
              </a:rPr>
              <a:t>n</a:t>
            </a:r>
            <a:r>
              <a:rPr lang="zh-CN" altLang="en-US" sz="2400">
                <a:sym typeface="+mn-ea"/>
              </a:rPr>
              <a:t>次，那么说明有负环。</a:t>
            </a:r>
            <a:endParaRPr lang="zh-CN" altLang="en-US" sz="2400"/>
          </a:p>
          <a:p>
            <a:pPr lvl="1"/>
            <a:r>
              <a:rPr lang="zh-CN" altLang="en-US" sz="2400">
                <a:sym typeface="+mn-ea"/>
              </a:rPr>
              <a:t>弊端：发现负环的时候已经绕着这个环跑了</a:t>
            </a:r>
            <a:r>
              <a:rPr lang="en-US" altLang="zh-CN" sz="2400">
                <a:sym typeface="+mn-ea"/>
              </a:rPr>
              <a:t>n</a:t>
            </a:r>
            <a:r>
              <a:rPr lang="zh-CN" altLang="en-US" sz="2400">
                <a:sym typeface="+mn-ea"/>
              </a:rPr>
              <a:t>次了，但是①中跑一次就可以发现，所以这个方法显然鸡肋了</a:t>
            </a:r>
            <a:endParaRPr lang="zh-CN" altLang="en-US"/>
          </a:p>
          <a:p>
            <a:pPr lvl="1"/>
            <a:endParaRPr lang="zh-CN" altLang="en-US" sz="2400">
              <a:sym typeface="+mn-ea"/>
            </a:endParaRPr>
          </a:p>
        </p:txBody>
      </p:sp>
      <p:sp>
        <p:nvSpPr>
          <p:cNvPr id="4" name="内容占位符 2"/>
          <p:cNvSpPr>
            <a:spLocks noGrp="1"/>
          </p:cNvSpPr>
          <p:nvPr/>
        </p:nvSpPr>
        <p:spPr>
          <a:xfrm>
            <a:off x="838200" y="3889375"/>
            <a:ext cx="10515600" cy="2030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ln w="12700" cmpd="sng">
                  <a:solidFill>
                    <a:schemeClr val="accent4"/>
                  </a:solidFill>
                  <a:prstDash val="solid"/>
                </a:ln>
                <a:effectLst/>
                <a:sym typeface="+mn-ea"/>
                <a:hlinkClick r:id="rId1" action="ppaction://hlinkfile"/>
              </a:rPr>
              <a:t>③</a:t>
            </a:r>
            <a:r>
              <a:rPr lang="en-US" altLang="zh-CN" b="1">
                <a:ln w="12700" cmpd="sng">
                  <a:solidFill>
                    <a:schemeClr val="accent4"/>
                  </a:solidFill>
                  <a:prstDash val="solid"/>
                </a:ln>
                <a:effectLst/>
                <a:sym typeface="+mn-ea"/>
                <a:hlinkClick r:id="rId1" action="ppaction://hlinkfile"/>
              </a:rPr>
              <a:t>BFS</a:t>
            </a:r>
            <a:r>
              <a:rPr lang="zh-CN" altLang="en-US" b="1">
                <a:ln w="12700" cmpd="sng">
                  <a:solidFill>
                    <a:schemeClr val="accent4"/>
                  </a:solidFill>
                  <a:prstDash val="solid"/>
                </a:ln>
                <a:effectLst/>
                <a:sym typeface="+mn-ea"/>
                <a:hlinkClick r:id="rId1" action="ppaction://hlinkfile"/>
              </a:rPr>
              <a:t>变</a:t>
            </a:r>
            <a:r>
              <a:rPr lang="en-US" altLang="zh-CN" b="1">
                <a:ln w="12700" cmpd="sng">
                  <a:solidFill>
                    <a:schemeClr val="accent4"/>
                  </a:solidFill>
                  <a:prstDash val="solid"/>
                </a:ln>
                <a:effectLst/>
                <a:sym typeface="+mn-ea"/>
                <a:hlinkClick r:id="rId1" action="ppaction://hlinkfile"/>
              </a:rPr>
              <a:t>DFS</a:t>
            </a:r>
            <a:endParaRPr lang="en-US" altLang="zh-CN" b="1">
              <a:ln w="12700" cmpd="sng">
                <a:solidFill>
                  <a:schemeClr val="accent4"/>
                </a:solidFill>
                <a:prstDash val="solid"/>
              </a:ln>
              <a:effectLst/>
              <a:sym typeface="+mn-ea"/>
            </a:endParaRPr>
          </a:p>
          <a:p>
            <a:endParaRPr lang="zh-CN" altLang="en-US" sz="2400"/>
          </a:p>
          <a:p>
            <a:pPr lvl="1"/>
            <a:r>
              <a:rPr lang="zh-CN" altLang="en-US" sz="2400"/>
              <a:t>当你一路</a:t>
            </a:r>
            <a:r>
              <a:rPr lang="en-US" altLang="zh-CN" sz="2400"/>
              <a:t>dfs</a:t>
            </a:r>
            <a:r>
              <a:rPr lang="zh-CN" altLang="en-US" sz="2400"/>
              <a:t>下去，遇到一个点再次出现，在你的小脑瓜弹一个图出来，是不是就是遇到了神奇的环！ 所以就可以判断。</a:t>
            </a:r>
            <a:endParaRPr lang="zh-CN" altLang="en-US" sz="2400"/>
          </a:p>
          <a:p>
            <a:pPr lvl="1"/>
            <a:r>
              <a:rPr lang="zh-CN" altLang="en-US" sz="2400"/>
              <a:t>但是算法本身会降低不存在负环的时候的最短路计算效率</a:t>
            </a:r>
            <a:endParaRPr lang="zh-CN" altLang="en-US" sz="2400"/>
          </a:p>
          <a:p>
            <a:pPr lvl="1"/>
            <a:endParaRPr lang="zh-CN" altLang="en-US" sz="2400">
              <a:sym typeface="+mn-ea"/>
            </a:endParaRPr>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三个算法来说，除开第二种确实慢以外，另外两个各有优劣。</a:t>
            </a:r>
            <a:endParaRPr lang="zh-CN" altLang="en-US"/>
          </a:p>
          <a:p>
            <a:endParaRPr lang="zh-CN" altLang="en-US"/>
          </a:p>
          <a:p>
            <a:r>
              <a:rPr lang="zh-CN" altLang="en-US"/>
              <a:t>当你需要判断是否有负环，同时恶心的题目还要让你求不存在情况下的最短路时，①</a:t>
            </a:r>
            <a:r>
              <a:rPr lang="en-US" altLang="zh-CN"/>
              <a:t>bfs</a:t>
            </a:r>
            <a:r>
              <a:rPr lang="zh-CN" altLang="en-US"/>
              <a:t>当然是首选</a:t>
            </a:r>
            <a:endParaRPr lang="zh-CN" altLang="en-US"/>
          </a:p>
          <a:p>
            <a:endParaRPr lang="zh-CN" altLang="en-US"/>
          </a:p>
          <a:p>
            <a:r>
              <a:rPr lang="zh-CN" altLang="en-US"/>
              <a:t>但若是你只需要判断有没有负环，那么③</a:t>
            </a:r>
            <a:r>
              <a:rPr lang="en-US" altLang="zh-CN"/>
              <a:t>dfs</a:t>
            </a:r>
            <a:r>
              <a:rPr lang="zh-CN" altLang="en-US"/>
              <a:t>显然来的快。</a:t>
            </a:r>
            <a:endParaRPr lang="zh-CN" altLang="en-US"/>
          </a:p>
        </p:txBody>
      </p:sp>
    </p:spTree>
    <p:custDataLst>
      <p:tags r:id="rId1"/>
    </p:custData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模板</a:t>
            </a:r>
            <a:endParaRPr lang="zh-CN" altLang="en-US"/>
          </a:p>
        </p:txBody>
      </p:sp>
      <p:sp>
        <p:nvSpPr>
          <p:cNvPr id="3" name="内容占位符 2"/>
          <p:cNvSpPr>
            <a:spLocks noGrp="1"/>
          </p:cNvSpPr>
          <p:nvPr>
            <p:ph idx="1"/>
          </p:nvPr>
        </p:nvSpPr>
        <p:spPr/>
        <p:txBody>
          <a:bodyPr>
            <a:normAutofit lnSpcReduction="20000"/>
          </a:bodyPr>
          <a:p>
            <a:r>
              <a:rPr lang="zh-CN" altLang="en-US"/>
              <a:t>洛谷 </a:t>
            </a:r>
            <a:r>
              <a:rPr lang="en-US" altLang="zh-CN"/>
              <a:t>P3385 </a:t>
            </a:r>
            <a:r>
              <a:rPr lang="zh-CN" altLang="en-US"/>
              <a:t>【模板】负环                                                                 </a:t>
            </a:r>
            <a:r>
              <a:rPr lang="zh-CN" altLang="en-US">
                <a:hlinkClick r:id="rId1" action="ppaction://hlinkfile"/>
              </a:rPr>
              <a:t>传送门</a:t>
            </a:r>
            <a:endParaRPr lang="zh-CN" altLang="en-US"/>
          </a:p>
          <a:p>
            <a:endParaRPr lang="zh-CN" altLang="en-US"/>
          </a:p>
          <a:p>
            <a:r>
              <a:rPr lang="zh-CN" altLang="en-US"/>
              <a:t>就是让你判断，负环是否存在  </a:t>
            </a:r>
            <a:endParaRPr lang="zh-CN" altLang="en-US"/>
          </a:p>
          <a:p>
            <a:endParaRPr lang="zh-CN" altLang="en-US"/>
          </a:p>
          <a:p>
            <a:r>
              <a:rPr lang="zh-CN" altLang="en-US"/>
              <a:t>不过</a:t>
            </a:r>
            <a:r>
              <a:rPr lang="en-US" altLang="zh-CN"/>
              <a:t>…… </a:t>
            </a:r>
            <a:r>
              <a:rPr lang="zh-CN" altLang="en-US"/>
              <a:t>你看这个           长得是不是有点像 </a:t>
            </a:r>
            <a:r>
              <a:rPr lang="en-US" altLang="zh-CN"/>
              <a:t>N0</a:t>
            </a:r>
            <a:endParaRPr lang="en-US" altLang="zh-CN"/>
          </a:p>
          <a:p>
            <a:r>
              <a:rPr lang="zh-CN" altLang="en-US"/>
              <a:t>这个          长得是不是也不对</a:t>
            </a:r>
            <a:endParaRPr lang="en-US" altLang="zh-CN"/>
          </a:p>
          <a:p>
            <a:r>
              <a:rPr lang="zh-CN" altLang="en-US"/>
              <a:t>事实告诉我们输出请复制</a:t>
            </a:r>
            <a:endParaRPr lang="zh-CN" altLang="en-US"/>
          </a:p>
          <a:p>
            <a:endParaRPr lang="zh-CN" altLang="en-US"/>
          </a:p>
          <a:p>
            <a:r>
              <a:rPr lang="zh-CN" altLang="en-US"/>
              <a:t>建边的时候可长点心   </a:t>
            </a:r>
            <a:endParaRPr lang="zh-CN" altLang="en-US"/>
          </a:p>
          <a:p>
            <a:r>
              <a:rPr lang="zh-CN" altLang="en-US"/>
              <a:t>由于这题</a:t>
            </a:r>
            <a:r>
              <a:rPr lang="en-US" altLang="zh-CN"/>
              <a:t>#9</a:t>
            </a:r>
            <a:r>
              <a:rPr lang="zh-CN" altLang="en-US"/>
              <a:t>数据过于强势 所以</a:t>
            </a:r>
            <a:r>
              <a:rPr lang="en-US" altLang="zh-CN"/>
              <a:t>dfs</a:t>
            </a:r>
            <a:r>
              <a:rPr lang="zh-CN" altLang="en-US"/>
              <a:t>凉了</a:t>
            </a:r>
            <a:endParaRPr lang="zh-CN" altLang="en-US"/>
          </a:p>
          <a:p>
            <a:r>
              <a:rPr lang="zh-CN" altLang="en-US"/>
              <a:t>但是除了</a:t>
            </a:r>
            <a:r>
              <a:rPr lang="en-US" altLang="zh-CN"/>
              <a:t>#9 </a:t>
            </a:r>
            <a:r>
              <a:rPr lang="zh-CN" altLang="en-US"/>
              <a:t>其他还是很快的</a:t>
            </a:r>
            <a:endParaRPr lang="zh-CN" altLang="en-US"/>
          </a:p>
        </p:txBody>
      </p:sp>
      <p:pic>
        <p:nvPicPr>
          <p:cNvPr id="4" name="图片 3" descr="捕获"/>
          <p:cNvPicPr>
            <a:picLocks noChangeAspect="1"/>
          </p:cNvPicPr>
          <p:nvPr/>
        </p:nvPicPr>
        <p:blipFill>
          <a:blip r:embed="rId2"/>
          <a:srcRect r="5113" b="31935"/>
          <a:stretch>
            <a:fillRect/>
          </a:stretch>
        </p:blipFill>
        <p:spPr>
          <a:xfrm>
            <a:off x="3787775" y="3243580"/>
            <a:ext cx="612775" cy="370840"/>
          </a:xfrm>
          <a:prstGeom prst="rect">
            <a:avLst/>
          </a:prstGeom>
        </p:spPr>
      </p:pic>
      <p:pic>
        <p:nvPicPr>
          <p:cNvPr id="5" name="图片 4" descr="1"/>
          <p:cNvPicPr>
            <a:picLocks noChangeAspect="1"/>
          </p:cNvPicPr>
          <p:nvPr/>
        </p:nvPicPr>
        <p:blipFill>
          <a:blip r:embed="rId3"/>
          <a:srcRect r="7708" b="16511"/>
          <a:stretch>
            <a:fillRect/>
          </a:stretch>
        </p:blipFill>
        <p:spPr>
          <a:xfrm>
            <a:off x="1904365" y="3714750"/>
            <a:ext cx="570230" cy="398145"/>
          </a:xfrm>
          <a:prstGeom prst="rect">
            <a:avLst/>
          </a:prstGeom>
        </p:spPr>
      </p:pic>
      <p:sp>
        <p:nvSpPr>
          <p:cNvPr id="7" name="五角星 6"/>
          <p:cNvSpPr/>
          <p:nvPr/>
        </p:nvSpPr>
        <p:spPr>
          <a:xfrm>
            <a:off x="240030" y="5273040"/>
            <a:ext cx="598170" cy="59817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a:xfrm>
            <a:off x="838200" y="1363345"/>
            <a:ext cx="10515600" cy="4813935"/>
          </a:xfrm>
        </p:spPr>
        <p:txBody>
          <a:bodyPr>
            <a:normAutofit fontScale="60000"/>
          </a:bodyPr>
          <a:p>
            <a:pPr fontAlgn="auto">
              <a:lnSpc>
                <a:spcPct val="100000"/>
              </a:lnSpc>
            </a:pPr>
            <a:r>
              <a:rPr lang="zh-CN" altLang="en-US"/>
              <a:t>poj 3259 Wormholes</a:t>
            </a:r>
            <a:endParaRPr lang="zh-CN" altLang="en-US"/>
          </a:p>
          <a:p>
            <a:pPr fontAlgn="auto">
              <a:lnSpc>
                <a:spcPct val="100000"/>
              </a:lnSpc>
            </a:pPr>
            <a:r>
              <a:rPr lang="zh-CN" altLang="en-US"/>
              <a:t>农夫约翰在探索他的许多农场，发现了一些惊人的虫洞。虫洞是很奇特的，因为它是一个单向通道，可让你进入虫洞的前达到目的地！他的N（1≤N≤500）个农场被编号为1..N，之间有M（1≤M≤2500）条路径，W（1≤W≤200）个虫洞。作为一个狂热的时间旅行FJ的爱好者，他要做到以下几点：开始在一个区域，通过一些路径和虫洞旅行，他要回到最开时出发的那个区域出发前的时间。也许他就能遇到自己了:)。为了帮助FJ找出这是否是可以或不可以，他会为你提供F个农场的完整的映射到（1≤F≤5）。所有的路径所花时间都不大于10000秒，所有的虫洞都不大于万秒的时间回溯。</a:t>
            </a:r>
            <a:endParaRPr lang="zh-CN" altLang="en-US"/>
          </a:p>
          <a:p>
            <a:pPr fontAlgn="auto">
              <a:lnSpc>
                <a:spcPct val="100000"/>
              </a:lnSpc>
            </a:pPr>
            <a:r>
              <a:rPr lang="zh-CN" altLang="en-US"/>
              <a:t>输入</a:t>
            </a:r>
            <a:endParaRPr lang="zh-CN" altLang="en-US"/>
          </a:p>
          <a:p>
            <a:pPr fontAlgn="auto">
              <a:lnSpc>
                <a:spcPct val="100000"/>
              </a:lnSpc>
            </a:pPr>
            <a:r>
              <a:rPr lang="zh-CN" altLang="en-US"/>
              <a:t>第1行：一个整数F表示接下来会有F个农场说明。</a:t>
            </a:r>
            <a:endParaRPr lang="zh-CN" altLang="en-US"/>
          </a:p>
          <a:p>
            <a:pPr fontAlgn="auto">
              <a:lnSpc>
                <a:spcPct val="100000"/>
              </a:lnSpc>
            </a:pPr>
            <a:r>
              <a:rPr lang="zh-CN" altLang="en-US"/>
              <a:t>每个农场第一行：分别是三个空格隔开的整数：N，M和W</a:t>
            </a:r>
            <a:endParaRPr lang="zh-CN" altLang="en-US"/>
          </a:p>
          <a:p>
            <a:pPr fontAlgn="auto">
              <a:lnSpc>
                <a:spcPct val="100000"/>
              </a:lnSpc>
            </a:pPr>
            <a:r>
              <a:rPr lang="zh-CN" altLang="en-US"/>
              <a:t>第2行到M+1行：三个空格分开的数字（S，E，T）描述，分别为：需要T秒走过S和E之间的双向路径。两个区域可能由一个以上的路径来连接。</a:t>
            </a:r>
            <a:endParaRPr lang="zh-CN" altLang="en-US"/>
          </a:p>
          <a:p>
            <a:pPr fontAlgn="auto">
              <a:lnSpc>
                <a:spcPct val="100000"/>
              </a:lnSpc>
            </a:pPr>
            <a:r>
              <a:rPr lang="zh-CN" altLang="en-US"/>
              <a:t>第M +2到M+ W+1行：三个空格分开的数字（S，E，T）描述虫洞，描述单向路径，S到E且回溯T秒。</a:t>
            </a:r>
            <a:endParaRPr lang="zh-CN" altLang="en-US"/>
          </a:p>
          <a:p>
            <a:pPr fontAlgn="auto">
              <a:lnSpc>
                <a:spcPct val="100000"/>
              </a:lnSpc>
            </a:pPr>
            <a:r>
              <a:rPr lang="zh-CN" altLang="en-US"/>
              <a:t>输出</a:t>
            </a:r>
            <a:endParaRPr lang="zh-CN" altLang="en-US"/>
          </a:p>
          <a:p>
            <a:pPr fontAlgn="auto">
              <a:lnSpc>
                <a:spcPct val="100000"/>
              </a:lnSpc>
            </a:pPr>
            <a:r>
              <a:rPr lang="zh-CN" altLang="en-US"/>
              <a:t>F行，每行代表一个农场</a:t>
            </a:r>
            <a:endParaRPr lang="zh-CN" altLang="en-US"/>
          </a:p>
          <a:p>
            <a:pPr fontAlgn="auto">
              <a:lnSpc>
                <a:spcPct val="100000"/>
              </a:lnSpc>
            </a:pPr>
            <a:r>
              <a:rPr lang="zh-CN" altLang="en-US"/>
              <a:t>每个农场单独的一行，” YES”表示能满足要求，”NO”表示不能满足要求。</a:t>
            </a:r>
            <a:endParaRPr lang="zh-CN" altLang="en-US"/>
          </a:p>
        </p:txBody>
      </p:sp>
    </p:spTree>
    <p:custDataLst>
      <p:tags r:id="rId1"/>
    </p:custData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题解</a:t>
            </a:r>
            <a:endParaRPr lang="zh-CN" altLang="en-US"/>
          </a:p>
        </p:txBody>
      </p:sp>
      <p:sp>
        <p:nvSpPr>
          <p:cNvPr id="3" name="内容占位符 2"/>
          <p:cNvSpPr>
            <a:spLocks noGrp="1"/>
          </p:cNvSpPr>
          <p:nvPr>
            <p:ph idx="1"/>
          </p:nvPr>
        </p:nvSpPr>
        <p:spPr/>
        <p:txBody>
          <a:bodyPr/>
          <a:p>
            <a:r>
              <a:rPr lang="zh-CN" altLang="en-US"/>
              <a:t>m个双向正边，w个单向负边。大意就是判断有无负环（能够通过虫洞看到以前的自己）。注意数据中有重复边，用矩阵存的话使用小的就可，前向星请随意 </a:t>
            </a:r>
            <a:r>
              <a:rPr lang="en-US" altLang="zh-CN"/>
              <a:t>┓( </a:t>
            </a:r>
            <a:r>
              <a:rPr lang="zh-CN" altLang="en-US"/>
              <a:t>´</a:t>
            </a:r>
            <a:r>
              <a:rPr lang="en-US" altLang="zh-CN"/>
              <a:t>∀` )┏ </a:t>
            </a:r>
            <a:r>
              <a:rPr lang="zh-CN" altLang="en-US"/>
              <a:t>。</a:t>
            </a:r>
            <a:endParaRPr lang="zh-CN" altLang="en-US"/>
          </a:p>
          <a:p>
            <a:r>
              <a:rPr lang="zh-CN" altLang="en-US"/>
              <a:t>这个就是</a:t>
            </a:r>
            <a:r>
              <a:rPr lang="en-US" altLang="zh-CN"/>
              <a:t>spfa dfs</a:t>
            </a:r>
            <a:r>
              <a:rPr lang="zh-CN" altLang="en-US"/>
              <a:t>的模板题目了</a:t>
            </a:r>
            <a:endParaRPr lang="zh-CN" altLang="en-US"/>
          </a:p>
          <a:p>
            <a:endParaRPr lang="zh-CN" altLang="en-US"/>
          </a:p>
          <a:p>
            <a:r>
              <a:rPr lang="en-US" altLang="zh-CN">
                <a:hlinkClick r:id="rId1" action="ppaction://hlinkfile"/>
              </a:rPr>
              <a:t>code</a:t>
            </a:r>
            <a:endParaRPr lang="en-US" altLang="zh-CN"/>
          </a:p>
        </p:txBody>
      </p:sp>
    </p:spTree>
    <p:custDataLst>
      <p:tags r:id="rId2"/>
    </p:custData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en-US" altLang="zh-CN"/>
              <a:t>poj 3621 SIghtseeing Cows</a:t>
            </a:r>
            <a:endParaRPr lang="en-US" altLang="zh-CN"/>
          </a:p>
          <a:p>
            <a:endParaRPr lang="en-US" altLang="zh-CN"/>
          </a:p>
          <a:p>
            <a:r>
              <a:rPr lang="zh-CN" altLang="en-US"/>
              <a:t>你看！又是这个</a:t>
            </a:r>
            <a:r>
              <a:rPr lang="en-US" altLang="zh-CN"/>
              <a:t>0/1 </a:t>
            </a:r>
            <a:r>
              <a:rPr lang="zh-CN" altLang="en-US"/>
              <a:t>分数规划 是不是讲过的  是不是拿</a:t>
            </a:r>
            <a:r>
              <a:rPr lang="en-US" altLang="zh-CN"/>
              <a:t>dfs</a:t>
            </a:r>
            <a:r>
              <a:rPr lang="zh-CN" altLang="en-US"/>
              <a:t>判的环！</a:t>
            </a:r>
            <a:endParaRPr lang="zh-CN" altLang="en-US"/>
          </a:p>
          <a:p>
            <a:endParaRPr lang="zh-CN" altLang="en-US"/>
          </a:p>
          <a:p>
            <a:r>
              <a:rPr lang="zh-CN" altLang="en-US">
                <a:hlinkClick r:id="rId1" action="ppaction://hlinkfile"/>
              </a:rPr>
              <a:t>题解</a:t>
            </a:r>
            <a:br>
              <a:rPr lang="en-US" altLang="zh-CN"/>
            </a:br>
            <a:endParaRPr lang="en-US" altLang="zh-CN"/>
          </a:p>
        </p:txBody>
      </p:sp>
    </p:spTree>
    <p:custDataLst>
      <p:tags r:id="rId2"/>
    </p:custData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r>
              <a:rPr lang="zh-CN" altLang="en-US"/>
              <a:t>负环总体来说是一种题目中使用的工具，只和他本身有关的题目基本上都是模板题，在下一节中负环的判断是对题目中答案存在与否的重要判断工具。</a:t>
            </a:r>
            <a:endParaRPr lang="zh-CN" altLang="en-US"/>
          </a:p>
        </p:txBody>
      </p:sp>
    </p:spTree>
    <p:custDataLst>
      <p:tags r:id="rId1"/>
    </p:custData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基环树是什么？</a:t>
            </a:r>
            <a:endParaRPr lang="zh-CN" altLang="en-US"/>
          </a:p>
        </p:txBody>
      </p:sp>
      <p:sp>
        <p:nvSpPr>
          <p:cNvPr id="3" name="内容占位符 2"/>
          <p:cNvSpPr>
            <a:spLocks noGrp="1"/>
          </p:cNvSpPr>
          <p:nvPr>
            <p:ph idx="1"/>
          </p:nvPr>
        </p:nvSpPr>
        <p:spPr/>
        <p:txBody>
          <a:bodyPr/>
          <a:p>
            <a:r>
              <a:rPr lang="zh-CN" altLang="en-US"/>
              <a:t>基环树是一种图，它由</a:t>
            </a:r>
            <a:r>
              <a:rPr lang="zh-CN" altLang="en-US">
                <a:solidFill>
                  <a:srgbClr val="FF0000"/>
                </a:solidFill>
              </a:rPr>
              <a:t>一个环</a:t>
            </a:r>
            <a:r>
              <a:rPr lang="zh-CN" altLang="en-US"/>
              <a:t>组成，环上每个点都是一棵树点树根，所以称为基环树。当然，一棵树上连一条边也会变成基环树。</a:t>
            </a:r>
            <a:endParaRPr lang="zh-CN" altLang="en-US"/>
          </a:p>
          <a:p>
            <a:endParaRPr lang="zh-CN" altLang="en-US"/>
          </a:p>
          <a:p>
            <a:r>
              <a:rPr lang="zh-CN" altLang="en-US"/>
              <a:t>基环树分为两大类：有向基环树，无向基环树</a:t>
            </a:r>
            <a:endParaRPr lang="zh-CN" altLang="en-US"/>
          </a:p>
          <a:p>
            <a:endParaRPr lang="zh-CN" altLang="en-US"/>
          </a:p>
          <a:p>
            <a:r>
              <a:rPr lang="zh-CN" altLang="en-US"/>
              <a:t>有向基环树又分为：</a:t>
            </a:r>
            <a:endParaRPr lang="zh-CN" altLang="en-US"/>
          </a:p>
          <a:p>
            <a:pPr marL="0" indent="0">
              <a:buNone/>
            </a:pPr>
            <a:r>
              <a:rPr lang="en-US" altLang="zh-CN"/>
              <a:t>   基环内向树：每个点出度为1（因此每个环上点的子树，儿子指向父亲）</a:t>
            </a:r>
            <a:endParaRPr lang="en-US" altLang="zh-CN"/>
          </a:p>
          <a:p>
            <a:pPr marL="0" indent="0">
              <a:buNone/>
            </a:pPr>
            <a:r>
              <a:rPr lang="en-US" altLang="zh-CN"/>
              <a:t>   基环外向树：每个点入度为1（因此每个环上点的子树，父亲指向儿子</a:t>
            </a:r>
            <a:r>
              <a:rPr lang="zh-CN" altLang="en-US"/>
              <a:t>）</a:t>
            </a:r>
            <a:endParaRPr lang="en-US" altLang="zh-CN"/>
          </a:p>
          <a:p>
            <a:endParaRPr lang="en-US" altLang="zh-CN"/>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a:off x="4819047" y="1341604"/>
            <a:ext cx="2553905" cy="253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77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03</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p:txBody>
          <a:bodyPr/>
          <a:lstStyle/>
          <a:p>
            <a:pPr>
              <a:lnSpc>
                <a:spcPct val="120000"/>
              </a:lnSpc>
            </a:pPr>
            <a:r>
              <a:rPr lang="zh-CN" altLang="en-US" dirty="0">
                <a:sym typeface="+mn-lt"/>
              </a:rPr>
              <a:t>差分约束</a:t>
            </a:r>
            <a:endParaRPr lang="zh-CN" altLang="en-US" dirty="0">
              <a:sym typeface="+mn-lt"/>
            </a:endParaRPr>
          </a:p>
        </p:txBody>
      </p:sp>
    </p:spTree>
    <p:custDataLst>
      <p:tags r:id="rId3"/>
    </p:custDataLst>
  </p:cSld>
  <p:clrMapOvr>
    <a:masterClrMapping/>
  </p:clrMapOvr>
  <p:transition>
    <p:dissolve/>
  </p:transition>
  <p:timing>
    <p:tnLst>
      <p:par>
        <p:cTn id="1" dur="indefinite" restart="never" nodeType="tmRoot"/>
      </p:par>
    </p:tnLst>
    <p:bldLst>
      <p:bldP spid="409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差分约束是什么？</a:t>
            </a:r>
            <a:endParaRPr lang="zh-CN" altLang="en-US"/>
          </a:p>
        </p:txBody>
      </p:sp>
      <p:sp>
        <p:nvSpPr>
          <p:cNvPr id="3" name="内容占位符 2"/>
          <p:cNvSpPr>
            <a:spLocks noGrp="1"/>
          </p:cNvSpPr>
          <p:nvPr>
            <p:ph idx="1"/>
          </p:nvPr>
        </p:nvSpPr>
        <p:spPr/>
        <p:txBody>
          <a:bodyPr>
            <a:normAutofit/>
          </a:bodyPr>
          <a:p>
            <a:r>
              <a:rPr lang="zh-CN" altLang="en-US"/>
              <a:t>所谓差分约束</a:t>
            </a:r>
            <a:r>
              <a:rPr lang="zh-CN" altLang="en-US">
                <a:solidFill>
                  <a:srgbClr val="FF0000"/>
                </a:solidFill>
              </a:rPr>
              <a:t>系统</a:t>
            </a:r>
            <a:r>
              <a:rPr lang="zh-CN" altLang="en-US"/>
              <a:t>所求的是一类满足</a:t>
            </a:r>
            <a:r>
              <a:rPr lang="zh-CN" altLang="en-US">
                <a:solidFill>
                  <a:srgbClr val="FF0000"/>
                </a:solidFill>
              </a:rPr>
              <a:t>给定格式</a:t>
            </a:r>
            <a:r>
              <a:rPr lang="zh-CN" altLang="en-US"/>
              <a:t>的不等式组的最大/最小解。</a:t>
            </a:r>
            <a:endParaRPr lang="zh-CN" altLang="en-US"/>
          </a:p>
          <a:p>
            <a:r>
              <a:rPr lang="zh-CN" altLang="en-US"/>
              <a:t>给定n个变量和m个不等式，每个不等式形如 x[i] - x[j] &lt;= a[k] (0 &lt;= i, j &lt; n, 0 &lt;= k &lt; m， a[k]已知)，求 x[n-1] - x[0] 的最大值。例如当n = 4，m = 5，不等式组如图所示的情况，求x3 - x0的最大值。</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7911465" y="3407410"/>
            <a:ext cx="3321685" cy="2372995"/>
          </a:xfrm>
          <a:prstGeom prst="rect">
            <a:avLst/>
          </a:prstGeom>
        </p:spPr>
      </p:pic>
      <p:sp>
        <p:nvSpPr>
          <p:cNvPr id="6" name="矩形 5"/>
          <p:cNvSpPr/>
          <p:nvPr/>
        </p:nvSpPr>
        <p:spPr>
          <a:xfrm>
            <a:off x="1919605" y="3994150"/>
            <a:ext cx="477393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怎么整他？</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2"/>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500"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entr" presetSubtype="0" fill="hold" grpId="2"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70" decel="100000"/>
                                        <p:tgtEl>
                                          <p:spTgt spid="6"/>
                                        </p:tgtEl>
                                      </p:cBhvr>
                                    </p:animEffect>
                                    <p:animScale>
                                      <p:cBhvr>
                                        <p:cTn id="21" dur="770" decel="100000"/>
                                        <p:tgtEl>
                                          <p:spTgt spid="6"/>
                                        </p:tgtEl>
                                      </p:cBhvr>
                                      <p:from x="10000" y="10000"/>
                                      <p:to x="200000" y="450000"/>
                                    </p:animScale>
                                    <p:animScale>
                                      <p:cBhvr>
                                        <p:cTn id="22" dur="1230" accel="100000" fill="hold">
                                          <p:stCondLst>
                                            <p:cond delay="770"/>
                                          </p:stCondLst>
                                        </p:cTn>
                                        <p:tgtEl>
                                          <p:spTgt spid="6"/>
                                        </p:tgtEl>
                                      </p:cBhvr>
                                      <p:from x="200000" y="450000"/>
                                      <p:to x="100000" y="100000"/>
                                    </p:animScale>
                                    <p:set>
                                      <p:cBhvr>
                                        <p:cTn id="23" dur="770" fill="hold"/>
                                        <p:tgtEl>
                                          <p:spTgt spid="6"/>
                                        </p:tgtEl>
                                        <p:attrNameLst>
                                          <p:attrName>ppt_x</p:attrName>
                                        </p:attrNameLst>
                                      </p:cBhvr>
                                      <p:to>
                                        <p:strVal val="(0.5)"/>
                                      </p:to>
                                    </p:set>
                                    <p:anim from="(0.5)" to="(#ppt_x)" calcmode="lin" valueType="num">
                                      <p:cBhvr>
                                        <p:cTn id="24" dur="1230" accel="100000" fill="hold">
                                          <p:stCondLst>
                                            <p:cond delay="770"/>
                                          </p:stCondLst>
                                        </p:cTn>
                                        <p:tgtEl>
                                          <p:spTgt spid="6"/>
                                        </p:tgtEl>
                                        <p:attrNameLst>
                                          <p:attrName>ppt_x</p:attrName>
                                        </p:attrNameLst>
                                      </p:cBhvr>
                                    </p:anim>
                                    <p:set>
                                      <p:cBhvr>
                                        <p:cTn id="25" dur="770" fill="hold"/>
                                        <p:tgtEl>
                                          <p:spTgt spid="6"/>
                                        </p:tgtEl>
                                        <p:attrNameLst>
                                          <p:attrName>ppt_y</p:attrName>
                                        </p:attrNameLst>
                                      </p:cBhvr>
                                      <p:to>
                                        <p:strVal val="(#ppt_y+0.4)"/>
                                      </p:to>
                                    </p:set>
                                    <p:anim from="(#ppt_y+0.4)" to="(#ppt_y)" calcmode="lin" valueType="num">
                                      <p:cBhvr>
                                        <p:cTn id="26"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1"/>
      <p:bldP spid="6" grpId="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怎么搞？</a:t>
            </a:r>
            <a:endParaRPr lang="zh-CN" altLang="en-US"/>
          </a:p>
        </p:txBody>
      </p:sp>
      <p:sp>
        <p:nvSpPr>
          <p:cNvPr id="3" name="内容占位符 2"/>
          <p:cNvSpPr>
            <a:spLocks noGrp="1"/>
          </p:cNvSpPr>
          <p:nvPr>
            <p:ph idx="1"/>
          </p:nvPr>
        </p:nvSpPr>
        <p:spPr/>
        <p:txBody>
          <a:bodyPr/>
          <a:p>
            <a:r>
              <a:rPr lang="zh-CN" altLang="en-US">
                <a:sym typeface="+mn-ea"/>
              </a:rPr>
              <a:t>再看一下这个不等式</a:t>
            </a:r>
            <a:endParaRPr lang="en-US" altLang="zh-CN"/>
          </a:p>
          <a:p>
            <a:r>
              <a:rPr lang="zh-CN" altLang="en-US">
                <a:sym typeface="+mn-ea"/>
              </a:rPr>
              <a:t>我们将其变形，每个约束条件可以变为 </a:t>
            </a:r>
            <a:r>
              <a:rPr lang="en-US" altLang="zh-CN">
                <a:sym typeface="+mn-ea"/>
              </a:rPr>
              <a:t>x[i]&lt;=x[j]+a[k]</a:t>
            </a:r>
            <a:r>
              <a:rPr lang="zh-CN" altLang="en-US">
                <a:sym typeface="+mn-ea"/>
              </a:rPr>
              <a:t>。联想我们之前才学习的内容，他长得是不是像极了</a:t>
            </a:r>
            <a:r>
              <a:rPr lang="zh-CN" altLang="en-US">
                <a:solidFill>
                  <a:srgbClr val="FF0000"/>
                </a:solidFill>
                <a:sym typeface="+mn-ea"/>
              </a:rPr>
              <a:t>三角形不等式</a:t>
            </a:r>
            <a:r>
              <a:rPr lang="zh-CN" altLang="en-US">
                <a:sym typeface="+mn-ea"/>
              </a:rPr>
              <a:t> </a:t>
            </a:r>
            <a:r>
              <a:rPr lang="en-US" altLang="zh-CN">
                <a:sym typeface="+mn-ea"/>
              </a:rPr>
              <a:t>dis[i]&lt;=dis[j]+a[k]</a:t>
            </a:r>
            <a:r>
              <a:rPr lang="zh-CN" altLang="en-US">
                <a:sym typeface="+mn-ea"/>
              </a:rPr>
              <a:t>，然后是不是就可以求最大值！</a:t>
            </a:r>
            <a:endParaRPr lang="zh-CN" altLang="en-US"/>
          </a:p>
          <a:p>
            <a:r>
              <a:rPr lang="zh-CN" altLang="en-US">
                <a:sym typeface="+mn-ea"/>
              </a:rPr>
              <a:t>所以我们可以将节点 </a:t>
            </a:r>
            <a:r>
              <a:rPr lang="en-US" altLang="zh-CN">
                <a:sym typeface="+mn-ea"/>
              </a:rPr>
              <a:t>j</a:t>
            </a:r>
            <a:r>
              <a:rPr lang="zh-CN" altLang="en-US">
                <a:sym typeface="+mn-ea"/>
              </a:rPr>
              <a:t>向节点</a:t>
            </a:r>
            <a:r>
              <a:rPr lang="en-US" altLang="zh-CN">
                <a:sym typeface="+mn-ea"/>
              </a:rPr>
              <a:t>i</a:t>
            </a:r>
            <a:r>
              <a:rPr lang="zh-CN" altLang="en-US">
                <a:sym typeface="+mn-ea"/>
              </a:rPr>
              <a:t>连一条长度为</a:t>
            </a:r>
            <a:r>
              <a:rPr lang="en-US" altLang="zh-CN">
                <a:sym typeface="+mn-ea"/>
              </a:rPr>
              <a:t>a[k]</a:t>
            </a:r>
            <a:r>
              <a:rPr lang="zh-CN" altLang="en-US">
                <a:sym typeface="+mn-ea"/>
              </a:rPr>
              <a:t>的有向边。它也就是在讲两点之间的最大值。</a:t>
            </a:r>
            <a:endParaRPr lang="en-US" altLang="zh-CN"/>
          </a:p>
          <a:p>
            <a:r>
              <a:rPr lang="zh-CN" altLang="en-US"/>
              <a:t>于是我们得到了一张图</a:t>
            </a:r>
            <a:endParaRPr lang="zh-CN" altLang="en-US"/>
          </a:p>
          <a:p>
            <a:r>
              <a:rPr lang="zh-CN" altLang="en-US"/>
              <a:t>再</a:t>
            </a:r>
            <a:r>
              <a:rPr lang="zh-CN" altLang="en-US">
                <a:solidFill>
                  <a:srgbClr val="FF0000"/>
                </a:solidFill>
              </a:rPr>
              <a:t>分析</a:t>
            </a:r>
            <a:r>
              <a:rPr lang="zh-CN" altLang="en-US"/>
              <a:t>可以得到，求</a:t>
            </a:r>
            <a:r>
              <a:rPr lang="en-US" altLang="zh-CN"/>
              <a:t>0~3</a:t>
            </a:r>
            <a:r>
              <a:rPr lang="zh-CN" altLang="en-US"/>
              <a:t>的最大值就是求                                                       他们的最短路</a:t>
            </a:r>
            <a:endParaRPr lang="zh-CN" altLang="en-US"/>
          </a:p>
          <a:p>
            <a:r>
              <a:rPr lang="zh-CN" altLang="en-US"/>
              <a:t>于是可以通过算法求出</a:t>
            </a:r>
            <a:r>
              <a:rPr lang="en-US" altLang="zh-CN"/>
              <a:t>0~3</a:t>
            </a:r>
            <a:r>
              <a:rPr lang="zh-CN" altLang="en-US"/>
              <a:t>最大值为</a:t>
            </a:r>
            <a:r>
              <a:rPr lang="en-US" altLang="zh-CN"/>
              <a:t>7</a:t>
            </a:r>
            <a:endParaRPr lang="en-US" altLang="zh-CN"/>
          </a:p>
        </p:txBody>
      </p:sp>
      <p:pic>
        <p:nvPicPr>
          <p:cNvPr id="4" name="图片 1" descr="IMG_256"/>
          <p:cNvPicPr>
            <a:picLocks noChangeAspect="1"/>
          </p:cNvPicPr>
          <p:nvPr/>
        </p:nvPicPr>
        <p:blipFill>
          <a:blip r:embed="rId1"/>
          <a:stretch>
            <a:fillRect/>
          </a:stretch>
        </p:blipFill>
        <p:spPr>
          <a:xfrm>
            <a:off x="4202430" y="551180"/>
            <a:ext cx="2240915" cy="1600835"/>
          </a:xfrm>
          <a:prstGeom prst="rect">
            <a:avLst/>
          </a:prstGeom>
          <a:noFill/>
          <a:ln w="9525">
            <a:noFill/>
          </a:ln>
        </p:spPr>
      </p:pic>
      <p:pic>
        <p:nvPicPr>
          <p:cNvPr id="5" name="图片 4"/>
          <p:cNvPicPr>
            <a:picLocks noChangeAspect="1"/>
          </p:cNvPicPr>
          <p:nvPr/>
        </p:nvPicPr>
        <p:blipFill>
          <a:blip r:embed="rId2"/>
          <a:stretch>
            <a:fillRect/>
          </a:stretch>
        </p:blipFill>
        <p:spPr>
          <a:xfrm>
            <a:off x="7267575" y="3983990"/>
            <a:ext cx="3705225" cy="2324100"/>
          </a:xfrm>
          <a:prstGeom prst="rect">
            <a:avLst/>
          </a:prstGeom>
        </p:spPr>
      </p:pic>
    </p:spTree>
    <p:custDataLst>
      <p:tags r:id="rId3"/>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linds(horizontal)">
                                      <p:cBhvr>
                                        <p:cTn id="33" dur="500"/>
                                        <p:tgtEl>
                                          <p:spTgt spid="3">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a:t>
            </a:r>
            <a:endParaRPr lang="zh-CN" altLang="en-US"/>
          </a:p>
        </p:txBody>
      </p:sp>
      <p:sp>
        <p:nvSpPr>
          <p:cNvPr id="3" name="内容占位符 2"/>
          <p:cNvSpPr>
            <a:spLocks noGrp="1"/>
          </p:cNvSpPr>
          <p:nvPr>
            <p:ph idx="1"/>
          </p:nvPr>
        </p:nvSpPr>
        <p:spPr/>
        <p:txBody>
          <a:bodyPr/>
          <a:p>
            <a:r>
              <a:rPr lang="zh-CN" altLang="en-US"/>
              <a:t>为什么最大值要求最短路</a:t>
            </a:r>
            <a:r>
              <a:rPr lang="en-US" altLang="zh-CN"/>
              <a:t>? </a:t>
            </a:r>
            <a:r>
              <a:rPr lang="zh-CN" altLang="en-US"/>
              <a:t>最小值要求最长路？听着没有逻辑呀</a:t>
            </a:r>
            <a:r>
              <a:rPr lang="en-US" altLang="zh-CN"/>
              <a:t>┓( </a:t>
            </a:r>
            <a:r>
              <a:rPr lang="zh-CN" altLang="en-US"/>
              <a:t>´</a:t>
            </a:r>
            <a:r>
              <a:rPr lang="en-US" altLang="zh-CN"/>
              <a:t>∀` )┏</a:t>
            </a:r>
            <a:endParaRPr lang="zh-CN" altLang="en-US"/>
          </a:p>
          <a:p>
            <a:r>
              <a:rPr lang="zh-CN" altLang="en-US"/>
              <a:t>我们知道如果将这些不等式用成图里的语言，</a:t>
            </a:r>
            <a:r>
              <a:rPr lang="en-US" altLang="zh-CN"/>
              <a:t>&lt;=k</a:t>
            </a:r>
            <a:r>
              <a:rPr lang="zh-CN" altLang="en-US"/>
              <a:t>是两点最大距离</a:t>
            </a:r>
            <a:r>
              <a:rPr lang="en-US" altLang="zh-CN"/>
              <a:t>  &gt;=k</a:t>
            </a:r>
            <a:r>
              <a:rPr lang="zh-CN" altLang="en-US"/>
              <a:t>是两点最小距离 </a:t>
            </a:r>
            <a:r>
              <a:rPr lang="zh-CN" altLang="en-US">
                <a:solidFill>
                  <a:srgbClr val="143CEA"/>
                </a:solidFill>
              </a:rPr>
              <a:t>（记住这段话，还会再说他的）</a:t>
            </a:r>
            <a:endParaRPr lang="zh-CN" altLang="en-US">
              <a:solidFill>
                <a:srgbClr val="143CEA"/>
              </a:solidFill>
            </a:endParaRPr>
          </a:p>
          <a:p>
            <a:r>
              <a:rPr lang="zh-CN" altLang="en-US"/>
              <a:t>以最大值求最短路分析：</a:t>
            </a:r>
            <a:endParaRPr lang="zh-CN" altLang="en-US"/>
          </a:p>
          <a:p>
            <a:r>
              <a:rPr lang="zh-CN" altLang="en-US"/>
              <a:t>约束条件表示方法为，两点之间的差小于多少。</a:t>
            </a:r>
            <a:endParaRPr lang="zh-CN" altLang="en-US"/>
          </a:p>
          <a:p>
            <a:r>
              <a:rPr lang="zh-CN" altLang="en-US"/>
              <a:t>首先在</a:t>
            </a:r>
            <a:r>
              <a:rPr lang="zh-CN" altLang="en-US">
                <a:solidFill>
                  <a:srgbClr val="FF0000"/>
                </a:solidFill>
              </a:rPr>
              <a:t>保证题目有解</a:t>
            </a:r>
            <a:r>
              <a:rPr lang="zh-CN" altLang="en-US"/>
              <a:t>的情况下，我们知道它一定存在路径联通，而这个路径可能会存在多条，但是题目需要求满足条件的最大值，在多条路径里，每一条的条件都必须得到满足，所以我们只能选择最短路。</a:t>
            </a:r>
            <a:endParaRPr lang="zh-CN" altLang="en-US"/>
          </a:p>
          <a:p>
            <a:r>
              <a:rPr lang="zh-CN" altLang="en-US"/>
              <a:t>同理，最小值的约束条件为某两点之间的差大于多少，条件也必须都要满足，在满足最长路时其他的条件一定也同时被满足了。所以最小值求最长路。</a:t>
            </a:r>
            <a:endParaRPr lang="zh-CN" altLang="en-US"/>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解的存在性</a:t>
            </a:r>
            <a:endParaRPr lang="zh-CN" altLang="en-US"/>
          </a:p>
        </p:txBody>
      </p:sp>
      <p:sp>
        <p:nvSpPr>
          <p:cNvPr id="3" name="内容占位符 2"/>
          <p:cNvSpPr>
            <a:spLocks noGrp="1"/>
          </p:cNvSpPr>
          <p:nvPr>
            <p:ph idx="1"/>
          </p:nvPr>
        </p:nvSpPr>
        <p:spPr/>
        <p:txBody>
          <a:bodyPr>
            <a:normAutofit/>
          </a:bodyPr>
          <a:p>
            <a:r>
              <a:rPr lang="zh-CN" altLang="en-US"/>
              <a:t> 上文提到最短路的时候，会出现</a:t>
            </a:r>
            <a:r>
              <a:rPr lang="zh-CN" altLang="en-US">
                <a:solidFill>
                  <a:srgbClr val="FF0000"/>
                </a:solidFill>
              </a:rPr>
              <a:t>负权圈</a:t>
            </a:r>
            <a:r>
              <a:rPr lang="zh-CN" altLang="en-US"/>
              <a:t>或者根本就</a:t>
            </a:r>
            <a:r>
              <a:rPr lang="zh-CN" altLang="en-US">
                <a:solidFill>
                  <a:srgbClr val="FF0000"/>
                </a:solidFill>
              </a:rPr>
              <a:t>不可达</a:t>
            </a:r>
            <a:r>
              <a:rPr lang="zh-CN" altLang="en-US"/>
              <a:t>的情况，所以在不等式组转化的图上也有可能出现上述情况，先来看负权圈的情况，如图下图为5个变量5个不等式转化后的图，需要求得是X[t] - X[s]的最大值，可以转化成求s到t的最短路，</a:t>
            </a:r>
            <a:r>
              <a:rPr lang="zh-CN" altLang="en-US">
                <a:solidFill>
                  <a:srgbClr val="143CEA"/>
                </a:solidFill>
              </a:rPr>
              <a:t>但是路径中出现负权圈，则表示最短路无限小</a:t>
            </a:r>
            <a:r>
              <a:rPr lang="zh-CN" altLang="en-US"/>
              <a:t>，即不存在最短路，那么在不等式上的表现即X[t] - X[s] &lt;= T中的T</a:t>
            </a:r>
            <a:r>
              <a:rPr lang="zh-CN" altLang="en-US" b="1" u="sng"/>
              <a:t>无限小</a:t>
            </a:r>
            <a:r>
              <a:rPr lang="zh-CN" altLang="en-US"/>
              <a:t>，得出的结论就是 X[t] - X[s]的最大值 </a:t>
            </a:r>
            <a:r>
              <a:rPr lang="zh-CN" altLang="en-US" sz="3200" b="1"/>
              <a:t>不存在</a:t>
            </a:r>
            <a:r>
              <a:rPr lang="zh-CN" altLang="en-US"/>
              <a:t>。</a:t>
            </a:r>
            <a:endParaRPr lang="zh-CN" altLang="en-US"/>
          </a:p>
          <a:p>
            <a:r>
              <a:rPr lang="zh-CN" altLang="en-US"/>
              <a:t>      再来看另一种情况，即从起点s无法到达t的情况，如图，表明X[t]和X[s]之间并没有约束关系，这种情况下X[t] - X[s]的最大值是</a:t>
            </a:r>
            <a:r>
              <a:rPr lang="zh-CN" altLang="en-US" b="1" u="sng"/>
              <a:t>无限大</a:t>
            </a:r>
            <a:r>
              <a:rPr lang="zh-CN" altLang="en-US"/>
              <a:t>，这就表明了X[t]和X[s]的取值有无限多种。</a:t>
            </a:r>
            <a:endParaRPr lang="zh-CN" altLang="en-US"/>
          </a:p>
          <a:p>
            <a:r>
              <a:rPr lang="zh-CN" altLang="en-US"/>
              <a:t>      在实际问题中这两种情况会让你给出不同的输出。综上所述，差分约束系统的解有三种情况：</a:t>
            </a:r>
            <a:r>
              <a:rPr lang="zh-CN" altLang="en-US">
                <a:solidFill>
                  <a:srgbClr val="FF0000"/>
                </a:solidFill>
              </a:rPr>
              <a:t>1、有解；2、无解；3、无限多解；</a:t>
            </a:r>
            <a:endParaRPr lang="zh-CN" altLang="en-US"/>
          </a:p>
          <a:p>
            <a:endParaRPr lang="zh-CN" altLang="en-US"/>
          </a:p>
        </p:txBody>
      </p:sp>
      <p:pic>
        <p:nvPicPr>
          <p:cNvPr id="4" name="图片 3"/>
          <p:cNvPicPr>
            <a:picLocks noChangeAspect="1"/>
          </p:cNvPicPr>
          <p:nvPr/>
        </p:nvPicPr>
        <p:blipFill>
          <a:blip r:embed="rId1"/>
          <a:stretch>
            <a:fillRect/>
          </a:stretch>
        </p:blipFill>
        <p:spPr>
          <a:xfrm>
            <a:off x="7308850" y="261620"/>
            <a:ext cx="3893185" cy="1532890"/>
          </a:xfrm>
          <a:prstGeom prst="rect">
            <a:avLst/>
          </a:prstGeom>
        </p:spPr>
      </p:pic>
      <p:pic>
        <p:nvPicPr>
          <p:cNvPr id="5" name="图片 4"/>
          <p:cNvPicPr>
            <a:picLocks noChangeAspect="1"/>
          </p:cNvPicPr>
          <p:nvPr/>
        </p:nvPicPr>
        <p:blipFill>
          <a:blip r:embed="rId2"/>
          <a:stretch>
            <a:fillRect/>
          </a:stretch>
        </p:blipFill>
        <p:spPr>
          <a:xfrm>
            <a:off x="8868410" y="5586095"/>
            <a:ext cx="3253105" cy="1200150"/>
          </a:xfrm>
          <a:prstGeom prst="rect">
            <a:avLst/>
          </a:prstGeom>
        </p:spPr>
      </p:pic>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7531100" y="1479550"/>
              <a:ext cx="360" cy="171450"/>
            </p14:xfrm>
          </p:contentPart>
        </mc:Choice>
        <mc:Fallback xmlns="">
          <p:pic>
            <p:nvPicPr>
              <p:cNvPr id="6" name="墨迹 5"/>
            </p:nvPicPr>
            <p:blipFill>
              <a:blip r:embed="rId4"/>
            </p:blipFill>
            <p:spPr>
              <a:xfrm>
                <a:off x="7531100" y="1479550"/>
                <a:ext cx="360" cy="171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8159750" y="762000"/>
              <a:ext cx="190500" cy="139700"/>
            </p14:xfrm>
          </p:contentPart>
        </mc:Choice>
        <mc:Fallback xmlns="">
          <p:pic>
            <p:nvPicPr>
              <p:cNvPr id="7" name="墨迹 6"/>
            </p:nvPicPr>
            <p:blipFill>
              <a:blip r:embed="rId6"/>
            </p:blipFill>
            <p:spPr>
              <a:xfrm>
                <a:off x="8159750" y="762000"/>
                <a:ext cx="190500" cy="139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8693150" y="419100"/>
              <a:ext cx="82550" cy="196850"/>
            </p14:xfrm>
          </p:contentPart>
        </mc:Choice>
        <mc:Fallback xmlns="">
          <p:pic>
            <p:nvPicPr>
              <p:cNvPr id="8" name="墨迹 7"/>
            </p:nvPicPr>
            <p:blipFill>
              <a:blip r:embed="rId8"/>
            </p:blipFill>
            <p:spPr>
              <a:xfrm>
                <a:off x="8693150" y="419100"/>
                <a:ext cx="82550" cy="1968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9048750" y="908050"/>
              <a:ext cx="114300" cy="127000"/>
            </p14:xfrm>
          </p:contentPart>
        </mc:Choice>
        <mc:Fallback xmlns="">
          <p:pic>
            <p:nvPicPr>
              <p:cNvPr id="9" name="墨迹 8"/>
            </p:nvPicPr>
            <p:blipFill>
              <a:blip r:embed="rId10"/>
            </p:blipFill>
            <p:spPr>
              <a:xfrm>
                <a:off x="9048750" y="908050"/>
                <a:ext cx="114300" cy="1270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9118600" y="946150"/>
              <a:ext cx="12700" cy="190500"/>
            </p14:xfrm>
          </p:contentPart>
        </mc:Choice>
        <mc:Fallback xmlns="">
          <p:pic>
            <p:nvPicPr>
              <p:cNvPr id="10" name="墨迹 9"/>
            </p:nvPicPr>
            <p:blipFill>
              <a:blip r:embed="rId12"/>
            </p:blipFill>
            <p:spPr>
              <a:xfrm>
                <a:off x="9118600" y="946150"/>
                <a:ext cx="12700" cy="1905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10845800" y="927100"/>
              <a:ext cx="146050" cy="215900"/>
            </p14:xfrm>
          </p:contentPart>
        </mc:Choice>
        <mc:Fallback xmlns="">
          <p:pic>
            <p:nvPicPr>
              <p:cNvPr id="11" name="墨迹 10"/>
            </p:nvPicPr>
            <p:blipFill>
              <a:blip r:embed="rId14"/>
            </p:blipFill>
            <p:spPr>
              <a:xfrm>
                <a:off x="10845800" y="927100"/>
                <a:ext cx="146050" cy="2159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10947400" y="946150"/>
              <a:ext cx="63500" cy="6350"/>
            </p14:xfrm>
          </p:contentPart>
        </mc:Choice>
        <mc:Fallback xmlns="">
          <p:pic>
            <p:nvPicPr>
              <p:cNvPr id="12" name="墨迹 11"/>
            </p:nvPicPr>
            <p:blipFill>
              <a:blip r:embed="rId16"/>
            </p:blipFill>
            <p:spPr>
              <a:xfrm>
                <a:off x="10947400" y="946150"/>
                <a:ext cx="63500" cy="63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4064000" y="260350"/>
              <a:ext cx="292100" cy="215900"/>
            </p14:xfrm>
          </p:contentPart>
        </mc:Choice>
        <mc:Fallback xmlns="">
          <p:pic>
            <p:nvPicPr>
              <p:cNvPr id="13" name="墨迹 12"/>
            </p:nvPicPr>
            <p:blipFill>
              <a:blip r:embed="rId18"/>
            </p:blipFill>
            <p:spPr>
              <a:xfrm>
                <a:off x="4064000" y="260350"/>
                <a:ext cx="292100" cy="2159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4006850" y="165100"/>
              <a:ext cx="393700" cy="368300"/>
            </p14:xfrm>
          </p:contentPart>
        </mc:Choice>
        <mc:Fallback xmlns="">
          <p:pic>
            <p:nvPicPr>
              <p:cNvPr id="14" name="墨迹 13"/>
            </p:nvPicPr>
            <p:blipFill>
              <a:blip r:embed="rId20"/>
            </p:blipFill>
            <p:spPr>
              <a:xfrm>
                <a:off x="4006850" y="165100"/>
                <a:ext cx="393700" cy="368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4483100" y="355600"/>
              <a:ext cx="190500" cy="12700"/>
            </p14:xfrm>
          </p:contentPart>
        </mc:Choice>
        <mc:Fallback xmlns="">
          <p:pic>
            <p:nvPicPr>
              <p:cNvPr id="15" name="墨迹 14"/>
            </p:nvPicPr>
            <p:blipFill>
              <a:blip r:embed="rId22"/>
            </p:blipFill>
            <p:spPr>
              <a:xfrm>
                <a:off x="4483100" y="355600"/>
                <a:ext cx="190500" cy="127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4756150" y="120650"/>
              <a:ext cx="438150" cy="444500"/>
            </p14:xfrm>
          </p:contentPart>
        </mc:Choice>
        <mc:Fallback xmlns="">
          <p:pic>
            <p:nvPicPr>
              <p:cNvPr id="16" name="墨迹 15"/>
            </p:nvPicPr>
            <p:blipFill>
              <a:blip r:embed="rId24"/>
            </p:blipFill>
            <p:spPr>
              <a:xfrm>
                <a:off x="4756150" y="120650"/>
                <a:ext cx="438150" cy="4445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5054600" y="247650"/>
              <a:ext cx="360" cy="190500"/>
            </p14:xfrm>
          </p:contentPart>
        </mc:Choice>
        <mc:Fallback xmlns="">
          <p:pic>
            <p:nvPicPr>
              <p:cNvPr id="17" name="墨迹 16"/>
            </p:nvPicPr>
            <p:blipFill>
              <a:blip r:embed="rId26"/>
            </p:blipFill>
            <p:spPr>
              <a:xfrm>
                <a:off x="5054600" y="247650"/>
                <a:ext cx="360" cy="1905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5308600" y="222250"/>
              <a:ext cx="146050" cy="146050"/>
            </p14:xfrm>
          </p:contentPart>
        </mc:Choice>
        <mc:Fallback xmlns="">
          <p:pic>
            <p:nvPicPr>
              <p:cNvPr id="18" name="墨迹 17"/>
            </p:nvPicPr>
            <p:blipFill>
              <a:blip r:embed="rId28"/>
            </p:blipFill>
            <p:spPr>
              <a:xfrm>
                <a:off x="5308600" y="222250"/>
                <a:ext cx="146050" cy="1460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5321300" y="387350"/>
              <a:ext cx="101600" cy="63500"/>
            </p14:xfrm>
          </p:contentPart>
        </mc:Choice>
        <mc:Fallback xmlns="">
          <p:pic>
            <p:nvPicPr>
              <p:cNvPr id="19" name="墨迹 18"/>
            </p:nvPicPr>
            <p:blipFill>
              <a:blip r:embed="rId30"/>
            </p:blipFill>
            <p:spPr>
              <a:xfrm>
                <a:off x="5321300" y="387350"/>
                <a:ext cx="101600" cy="635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5505450" y="101600"/>
              <a:ext cx="165100" cy="444500"/>
            </p14:xfrm>
          </p:contentPart>
        </mc:Choice>
        <mc:Fallback xmlns="">
          <p:pic>
            <p:nvPicPr>
              <p:cNvPr id="20" name="墨迹 19"/>
            </p:nvPicPr>
            <p:blipFill>
              <a:blip r:embed="rId32"/>
            </p:blipFill>
            <p:spPr>
              <a:xfrm>
                <a:off x="5505450" y="101600"/>
                <a:ext cx="165100" cy="4445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4102100" y="692150"/>
              <a:ext cx="266700" cy="279400"/>
            </p14:xfrm>
          </p:contentPart>
        </mc:Choice>
        <mc:Fallback xmlns="">
          <p:pic>
            <p:nvPicPr>
              <p:cNvPr id="21" name="墨迹 20"/>
            </p:nvPicPr>
            <p:blipFill>
              <a:blip r:embed="rId34"/>
            </p:blipFill>
            <p:spPr>
              <a:xfrm>
                <a:off x="4102100" y="692150"/>
                <a:ext cx="266700" cy="279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4076700" y="501650"/>
              <a:ext cx="431800" cy="527050"/>
            </p14:xfrm>
          </p:contentPart>
        </mc:Choice>
        <mc:Fallback xmlns="">
          <p:pic>
            <p:nvPicPr>
              <p:cNvPr id="22" name="墨迹 21"/>
            </p:nvPicPr>
            <p:blipFill>
              <a:blip r:embed="rId36"/>
            </p:blipFill>
            <p:spPr>
              <a:xfrm>
                <a:off x="4076700" y="501650"/>
                <a:ext cx="431800" cy="5270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4597400" y="787400"/>
              <a:ext cx="222250" cy="360"/>
            </p14:xfrm>
          </p:contentPart>
        </mc:Choice>
        <mc:Fallback xmlns="">
          <p:pic>
            <p:nvPicPr>
              <p:cNvPr id="23" name="墨迹 22"/>
            </p:nvPicPr>
            <p:blipFill>
              <a:blip r:embed="rId38"/>
            </p:blipFill>
            <p:spPr>
              <a:xfrm>
                <a:off x="4597400" y="787400"/>
                <a:ext cx="22225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4965700" y="781050"/>
              <a:ext cx="273050" cy="190500"/>
            </p14:xfrm>
          </p:contentPart>
        </mc:Choice>
        <mc:Fallback xmlns="">
          <p:pic>
            <p:nvPicPr>
              <p:cNvPr id="24" name="墨迹 23"/>
            </p:nvPicPr>
            <p:blipFill>
              <a:blip r:embed="rId40"/>
            </p:blipFill>
            <p:spPr>
              <a:xfrm>
                <a:off x="4965700" y="781050"/>
                <a:ext cx="273050" cy="1905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4845050" y="673100"/>
              <a:ext cx="419100" cy="400050"/>
            </p14:xfrm>
          </p:contentPart>
        </mc:Choice>
        <mc:Fallback xmlns="">
          <p:pic>
            <p:nvPicPr>
              <p:cNvPr id="25" name="墨迹 24"/>
            </p:nvPicPr>
            <p:blipFill>
              <a:blip r:embed="rId42"/>
            </p:blipFill>
            <p:spPr>
              <a:xfrm>
                <a:off x="4845050" y="673100"/>
                <a:ext cx="419100" cy="4000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5384800" y="723900"/>
              <a:ext cx="107950" cy="107950"/>
            </p14:xfrm>
          </p:contentPart>
        </mc:Choice>
        <mc:Fallback xmlns="">
          <p:pic>
            <p:nvPicPr>
              <p:cNvPr id="26" name="墨迹 25"/>
            </p:nvPicPr>
            <p:blipFill>
              <a:blip r:embed="rId44"/>
            </p:blipFill>
            <p:spPr>
              <a:xfrm>
                <a:off x="5384800" y="723900"/>
                <a:ext cx="107950" cy="1079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5321300" y="920750"/>
              <a:ext cx="158750" cy="44450"/>
            </p14:xfrm>
          </p:contentPart>
        </mc:Choice>
        <mc:Fallback xmlns="">
          <p:pic>
            <p:nvPicPr>
              <p:cNvPr id="27" name="墨迹 26"/>
            </p:nvPicPr>
            <p:blipFill>
              <a:blip r:embed="rId46"/>
            </p:blipFill>
            <p:spPr>
              <a:xfrm>
                <a:off x="5321300" y="920750"/>
                <a:ext cx="158750" cy="444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5467350" y="787400"/>
              <a:ext cx="50800" cy="38100"/>
            </p14:xfrm>
          </p:contentPart>
        </mc:Choice>
        <mc:Fallback xmlns="">
          <p:pic>
            <p:nvPicPr>
              <p:cNvPr id="28" name="墨迹 27"/>
            </p:nvPicPr>
            <p:blipFill>
              <a:blip r:embed="rId48"/>
            </p:blipFill>
            <p:spPr>
              <a:xfrm>
                <a:off x="5467350" y="787400"/>
                <a:ext cx="50800" cy="381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5619750" y="660400"/>
              <a:ext cx="31750" cy="330200"/>
            </p14:xfrm>
          </p:contentPart>
        </mc:Choice>
        <mc:Fallback xmlns="">
          <p:pic>
            <p:nvPicPr>
              <p:cNvPr id="29" name="墨迹 28"/>
            </p:nvPicPr>
            <p:blipFill>
              <a:blip r:embed="rId50"/>
            </p:blipFill>
            <p:spPr>
              <a:xfrm>
                <a:off x="5619750" y="660400"/>
                <a:ext cx="31750" cy="3302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4146550" y="1174750"/>
              <a:ext cx="215900" cy="101600"/>
            </p14:xfrm>
          </p:contentPart>
        </mc:Choice>
        <mc:Fallback xmlns="">
          <p:pic>
            <p:nvPicPr>
              <p:cNvPr id="30" name="墨迹 29"/>
            </p:nvPicPr>
            <p:blipFill>
              <a:blip r:embed="rId52"/>
            </p:blipFill>
            <p:spPr>
              <a:xfrm>
                <a:off x="4146550" y="1174750"/>
                <a:ext cx="215900" cy="1016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4197350" y="1130300"/>
              <a:ext cx="57150" cy="215900"/>
            </p14:xfrm>
          </p:contentPart>
        </mc:Choice>
        <mc:Fallback xmlns="">
          <p:pic>
            <p:nvPicPr>
              <p:cNvPr id="31" name="墨迹 30"/>
            </p:nvPicPr>
            <p:blipFill>
              <a:blip r:embed="rId54"/>
            </p:blipFill>
            <p:spPr>
              <a:xfrm>
                <a:off x="4197350" y="1130300"/>
                <a:ext cx="57150" cy="2159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4051300" y="1054100"/>
              <a:ext cx="381000" cy="400050"/>
            </p14:xfrm>
          </p:contentPart>
        </mc:Choice>
        <mc:Fallback xmlns="">
          <p:pic>
            <p:nvPicPr>
              <p:cNvPr id="32" name="墨迹 31"/>
            </p:nvPicPr>
            <p:blipFill>
              <a:blip r:embed="rId56"/>
            </p:blipFill>
            <p:spPr>
              <a:xfrm>
                <a:off x="4051300" y="1054100"/>
                <a:ext cx="381000" cy="4000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4546600" y="1174750"/>
              <a:ext cx="184150" cy="6350"/>
            </p14:xfrm>
          </p:contentPart>
        </mc:Choice>
        <mc:Fallback xmlns="">
          <p:pic>
            <p:nvPicPr>
              <p:cNvPr id="33" name="墨迹 32"/>
            </p:nvPicPr>
            <p:blipFill>
              <a:blip r:embed="rId58"/>
            </p:blipFill>
            <p:spPr>
              <a:xfrm>
                <a:off x="4546600" y="1174750"/>
                <a:ext cx="184150" cy="63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4940300" y="1174750"/>
              <a:ext cx="120650" cy="247650"/>
            </p14:xfrm>
          </p:contentPart>
        </mc:Choice>
        <mc:Fallback xmlns="">
          <p:pic>
            <p:nvPicPr>
              <p:cNvPr id="34" name="墨迹 33"/>
            </p:nvPicPr>
            <p:blipFill>
              <a:blip r:embed="rId60"/>
            </p:blipFill>
            <p:spPr>
              <a:xfrm>
                <a:off x="4940300" y="1174750"/>
                <a:ext cx="120650" cy="2476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4813300" y="1079500"/>
              <a:ext cx="393700" cy="444500"/>
            </p14:xfrm>
          </p:contentPart>
        </mc:Choice>
        <mc:Fallback xmlns="">
          <p:pic>
            <p:nvPicPr>
              <p:cNvPr id="35" name="墨迹 34"/>
            </p:nvPicPr>
            <p:blipFill>
              <a:blip r:embed="rId62"/>
            </p:blipFill>
            <p:spPr>
              <a:xfrm>
                <a:off x="4813300" y="1079500"/>
                <a:ext cx="393700" cy="4445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5416550" y="1187450"/>
              <a:ext cx="165100" cy="114300"/>
            </p14:xfrm>
          </p:contentPart>
        </mc:Choice>
        <mc:Fallback xmlns="">
          <p:pic>
            <p:nvPicPr>
              <p:cNvPr id="36" name="墨迹 35"/>
            </p:nvPicPr>
            <p:blipFill>
              <a:blip r:embed="rId64"/>
            </p:blipFill>
            <p:spPr>
              <a:xfrm>
                <a:off x="5416550" y="1187450"/>
                <a:ext cx="165100" cy="1143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5422900" y="1371600"/>
              <a:ext cx="133350" cy="38100"/>
            </p14:xfrm>
          </p:contentPart>
        </mc:Choice>
        <mc:Fallback xmlns="">
          <p:pic>
            <p:nvPicPr>
              <p:cNvPr id="37" name="墨迹 36"/>
            </p:nvPicPr>
            <p:blipFill>
              <a:blip r:embed="rId66"/>
            </p:blipFill>
            <p:spPr>
              <a:xfrm>
                <a:off x="5422900" y="1371600"/>
                <a:ext cx="133350" cy="381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5626100" y="1308100"/>
              <a:ext cx="101600" cy="12700"/>
            </p14:xfrm>
          </p:contentPart>
        </mc:Choice>
        <mc:Fallback xmlns="">
          <p:pic>
            <p:nvPicPr>
              <p:cNvPr id="38" name="墨迹 37"/>
            </p:nvPicPr>
            <p:blipFill>
              <a:blip r:embed="rId68"/>
            </p:blipFill>
            <p:spPr>
              <a:xfrm>
                <a:off x="5626100" y="1308100"/>
                <a:ext cx="101600" cy="127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5778500" y="1168400"/>
              <a:ext cx="158750" cy="247650"/>
            </p14:xfrm>
          </p:contentPart>
        </mc:Choice>
        <mc:Fallback xmlns="">
          <p:pic>
            <p:nvPicPr>
              <p:cNvPr id="39" name="墨迹 38"/>
            </p:nvPicPr>
            <p:blipFill>
              <a:blip r:embed="rId70"/>
            </p:blipFill>
            <p:spPr>
              <a:xfrm>
                <a:off x="5778500" y="1168400"/>
                <a:ext cx="158750" cy="2476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5835650" y="1174750"/>
              <a:ext cx="171450" cy="6350"/>
            </p14:xfrm>
          </p:contentPart>
        </mc:Choice>
        <mc:Fallback xmlns="">
          <p:pic>
            <p:nvPicPr>
              <p:cNvPr id="40" name="墨迹 39"/>
            </p:nvPicPr>
            <p:blipFill>
              <a:blip r:embed="rId72"/>
            </p:blipFill>
            <p:spPr>
              <a:xfrm>
                <a:off x="5835650" y="1174750"/>
                <a:ext cx="171450" cy="63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4165600" y="1504950"/>
              <a:ext cx="203200" cy="133350"/>
            </p14:xfrm>
          </p:contentPart>
        </mc:Choice>
        <mc:Fallback xmlns="">
          <p:pic>
            <p:nvPicPr>
              <p:cNvPr id="41" name="墨迹 40"/>
            </p:nvPicPr>
            <p:blipFill>
              <a:blip r:embed="rId74"/>
            </p:blipFill>
            <p:spPr>
              <a:xfrm>
                <a:off x="4165600" y="1504950"/>
                <a:ext cx="203200" cy="1333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4102100" y="1428750"/>
              <a:ext cx="368300" cy="355600"/>
            </p14:xfrm>
          </p:contentPart>
        </mc:Choice>
        <mc:Fallback xmlns="">
          <p:pic>
            <p:nvPicPr>
              <p:cNvPr id="42" name="墨迹 41"/>
            </p:nvPicPr>
            <p:blipFill>
              <a:blip r:embed="rId76"/>
            </p:blipFill>
            <p:spPr>
              <a:xfrm>
                <a:off x="4102100" y="1428750"/>
                <a:ext cx="368300" cy="3556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4591050" y="1581150"/>
              <a:ext cx="203200" cy="25400"/>
            </p14:xfrm>
          </p:contentPart>
        </mc:Choice>
        <mc:Fallback xmlns="">
          <p:pic>
            <p:nvPicPr>
              <p:cNvPr id="43" name="墨迹 42"/>
            </p:nvPicPr>
            <p:blipFill>
              <a:blip r:embed="rId78"/>
            </p:blipFill>
            <p:spPr>
              <a:xfrm>
                <a:off x="4591050" y="1581150"/>
                <a:ext cx="203200" cy="254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4953000" y="1562100"/>
              <a:ext cx="222250" cy="101600"/>
            </p14:xfrm>
          </p:contentPart>
        </mc:Choice>
        <mc:Fallback xmlns="">
          <p:pic>
            <p:nvPicPr>
              <p:cNvPr id="44" name="墨迹 43"/>
            </p:nvPicPr>
            <p:blipFill>
              <a:blip r:embed="rId80"/>
            </p:blipFill>
            <p:spPr>
              <a:xfrm>
                <a:off x="4953000" y="1562100"/>
                <a:ext cx="222250" cy="1016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5080000" y="1625600"/>
              <a:ext cx="57150" cy="139700"/>
            </p14:xfrm>
          </p:contentPart>
        </mc:Choice>
        <mc:Fallback xmlns="">
          <p:pic>
            <p:nvPicPr>
              <p:cNvPr id="45" name="墨迹 44"/>
            </p:nvPicPr>
            <p:blipFill>
              <a:blip r:embed="rId82"/>
            </p:blipFill>
            <p:spPr>
              <a:xfrm>
                <a:off x="5080000" y="1625600"/>
                <a:ext cx="57150" cy="1397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4914900" y="1517650"/>
              <a:ext cx="304800" cy="330200"/>
            </p14:xfrm>
          </p:contentPart>
        </mc:Choice>
        <mc:Fallback xmlns="">
          <p:pic>
            <p:nvPicPr>
              <p:cNvPr id="46" name="墨迹 45"/>
            </p:nvPicPr>
            <p:blipFill>
              <a:blip r:embed="rId84"/>
            </p:blipFill>
            <p:spPr>
              <a:xfrm>
                <a:off x="4914900" y="1517650"/>
                <a:ext cx="304800" cy="3302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5530850" y="1612900"/>
              <a:ext cx="146050" cy="101600"/>
            </p14:xfrm>
          </p:contentPart>
        </mc:Choice>
        <mc:Fallback xmlns="">
          <p:pic>
            <p:nvPicPr>
              <p:cNvPr id="47" name="墨迹 46"/>
            </p:nvPicPr>
            <p:blipFill>
              <a:blip r:embed="rId86"/>
            </p:blipFill>
            <p:spPr>
              <a:xfrm>
                <a:off x="5530850" y="1612900"/>
                <a:ext cx="146050" cy="1016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5505450" y="1784350"/>
              <a:ext cx="101600" cy="25400"/>
            </p14:xfrm>
          </p:contentPart>
        </mc:Choice>
        <mc:Fallback xmlns="">
          <p:pic>
            <p:nvPicPr>
              <p:cNvPr id="48" name="墨迹 47"/>
            </p:nvPicPr>
            <p:blipFill>
              <a:blip r:embed="rId88"/>
            </p:blipFill>
            <p:spPr>
              <a:xfrm>
                <a:off x="5505450" y="1784350"/>
                <a:ext cx="101600" cy="254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5784850" y="1631950"/>
              <a:ext cx="336550" cy="184150"/>
            </p14:xfrm>
          </p:contentPart>
        </mc:Choice>
        <mc:Fallback xmlns="">
          <p:pic>
            <p:nvPicPr>
              <p:cNvPr id="49" name="墨迹 48"/>
            </p:nvPicPr>
            <p:blipFill>
              <a:blip r:embed="rId90"/>
            </p:blipFill>
            <p:spPr>
              <a:xfrm>
                <a:off x="5784850" y="1631950"/>
                <a:ext cx="336550" cy="1841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墨迹 49"/>
              <p14:cNvContentPartPr/>
              <p14:nvPr/>
            </p14:nvContentPartPr>
            <p14:xfrm>
              <a:off x="6502400" y="209550"/>
              <a:ext cx="196850" cy="273050"/>
            </p14:xfrm>
          </p:contentPart>
        </mc:Choice>
        <mc:Fallback xmlns="">
          <p:pic>
            <p:nvPicPr>
              <p:cNvPr id="50" name="墨迹 49"/>
            </p:nvPicPr>
            <p:blipFill>
              <a:blip r:embed="rId92"/>
            </p:blipFill>
            <p:spPr>
              <a:xfrm>
                <a:off x="6502400" y="209550"/>
                <a:ext cx="196850" cy="27305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墨迹 50"/>
              <p14:cNvContentPartPr/>
              <p14:nvPr/>
            </p14:nvContentPartPr>
            <p14:xfrm>
              <a:off x="6610350" y="228600"/>
              <a:ext cx="127000" cy="360"/>
            </p14:xfrm>
          </p:contentPart>
        </mc:Choice>
        <mc:Fallback xmlns="">
          <p:pic>
            <p:nvPicPr>
              <p:cNvPr id="51" name="墨迹 50"/>
            </p:nvPicPr>
            <p:blipFill>
              <a:blip r:embed="rId94"/>
            </p:blipFill>
            <p:spPr>
              <a:xfrm>
                <a:off x="6610350" y="228600"/>
                <a:ext cx="127000" cy="3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墨迹 51"/>
              <p14:cNvContentPartPr/>
              <p14:nvPr/>
            </p14:nvContentPartPr>
            <p14:xfrm>
              <a:off x="6388100" y="19050"/>
              <a:ext cx="654050" cy="711200"/>
            </p14:xfrm>
          </p:contentPart>
        </mc:Choice>
        <mc:Fallback xmlns="">
          <p:pic>
            <p:nvPicPr>
              <p:cNvPr id="52" name="墨迹 51"/>
            </p:nvPicPr>
            <p:blipFill>
              <a:blip r:embed="rId96"/>
            </p:blipFill>
            <p:spPr>
              <a:xfrm>
                <a:off x="6388100" y="19050"/>
                <a:ext cx="654050" cy="7112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墨迹 52"/>
              <p14:cNvContentPartPr/>
              <p14:nvPr/>
            </p14:nvContentPartPr>
            <p14:xfrm>
              <a:off x="7207250" y="323850"/>
              <a:ext cx="190500" cy="360"/>
            </p14:xfrm>
          </p:contentPart>
        </mc:Choice>
        <mc:Fallback xmlns="">
          <p:pic>
            <p:nvPicPr>
              <p:cNvPr id="53" name="墨迹 52"/>
            </p:nvPicPr>
            <p:blipFill>
              <a:blip r:embed="rId98"/>
            </p:blipFill>
            <p:spPr>
              <a:xfrm>
                <a:off x="7207250" y="323850"/>
                <a:ext cx="190500" cy="3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墨迹 53"/>
              <p14:cNvContentPartPr/>
              <p14:nvPr/>
            </p14:nvContentPartPr>
            <p14:xfrm>
              <a:off x="7594600" y="133350"/>
              <a:ext cx="203200" cy="114300"/>
            </p14:xfrm>
          </p:contentPart>
        </mc:Choice>
        <mc:Fallback xmlns="">
          <p:pic>
            <p:nvPicPr>
              <p:cNvPr id="54" name="墨迹 53"/>
            </p:nvPicPr>
            <p:blipFill>
              <a:blip r:embed="rId100"/>
            </p:blipFill>
            <p:spPr>
              <a:xfrm>
                <a:off x="7594600" y="133350"/>
                <a:ext cx="203200" cy="1143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墨迹 54"/>
              <p14:cNvContentPartPr/>
              <p14:nvPr/>
            </p14:nvContentPartPr>
            <p14:xfrm>
              <a:off x="7696200" y="203200"/>
              <a:ext cx="63500" cy="228600"/>
            </p14:xfrm>
          </p:contentPart>
        </mc:Choice>
        <mc:Fallback xmlns="">
          <p:pic>
            <p:nvPicPr>
              <p:cNvPr id="55" name="墨迹 54"/>
            </p:nvPicPr>
            <p:blipFill>
              <a:blip r:embed="rId102"/>
            </p:blipFill>
            <p:spPr>
              <a:xfrm>
                <a:off x="7696200" y="203200"/>
                <a:ext cx="63500" cy="2286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墨迹 55"/>
              <p14:cNvContentPartPr/>
              <p14:nvPr/>
            </p14:nvContentPartPr>
            <p14:xfrm>
              <a:off x="7531100" y="88900"/>
              <a:ext cx="368300" cy="495300"/>
            </p14:xfrm>
          </p:contentPart>
        </mc:Choice>
        <mc:Fallback xmlns="">
          <p:pic>
            <p:nvPicPr>
              <p:cNvPr id="56" name="墨迹 55"/>
            </p:nvPicPr>
            <p:blipFill>
              <a:blip r:embed="rId104"/>
            </p:blipFill>
            <p:spPr>
              <a:xfrm>
                <a:off x="7531100" y="88900"/>
                <a:ext cx="368300" cy="4953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墨迹 56"/>
              <p14:cNvContentPartPr/>
              <p14:nvPr/>
            </p14:nvContentPartPr>
            <p14:xfrm>
              <a:off x="8089900" y="177800"/>
              <a:ext cx="196850" cy="184150"/>
            </p14:xfrm>
          </p:contentPart>
        </mc:Choice>
        <mc:Fallback xmlns="">
          <p:pic>
            <p:nvPicPr>
              <p:cNvPr id="57" name="墨迹 56"/>
            </p:nvPicPr>
            <p:blipFill>
              <a:blip r:embed="rId106"/>
            </p:blipFill>
            <p:spPr>
              <a:xfrm>
                <a:off x="8089900" y="177800"/>
                <a:ext cx="196850" cy="1841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墨迹 57"/>
              <p14:cNvContentPartPr/>
              <p14:nvPr/>
            </p14:nvContentPartPr>
            <p14:xfrm>
              <a:off x="8121650" y="368300"/>
              <a:ext cx="273050" cy="57150"/>
            </p14:xfrm>
          </p:contentPart>
        </mc:Choice>
        <mc:Fallback xmlns="">
          <p:pic>
            <p:nvPicPr>
              <p:cNvPr id="58" name="墨迹 57"/>
            </p:nvPicPr>
            <p:blipFill>
              <a:blip r:embed="rId108"/>
            </p:blipFill>
            <p:spPr>
              <a:xfrm>
                <a:off x="8121650" y="368300"/>
                <a:ext cx="273050" cy="571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墨迹 58"/>
              <p14:cNvContentPartPr/>
              <p14:nvPr/>
            </p14:nvContentPartPr>
            <p14:xfrm>
              <a:off x="8407400" y="215900"/>
              <a:ext cx="127000" cy="260350"/>
            </p14:xfrm>
          </p:contentPart>
        </mc:Choice>
        <mc:Fallback xmlns="">
          <p:pic>
            <p:nvPicPr>
              <p:cNvPr id="59" name="墨迹 58"/>
            </p:nvPicPr>
            <p:blipFill>
              <a:blip r:embed="rId110"/>
            </p:blipFill>
            <p:spPr>
              <a:xfrm>
                <a:off x="8407400" y="215900"/>
                <a:ext cx="127000" cy="260350"/>
              </a:xfrm>
              <a:prstGeom prst="rect"/>
            </p:spPr>
          </p:pic>
        </mc:Fallback>
      </mc:AlternateContent>
    </p:spTree>
    <p:custDataLst>
      <p:tags r:id="rId11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不等式标准化</a:t>
            </a:r>
            <a:endParaRPr lang="zh-CN" altLang="en-US"/>
          </a:p>
        </p:txBody>
      </p:sp>
      <p:sp>
        <p:nvSpPr>
          <p:cNvPr id="3" name="内容占位符 2"/>
          <p:cNvSpPr>
            <a:spLocks noGrp="1"/>
          </p:cNvSpPr>
          <p:nvPr>
            <p:ph idx="1"/>
          </p:nvPr>
        </p:nvSpPr>
        <p:spPr/>
        <p:txBody>
          <a:bodyPr>
            <a:normAutofit lnSpcReduction="10000"/>
          </a:bodyPr>
          <a:p>
            <a:r>
              <a:rPr lang="zh-CN" altLang="en-US"/>
              <a:t>有的题目中，不等式的样子是，各种各样的，这个时候为了解决问题，我们需要</a:t>
            </a:r>
            <a:r>
              <a:rPr lang="zh-CN" altLang="en-US">
                <a:solidFill>
                  <a:srgbClr val="FF0000"/>
                </a:solidFill>
              </a:rPr>
              <a:t>统一</a:t>
            </a:r>
            <a:r>
              <a:rPr lang="zh-CN" altLang="en-US"/>
              <a:t>他们的格式。</a:t>
            </a:r>
            <a:endParaRPr lang="zh-CN" altLang="en-US"/>
          </a:p>
          <a:p>
            <a:r>
              <a:rPr lang="zh-CN" altLang="en-US"/>
              <a:t>首先需要关注最后的问题是什么，如果需要求的是两个变量差的最大值，那么需要将所有不等式转变成"</a:t>
            </a:r>
            <a:r>
              <a:rPr lang="zh-CN" altLang="en-US">
                <a:solidFill>
                  <a:srgbClr val="143CEA"/>
                </a:solidFill>
              </a:rPr>
              <a:t>&lt;=</a:t>
            </a:r>
            <a:r>
              <a:rPr lang="zh-CN" altLang="en-US"/>
              <a:t>"的形式，</a:t>
            </a:r>
            <a:r>
              <a:rPr lang="zh-CN" altLang="en-US">
                <a:solidFill>
                  <a:srgbClr val="143CEA"/>
                </a:solidFill>
              </a:rPr>
              <a:t>建图后求最短路</a:t>
            </a:r>
            <a:r>
              <a:rPr lang="zh-CN" altLang="en-US"/>
              <a:t>；相反，如果需要求的是两个变量差的最小值，那么需要将所有不等式转化成"</a:t>
            </a:r>
            <a:r>
              <a:rPr lang="zh-CN" altLang="en-US">
                <a:solidFill>
                  <a:srgbClr val="143CEA"/>
                </a:solidFill>
              </a:rPr>
              <a:t>&gt;=</a:t>
            </a:r>
            <a:r>
              <a:rPr lang="zh-CN" altLang="en-US"/>
              <a:t>"，</a:t>
            </a:r>
            <a:r>
              <a:rPr lang="zh-CN" altLang="en-US">
                <a:solidFill>
                  <a:srgbClr val="143CEA"/>
                </a:solidFill>
              </a:rPr>
              <a:t>建图后求最长路</a:t>
            </a:r>
            <a:r>
              <a:rPr lang="zh-CN" altLang="en-US"/>
              <a:t>。</a:t>
            </a:r>
            <a:r>
              <a:rPr lang="zh-CN" altLang="en-US" sz="2000"/>
              <a:t>（前页分析已得原因）</a:t>
            </a:r>
            <a:endParaRPr lang="zh-CN" altLang="en-US" sz="2000"/>
          </a:p>
          <a:p>
            <a:r>
              <a:rPr lang="zh-CN" altLang="en-US"/>
              <a:t>如果有形如：A - B = c 这样的等式呢？我们可以将它转化成以下两个不等式：</a:t>
            </a:r>
            <a:endParaRPr lang="zh-CN" altLang="en-US"/>
          </a:p>
          <a:p>
            <a:r>
              <a:rPr lang="zh-CN" altLang="en-US"/>
              <a:t>        A - B &gt;= c      A - B &lt;= c     </a:t>
            </a:r>
            <a:endParaRPr lang="zh-CN" altLang="en-US"/>
          </a:p>
          <a:p>
            <a:r>
              <a:rPr lang="zh-CN" altLang="en-US"/>
              <a:t>再通过上面的方法将其中一种</a:t>
            </a:r>
            <a:r>
              <a:rPr lang="zh-CN" altLang="en-US">
                <a:solidFill>
                  <a:srgbClr val="FF0000"/>
                </a:solidFill>
              </a:rPr>
              <a:t>不等号反向（数学知识）</a:t>
            </a:r>
            <a:r>
              <a:rPr lang="zh-CN" altLang="en-US"/>
              <a:t>，建图即可。</a:t>
            </a:r>
            <a:endParaRPr lang="zh-CN" altLang="en-US"/>
          </a:p>
          <a:p>
            <a:r>
              <a:rPr lang="zh-CN" altLang="en-US"/>
              <a:t>最后，如果这些变量都是</a:t>
            </a:r>
            <a:r>
              <a:rPr lang="zh-CN" altLang="en-US">
                <a:solidFill>
                  <a:srgbClr val="FF0000"/>
                </a:solidFill>
              </a:rPr>
              <a:t>整数域</a:t>
            </a:r>
            <a:r>
              <a:rPr lang="zh-CN" altLang="en-US"/>
              <a:t>上的，那么遇到A - B &lt; c这样的不带等号的不等式，我们需要将它转化成"&lt;="或者"&gt;="的形式，即 A - B &lt;= c - 1。</a:t>
            </a:r>
            <a:endParaRPr lang="zh-CN" alt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568950" y="762000"/>
              <a:ext cx="57150" cy="165100"/>
            </p14:xfrm>
          </p:contentPart>
        </mc:Choice>
        <mc:Fallback xmlns="">
          <p:pic>
            <p:nvPicPr>
              <p:cNvPr id="4" name="墨迹 3"/>
            </p:nvPicPr>
            <p:blipFill>
              <a:blip r:embed="rId2"/>
            </p:blipFill>
            <p:spPr>
              <a:xfrm>
                <a:off x="5568950" y="762000"/>
                <a:ext cx="57150" cy="1651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600700" y="679450"/>
              <a:ext cx="50800" cy="114300"/>
            </p14:xfrm>
          </p:contentPart>
        </mc:Choice>
        <mc:Fallback xmlns="">
          <p:pic>
            <p:nvPicPr>
              <p:cNvPr id="5" name="墨迹 4"/>
            </p:nvPicPr>
            <p:blipFill>
              <a:blip r:embed="rId4"/>
            </p:blipFill>
            <p:spPr>
              <a:xfrm>
                <a:off x="5600700" y="679450"/>
                <a:ext cx="50800" cy="1143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816600" y="800100"/>
              <a:ext cx="19050" cy="190500"/>
            </p14:xfrm>
          </p:contentPart>
        </mc:Choice>
        <mc:Fallback xmlns="">
          <p:pic>
            <p:nvPicPr>
              <p:cNvPr id="6" name="墨迹 5"/>
            </p:nvPicPr>
            <p:blipFill>
              <a:blip r:embed="rId6"/>
            </p:blipFill>
            <p:spPr>
              <a:xfrm>
                <a:off x="5816600" y="800100"/>
                <a:ext cx="19050" cy="1905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530850" y="654050"/>
              <a:ext cx="158750" cy="260350"/>
            </p14:xfrm>
          </p:contentPart>
        </mc:Choice>
        <mc:Fallback xmlns="">
          <p:pic>
            <p:nvPicPr>
              <p:cNvPr id="7" name="墨迹 6"/>
            </p:nvPicPr>
            <p:blipFill>
              <a:blip r:embed="rId8"/>
            </p:blipFill>
            <p:spPr>
              <a:xfrm>
                <a:off x="5530850" y="654050"/>
                <a:ext cx="158750" cy="260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6013450" y="742950"/>
              <a:ext cx="177800" cy="360"/>
            </p14:xfrm>
          </p:contentPart>
        </mc:Choice>
        <mc:Fallback xmlns="">
          <p:pic>
            <p:nvPicPr>
              <p:cNvPr id="8" name="墨迹 7"/>
            </p:nvPicPr>
            <p:blipFill>
              <a:blip r:embed="rId10"/>
            </p:blipFill>
            <p:spPr>
              <a:xfrm>
                <a:off x="6013450" y="742950"/>
                <a:ext cx="1778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6305550" y="596900"/>
              <a:ext cx="165100" cy="495300"/>
            </p14:xfrm>
          </p:contentPart>
        </mc:Choice>
        <mc:Fallback xmlns="">
          <p:pic>
            <p:nvPicPr>
              <p:cNvPr id="9" name="墨迹 8"/>
            </p:nvPicPr>
            <p:blipFill>
              <a:blip r:embed="rId12"/>
            </p:blipFill>
            <p:spPr>
              <a:xfrm>
                <a:off x="6305550" y="596900"/>
                <a:ext cx="165100" cy="4953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6489700" y="946150"/>
              <a:ext cx="360" cy="95250"/>
            </p14:xfrm>
          </p:contentPart>
        </mc:Choice>
        <mc:Fallback xmlns="">
          <p:pic>
            <p:nvPicPr>
              <p:cNvPr id="10" name="墨迹 9"/>
            </p:nvPicPr>
            <p:blipFill>
              <a:blip r:embed="rId14"/>
            </p:blipFill>
            <p:spPr>
              <a:xfrm>
                <a:off x="6489700" y="946150"/>
                <a:ext cx="360" cy="952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6737350" y="736600"/>
              <a:ext cx="127000" cy="152400"/>
            </p14:xfrm>
          </p:contentPart>
        </mc:Choice>
        <mc:Fallback xmlns="">
          <p:pic>
            <p:nvPicPr>
              <p:cNvPr id="11" name="墨迹 10"/>
            </p:nvPicPr>
            <p:blipFill>
              <a:blip r:embed="rId16"/>
            </p:blipFill>
            <p:spPr>
              <a:xfrm>
                <a:off x="6737350" y="736600"/>
                <a:ext cx="127000" cy="152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6756400" y="933450"/>
              <a:ext cx="146050" cy="76200"/>
            </p14:xfrm>
          </p:contentPart>
        </mc:Choice>
        <mc:Fallback xmlns="">
          <p:pic>
            <p:nvPicPr>
              <p:cNvPr id="12" name="墨迹 11"/>
            </p:nvPicPr>
            <p:blipFill>
              <a:blip r:embed="rId18"/>
            </p:blipFill>
            <p:spPr>
              <a:xfrm>
                <a:off x="6756400" y="933450"/>
                <a:ext cx="146050" cy="762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7156450" y="711200"/>
              <a:ext cx="171450" cy="298450"/>
            </p14:xfrm>
          </p:contentPart>
        </mc:Choice>
        <mc:Fallback xmlns="">
          <p:pic>
            <p:nvPicPr>
              <p:cNvPr id="13" name="墨迹 12"/>
            </p:nvPicPr>
            <p:blipFill>
              <a:blip r:embed="rId20"/>
            </p:blipFill>
            <p:spPr>
              <a:xfrm>
                <a:off x="7156450" y="711200"/>
                <a:ext cx="171450" cy="2984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6972300" y="812800"/>
              <a:ext cx="171450" cy="273050"/>
            </p14:xfrm>
          </p:contentPart>
        </mc:Choice>
        <mc:Fallback xmlns="">
          <p:pic>
            <p:nvPicPr>
              <p:cNvPr id="14" name="墨迹 13"/>
            </p:nvPicPr>
            <p:blipFill>
              <a:blip r:embed="rId22"/>
            </p:blipFill>
            <p:spPr>
              <a:xfrm>
                <a:off x="6972300" y="812800"/>
                <a:ext cx="171450" cy="2730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5651500" y="1244600"/>
              <a:ext cx="241300" cy="196850"/>
            </p14:xfrm>
          </p:contentPart>
        </mc:Choice>
        <mc:Fallback xmlns="">
          <p:pic>
            <p:nvPicPr>
              <p:cNvPr id="15" name="墨迹 14"/>
            </p:nvPicPr>
            <p:blipFill>
              <a:blip r:embed="rId24"/>
            </p:blipFill>
            <p:spPr>
              <a:xfrm>
                <a:off x="5651500" y="1244600"/>
                <a:ext cx="241300" cy="1968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5803900" y="1130300"/>
              <a:ext cx="114300" cy="254000"/>
            </p14:xfrm>
          </p:contentPart>
        </mc:Choice>
        <mc:Fallback xmlns="">
          <p:pic>
            <p:nvPicPr>
              <p:cNvPr id="16" name="墨迹 15"/>
            </p:nvPicPr>
            <p:blipFill>
              <a:blip r:embed="rId26"/>
            </p:blipFill>
            <p:spPr>
              <a:xfrm>
                <a:off x="5803900" y="1130300"/>
                <a:ext cx="114300" cy="2540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5975350" y="1339850"/>
              <a:ext cx="190500" cy="114300"/>
            </p14:xfrm>
          </p:contentPart>
        </mc:Choice>
        <mc:Fallback xmlns="">
          <p:pic>
            <p:nvPicPr>
              <p:cNvPr id="17" name="墨迹 16"/>
            </p:nvPicPr>
            <p:blipFill>
              <a:blip r:embed="rId28"/>
            </p:blipFill>
            <p:spPr>
              <a:xfrm>
                <a:off x="5975350" y="1339850"/>
                <a:ext cx="190500" cy="1143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6210300" y="1295400"/>
              <a:ext cx="44450" cy="76200"/>
            </p14:xfrm>
          </p:contentPart>
        </mc:Choice>
        <mc:Fallback xmlns="">
          <p:pic>
            <p:nvPicPr>
              <p:cNvPr id="18" name="墨迹 17"/>
            </p:nvPicPr>
            <p:blipFill>
              <a:blip r:embed="rId30"/>
            </p:blipFill>
            <p:spPr>
              <a:xfrm>
                <a:off x="6210300" y="1295400"/>
                <a:ext cx="44450" cy="76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6407150" y="1193800"/>
              <a:ext cx="247650" cy="552450"/>
            </p14:xfrm>
          </p:contentPart>
        </mc:Choice>
        <mc:Fallback xmlns="">
          <p:pic>
            <p:nvPicPr>
              <p:cNvPr id="19" name="墨迹 18"/>
            </p:nvPicPr>
            <p:blipFill>
              <a:blip r:embed="rId32"/>
            </p:blipFill>
            <p:spPr>
              <a:xfrm>
                <a:off x="6407150" y="1193800"/>
                <a:ext cx="247650" cy="5524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6254750" y="1339850"/>
              <a:ext cx="152400" cy="25400"/>
            </p14:xfrm>
          </p:contentPart>
        </mc:Choice>
        <mc:Fallback xmlns="">
          <p:pic>
            <p:nvPicPr>
              <p:cNvPr id="20" name="墨迹 19"/>
            </p:nvPicPr>
            <p:blipFill>
              <a:blip r:embed="rId34"/>
            </p:blipFill>
            <p:spPr>
              <a:xfrm>
                <a:off x="6254750" y="1339850"/>
                <a:ext cx="152400" cy="25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6750050" y="1403350"/>
              <a:ext cx="203200" cy="165100"/>
            </p14:xfrm>
          </p:contentPart>
        </mc:Choice>
        <mc:Fallback xmlns="">
          <p:pic>
            <p:nvPicPr>
              <p:cNvPr id="21" name="墨迹 20"/>
            </p:nvPicPr>
            <p:blipFill>
              <a:blip r:embed="rId36"/>
            </p:blipFill>
            <p:spPr>
              <a:xfrm>
                <a:off x="6750050" y="1403350"/>
                <a:ext cx="203200" cy="1651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7105650" y="1295400"/>
              <a:ext cx="234950" cy="146050"/>
            </p14:xfrm>
          </p:contentPart>
        </mc:Choice>
        <mc:Fallback xmlns="">
          <p:pic>
            <p:nvPicPr>
              <p:cNvPr id="22" name="墨迹 21"/>
            </p:nvPicPr>
            <p:blipFill>
              <a:blip r:embed="rId38"/>
            </p:blipFill>
            <p:spPr>
              <a:xfrm>
                <a:off x="7105650" y="1295400"/>
                <a:ext cx="234950" cy="146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7156450" y="1428750"/>
              <a:ext cx="215900" cy="146050"/>
            </p14:xfrm>
          </p:contentPart>
        </mc:Choice>
        <mc:Fallback xmlns="">
          <p:pic>
            <p:nvPicPr>
              <p:cNvPr id="23" name="墨迹 22"/>
            </p:nvPicPr>
            <p:blipFill>
              <a:blip r:embed="rId40"/>
            </p:blipFill>
            <p:spPr>
              <a:xfrm>
                <a:off x="7156450" y="1428750"/>
                <a:ext cx="215900" cy="1460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7404100" y="1301750"/>
              <a:ext cx="165100" cy="196850"/>
            </p14:xfrm>
          </p:contentPart>
        </mc:Choice>
        <mc:Fallback xmlns="">
          <p:pic>
            <p:nvPicPr>
              <p:cNvPr id="24" name="墨迹 23"/>
            </p:nvPicPr>
            <p:blipFill>
              <a:blip r:embed="rId42"/>
            </p:blipFill>
            <p:spPr>
              <a:xfrm>
                <a:off x="7404100" y="1301750"/>
                <a:ext cx="165100" cy="1968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7607300" y="1028700"/>
              <a:ext cx="209550" cy="463550"/>
            </p14:xfrm>
          </p:contentPart>
        </mc:Choice>
        <mc:Fallback xmlns="">
          <p:pic>
            <p:nvPicPr>
              <p:cNvPr id="25" name="墨迹 24"/>
            </p:nvPicPr>
            <p:blipFill>
              <a:blip r:embed="rId44"/>
            </p:blipFill>
            <p:spPr>
              <a:xfrm>
                <a:off x="7607300" y="1028700"/>
                <a:ext cx="209550" cy="463550"/>
              </a:xfrm>
              <a:prstGeom prst="rect"/>
            </p:spPr>
          </p:pic>
        </mc:Fallback>
      </mc:AlternateContent>
    </p:spTree>
    <p:custDataLst>
      <p:tags r:id="rId45"/>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差分约束的经典应用</a:t>
            </a:r>
            <a:endParaRPr lang="zh-CN" altLang="en-US"/>
          </a:p>
        </p:txBody>
      </p:sp>
      <p:sp>
        <p:nvSpPr>
          <p:cNvPr id="3" name="内容占位符 2"/>
          <p:cNvSpPr>
            <a:spLocks noGrp="1"/>
          </p:cNvSpPr>
          <p:nvPr>
            <p:ph idx="1"/>
          </p:nvPr>
        </p:nvSpPr>
        <p:spPr/>
        <p:txBody>
          <a:bodyPr/>
          <a:p>
            <a:r>
              <a:rPr lang="zh-CN" altLang="en-US"/>
              <a:t>1、线性约束</a:t>
            </a:r>
            <a:endParaRPr lang="zh-CN" altLang="en-US"/>
          </a:p>
          <a:p>
            <a:r>
              <a:rPr lang="zh-CN" altLang="en-US"/>
              <a:t>线性约束一般是在一维空间中给出一些变量（一般定义位置），然后告诉你某两个变量的约束关系，求两个变量a和b的差值的最大值或最小值。</a:t>
            </a:r>
            <a:endParaRPr lang="zh-CN" altLang="en-US"/>
          </a:p>
          <a:p>
            <a:endParaRPr lang="zh-CN" altLang="en-US"/>
          </a:p>
        </p:txBody>
      </p:sp>
    </p:spTree>
    <p:custDataLst>
      <p:tags r:id="rId1"/>
    </p:custData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normAutofit lnSpcReduction="10000"/>
          </a:bodyPr>
          <a:p>
            <a:r>
              <a:rPr lang="en-US" altLang="zh-CN"/>
              <a:t>poj 3</a:t>
            </a:r>
            <a:r>
              <a:rPr lang="en-US" altLang="zh-CN">
                <a:sym typeface="+mn-ea"/>
              </a:rPr>
              <a:t>1</a:t>
            </a:r>
            <a:r>
              <a:rPr lang="en-US" altLang="zh-CN"/>
              <a:t>69 Layout</a:t>
            </a:r>
            <a:endParaRPr lang="en-US" altLang="zh-CN"/>
          </a:p>
          <a:p>
            <a:r>
              <a:rPr lang="en-US" altLang="zh-CN"/>
              <a:t>N个人编号为1-N，并且按照编号顺序排成一条直线，任何两个人的位置不重合，然后给定一些约束条件。</a:t>
            </a:r>
            <a:endParaRPr lang="en-US" altLang="zh-CN"/>
          </a:p>
          <a:p>
            <a:r>
              <a:rPr lang="en-US" altLang="zh-CN"/>
              <a:t>       X(X &lt;= 10000)组约束Ax Bx Cx(1 &lt;= Ax &lt; Bx &lt;= N)，表示Ax和Bx的距离不能大于Cx。</a:t>
            </a:r>
            <a:endParaRPr lang="en-US" altLang="zh-CN"/>
          </a:p>
          <a:p>
            <a:r>
              <a:rPr lang="en-US" altLang="zh-CN"/>
              <a:t>       Y(Y &lt;= 10000)组约束Ay By Cy(1 &lt;= Ay &lt; By &lt;= N)，表示Ay和By的距离不能小于Cy。</a:t>
            </a:r>
            <a:endParaRPr lang="en-US" altLang="zh-CN"/>
          </a:p>
          <a:p>
            <a:r>
              <a:rPr lang="en-US" altLang="zh-CN"/>
              <a:t> 如果这样的排列存在，输出1-N这两个人的最长可能距离，如果不存在，输出-1，如果无限长输出-2。</a:t>
            </a:r>
            <a:endParaRPr lang="en-US" altLang="zh-CN"/>
          </a:p>
          <a:p>
            <a:r>
              <a:rPr lang="en-US" altLang="zh-CN">
                <a:solidFill>
                  <a:srgbClr val="0070C0"/>
                </a:solidFill>
              </a:rPr>
              <a:t>PS:</a:t>
            </a:r>
            <a:r>
              <a:rPr lang="zh-CN" altLang="en-US">
                <a:solidFill>
                  <a:srgbClr val="0070C0"/>
                </a:solidFill>
              </a:rPr>
              <a:t>题目给的数据大型有毒现场，一个值比另一个少了个</a:t>
            </a:r>
            <a:r>
              <a:rPr lang="en-US" altLang="zh-CN">
                <a:solidFill>
                  <a:srgbClr val="0070C0"/>
                </a:solidFill>
              </a:rPr>
              <a:t>0</a:t>
            </a:r>
            <a:r>
              <a:rPr lang="zh-CN" altLang="en-US">
                <a:solidFill>
                  <a:srgbClr val="0070C0"/>
                </a:solidFill>
              </a:rPr>
              <a:t>，打错了</a:t>
            </a:r>
            <a:r>
              <a:rPr lang="en-US" altLang="zh-CN">
                <a:solidFill>
                  <a:srgbClr val="0070C0"/>
                </a:solidFill>
              </a:rPr>
              <a:t>TLE ¬_¬</a:t>
            </a:r>
            <a:endParaRPr lang="en-US" altLang="zh-CN">
              <a:solidFill>
                <a:srgbClr val="0070C0"/>
              </a:solidFill>
            </a:endParaRPr>
          </a:p>
          <a:p>
            <a:endParaRPr lang="en-US" altLang="zh-CN">
              <a:solidFill>
                <a:srgbClr val="0070C0"/>
              </a:solidFill>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143250" y="1257300"/>
              <a:ext cx="5842000" cy="203200"/>
            </p14:xfrm>
          </p:contentPart>
        </mc:Choice>
        <mc:Fallback xmlns="">
          <p:pic>
            <p:nvPicPr>
              <p:cNvPr id="4" name="墨迹 3"/>
            </p:nvPicPr>
            <p:blipFill>
              <a:blip r:embed="rId2"/>
            </p:blipFill>
            <p:spPr>
              <a:xfrm>
                <a:off x="3143250" y="1257300"/>
                <a:ext cx="5842000" cy="203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111500" y="749300"/>
              <a:ext cx="6350" cy="431800"/>
            </p14:xfrm>
          </p:contentPart>
        </mc:Choice>
        <mc:Fallback xmlns="">
          <p:pic>
            <p:nvPicPr>
              <p:cNvPr id="5" name="墨迹 4"/>
            </p:nvPicPr>
            <p:blipFill>
              <a:blip r:embed="rId4"/>
            </p:blipFill>
            <p:spPr>
              <a:xfrm>
                <a:off x="3111500" y="749300"/>
                <a:ext cx="6350" cy="431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930650" y="730250"/>
              <a:ext cx="387350" cy="273050"/>
            </p14:xfrm>
          </p:contentPart>
        </mc:Choice>
        <mc:Fallback xmlns="">
          <p:pic>
            <p:nvPicPr>
              <p:cNvPr id="6" name="墨迹 5"/>
            </p:nvPicPr>
            <p:blipFill>
              <a:blip r:embed="rId6"/>
            </p:blipFill>
            <p:spPr>
              <a:xfrm>
                <a:off x="3930650" y="730250"/>
                <a:ext cx="387350" cy="273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302250" y="565150"/>
              <a:ext cx="222250" cy="425450"/>
            </p14:xfrm>
          </p:contentPart>
        </mc:Choice>
        <mc:Fallback xmlns="">
          <p:pic>
            <p:nvPicPr>
              <p:cNvPr id="7" name="墨迹 6"/>
            </p:nvPicPr>
            <p:blipFill>
              <a:blip r:embed="rId8"/>
            </p:blipFill>
            <p:spPr>
              <a:xfrm>
                <a:off x="5302250" y="565150"/>
                <a:ext cx="222250" cy="425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6604000" y="539750"/>
              <a:ext cx="374650" cy="323850"/>
            </p14:xfrm>
          </p:contentPart>
        </mc:Choice>
        <mc:Fallback xmlns="">
          <p:pic>
            <p:nvPicPr>
              <p:cNvPr id="8" name="墨迹 7"/>
            </p:nvPicPr>
            <p:blipFill>
              <a:blip r:embed="rId10"/>
            </p:blipFill>
            <p:spPr>
              <a:xfrm>
                <a:off x="6604000" y="539750"/>
                <a:ext cx="374650" cy="3238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6838950" y="698500"/>
              <a:ext cx="6350" cy="355600"/>
            </p14:xfrm>
          </p:contentPart>
        </mc:Choice>
        <mc:Fallback xmlns="">
          <p:pic>
            <p:nvPicPr>
              <p:cNvPr id="9" name="墨迹 8"/>
            </p:nvPicPr>
            <p:blipFill>
              <a:blip r:embed="rId12"/>
            </p:blipFill>
            <p:spPr>
              <a:xfrm>
                <a:off x="6838950" y="698500"/>
                <a:ext cx="6350" cy="3556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7848600" y="546100"/>
              <a:ext cx="425450" cy="438150"/>
            </p14:xfrm>
          </p:contentPart>
        </mc:Choice>
        <mc:Fallback xmlns="">
          <p:pic>
            <p:nvPicPr>
              <p:cNvPr id="10" name="墨迹 9"/>
            </p:nvPicPr>
            <p:blipFill>
              <a:blip r:embed="rId14"/>
            </p:blipFill>
            <p:spPr>
              <a:xfrm>
                <a:off x="7848600" y="546100"/>
                <a:ext cx="425450" cy="4381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8261350" y="603250"/>
              <a:ext cx="209550" cy="6350"/>
            </p14:xfrm>
          </p:contentPart>
        </mc:Choice>
        <mc:Fallback xmlns="">
          <p:pic>
            <p:nvPicPr>
              <p:cNvPr id="11" name="墨迹 10"/>
            </p:nvPicPr>
            <p:blipFill>
              <a:blip r:embed="rId16"/>
            </p:blipFill>
            <p:spPr>
              <a:xfrm>
                <a:off x="8261350" y="603250"/>
                <a:ext cx="209550" cy="6350"/>
              </a:xfrm>
              <a:prstGeom prst="rect"/>
            </p:spPr>
          </p:pic>
        </mc:Fallback>
      </mc:AlternateContent>
    </p:spTree>
    <p:custDataLst>
      <p:tags r:id="rId17"/>
    </p:custDataLst>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解析</a:t>
            </a:r>
            <a:endParaRPr lang="zh-CN" altLang="en-US"/>
          </a:p>
        </p:txBody>
      </p:sp>
      <p:sp>
        <p:nvSpPr>
          <p:cNvPr id="3" name="内容占位符 2"/>
          <p:cNvSpPr>
            <a:spLocks noGrp="1"/>
          </p:cNvSpPr>
          <p:nvPr>
            <p:ph idx="1"/>
          </p:nvPr>
        </p:nvSpPr>
        <p:spPr>
          <a:xfrm>
            <a:off x="838200" y="1541145"/>
            <a:ext cx="10515600" cy="4971415"/>
          </a:xfrm>
        </p:spPr>
        <p:txBody>
          <a:bodyPr>
            <a:normAutofit/>
          </a:bodyPr>
          <a:p>
            <a:r>
              <a:rPr lang="zh-CN" altLang="en-US"/>
              <a:t>  像这类问题，N个人的位置在一条直线上呈线性排列，某两个人的位置满足某些约束条件，最后要求第一个人和最后一个人的最长可能距离，这种是最直白的差分约束问题，因为可以用距离作为变量列出不等式组，然后再转化成图求最短路。</a:t>
            </a:r>
            <a:endParaRPr lang="zh-CN" altLang="en-US"/>
          </a:p>
          <a:p>
            <a:r>
              <a:rPr lang="zh-CN" altLang="en-US"/>
              <a:t>      令第x个人的位置为d[x]（不妨设d[x]为x的递增函数，即随着x的增大，d[x]的位置朝着x正方向延伸）。</a:t>
            </a:r>
            <a:endParaRPr lang="zh-CN" altLang="en-US"/>
          </a:p>
          <a:p>
            <a:r>
              <a:rPr lang="zh-CN" altLang="en-US"/>
              <a:t>      那么我们可以列出一些约束条件如下：</a:t>
            </a:r>
            <a:endParaRPr lang="zh-CN" altLang="en-US"/>
          </a:p>
          <a:p>
            <a:r>
              <a:rPr lang="zh-CN" altLang="en-US"/>
              <a:t>      1、对于所有的Ax Bx Cx，有 d[Bx] - d[Ax] &lt;= Cx；</a:t>
            </a:r>
            <a:endParaRPr lang="zh-CN" altLang="en-US"/>
          </a:p>
          <a:p>
            <a:r>
              <a:rPr lang="zh-CN" altLang="en-US"/>
              <a:t>      2、对于所有的Ay By Cy，有 d[By] - d[Ay] &gt;= Cy；</a:t>
            </a:r>
            <a:endParaRPr lang="zh-CN" altLang="en-US"/>
          </a:p>
          <a:p>
            <a:r>
              <a:rPr lang="zh-CN" altLang="en-US"/>
              <a:t>      3、然后根据我们的设定，有 d[x] &gt;= d[x-1] + 1 (1 &lt; x &lt;= N)  </a:t>
            </a:r>
            <a:r>
              <a:rPr lang="zh-CN" altLang="en-US">
                <a:solidFill>
                  <a:srgbClr val="FF0000"/>
                </a:solidFill>
              </a:rPr>
              <a:t>（这个条件是表示任何两个人的位置不重合）</a:t>
            </a:r>
            <a:endParaRPr lang="zh-CN" altLang="en-US"/>
          </a:p>
          <a:p>
            <a:endParaRPr lang="zh-CN" altLang="en-US"/>
          </a:p>
        </p:txBody>
      </p:sp>
    </p:spTree>
    <p:custDataLst>
      <p:tags r:id="rId1"/>
    </p:custDataLst>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1021080"/>
            <a:ext cx="10515600" cy="5867400"/>
          </a:xfrm>
        </p:spPr>
        <p:txBody>
          <a:bodyPr>
            <a:normAutofit lnSpcReduction="20000"/>
          </a:bodyPr>
          <a:p>
            <a:pPr>
              <a:lnSpc>
                <a:spcPct val="100000"/>
              </a:lnSpc>
            </a:pPr>
            <a:r>
              <a:rPr lang="zh-CN" altLang="en-US"/>
              <a:t> 而我们需要求的是d[N] - d[1]的最大值，即表示成d[N] - d[1] &lt;= T，要求的就是这个T。</a:t>
            </a:r>
            <a:endParaRPr lang="zh-CN" altLang="en-US"/>
          </a:p>
          <a:p>
            <a:pPr>
              <a:lnSpc>
                <a:spcPct val="100000"/>
              </a:lnSpc>
            </a:pPr>
            <a:r>
              <a:rPr lang="zh-CN" altLang="en-US"/>
              <a:t>     于是我们将所有的不等式都转化成d[x] - d[y] &lt;= z的形式，如下：</a:t>
            </a:r>
            <a:endParaRPr lang="zh-CN" altLang="en-US"/>
          </a:p>
          <a:p>
            <a:pPr>
              <a:lnSpc>
                <a:spcPct val="100000"/>
              </a:lnSpc>
            </a:pPr>
            <a:r>
              <a:rPr lang="zh-CN" altLang="en-US"/>
              <a:t>      1、d[Bx]  -  d[Ax]    &lt;=    Cx</a:t>
            </a:r>
            <a:endParaRPr lang="zh-CN" altLang="en-US"/>
          </a:p>
          <a:p>
            <a:pPr>
              <a:lnSpc>
                <a:spcPct val="100000"/>
              </a:lnSpc>
            </a:pPr>
            <a:r>
              <a:rPr lang="zh-CN" altLang="en-US"/>
              <a:t>      2、d[Ay]  -  d[By]    &lt;=  -Cy</a:t>
            </a:r>
            <a:endParaRPr lang="zh-CN" altLang="en-US"/>
          </a:p>
          <a:p>
            <a:pPr>
              <a:lnSpc>
                <a:spcPct val="100000"/>
              </a:lnSpc>
            </a:pPr>
            <a:r>
              <a:rPr lang="zh-CN" altLang="en-US"/>
              <a:t>      3、d[x-1] -    d[x]    &lt;=    -1</a:t>
            </a:r>
            <a:endParaRPr lang="zh-CN" altLang="en-US"/>
          </a:p>
          <a:p>
            <a:pPr>
              <a:lnSpc>
                <a:spcPct val="100000"/>
              </a:lnSpc>
            </a:pPr>
            <a:r>
              <a:rPr lang="zh-CN" altLang="en-US"/>
              <a:t>     对于d[x] - d[y] &lt;= z，令z = w(y, x)，那么有 d[x] &lt;= d[y] + w(y, x)，所以当d[x] &gt; d[y] + w(y, x)，我们需要更新d[x]的值，这对应了最短路的松弛操作，于是问题转化成了求1到N的最短路。</a:t>
            </a:r>
            <a:endParaRPr lang="zh-CN" altLang="en-US"/>
          </a:p>
          <a:p>
            <a:pPr>
              <a:lnSpc>
                <a:spcPct val="100000"/>
              </a:lnSpc>
            </a:pPr>
            <a:r>
              <a:rPr lang="zh-CN" altLang="en-US"/>
              <a:t>       对于所有满足d[x] - d[y] &lt;= z的不等式，从y向x建立一条权值为z的有向边。</a:t>
            </a:r>
            <a:endParaRPr lang="zh-CN" altLang="en-US"/>
          </a:p>
          <a:p>
            <a:pPr>
              <a:lnSpc>
                <a:spcPct val="100000"/>
              </a:lnSpc>
            </a:pPr>
            <a:r>
              <a:rPr lang="zh-CN" altLang="en-US"/>
              <a:t>      然后从起点1出发，利用SPFA求到各个点的最短路，如果1到N不可达，说明最短路(即上文中的T)无限长，输出-2。如果某个点进入队列大于等于N次，则必定存在一条负环，即没有最短路，输出-1。否则T就等于1到N的最短路。避免没有联通，但是存在负环的情况，输出时应先判断无限解。</a:t>
            </a:r>
            <a:endParaRPr lang="zh-CN" altLang="en-US"/>
          </a:p>
          <a:p>
            <a:pPr>
              <a:lnSpc>
                <a:spcPct val="100000"/>
              </a:lnSpc>
            </a:pPr>
            <a:r>
              <a:rPr lang="zh-CN" altLang="en-US">
                <a:hlinkClick r:id="rId1" action="ppaction://hlinkfile"/>
              </a:rPr>
              <a:t>代码</a:t>
            </a:r>
            <a:endParaRPr lang="zh-CN" altLang="en-US"/>
          </a:p>
        </p:txBody>
      </p:sp>
    </p:spTree>
    <p:custDataLst>
      <p:tags r:id="rId2"/>
    </p:custData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栗子</a:t>
            </a:r>
            <a:endParaRPr lang="zh-CN" altLang="en-US"/>
          </a:p>
        </p:txBody>
      </p:sp>
      <p:sp>
        <p:nvSpPr>
          <p:cNvPr id="3" name="内容占位符 2"/>
          <p:cNvSpPr>
            <a:spLocks noGrp="1"/>
          </p:cNvSpPr>
          <p:nvPr>
            <p:ph idx="1"/>
          </p:nvPr>
        </p:nvSpPr>
        <p:spPr>
          <a:xfrm>
            <a:off x="838200" y="1691005"/>
            <a:ext cx="2000885" cy="426085"/>
          </a:xfrm>
        </p:spPr>
        <p:txBody>
          <a:bodyPr/>
          <a:p>
            <a:r>
              <a:rPr lang="zh-CN" altLang="en-US"/>
              <a:t>无向基环树</a:t>
            </a:r>
            <a:endParaRPr lang="zh-CN" altLang="en-US"/>
          </a:p>
        </p:txBody>
      </p:sp>
      <p:sp>
        <p:nvSpPr>
          <p:cNvPr id="4" name="内容占位符 2"/>
          <p:cNvSpPr>
            <a:spLocks noGrp="1"/>
          </p:cNvSpPr>
          <p:nvPr/>
        </p:nvSpPr>
        <p:spPr>
          <a:xfrm>
            <a:off x="6695440" y="1691005"/>
            <a:ext cx="2000885" cy="426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有向基环树</a:t>
            </a:r>
            <a:endParaRPr lang="zh-CN" altLang="en-US"/>
          </a:p>
        </p:txBody>
      </p:sp>
      <p:pic>
        <p:nvPicPr>
          <p:cNvPr id="5" name="图片 1" descr="IMG_256"/>
          <p:cNvPicPr>
            <a:picLocks noChangeAspect="1"/>
          </p:cNvPicPr>
          <p:nvPr/>
        </p:nvPicPr>
        <p:blipFill>
          <a:blip r:embed="rId1"/>
          <a:stretch>
            <a:fillRect/>
          </a:stretch>
        </p:blipFill>
        <p:spPr>
          <a:xfrm>
            <a:off x="838200" y="2358390"/>
            <a:ext cx="4779645" cy="2646045"/>
          </a:xfrm>
          <a:prstGeom prst="rect">
            <a:avLst/>
          </a:prstGeom>
          <a:noFill/>
          <a:ln w="9525">
            <a:noFill/>
          </a:ln>
        </p:spPr>
      </p:pic>
      <p:pic>
        <p:nvPicPr>
          <p:cNvPr id="6" name="图片 2" descr="IMG_256"/>
          <p:cNvPicPr>
            <a:picLocks noChangeAspect="1"/>
          </p:cNvPicPr>
          <p:nvPr/>
        </p:nvPicPr>
        <p:blipFill>
          <a:blip r:embed="rId2"/>
          <a:stretch>
            <a:fillRect/>
          </a:stretch>
        </p:blipFill>
        <p:spPr>
          <a:xfrm>
            <a:off x="6695440" y="2358390"/>
            <a:ext cx="4652645" cy="2646680"/>
          </a:xfrm>
          <a:prstGeom prst="rect">
            <a:avLst/>
          </a:prstGeom>
          <a:noFill/>
          <a:ln w="9525">
            <a:noFill/>
          </a:ln>
        </p:spPr>
      </p:pic>
      <p:sp>
        <p:nvSpPr>
          <p:cNvPr id="7" name="文本框 6"/>
          <p:cNvSpPr txBox="1"/>
          <p:nvPr/>
        </p:nvSpPr>
        <p:spPr>
          <a:xfrm>
            <a:off x="5142865" y="5318760"/>
            <a:ext cx="6774180" cy="368300"/>
          </a:xfrm>
          <a:prstGeom prst="rect">
            <a:avLst/>
          </a:prstGeom>
          <a:noFill/>
        </p:spPr>
        <p:txBody>
          <a:bodyPr wrap="none" rtlCol="0">
            <a:spAutoFit/>
          </a:bodyPr>
          <a:p>
            <a:r>
              <a:rPr lang="zh-CN" altLang="en-US">
                <a:solidFill>
                  <a:schemeClr val="bg1"/>
                </a:solidFill>
              </a:rPr>
              <a:t>如图为内向基环树 看上去是以环为中心 其它向环内缩 外向树反之</a:t>
            </a:r>
            <a:endParaRPr lang="en-US" altLang="zh-CN">
              <a:solidFill>
                <a:schemeClr val="bg1"/>
              </a:solidFill>
            </a:endParaRPr>
          </a:p>
        </p:txBody>
      </p:sp>
    </p:spTree>
    <p:custDataLst>
      <p:tags r:id="rId3"/>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a:t>2、区间约束</a:t>
            </a:r>
            <a:endParaRPr lang="zh-CN" altLang="en-US"/>
          </a:p>
          <a:p>
            <a:r>
              <a:rPr lang="zh-CN" altLang="en-US"/>
              <a:t>其实本质上还是一样的</a:t>
            </a:r>
            <a:r>
              <a:rPr lang="en-US" altLang="zh-CN"/>
              <a:t>…… </a:t>
            </a:r>
            <a:endParaRPr lang="en-US" altLang="zh-CN"/>
          </a:p>
          <a:p>
            <a:r>
              <a:rPr lang="zh-CN" altLang="en-US"/>
              <a:t>看例题吧</a:t>
            </a:r>
            <a:endParaRPr lang="zh-CN" altLang="en-US"/>
          </a:p>
        </p:txBody>
      </p:sp>
    </p:spTree>
    <p:custDataLst>
      <p:tags r:id="rId1"/>
    </p:custDataLst>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normAutofit lnSpcReduction="10000"/>
          </a:bodyPr>
          <a:p>
            <a:pPr>
              <a:lnSpc>
                <a:spcPct val="100000"/>
              </a:lnSpc>
            </a:pPr>
            <a:r>
              <a:rPr lang="en-US" altLang="zh-CN"/>
              <a:t>poj 1201 Intervals</a:t>
            </a:r>
            <a:endParaRPr lang="en-US" altLang="zh-CN"/>
          </a:p>
          <a:p>
            <a:pPr>
              <a:lnSpc>
                <a:spcPct val="100000"/>
              </a:lnSpc>
            </a:pPr>
            <a:r>
              <a:rPr lang="en-US" altLang="zh-CN"/>
              <a:t>给定n（n &lt;= 50000）个整点闭区间和这个区间中至少有多少整点需要被选中，每个区间的范围为[ai, bi]，并且至少有ci个点需要被选中，其中0 &lt;= ai &lt;= bi &lt;= 50000，问[0, 50000]至少需要有多少点被选中。</a:t>
            </a:r>
            <a:endParaRPr lang="en-US" altLang="zh-CN"/>
          </a:p>
          <a:p>
            <a:pPr>
              <a:lnSpc>
                <a:spcPct val="100000"/>
              </a:lnSpc>
            </a:pPr>
            <a:r>
              <a:rPr lang="en-US" altLang="zh-CN"/>
              <a:t>例如3 6 2 表示[3, 6]这个区间至少需要选择2个点，可以是3,4也可以是4,6（总情况有 C(4, 2)种 ）。</a:t>
            </a:r>
            <a:endParaRPr lang="en-US" altLang="zh-CN"/>
          </a:p>
          <a:p>
            <a:pPr>
              <a:lnSpc>
                <a:spcPct val="100000"/>
              </a:lnSpc>
            </a:pPr>
            <a:endParaRPr lang="en-US" altLang="zh-CN"/>
          </a:p>
        </p:txBody>
      </p:sp>
    </p:spTree>
    <p:custDataLst>
      <p:tags r:id="rId1"/>
    </p:custDataLst>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解析</a:t>
            </a:r>
            <a:endParaRPr lang="zh-CN" altLang="en-US"/>
          </a:p>
        </p:txBody>
      </p:sp>
      <p:sp>
        <p:nvSpPr>
          <p:cNvPr id="3" name="内容占位符 2"/>
          <p:cNvSpPr>
            <a:spLocks noGrp="1"/>
          </p:cNvSpPr>
          <p:nvPr>
            <p:ph idx="1"/>
          </p:nvPr>
        </p:nvSpPr>
        <p:spPr>
          <a:xfrm>
            <a:off x="838200" y="1825625"/>
            <a:ext cx="10515600" cy="4749165"/>
          </a:xfrm>
        </p:spPr>
        <p:txBody>
          <a:bodyPr>
            <a:normAutofit/>
          </a:bodyPr>
          <a:p>
            <a:pPr>
              <a:lnSpc>
                <a:spcPct val="90000"/>
              </a:lnSpc>
            </a:pPr>
            <a:r>
              <a:rPr lang="zh-CN" altLang="en-US"/>
              <a:t>这类问题就没有线性约束那么明显，需要将问题进行一下转化，考虑到最后需要求的是一个完整区间内至少有多少点被选中，试着用d[i]表示[0, i]这个区间至少有多少点能被选中，根据定义，可以抽象出 d[-1] = 0，对于每个区间描述，可以表示成d[ bi ]  - d[ ai - 1 ] &gt;= ci，而我们的目标要求的是 d[ 50000 ] - d[ -1 ] &gt;= T 这个不等式中的T，将所有区间描述转化成图后求-1到50000的最长路。</a:t>
            </a:r>
            <a:endParaRPr lang="zh-CN" altLang="en-US"/>
          </a:p>
          <a:p>
            <a:pPr>
              <a:lnSpc>
                <a:spcPct val="90000"/>
              </a:lnSpc>
            </a:pPr>
            <a:r>
              <a:rPr lang="zh-CN" altLang="en-US"/>
              <a:t>这里忽略了一些要素，因为d[i]描述了一个求和函数，所以对于d[i]和d[i-1]其实是有自身限制的，考虑到每个点有选和不选两种状态，所以d[i]和d[i-1]需要满足以下不等式：  0 &lt;= d[i] - d[i-1] &lt;= 1   （即第i个数选还是不选）</a:t>
            </a:r>
            <a:endParaRPr lang="zh-CN" altLang="en-US"/>
          </a:p>
          <a:p>
            <a:pPr>
              <a:lnSpc>
                <a:spcPct val="90000"/>
              </a:lnSpc>
            </a:pPr>
            <a:r>
              <a:rPr lang="zh-CN" altLang="en-US"/>
              <a:t>这样一来，还需要加入 50000*2 = 100000 条边，由于边数和点数都是万级别的，所以不能采用单纯的Bellman-Ford ，需要利用SPFA进行优化，由于-1不能映射到小标，所以可以将所有点都向x轴正方向偏移1个单位（即所有数+1）。</a:t>
            </a:r>
            <a:endParaRPr lang="zh-CN" altLang="en-US"/>
          </a:p>
          <a:p>
            <a:pPr>
              <a:lnSpc>
                <a:spcPct val="90000"/>
              </a:lnSpc>
            </a:pPr>
            <a:endParaRPr lang="zh-CN" altLang="en-US"/>
          </a:p>
        </p:txBody>
      </p:sp>
    </p:spTree>
    <p:custDataLst>
      <p:tags r:id="rId1"/>
    </p:custDataLst>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a:t>简而言之，需要有以下的几组不等式，然后去跑最长路</a:t>
            </a:r>
            <a:endParaRPr lang="zh-CN" altLang="en-US"/>
          </a:p>
          <a:p>
            <a:endParaRPr lang="zh-CN" altLang="en-US"/>
          </a:p>
          <a:p>
            <a:r>
              <a:rPr lang="en-US" altLang="zh-CN"/>
              <a:t>dis[bi]-dis[ai-1]&gt;=ci</a:t>
            </a:r>
            <a:endParaRPr lang="en-US" altLang="zh-CN"/>
          </a:p>
          <a:p>
            <a:r>
              <a:rPr lang="en-US" altLang="zh-CN"/>
              <a:t>dis[i]-dis[i-1]&gt;=0</a:t>
            </a:r>
            <a:endParaRPr lang="en-US" altLang="zh-CN"/>
          </a:p>
          <a:p>
            <a:r>
              <a:rPr lang="en-US" altLang="zh-CN"/>
              <a:t>dis[i-1]-dis[i]&gt;=-1;</a:t>
            </a:r>
            <a:endParaRPr lang="en-US" altLang="zh-CN"/>
          </a:p>
          <a:p>
            <a:endParaRPr lang="en-US" altLang="zh-CN"/>
          </a:p>
          <a:p>
            <a:r>
              <a:rPr lang="en-US" altLang="zh-CN"/>
              <a:t>i</a:t>
            </a:r>
            <a:r>
              <a:rPr lang="zh-CN" altLang="en-US"/>
              <a:t>的范围是 </a:t>
            </a:r>
            <a:r>
              <a:rPr lang="en-US" altLang="zh-CN"/>
              <a:t>ai,bi</a:t>
            </a:r>
            <a:r>
              <a:rPr lang="zh-CN" altLang="en-US"/>
              <a:t>中的最小值，到最大值</a:t>
            </a:r>
            <a:endParaRPr lang="en-US" altLang="zh-CN"/>
          </a:p>
          <a:p>
            <a:endParaRPr lang="en-US" altLang="zh-CN"/>
          </a:p>
          <a:p>
            <a:endParaRPr lang="en-US" altLang="zh-CN"/>
          </a:p>
        </p:txBody>
      </p:sp>
    </p:spTree>
    <p:custDataLst>
      <p:tags r:id="rId1"/>
    </p:custDataLst>
  </p:cSld>
  <p:clrMapOvr>
    <a:masterClrMapping/>
  </p:clrMapOvr>
  <p:transition>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一个多到我没做完的题单</a:t>
            </a:r>
            <a:endParaRPr lang="zh-CN" altLang="en-US"/>
          </a:p>
        </p:txBody>
      </p:sp>
      <p:sp>
        <p:nvSpPr>
          <p:cNvPr id="3" name="内容占位符 2"/>
          <p:cNvSpPr>
            <a:spLocks noGrp="1"/>
          </p:cNvSpPr>
          <p:nvPr>
            <p:ph idx="1"/>
          </p:nvPr>
        </p:nvSpPr>
        <p:spPr>
          <a:xfrm>
            <a:off x="838200" y="1527175"/>
            <a:ext cx="10515600" cy="5203825"/>
          </a:xfrm>
        </p:spPr>
        <p:txBody>
          <a:bodyPr>
            <a:normAutofit lnSpcReduction="10000"/>
          </a:bodyPr>
          <a:p>
            <a:r>
              <a:rPr lang="zh-CN" altLang="en-US" sz="1500"/>
              <a:t>Layout                                 ★★☆☆☆     差分约束系统 - 最短路模型 + 判负环</a:t>
            </a:r>
            <a:endParaRPr lang="zh-CN" altLang="en-US" sz="1500"/>
          </a:p>
          <a:p>
            <a:r>
              <a:rPr lang="zh-CN" altLang="en-US" sz="1500"/>
              <a:t>World Exhibition                   ★★☆☆☆     差分约束系统 - 最短路模型 + 判负环</a:t>
            </a:r>
            <a:endParaRPr lang="zh-CN" altLang="en-US" sz="1500"/>
          </a:p>
          <a:p>
            <a:r>
              <a:rPr lang="zh-CN" altLang="en-US" sz="1500"/>
              <a:t>House Man                          ★★☆☆☆     差分约束系统 - 最短路模型 + 判负环</a:t>
            </a:r>
            <a:endParaRPr lang="zh-CN" altLang="en-US" sz="1500"/>
          </a:p>
          <a:p>
            <a:r>
              <a:rPr lang="zh-CN" altLang="en-US" sz="1500"/>
              <a:t>Intervals                          ★★☆☆☆     差分约束系统 - 最长路模型 边存储用链式前向星</a:t>
            </a:r>
            <a:endParaRPr lang="zh-CN" altLang="en-US" sz="1500"/>
          </a:p>
          <a:p>
            <a:r>
              <a:rPr lang="zh-CN" altLang="en-US" sz="1500"/>
              <a:t>King                               ★★☆☆☆     差分约束系统 - 最长路模型 + 判正环</a:t>
            </a:r>
            <a:endParaRPr lang="zh-CN" altLang="en-US" sz="1500"/>
          </a:p>
          <a:p>
            <a:r>
              <a:rPr lang="zh-CN" altLang="en-US" sz="1500"/>
              <a:t>XYZZY                              ★★☆☆☆     最长路 + 判正环</a:t>
            </a:r>
            <a:endParaRPr lang="zh-CN" altLang="en-US" sz="1500"/>
          </a:p>
          <a:p>
            <a:r>
              <a:rPr lang="zh-CN" altLang="en-US" sz="1500"/>
              <a:t>Integer Intervals                  ★★☆☆☆     限制较强的差分约束 - 可以贪心求解</a:t>
            </a:r>
            <a:endParaRPr lang="zh-CN" altLang="en-US" sz="1500"/>
          </a:p>
          <a:p>
            <a:r>
              <a:rPr lang="zh-CN" altLang="en-US" sz="1500"/>
              <a:t>THE MATRIX PROBLEM                 ★★★☆☆     差分约束系统 - 最长路模型 + 判正环</a:t>
            </a:r>
            <a:endParaRPr lang="zh-CN" altLang="en-US" sz="1500"/>
          </a:p>
          <a:p>
            <a:r>
              <a:rPr lang="zh-CN" altLang="en-US" sz="1500"/>
              <a:t>Is the Information Reliable?       ★★★☆☆     差分约束系统 - 最长路模型 + 判正环      </a:t>
            </a:r>
            <a:endParaRPr lang="zh-CN" altLang="en-US" sz="1500"/>
          </a:p>
          <a:p>
            <a:r>
              <a:rPr lang="zh-CN" altLang="en-US" sz="1500"/>
              <a:t>Advertisement                      ★★★☆☆     限制较强的差分约束 - 可以贪心求解</a:t>
            </a:r>
            <a:endParaRPr lang="zh-CN" altLang="en-US" sz="1500"/>
          </a:p>
          <a:p>
            <a:r>
              <a:rPr lang="zh-CN" altLang="en-US" sz="1500"/>
              <a:t>Cashier Employment                 ★★★☆☆     二分枚举 + 差分约束系统 - 最长路模型</a:t>
            </a:r>
            <a:endParaRPr lang="zh-CN" altLang="en-US" sz="1500"/>
          </a:p>
          <a:p>
            <a:r>
              <a:rPr lang="zh-CN" altLang="en-US" sz="1500"/>
              <a:t>Schedule Problem                   ★★★☆☆     差分约束系统 - 最长路模型</a:t>
            </a:r>
            <a:endParaRPr lang="zh-CN" altLang="en-US" sz="1500"/>
          </a:p>
          <a:p>
            <a:r>
              <a:rPr lang="zh-CN" altLang="en-US" sz="1500"/>
              <a:t>Subway Chasing                     ★★★☆☆     差分约束系统 - 最长路模型 - 判正环</a:t>
            </a:r>
            <a:endParaRPr lang="zh-CN" altLang="en-US" sz="1500"/>
          </a:p>
          <a:p>
            <a:r>
              <a:rPr lang="zh-CN" altLang="en-US" sz="1500"/>
              <a:t>Candies                            ★★★☆☆</a:t>
            </a:r>
            <a:endParaRPr lang="zh-CN" altLang="en-US" sz="1500"/>
          </a:p>
          <a:p>
            <a:r>
              <a:rPr lang="zh-CN" altLang="en-US" sz="1500"/>
              <a:t>Burn the Linked Camp               ★★★☆☆</a:t>
            </a:r>
            <a:endParaRPr lang="zh-CN" altLang="en-US" sz="1500"/>
          </a:p>
          <a:p>
            <a:r>
              <a:rPr lang="zh-CN" altLang="en-US" sz="1500"/>
              <a:t>Instrction Arrangement             ★★★☆☆</a:t>
            </a:r>
            <a:endParaRPr lang="zh-CN" altLang="en-US" sz="1500"/>
          </a:p>
        </p:txBody>
      </p:sp>
      <p:sp>
        <p:nvSpPr>
          <p:cNvPr id="4" name="文本框 3"/>
          <p:cNvSpPr txBox="1"/>
          <p:nvPr/>
        </p:nvSpPr>
        <p:spPr>
          <a:xfrm>
            <a:off x="6572250" y="843915"/>
            <a:ext cx="3154680" cy="368300"/>
          </a:xfrm>
          <a:prstGeom prst="rect">
            <a:avLst/>
          </a:prstGeom>
          <a:noFill/>
        </p:spPr>
        <p:txBody>
          <a:bodyPr wrap="none" rtlCol="0">
            <a:spAutoFit/>
          </a:bodyPr>
          <a:p>
            <a:r>
              <a:rPr lang="zh-CN" altLang="en-US">
                <a:solidFill>
                  <a:schemeClr val="tx1"/>
                </a:solidFill>
                <a:hlinkClick r:id="rId1" action="ppaction://hlinkfile"/>
              </a:rPr>
              <a:t>题目连接集合和算法讲解引用</a:t>
            </a:r>
            <a:endParaRPr lang="zh-CN" altLang="en-US">
              <a:solidFill>
                <a:schemeClr val="tx1"/>
              </a:solidFill>
              <a:hlinkClick r:id="rId1" action="ppaction://hlinkfile"/>
            </a:endParaRPr>
          </a:p>
        </p:txBody>
      </p:sp>
    </p:spTree>
    <p:custDataLst>
      <p:tags r:id="rId2"/>
    </p:custDataLst>
  </p:cSld>
  <p:clrMapOvr>
    <a:masterClrMapping/>
  </p:clrMapOvr>
  <p:transition>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hasCustomPrompt="1"/>
            <p:custDataLst>
              <p:tags r:id="rId1"/>
            </p:custDataLst>
          </p:nvPr>
        </p:nvSpPr>
        <p:spPr>
          <a:xfrm>
            <a:off x="4038600" y="2451100"/>
            <a:ext cx="4114800" cy="1692275"/>
          </a:xfrm>
        </p:spPr>
        <p:txBody>
          <a:bodyPr>
            <a:normAutofit/>
          </a:bodyPr>
          <a:lstStyle/>
          <a:p>
            <a:pPr fontAlgn="auto">
              <a:lnSpc>
                <a:spcPct val="120000"/>
              </a:lnSpc>
            </a:pPr>
            <a:r>
              <a:rPr lang="en-US" altLang="zh-CN" sz="8000" strike="noStrike" noProof="1">
                <a:latin typeface="华文隶书" panose="02010800040101010101" charset="-122"/>
                <a:ea typeface="华文隶书" panose="02010800040101010101" charset="-122"/>
                <a:sym typeface="+mn-lt"/>
              </a:rPr>
              <a:t>Thanks</a:t>
            </a:r>
            <a:endParaRPr lang="en-US" altLang="zh-CN" sz="8000" strike="noStrike" noProof="1">
              <a:latin typeface="华文隶书" panose="02010800040101010101" charset="-122"/>
              <a:ea typeface="华文隶书" panose="02010800040101010101" charset="-122"/>
              <a:sym typeface="+mn-lt"/>
            </a:endParaRPr>
          </a:p>
        </p:txBody>
      </p:sp>
    </p:spTree>
    <p:custDataLst>
      <p:tags r:id="rId2"/>
    </p:custDataLst>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重点</a:t>
            </a:r>
            <a:br>
              <a:rPr lang="zh-CN" altLang="en-US"/>
            </a:br>
            <a:endParaRPr lang="zh-CN" altLang="en-US"/>
          </a:p>
        </p:txBody>
      </p:sp>
      <p:sp>
        <p:nvSpPr>
          <p:cNvPr id="3" name="内容占位符 2"/>
          <p:cNvSpPr>
            <a:spLocks noGrp="1"/>
          </p:cNvSpPr>
          <p:nvPr>
            <p:ph idx="1"/>
          </p:nvPr>
        </p:nvSpPr>
        <p:spPr/>
        <p:txBody>
          <a:bodyPr/>
          <a:p>
            <a:r>
              <a:rPr lang="zh-CN" altLang="en-US">
                <a:sym typeface="+mn-ea"/>
              </a:rPr>
              <a:t>对于与基环树有关的题目来讲 找到环是首要的任务（当然了你得先找到根）</a:t>
            </a:r>
            <a:endParaRPr lang="zh-CN" altLang="en-US"/>
          </a:p>
          <a:p>
            <a:endParaRPr lang="zh-CN" altLang="en-US"/>
          </a:p>
        </p:txBody>
      </p:sp>
    </p:spTree>
    <p:custDataLst>
      <p:tags r:id="rId1"/>
    </p:custData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无向图</a:t>
            </a:r>
            <a:endParaRPr lang="zh-CN" altLang="en-US"/>
          </a:p>
        </p:txBody>
      </p:sp>
      <p:sp>
        <p:nvSpPr>
          <p:cNvPr id="3" name="内容占位符 2"/>
          <p:cNvSpPr>
            <a:spLocks noGrp="1"/>
          </p:cNvSpPr>
          <p:nvPr>
            <p:ph idx="1"/>
          </p:nvPr>
        </p:nvSpPr>
        <p:spPr>
          <a:xfrm>
            <a:off x="838200" y="1391920"/>
            <a:ext cx="10515600" cy="4785360"/>
          </a:xfrm>
        </p:spPr>
        <p:txBody>
          <a:bodyPr/>
          <a:p>
            <a:pPr marL="0" indent="0">
              <a:buNone/>
            </a:pPr>
            <a:endParaRPr lang="zh-CN" altLang="en-US"/>
          </a:p>
          <a:p>
            <a:r>
              <a:rPr lang="zh-CN" altLang="en-US"/>
              <a:t>一般通过</a:t>
            </a:r>
            <a:r>
              <a:rPr lang="en-US" altLang="zh-CN"/>
              <a:t>DFS</a:t>
            </a:r>
            <a:r>
              <a:rPr lang="zh-CN" altLang="en-US"/>
              <a:t>的方式寻找环</a:t>
            </a:r>
            <a:endParaRPr lang="zh-CN" altLang="en-US"/>
          </a:p>
          <a:p>
            <a:r>
              <a:rPr lang="zh-CN" altLang="en-US"/>
              <a:t>本质上就是不断的寻找直到找到之前</a:t>
            </a:r>
            <a:endParaRPr lang="zh-CN" altLang="en-US"/>
          </a:p>
          <a:p>
            <a:r>
              <a:rPr lang="zh-CN" altLang="en-US"/>
              <a:t>找过的点</a:t>
            </a:r>
            <a:endParaRPr lang="zh-CN" altLang="en-US"/>
          </a:p>
          <a:p>
            <a:endParaRPr lang="zh-CN" altLang="en-US"/>
          </a:p>
        </p:txBody>
      </p:sp>
      <p:pic>
        <p:nvPicPr>
          <p:cNvPr id="4" name="图片 3" descr="捕获"/>
          <p:cNvPicPr>
            <a:picLocks noChangeAspect="1"/>
          </p:cNvPicPr>
          <p:nvPr/>
        </p:nvPicPr>
        <p:blipFill>
          <a:blip r:embed="rId1"/>
          <a:stretch>
            <a:fillRect/>
          </a:stretch>
        </p:blipFill>
        <p:spPr>
          <a:xfrm>
            <a:off x="6181090" y="1841500"/>
            <a:ext cx="5042535" cy="47752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4156710" cy="1138555"/>
          </a:xfrm>
        </p:spPr>
        <p:txBody>
          <a:bodyPr/>
          <a:p>
            <a:r>
              <a:rPr lang="zh-CN" altLang="en-US"/>
              <a:t>模板演示</a:t>
            </a:r>
            <a:endParaRPr lang="zh-CN" altLang="en-US"/>
          </a:p>
        </p:txBody>
      </p:sp>
      <p:sp>
        <p:nvSpPr>
          <p:cNvPr id="3" name="内容占位符 2"/>
          <p:cNvSpPr>
            <a:spLocks noGrp="1"/>
          </p:cNvSpPr>
          <p:nvPr>
            <p:ph idx="1"/>
          </p:nvPr>
        </p:nvSpPr>
        <p:spPr>
          <a:xfrm>
            <a:off x="838200" y="1825625"/>
            <a:ext cx="4156075" cy="4351655"/>
          </a:xfrm>
        </p:spPr>
        <p:txBody>
          <a:bodyPr/>
          <a:p>
            <a:r>
              <a:rPr lang="zh-CN" altLang="en-US"/>
              <a:t>我们使用这组栗子（无向图）</a:t>
            </a:r>
            <a:endParaRPr lang="zh-CN" altLang="en-US"/>
          </a:p>
          <a:p>
            <a:pPr marL="0" indent="0">
              <a:buNone/>
            </a:pPr>
            <a:r>
              <a:rPr lang="zh-CN" altLang="en-US"/>
              <a:t>7</a:t>
            </a:r>
            <a:endParaRPr lang="zh-CN" altLang="en-US"/>
          </a:p>
          <a:p>
            <a:pPr marL="0" indent="0">
              <a:buNone/>
            </a:pPr>
            <a:r>
              <a:rPr lang="zh-CN" altLang="en-US"/>
              <a:t>1 2</a:t>
            </a:r>
            <a:endParaRPr lang="zh-CN" altLang="en-US"/>
          </a:p>
          <a:p>
            <a:pPr marL="0" indent="0">
              <a:buNone/>
            </a:pPr>
            <a:r>
              <a:rPr lang="zh-CN" altLang="en-US"/>
              <a:t>2 3</a:t>
            </a:r>
            <a:endParaRPr lang="zh-CN" altLang="en-US"/>
          </a:p>
          <a:p>
            <a:pPr marL="0" indent="0">
              <a:buNone/>
            </a:pPr>
            <a:r>
              <a:rPr lang="zh-CN" altLang="en-US"/>
              <a:t>3 4</a:t>
            </a:r>
            <a:endParaRPr lang="zh-CN" altLang="en-US"/>
          </a:p>
          <a:p>
            <a:pPr marL="0" indent="0">
              <a:buNone/>
            </a:pPr>
            <a:r>
              <a:rPr lang="zh-CN" altLang="en-US"/>
              <a:t>2 5</a:t>
            </a:r>
            <a:endParaRPr lang="zh-CN" altLang="en-US"/>
          </a:p>
          <a:p>
            <a:pPr marL="0" indent="0">
              <a:buNone/>
            </a:pPr>
            <a:r>
              <a:rPr lang="zh-CN" altLang="en-US"/>
              <a:t>2 6</a:t>
            </a:r>
            <a:endParaRPr lang="zh-CN" altLang="en-US"/>
          </a:p>
          <a:p>
            <a:pPr marL="0" indent="0">
              <a:buNone/>
            </a:pPr>
            <a:r>
              <a:rPr lang="zh-CN" altLang="en-US"/>
              <a:t>3 7</a:t>
            </a:r>
            <a:endParaRPr lang="zh-CN" altLang="en-US"/>
          </a:p>
          <a:p>
            <a:pPr marL="0" indent="0">
              <a:buNone/>
            </a:pPr>
            <a:r>
              <a:rPr lang="zh-CN" altLang="en-US"/>
              <a:t>7 6</a:t>
            </a:r>
            <a:endParaRPr lang="zh-CN" altLang="en-US"/>
          </a:p>
          <a:p>
            <a:endParaRPr lang="zh-CN" altLang="en-US"/>
          </a:p>
        </p:txBody>
      </p:sp>
    </p:spTree>
    <p:custDataLst>
      <p:tags r:id="rId1"/>
    </p:custData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7015" y="266700"/>
            <a:ext cx="1857375" cy="6112510"/>
          </a:xfrm>
        </p:spPr>
        <p:txBody>
          <a:bodyPr>
            <a:normAutofit fontScale="25000"/>
          </a:bodyPr>
          <a:p>
            <a:pPr algn="l"/>
            <a:r>
              <a:rPr lang="zh-CN" altLang="en-US" sz="4000">
                <a:sym typeface="+mn-ea"/>
              </a:rPr>
              <a:t>当前在节点：1</a:t>
            </a:r>
            <a:endParaRPr lang="zh-CN" altLang="en-US" sz="4000">
              <a:solidFill>
                <a:schemeClr val="bg1"/>
              </a:solidFill>
            </a:endParaRPr>
          </a:p>
          <a:p>
            <a:pPr algn="l"/>
            <a:r>
              <a:rPr lang="zh-CN" altLang="en-US" sz="4000">
                <a:sym typeface="+mn-ea"/>
              </a:rPr>
              <a:t>dfn：1</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2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当前在节点：2</a:t>
            </a:r>
            <a:endParaRPr lang="zh-CN" altLang="en-US" sz="4000">
              <a:solidFill>
                <a:schemeClr val="bg1"/>
              </a:solidFill>
            </a:endParaRPr>
          </a:p>
          <a:p>
            <a:pPr algn="l"/>
            <a:r>
              <a:rPr lang="zh-CN" altLang="en-US" sz="4000">
                <a:sym typeface="+mn-ea"/>
              </a:rPr>
              <a:t>dfn：2</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6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当前在节点：6</a:t>
            </a:r>
            <a:endParaRPr lang="zh-CN" altLang="en-US" sz="4000">
              <a:solidFill>
                <a:schemeClr val="bg1"/>
              </a:solidFill>
            </a:endParaRPr>
          </a:p>
          <a:p>
            <a:pPr algn="l"/>
            <a:r>
              <a:rPr lang="zh-CN" altLang="en-US" sz="4000">
                <a:sym typeface="+mn-ea"/>
              </a:rPr>
              <a:t>dfn：3</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7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当前在节点：7</a:t>
            </a:r>
            <a:endParaRPr lang="zh-CN" altLang="en-US" sz="4000">
              <a:solidFill>
                <a:schemeClr val="bg1"/>
              </a:solidFill>
            </a:endParaRPr>
          </a:p>
          <a:p>
            <a:pPr algn="l"/>
            <a:r>
              <a:rPr lang="zh-CN" altLang="en-US" sz="4000">
                <a:sym typeface="+mn-ea"/>
              </a:rPr>
              <a:t>dfn：4</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6 父亲节点</a:t>
            </a:r>
            <a:endParaRPr lang="zh-CN" altLang="en-US" sz="4000">
              <a:solidFill>
                <a:schemeClr val="bg1"/>
              </a:solidFill>
            </a:endParaRPr>
          </a:p>
          <a:p>
            <a:pPr algn="l"/>
            <a:r>
              <a:rPr lang="zh-CN" altLang="en-US" sz="4000">
                <a:sym typeface="+mn-ea"/>
              </a:rPr>
              <a:t>3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当前在节点：3</a:t>
            </a:r>
            <a:endParaRPr lang="zh-CN" altLang="en-US" sz="4000">
              <a:solidFill>
                <a:schemeClr val="bg1"/>
              </a:solidFill>
            </a:endParaRPr>
          </a:p>
          <a:p>
            <a:pPr algn="l"/>
            <a:r>
              <a:rPr lang="zh-CN" altLang="en-US" sz="4000">
                <a:sym typeface="+mn-ea"/>
              </a:rPr>
              <a:t>dfn：5</a:t>
            </a:r>
            <a:endParaRPr lang="zh-CN" altLang="en-US" sz="4000"/>
          </a:p>
        </p:txBody>
      </p:sp>
      <p:sp>
        <p:nvSpPr>
          <p:cNvPr id="4" name="内容占位符 2"/>
          <p:cNvSpPr>
            <a:spLocks noGrp="1"/>
          </p:cNvSpPr>
          <p:nvPr/>
        </p:nvSpPr>
        <p:spPr>
          <a:xfrm>
            <a:off x="1988820" y="266700"/>
            <a:ext cx="1857375" cy="6112510"/>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altLang="zh-CN" sz="4000">
                <a:sym typeface="+mn-ea"/>
              </a:rPr>
              <a:t>      </a:t>
            </a:r>
            <a:r>
              <a:rPr lang="zh-CN" altLang="en-US" sz="4000">
                <a:sym typeface="+mn-ea"/>
              </a:rPr>
              <a:t>即将访问：</a:t>
            </a:r>
            <a:endParaRPr lang="zh-CN" altLang="en-US" sz="4000">
              <a:solidFill>
                <a:schemeClr val="bg1"/>
              </a:solidFill>
            </a:endParaRPr>
          </a:p>
          <a:p>
            <a:pPr algn="l"/>
            <a:r>
              <a:rPr lang="zh-CN" altLang="en-US" sz="4000">
                <a:sym typeface="+mn-ea"/>
              </a:rPr>
              <a:t>7 父亲节点</a:t>
            </a:r>
            <a:endParaRPr lang="zh-CN" altLang="en-US" sz="4000">
              <a:solidFill>
                <a:schemeClr val="bg1"/>
              </a:solidFill>
            </a:endParaRPr>
          </a:p>
          <a:p>
            <a:pPr algn="l"/>
            <a:r>
              <a:rPr lang="zh-CN" altLang="en-US" sz="4000">
                <a:sym typeface="+mn-ea"/>
              </a:rPr>
              <a:t>4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当前在节点：4</a:t>
            </a:r>
            <a:endParaRPr lang="zh-CN" altLang="en-US" sz="4000">
              <a:solidFill>
                <a:schemeClr val="bg1"/>
              </a:solidFill>
            </a:endParaRPr>
          </a:p>
          <a:p>
            <a:pPr algn="l"/>
            <a:r>
              <a:rPr lang="zh-CN" altLang="en-US" sz="4000">
                <a:sym typeface="+mn-ea"/>
              </a:rPr>
              <a:t>dfn：6</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3 父亲节点</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4的儿子找完了回退至3</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2 找到环了不是起点</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3的儿子找完了回退至7</a:t>
            </a:r>
            <a:endParaRPr lang="zh-CN" altLang="en-US" sz="4000">
              <a:solidFill>
                <a:schemeClr val="bg1"/>
              </a:solidFill>
            </a:endParaRPr>
          </a:p>
          <a:p>
            <a:pPr algn="l"/>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7的儿子找完了回退至6</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2 父亲节点</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6的儿子找完了回退至2</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5 儿子节点 继续dfs</a:t>
            </a:r>
            <a:endParaRPr lang="zh-CN" altLang="en-US" sz="4000">
              <a:solidFill>
                <a:schemeClr val="bg1"/>
              </a:solidFill>
            </a:endParaRPr>
          </a:p>
          <a:p>
            <a:pPr algn="l"/>
            <a:endParaRPr lang="zh-CN" altLang="en-US" sz="4000">
              <a:solidFill>
                <a:schemeClr val="bg1"/>
              </a:solidFill>
            </a:endParaRPr>
          </a:p>
          <a:p>
            <a:pPr marL="0" indent="0">
              <a:buNone/>
            </a:pPr>
            <a:endParaRPr lang="zh-CN" altLang="en-US" sz="4000"/>
          </a:p>
        </p:txBody>
      </p:sp>
      <p:sp>
        <p:nvSpPr>
          <p:cNvPr id="5" name="内容占位符 2"/>
          <p:cNvSpPr>
            <a:spLocks noGrp="1"/>
          </p:cNvSpPr>
          <p:nvPr/>
        </p:nvSpPr>
        <p:spPr>
          <a:xfrm>
            <a:off x="3846195" y="50165"/>
            <a:ext cx="1857375" cy="6112510"/>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zh-CN" altLang="en-US" sz="4000">
              <a:solidFill>
                <a:schemeClr val="bg1"/>
              </a:solidFill>
            </a:endParaRPr>
          </a:p>
          <a:p>
            <a:pPr algn="l"/>
            <a:r>
              <a:rPr lang="zh-CN" altLang="en-US" sz="4000">
                <a:sym typeface="+mn-ea"/>
              </a:rPr>
              <a:t>5 儿子节点 继续dfs</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当前在节点：5</a:t>
            </a:r>
            <a:endParaRPr lang="zh-CN" altLang="en-US" sz="4000">
              <a:solidFill>
                <a:schemeClr val="bg1"/>
              </a:solidFill>
            </a:endParaRPr>
          </a:p>
          <a:p>
            <a:pPr algn="l"/>
            <a:r>
              <a:rPr lang="zh-CN" altLang="en-US" sz="4000">
                <a:sym typeface="+mn-ea"/>
              </a:rPr>
              <a:t>dfn：7</a:t>
            </a:r>
            <a:endParaRPr lang="zh-CN" altLang="en-US" sz="4000">
              <a:solidFill>
                <a:schemeClr val="bg1"/>
              </a:solidFill>
            </a:endParaRPr>
          </a:p>
          <a:p>
            <a:pPr algn="l"/>
            <a:r>
              <a:rPr lang="zh-CN" altLang="en-US" sz="4000">
                <a:sym typeface="+mn-ea"/>
              </a:rPr>
              <a:t>即将访问：</a:t>
            </a:r>
            <a:endParaRPr lang="zh-CN" altLang="en-US" sz="4000">
              <a:solidFill>
                <a:schemeClr val="bg1"/>
              </a:solidFill>
            </a:endParaRPr>
          </a:p>
          <a:p>
            <a:pPr algn="l"/>
            <a:r>
              <a:rPr lang="zh-CN" altLang="en-US" sz="4000">
                <a:sym typeface="+mn-ea"/>
              </a:rPr>
              <a:t>2 父亲节点</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5的儿子找完了回退至2</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3 找到环了起点</a:t>
            </a:r>
            <a:endParaRPr lang="zh-CN" altLang="en-US" sz="4000">
              <a:solidFill>
                <a:schemeClr val="bg1"/>
              </a:solidFill>
            </a:endParaRPr>
          </a:p>
          <a:p>
            <a:pPr algn="l"/>
            <a:r>
              <a:rPr lang="zh-CN" altLang="en-US" sz="4000">
                <a:sym typeface="+mn-ea"/>
              </a:rPr>
              <a:t>1 父亲节点</a:t>
            </a:r>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2的儿子找完了回退至1</a:t>
            </a:r>
            <a:endParaRPr lang="zh-CN" altLang="en-US" sz="4000">
              <a:solidFill>
                <a:schemeClr val="bg1"/>
              </a:solidFill>
            </a:endParaRPr>
          </a:p>
          <a:p>
            <a:pPr algn="l"/>
            <a:endParaRPr lang="zh-CN" altLang="en-US" sz="4000">
              <a:solidFill>
                <a:schemeClr val="bg1"/>
              </a:solidFill>
            </a:endParaRPr>
          </a:p>
          <a:p>
            <a:pPr algn="l"/>
            <a:endParaRPr lang="zh-CN" altLang="en-US" sz="4000">
              <a:solidFill>
                <a:schemeClr val="bg1"/>
              </a:solidFill>
            </a:endParaRPr>
          </a:p>
          <a:p>
            <a:pPr algn="l"/>
            <a:r>
              <a:rPr lang="zh-CN" altLang="en-US" sz="4000">
                <a:sym typeface="+mn-ea"/>
              </a:rPr>
              <a:t>1的儿子找完了回退至0</a:t>
            </a:r>
            <a:endParaRPr lang="zh-CN" altLang="en-US" sz="4000">
              <a:solidFill>
                <a:schemeClr val="bg1"/>
              </a:solidFill>
            </a:endParaRPr>
          </a:p>
          <a:p>
            <a:endParaRPr lang="zh-CN" altLang="en-US" sz="4000"/>
          </a:p>
        </p:txBody>
      </p:sp>
      <p:grpSp>
        <p:nvGrpSpPr>
          <p:cNvPr id="24" name="组合 23"/>
          <p:cNvGrpSpPr/>
          <p:nvPr/>
        </p:nvGrpSpPr>
        <p:grpSpPr>
          <a:xfrm>
            <a:off x="6137275" y="340360"/>
            <a:ext cx="5834380" cy="5509260"/>
            <a:chOff x="7865" y="575"/>
            <a:chExt cx="9188" cy="8676"/>
          </a:xfrm>
        </p:grpSpPr>
        <p:sp>
          <p:nvSpPr>
            <p:cNvPr id="6" name="椭圆 5"/>
            <p:cNvSpPr/>
            <p:nvPr/>
          </p:nvSpPr>
          <p:spPr>
            <a:xfrm>
              <a:off x="10893" y="959"/>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1</a:t>
              </a:r>
              <a:endParaRPr lang="en-US" altLang="zh-CN"/>
            </a:p>
          </p:txBody>
        </p:sp>
        <p:sp>
          <p:nvSpPr>
            <p:cNvPr id="7" name="椭圆 6"/>
            <p:cNvSpPr/>
            <p:nvPr/>
          </p:nvSpPr>
          <p:spPr>
            <a:xfrm>
              <a:off x="8637" y="3591"/>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3</a:t>
              </a:r>
              <a:endParaRPr lang="en-US" altLang="zh-CN"/>
            </a:p>
          </p:txBody>
        </p:sp>
        <p:sp>
          <p:nvSpPr>
            <p:cNvPr id="8" name="椭圆 7"/>
            <p:cNvSpPr/>
            <p:nvPr/>
          </p:nvSpPr>
          <p:spPr>
            <a:xfrm>
              <a:off x="11701" y="3591"/>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2</a:t>
              </a:r>
              <a:endParaRPr lang="en-US" altLang="zh-CN"/>
            </a:p>
          </p:txBody>
        </p:sp>
        <p:sp>
          <p:nvSpPr>
            <p:cNvPr id="9" name="椭圆 8"/>
            <p:cNvSpPr/>
            <p:nvPr/>
          </p:nvSpPr>
          <p:spPr>
            <a:xfrm>
              <a:off x="15584" y="6795"/>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5</a:t>
              </a:r>
              <a:endParaRPr lang="en-US" altLang="zh-CN"/>
            </a:p>
          </p:txBody>
        </p:sp>
        <p:sp>
          <p:nvSpPr>
            <p:cNvPr id="10" name="椭圆 9"/>
            <p:cNvSpPr/>
            <p:nvPr/>
          </p:nvSpPr>
          <p:spPr>
            <a:xfrm>
              <a:off x="12507" y="6308"/>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6</a:t>
              </a:r>
              <a:endParaRPr lang="en-US" altLang="zh-CN"/>
            </a:p>
          </p:txBody>
        </p:sp>
        <p:sp>
          <p:nvSpPr>
            <p:cNvPr id="11" name="椭圆 10"/>
            <p:cNvSpPr/>
            <p:nvPr/>
          </p:nvSpPr>
          <p:spPr>
            <a:xfrm>
              <a:off x="9865" y="6550"/>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7</a:t>
              </a:r>
              <a:endParaRPr lang="en-US" altLang="zh-CN"/>
            </a:p>
          </p:txBody>
        </p:sp>
        <p:sp>
          <p:nvSpPr>
            <p:cNvPr id="12" name="椭圆 11"/>
            <p:cNvSpPr/>
            <p:nvPr/>
          </p:nvSpPr>
          <p:spPr>
            <a:xfrm>
              <a:off x="7866" y="8023"/>
              <a:ext cx="1228" cy="1228"/>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4</a:t>
              </a:r>
              <a:endParaRPr lang="en-US" altLang="zh-CN"/>
            </a:p>
          </p:txBody>
        </p:sp>
        <p:cxnSp>
          <p:nvCxnSpPr>
            <p:cNvPr id="13" name="直接连接符 12"/>
            <p:cNvCxnSpPr>
              <a:stCxn id="7" idx="5"/>
              <a:endCxn id="11" idx="0"/>
            </p:cNvCxnSpPr>
            <p:nvPr/>
          </p:nvCxnSpPr>
          <p:spPr>
            <a:xfrm>
              <a:off x="9685" y="4639"/>
              <a:ext cx="794" cy="1911"/>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7" idx="6"/>
            </p:cNvCxnSpPr>
            <p:nvPr/>
          </p:nvCxnSpPr>
          <p:spPr>
            <a:xfrm flipH="1">
              <a:off x="9865" y="4188"/>
              <a:ext cx="1836" cy="17"/>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11701" y="2187"/>
              <a:ext cx="614" cy="1404"/>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3"/>
            </p:cNvCxnSpPr>
            <p:nvPr/>
          </p:nvCxnSpPr>
          <p:spPr>
            <a:xfrm flipH="1">
              <a:off x="8297" y="4639"/>
              <a:ext cx="520" cy="3407"/>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0" idx="2"/>
            </p:cNvCxnSpPr>
            <p:nvPr/>
          </p:nvCxnSpPr>
          <p:spPr>
            <a:xfrm flipV="1">
              <a:off x="11093" y="6922"/>
              <a:ext cx="1414" cy="242"/>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0" idx="0"/>
            </p:cNvCxnSpPr>
            <p:nvPr/>
          </p:nvCxnSpPr>
          <p:spPr>
            <a:xfrm>
              <a:off x="12507" y="4839"/>
              <a:ext cx="614" cy="1469"/>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6"/>
              <a:endCxn id="9" idx="2"/>
            </p:cNvCxnSpPr>
            <p:nvPr/>
          </p:nvCxnSpPr>
          <p:spPr>
            <a:xfrm>
              <a:off x="12929" y="4205"/>
              <a:ext cx="2655" cy="3204"/>
            </a:xfrm>
            <a:prstGeom prst="line">
              <a:avLst/>
            </a:prstGeom>
            <a:ln w="635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2019" y="575"/>
              <a:ext cx="470" cy="580"/>
            </a:xfrm>
            <a:prstGeom prst="rect">
              <a:avLst/>
            </a:prstGeom>
            <a:noFill/>
          </p:spPr>
          <p:txBody>
            <a:bodyPr wrap="none" rtlCol="0">
              <a:spAutoFit/>
            </a:bodyPr>
            <a:p>
              <a:r>
                <a:rPr lang="en-US" altLang="zh-CN" b="1">
                  <a:solidFill>
                    <a:srgbClr val="FF0000"/>
                  </a:solidFill>
                  <a:latin typeface="+mj-ea"/>
                  <a:ea typeface="+mj-ea"/>
                </a:rPr>
                <a:t>1</a:t>
              </a:r>
              <a:endParaRPr lang="en-US" altLang="zh-CN" b="1">
                <a:solidFill>
                  <a:srgbClr val="FF0000"/>
                </a:solidFill>
                <a:latin typeface="+mj-ea"/>
                <a:ea typeface="+mj-ea"/>
              </a:endParaRPr>
            </a:p>
          </p:txBody>
        </p:sp>
        <p:cxnSp>
          <p:nvCxnSpPr>
            <p:cNvPr id="21" name="直接箭头连接符 20"/>
            <p:cNvCxnSpPr/>
            <p:nvPr/>
          </p:nvCxnSpPr>
          <p:spPr>
            <a:xfrm>
              <a:off x="12236" y="2013"/>
              <a:ext cx="682" cy="1545"/>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21" y="3591"/>
              <a:ext cx="470" cy="580"/>
            </a:xfrm>
            <a:prstGeom prst="rect">
              <a:avLst/>
            </a:prstGeom>
            <a:noFill/>
          </p:spPr>
          <p:txBody>
            <a:bodyPr wrap="none" rtlCol="0">
              <a:spAutoFit/>
            </a:bodyPr>
            <a:p>
              <a:r>
                <a:rPr lang="en-US" altLang="zh-CN" b="1">
                  <a:solidFill>
                    <a:srgbClr val="FF0000"/>
                  </a:solidFill>
                  <a:latin typeface="+mj-ea"/>
                  <a:ea typeface="+mj-ea"/>
                </a:rPr>
                <a:t>2</a:t>
              </a:r>
              <a:endParaRPr lang="en-US" altLang="zh-CN" b="1">
                <a:solidFill>
                  <a:srgbClr val="FF0000"/>
                </a:solidFill>
                <a:latin typeface="+mj-ea"/>
                <a:ea typeface="+mj-ea"/>
              </a:endParaRPr>
            </a:p>
          </p:txBody>
        </p:sp>
        <p:cxnSp>
          <p:nvCxnSpPr>
            <p:cNvPr id="23" name="直接箭头连接符 22"/>
            <p:cNvCxnSpPr/>
            <p:nvPr/>
          </p:nvCxnSpPr>
          <p:spPr>
            <a:xfrm>
              <a:off x="13015" y="4763"/>
              <a:ext cx="516" cy="152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735" y="5970"/>
              <a:ext cx="470" cy="580"/>
            </a:xfrm>
            <a:prstGeom prst="rect">
              <a:avLst/>
            </a:prstGeom>
            <a:noFill/>
          </p:spPr>
          <p:txBody>
            <a:bodyPr wrap="none" rtlCol="0">
              <a:spAutoFit/>
            </a:bodyPr>
            <a:p>
              <a:r>
                <a:rPr lang="en-US" altLang="zh-CN" b="1">
                  <a:solidFill>
                    <a:srgbClr val="FF0000"/>
                  </a:solidFill>
                  <a:latin typeface="+mj-ea"/>
                  <a:ea typeface="+mj-ea"/>
                </a:rPr>
                <a:t>3</a:t>
              </a:r>
              <a:endParaRPr lang="en-US" altLang="zh-CN" b="1">
                <a:solidFill>
                  <a:srgbClr val="FF0000"/>
                </a:solidFill>
                <a:latin typeface="+mj-ea"/>
                <a:ea typeface="+mj-ea"/>
              </a:endParaRPr>
            </a:p>
          </p:txBody>
        </p:sp>
        <p:sp>
          <p:nvSpPr>
            <p:cNvPr id="26" name="文本框 25"/>
            <p:cNvSpPr txBox="1"/>
            <p:nvPr/>
          </p:nvSpPr>
          <p:spPr>
            <a:xfrm>
              <a:off x="8624" y="7536"/>
              <a:ext cx="470" cy="580"/>
            </a:xfrm>
            <a:prstGeom prst="rect">
              <a:avLst/>
            </a:prstGeom>
            <a:noFill/>
          </p:spPr>
          <p:txBody>
            <a:bodyPr wrap="none" rtlCol="0">
              <a:spAutoFit/>
            </a:bodyPr>
            <a:p>
              <a:r>
                <a:rPr lang="en-US" altLang="zh-CN" b="1">
                  <a:solidFill>
                    <a:srgbClr val="FF0000"/>
                  </a:solidFill>
                  <a:latin typeface="+mj-ea"/>
                  <a:ea typeface="+mj-ea"/>
                </a:rPr>
                <a:t>6</a:t>
              </a:r>
              <a:endParaRPr lang="en-US" altLang="zh-CN" b="1">
                <a:solidFill>
                  <a:srgbClr val="FF0000"/>
                </a:solidFill>
                <a:latin typeface="+mj-ea"/>
                <a:ea typeface="+mj-ea"/>
              </a:endParaRPr>
            </a:p>
          </p:txBody>
        </p:sp>
        <p:sp>
          <p:nvSpPr>
            <p:cNvPr id="27" name="文本框 26"/>
            <p:cNvSpPr txBox="1"/>
            <p:nvPr/>
          </p:nvSpPr>
          <p:spPr>
            <a:xfrm>
              <a:off x="9395" y="3156"/>
              <a:ext cx="470" cy="580"/>
            </a:xfrm>
            <a:prstGeom prst="rect">
              <a:avLst/>
            </a:prstGeom>
            <a:noFill/>
          </p:spPr>
          <p:txBody>
            <a:bodyPr wrap="none" rtlCol="0">
              <a:spAutoFit/>
            </a:bodyPr>
            <a:p>
              <a:r>
                <a:rPr lang="en-US" altLang="zh-CN" b="1">
                  <a:solidFill>
                    <a:srgbClr val="FF0000"/>
                  </a:solidFill>
                  <a:latin typeface="+mj-ea"/>
                  <a:ea typeface="+mj-ea"/>
                </a:rPr>
                <a:t>5</a:t>
              </a:r>
              <a:endParaRPr lang="en-US" altLang="zh-CN" b="1">
                <a:solidFill>
                  <a:srgbClr val="FF0000"/>
                </a:solidFill>
                <a:latin typeface="+mj-ea"/>
                <a:ea typeface="+mj-ea"/>
              </a:endParaRPr>
            </a:p>
          </p:txBody>
        </p:sp>
        <p:sp>
          <p:nvSpPr>
            <p:cNvPr id="28" name="文本框 27"/>
            <p:cNvSpPr txBox="1"/>
            <p:nvPr/>
          </p:nvSpPr>
          <p:spPr>
            <a:xfrm>
              <a:off x="10893" y="6215"/>
              <a:ext cx="470" cy="580"/>
            </a:xfrm>
            <a:prstGeom prst="rect">
              <a:avLst/>
            </a:prstGeom>
            <a:noFill/>
          </p:spPr>
          <p:txBody>
            <a:bodyPr wrap="none" rtlCol="0">
              <a:spAutoFit/>
            </a:bodyPr>
            <a:p>
              <a:r>
                <a:rPr lang="en-US" altLang="zh-CN" b="1">
                  <a:solidFill>
                    <a:srgbClr val="FF0000"/>
                  </a:solidFill>
                  <a:latin typeface="+mj-ea"/>
                  <a:ea typeface="+mj-ea"/>
                </a:rPr>
                <a:t>4</a:t>
              </a:r>
              <a:endParaRPr lang="en-US" altLang="zh-CN" b="1">
                <a:solidFill>
                  <a:srgbClr val="FF0000"/>
                </a:solidFill>
                <a:latin typeface="+mj-ea"/>
                <a:ea typeface="+mj-ea"/>
              </a:endParaRPr>
            </a:p>
          </p:txBody>
        </p:sp>
        <p:sp>
          <p:nvSpPr>
            <p:cNvPr id="29" name="文本框 28"/>
            <p:cNvSpPr txBox="1"/>
            <p:nvPr/>
          </p:nvSpPr>
          <p:spPr>
            <a:xfrm>
              <a:off x="16583" y="6550"/>
              <a:ext cx="470" cy="580"/>
            </a:xfrm>
            <a:prstGeom prst="rect">
              <a:avLst/>
            </a:prstGeom>
            <a:noFill/>
          </p:spPr>
          <p:txBody>
            <a:bodyPr wrap="none" rtlCol="0">
              <a:spAutoFit/>
            </a:bodyPr>
            <a:p>
              <a:r>
                <a:rPr lang="en-US" altLang="zh-CN" b="1">
                  <a:solidFill>
                    <a:srgbClr val="FF0000"/>
                  </a:solidFill>
                  <a:latin typeface="+mj-ea"/>
                  <a:ea typeface="+mj-ea"/>
                </a:rPr>
                <a:t>7</a:t>
              </a:r>
              <a:endParaRPr lang="en-US" altLang="zh-CN" b="1">
                <a:solidFill>
                  <a:srgbClr val="FF0000"/>
                </a:solidFill>
                <a:latin typeface="+mj-ea"/>
                <a:ea typeface="+mj-ea"/>
              </a:endParaRPr>
            </a:p>
          </p:txBody>
        </p:sp>
        <p:cxnSp>
          <p:nvCxnSpPr>
            <p:cNvPr id="30" name="直接箭头连接符 29"/>
            <p:cNvCxnSpPr/>
            <p:nvPr/>
          </p:nvCxnSpPr>
          <p:spPr>
            <a:xfrm flipH="1">
              <a:off x="11167" y="7536"/>
              <a:ext cx="1340" cy="18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9433" y="5339"/>
              <a:ext cx="432" cy="121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8690" y="5263"/>
              <a:ext cx="341" cy="2159"/>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7865" y="4740"/>
              <a:ext cx="530" cy="297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169" y="4930"/>
              <a:ext cx="430" cy="124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11363" y="6604"/>
              <a:ext cx="1009" cy="145"/>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213" y="4967"/>
              <a:ext cx="392" cy="111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3735" y="3940"/>
              <a:ext cx="2137" cy="277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13622" y="5422"/>
              <a:ext cx="1507" cy="1826"/>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10190" y="3854"/>
              <a:ext cx="1173" cy="23"/>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10280" y="4549"/>
              <a:ext cx="1007" cy="11"/>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flipV="1">
              <a:off x="11418" y="2513"/>
              <a:ext cx="407" cy="92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7155815" y="5861050"/>
            <a:ext cx="4528820" cy="922020"/>
          </a:xfrm>
          <a:prstGeom prst="rect">
            <a:avLst/>
          </a:prstGeom>
          <a:noFill/>
        </p:spPr>
        <p:txBody>
          <a:bodyPr wrap="none" rtlCol="0">
            <a:spAutoFit/>
          </a:bodyPr>
          <a:p>
            <a:r>
              <a:rPr lang="zh-CN" altLang="en-US" sz="5400">
                <a:solidFill>
                  <a:schemeClr val="bg1"/>
                </a:solidFill>
              </a:rPr>
              <a:t>结果为 </a:t>
            </a:r>
            <a:r>
              <a:rPr lang="en-US" altLang="zh-CN" sz="5400">
                <a:solidFill>
                  <a:schemeClr val="bg1"/>
                </a:solidFill>
              </a:rPr>
              <a:t>3 7 6 2</a:t>
            </a:r>
            <a:endParaRPr lang="en-US" altLang="zh-CN" sz="5400">
              <a:solidFill>
                <a:schemeClr val="bg1"/>
              </a:solidFill>
            </a:endParaRPr>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linds(horizontal)">
                                      <p:cBhvr>
                                        <p:cTn id="39" dur="500"/>
                                        <p:tgtEl>
                                          <p:spTgt spid="3">
                                            <p:txEl>
                                              <p:pRg st="11" end="11"/>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blinds(horizontal)">
                                      <p:cBhvr>
                                        <p:cTn id="42" dur="500"/>
                                        <p:tgtEl>
                                          <p:spTgt spid="3">
                                            <p:txEl>
                                              <p:pRg st="12" end="12"/>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blinds(horizontal)">
                                      <p:cBhvr>
                                        <p:cTn id="45" dur="500"/>
                                        <p:tgtEl>
                                          <p:spTgt spid="3">
                                            <p:txEl>
                                              <p:pRg st="13" end="13"/>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blinds(horizontal)">
                                      <p:cBhvr>
                                        <p:cTn id="48" dur="500"/>
                                        <p:tgtEl>
                                          <p:spTgt spid="3">
                                            <p:txEl>
                                              <p:pRg st="15" end="15"/>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blinds(horizontal)">
                                      <p:cBhvr>
                                        <p:cTn id="51" dur="500"/>
                                        <p:tgtEl>
                                          <p:spTgt spid="3">
                                            <p:txEl>
                                              <p:pRg st="16" end="16"/>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blinds(horizontal)">
                                      <p:cBhvr>
                                        <p:cTn id="54" dur="500"/>
                                        <p:tgtEl>
                                          <p:spTgt spid="3">
                                            <p:txEl>
                                              <p:pRg st="17" end="17"/>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blinds(horizontal)">
                                      <p:cBhvr>
                                        <p:cTn id="57" dur="500"/>
                                        <p:tgtEl>
                                          <p:spTgt spid="3">
                                            <p:txEl>
                                              <p:pRg st="18" end="18"/>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blinds(horizontal)">
                                      <p:cBhvr>
                                        <p:cTn id="60" dur="500"/>
                                        <p:tgtEl>
                                          <p:spTgt spid="3">
                                            <p:txEl>
                                              <p:pRg st="19" end="19"/>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Effect transition="in" filter="blinds(horizontal)">
                                      <p:cBhvr>
                                        <p:cTn id="63" dur="500"/>
                                        <p:tgtEl>
                                          <p:spTgt spid="3">
                                            <p:txEl>
                                              <p:pRg st="21" end="21"/>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xEl>
                                              <p:pRg st="22" end="22"/>
                                            </p:txEl>
                                          </p:spTgt>
                                        </p:tgtEl>
                                        <p:attrNameLst>
                                          <p:attrName>style.visibility</p:attrName>
                                        </p:attrNameLst>
                                      </p:cBhvr>
                                      <p:to>
                                        <p:strVal val="visible"/>
                                      </p:to>
                                    </p:set>
                                    <p:animEffect transition="in" filter="blinds(horizontal)">
                                      <p:cBhvr>
                                        <p:cTn id="66" dur="500"/>
                                        <p:tgtEl>
                                          <p:spTgt spid="3">
                                            <p:txEl>
                                              <p:pRg st="22" end="22"/>
                                            </p:txEl>
                                          </p:spTgt>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blinds(horizontal)">
                                      <p:cBhvr>
                                        <p:cTn id="69" dur="500"/>
                                        <p:tgtEl>
                                          <p:spTgt spid="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blinds(horizontal)">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horizontal)">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 grpId="0" uiExpand="1"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模板</a:t>
            </a:r>
            <a:r>
              <a:rPr lang="en-US" altLang="zh-CN"/>
              <a:t>[</a:t>
            </a:r>
            <a:r>
              <a:rPr lang="zh-CN" altLang="en-US"/>
              <a:t>全网最模板</a:t>
            </a:r>
            <a:r>
              <a:rPr lang="en-US" altLang="zh-CN"/>
              <a:t>]</a:t>
            </a:r>
            <a:endParaRPr lang="en-US" altLang="zh-CN"/>
          </a:p>
        </p:txBody>
      </p:sp>
      <p:sp>
        <p:nvSpPr>
          <p:cNvPr id="3" name="内容占位符 2"/>
          <p:cNvSpPr>
            <a:spLocks noGrp="1"/>
          </p:cNvSpPr>
          <p:nvPr>
            <p:ph idx="1"/>
          </p:nvPr>
        </p:nvSpPr>
        <p:spPr/>
        <p:txBody>
          <a:bodyPr>
            <a:normAutofit lnSpcReduction="10000"/>
          </a:bodyPr>
          <a:p>
            <a:r>
              <a:rPr lang="zh-CN" altLang="en-US"/>
              <a:t>[蓝桥杯][2017年第八届真题]发现环 </a:t>
            </a:r>
            <a:endParaRPr lang="zh-CN" altLang="en-US"/>
          </a:p>
          <a:p>
            <a:r>
              <a:rPr lang="zh-CN" altLang="en-US"/>
              <a:t>测试地址：https://www.dotcpp.com/oj/problem1841.html</a:t>
            </a:r>
            <a:endParaRPr lang="zh-CN" altLang="en-US"/>
          </a:p>
          <a:p>
            <a:r>
              <a:rPr lang="zh-CN" altLang="en-US"/>
              <a:t>小明的实验室有N台电脑，编号1~N。原本这N台电脑之间有N-1条数据链接相连，恰好构成一个树形网络。在树形网络上，任意两台电脑之间有唯一的路径相连。</a:t>
            </a:r>
            <a:endParaRPr lang="zh-CN" altLang="en-US"/>
          </a:p>
          <a:p>
            <a:r>
              <a:rPr lang="zh-CN" altLang="en-US"/>
              <a:t>不过在最近一次维护网络时，管理员误操作使得某两台电脑之间增加了一条数据链接，于是网络中出现了环路。环路上的电脑由于两两之间不再是只有一条路径，使得这些电脑上的数据传输出现了BUG。</a:t>
            </a:r>
            <a:endParaRPr lang="zh-CN" altLang="en-US"/>
          </a:p>
          <a:p>
            <a:r>
              <a:rPr lang="zh-CN" altLang="en-US"/>
              <a:t>为了恢复正常传输。小明需要找到所有在环路上的电脑，你能帮助他吗？</a:t>
            </a:r>
            <a:endParaRPr lang="zh-CN" altLang="en-US"/>
          </a:p>
          <a:p>
            <a:endParaRPr lang="zh-CN" altLang="en-US"/>
          </a:p>
          <a:p>
            <a:r>
              <a:rPr lang="zh-CN" altLang="en-US"/>
              <a:t>寻找环 排序输出 </a:t>
            </a:r>
            <a:endParaRPr lang="zh-CN" altLang="en-US"/>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2961"/>
</p:tagLst>
</file>

<file path=ppt/tags/tag10.xml><?xml version="1.0" encoding="utf-8"?>
<p:tagLst xmlns:p="http://schemas.openxmlformats.org/presentationml/2006/main">
  <p:tag name="KSO_WM_BEAUTIFY_FLAG" val="#wm#"/>
  <p:tag name="KSO_WM_TEMPLATE_CATEGORY" val="custom"/>
  <p:tag name="KSO_WM_TEMPLATE_INDEX" val="20182961"/>
</p:tagLst>
</file>

<file path=ppt/tags/tag11.xml><?xml version="1.0" encoding="utf-8"?>
<p:tagLst xmlns:p="http://schemas.openxmlformats.org/presentationml/2006/main">
  <p:tag name="KSO_WM_BEAUTIFY_FLAG" val="#wm#"/>
  <p:tag name="KSO_WM_TEMPLATE_CATEGORY" val="custom"/>
  <p:tag name="KSO_WM_TEMPLATE_INDEX" val="20182961"/>
</p:tagLst>
</file>

<file path=ppt/tags/tag12.xml><?xml version="1.0" encoding="utf-8"?>
<p:tagLst xmlns:p="http://schemas.openxmlformats.org/presentationml/2006/main">
  <p:tag name="KSO_WM_BEAUTIFY_FLAG" val="#wm#"/>
  <p:tag name="KSO_WM_TEMPLATE_CATEGORY" val="custom"/>
  <p:tag name="KSO_WM_TEMPLATE_INDEX" val="20182961"/>
</p:tagLst>
</file>

<file path=ppt/tags/tag13.xml><?xml version="1.0" encoding="utf-8"?>
<p:tagLst xmlns:p="http://schemas.openxmlformats.org/presentationml/2006/main">
  <p:tag name="KSO_WM_BEAUTIFY_FLAG" val="#wm#"/>
  <p:tag name="KSO_WM_TEMPLATE_CATEGORY" val="custom"/>
  <p:tag name="KSO_WM_TEMPLATE_INDEX" val="20182961"/>
</p:tagLst>
</file>

<file path=ppt/tags/tag14.xml><?xml version="1.0" encoding="utf-8"?>
<p:tagLst xmlns:p="http://schemas.openxmlformats.org/presentationml/2006/main">
  <p:tag name="KSO_WM_BEAUTIFY_FLAG" val="#wm#"/>
  <p:tag name="KSO_WM_TEMPLATE_CATEGORY" val="custom"/>
  <p:tag name="KSO_WM_TEMPLATE_INDEX" val="20182961"/>
</p:tagLst>
</file>

<file path=ppt/tags/tag15.xml><?xml version="1.0" encoding="utf-8"?>
<p:tagLst xmlns:p="http://schemas.openxmlformats.org/presentationml/2006/main">
  <p:tag name="KSO_WM_BEAUTIFY_FLAG" val="#wm#"/>
  <p:tag name="KSO_WM_TEMPLATE_CATEGORY" val="custom"/>
  <p:tag name="KSO_WM_TEMPLATE_INDEX" val="20182961"/>
</p:tagLst>
</file>

<file path=ppt/tags/tag16.xml><?xml version="1.0" encoding="utf-8"?>
<p:tagLst xmlns:p="http://schemas.openxmlformats.org/presentationml/2006/main">
  <p:tag name="KSO_WM_BEAUTIFY_FLAG" val="#wm#"/>
  <p:tag name="KSO_WM_TEMPLATE_CATEGORY" val="custom"/>
  <p:tag name="KSO_WM_TEMPLATE_INDEX" val="20182961"/>
</p:tagLst>
</file>

<file path=ppt/tags/tag17.xml><?xml version="1.0" encoding="utf-8"?>
<p:tagLst xmlns:p="http://schemas.openxmlformats.org/presentationml/2006/main">
  <p:tag name="KSO_WM_BEAUTIFY_FLAG" val="#wm#"/>
  <p:tag name="KSO_WM_TEMPLATE_CATEGORY" val="custom"/>
  <p:tag name="KSO_WM_TEMPLATE_INDEX" val="20182961"/>
</p:tagLst>
</file>

<file path=ppt/tags/tag18.xml><?xml version="1.0" encoding="utf-8"?>
<p:tagLst xmlns:p="http://schemas.openxmlformats.org/presentationml/2006/main">
  <p:tag name="KSO_WM_BEAUTIFY_FLAG" val="#wm#"/>
  <p:tag name="KSO_WM_TEMPLATE_CATEGORY" val="custom"/>
  <p:tag name="KSO_WM_TEMPLATE_INDEX" val="20182961"/>
</p:tagLst>
</file>

<file path=ppt/tags/tag19.xml><?xml version="1.0" encoding="utf-8"?>
<p:tagLst xmlns:p="http://schemas.openxmlformats.org/presentationml/2006/main">
  <p:tag name="KSO_WM_BEAUTIFY_FLAG" val="#wm#"/>
  <p:tag name="KSO_WM_TEMPLATE_CATEGORY" val="custom"/>
  <p:tag name="KSO_WM_TEMPLATE_INDEX" val="20182961"/>
</p:tagLst>
</file>

<file path=ppt/tags/tag2.xml><?xml version="1.0" encoding="utf-8"?>
<p:tagLst xmlns:p="http://schemas.openxmlformats.org/presentationml/2006/main">
  <p:tag name="KSO_WM_TAG_VERSION" val="1.0"/>
  <p:tag name="KSO_WM_TEMPLATE_CATEGORY" val="custom"/>
  <p:tag name="KSO_WM_TEMPLATE_INDEX" val="20182961"/>
</p:tagLst>
</file>

<file path=ppt/tags/tag20.xml><?xml version="1.0" encoding="utf-8"?>
<p:tagLst xmlns:p="http://schemas.openxmlformats.org/presentationml/2006/main">
  <p:tag name="KSO_WM_BEAUTIFY_FLAG" val="#wm#"/>
  <p:tag name="KSO_WM_TEMPLATE_CATEGORY" val="custom"/>
  <p:tag name="KSO_WM_TEMPLATE_INDEX" val="20182961"/>
</p:tagLst>
</file>

<file path=ppt/tags/tag21.xml><?xml version="1.0" encoding="utf-8"?>
<p:tagLst xmlns:p="http://schemas.openxmlformats.org/presentationml/2006/main">
  <p:tag name="KSO_WM_BEAUTIFY_FLAG" val="#wm#"/>
  <p:tag name="KSO_WM_TEMPLATE_CATEGORY" val="custom"/>
  <p:tag name="KSO_WM_TEMPLATE_INDEX" val="20182961"/>
</p:tagLst>
</file>

<file path=ppt/tags/tag22.xml><?xml version="1.0" encoding="utf-8"?>
<p:tagLst xmlns:p="http://schemas.openxmlformats.org/presentationml/2006/main">
  <p:tag name="KSO_WM_BEAUTIFY_FLAG" val="#wm#"/>
  <p:tag name="KSO_WM_TEMPLATE_CATEGORY" val="custom"/>
  <p:tag name="KSO_WM_TEMPLATE_INDEX" val="20182961"/>
</p:tagLst>
</file>

<file path=ppt/tags/tag23.xml><?xml version="1.0" encoding="utf-8"?>
<p:tagLst xmlns:p="http://schemas.openxmlformats.org/presentationml/2006/main">
  <p:tag name="KSO_WM_BEAUTIFY_FLAG" val="#wm#"/>
  <p:tag name="KSO_WM_TEMPLATE_CATEGORY" val="custom"/>
  <p:tag name="KSO_WM_TEMPLATE_INDEX" val="20182961"/>
</p:tagLst>
</file>

<file path=ppt/tags/tag24.xml><?xml version="1.0" encoding="utf-8"?>
<p:tagLst xmlns:p="http://schemas.openxmlformats.org/presentationml/2006/main">
  <p:tag name="KSO_WM_BEAUTIFY_FLAG" val="#wm#"/>
  <p:tag name="KSO_WM_TEMPLATE_CATEGORY" val="custom"/>
  <p:tag name="KSO_WM_TEMPLATE_INDEX" val="20182961"/>
</p:tagLst>
</file>

<file path=ppt/tags/tag25.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01"/>
</p:tagLst>
</file>

<file path=ppt/tags/tag26.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BEAUTIFY_FLAG" val="#wm#"/>
  <p:tag name="KSO_WM_TAG_VERSION" val="1.0"/>
</p:tagLst>
</file>

<file path=ppt/tags/tag27.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1"/>
  <p:tag name="KSO_WM_SLIDE_LAYOUT" val="e_a"/>
  <p:tag name="KSO_WM_SLIDE_LAYOUT_CNT" val="1_1"/>
  <p:tag name="KSO_WM_SLIDE_TYPE" val="sectionTitle"/>
  <p:tag name="KSO_WM_BEAUTIFY_FLAG" val="#wm#"/>
</p:tagLst>
</file>

<file path=ppt/tags/tag28.xml><?xml version="1.0" encoding="utf-8"?>
<p:tagLst xmlns:p="http://schemas.openxmlformats.org/presentationml/2006/main">
  <p:tag name="KSO_WM_BEAUTIFY_FLAG" val="#wm#"/>
  <p:tag name="KSO_WM_TEMPLATE_CATEGORY" val="custom"/>
  <p:tag name="KSO_WM_TEMPLATE_INDEX" val="20182961"/>
</p:tagLst>
</file>

<file path=ppt/tags/tag29.xml><?xml version="1.0" encoding="utf-8"?>
<p:tagLst xmlns:p="http://schemas.openxmlformats.org/presentationml/2006/main">
  <p:tag name="KSO_WM_BEAUTIFY_FLAG" val="#wm#"/>
  <p:tag name="KSO_WM_TEMPLATE_CATEGORY" val="custom"/>
  <p:tag name="KSO_WM_TEMPLATE_INDEX" val="20182961"/>
</p:tagLst>
</file>

<file path=ppt/tags/tag3.xml><?xml version="1.0" encoding="utf-8"?>
<p:tagLst xmlns:p="http://schemas.openxmlformats.org/presentationml/2006/main">
  <p:tag name="KSO_WM_TEMPLATE_CATEGORY" val="custom"/>
  <p:tag name="KSO_WM_TEMPLATE_INDEX" val="20182961"/>
  <p:tag name="KSO_WM_TAG_VERSION" val="1.0"/>
  <p:tag name="KSO_WM_BEAUTIFY_FLAG" val="#wm#"/>
  <p:tag name="KSO_WM_TEMPLATE_THUMBS_INDEX" val="1、9、12、17、19、22"/>
</p:tagLst>
</file>

<file path=ppt/tags/tag30.xml><?xml version="1.0" encoding="utf-8"?>
<p:tagLst xmlns:p="http://schemas.openxmlformats.org/presentationml/2006/main">
  <p:tag name="KSO_WM_BEAUTIFY_FLAG" val="#wm#"/>
  <p:tag name="KSO_WM_TEMPLATE_CATEGORY" val="custom"/>
  <p:tag name="KSO_WM_TEMPLATE_INDEX" val="20182961"/>
</p:tagLst>
</file>

<file path=ppt/tags/tag31.xml><?xml version="1.0" encoding="utf-8"?>
<p:tagLst xmlns:p="http://schemas.openxmlformats.org/presentationml/2006/main">
  <p:tag name="KSO_WM_BEAUTIFY_FLAG" val="#wm#"/>
  <p:tag name="KSO_WM_TEMPLATE_CATEGORY" val="custom"/>
  <p:tag name="KSO_WM_TEMPLATE_INDEX" val="20182961"/>
</p:tagLst>
</file>

<file path=ppt/tags/tag32.xml><?xml version="1.0" encoding="utf-8"?>
<p:tagLst xmlns:p="http://schemas.openxmlformats.org/presentationml/2006/main">
  <p:tag name="KSO_WM_BEAUTIFY_FLAG" val="#wm#"/>
  <p:tag name="KSO_WM_TEMPLATE_CATEGORY" val="custom"/>
  <p:tag name="KSO_WM_TEMPLATE_INDEX" val="20182961"/>
</p:tagLst>
</file>

<file path=ppt/tags/tag33.xml><?xml version="1.0" encoding="utf-8"?>
<p:tagLst xmlns:p="http://schemas.openxmlformats.org/presentationml/2006/main">
  <p:tag name="KSO_WM_BEAUTIFY_FLAG" val="#wm#"/>
  <p:tag name="KSO_WM_TEMPLATE_CATEGORY" val="custom"/>
  <p:tag name="KSO_WM_TEMPLATE_INDEX" val="20182961"/>
</p:tagLst>
</file>

<file path=ppt/tags/tag34.xml><?xml version="1.0" encoding="utf-8"?>
<p:tagLst xmlns:p="http://schemas.openxmlformats.org/presentationml/2006/main">
  <p:tag name="KSO_WM_BEAUTIFY_FLAG" val="#wm#"/>
  <p:tag name="KSO_WM_TEMPLATE_CATEGORY" val="custom"/>
  <p:tag name="KSO_WM_TEMPLATE_INDEX" val="20182961"/>
</p:tagLst>
</file>

<file path=ppt/tags/tag35.xml><?xml version="1.0" encoding="utf-8"?>
<p:tagLst xmlns:p="http://schemas.openxmlformats.org/presentationml/2006/main">
  <p:tag name="KSO_WM_BEAUTIFY_FLAG" val="#wm#"/>
  <p:tag name="KSO_WM_TEMPLATE_CATEGORY" val="custom"/>
  <p:tag name="KSO_WM_TEMPLATE_INDEX" val="20182961"/>
</p:tagLst>
</file>

<file path=ppt/tags/tag36.xml><?xml version="1.0" encoding="utf-8"?>
<p:tagLst xmlns:p="http://schemas.openxmlformats.org/presentationml/2006/main">
  <p:tag name="KSO_WM_BEAUTIFY_FLAG" val="#wm#"/>
  <p:tag name="KSO_WM_TEMPLATE_CATEGORY" val="custom"/>
  <p:tag name="KSO_WM_TEMPLATE_INDEX" val="20182961"/>
</p:tagLst>
</file>

<file path=ppt/tags/tag37.xml><?xml version="1.0" encoding="utf-8"?>
<p:tagLst xmlns:p="http://schemas.openxmlformats.org/presentationml/2006/main">
  <p:tag name="KSO_WM_BEAUTIFY_FLAG" val="#wm#"/>
  <p:tag name="KSO_WM_TEMPLATE_CATEGORY" val="custom"/>
  <p:tag name="KSO_WM_TEMPLATE_INDEX" val="20182961"/>
</p:tagLst>
</file>

<file path=ppt/tags/tag38.xml><?xml version="1.0" encoding="utf-8"?>
<p:tagLst xmlns:p="http://schemas.openxmlformats.org/presentationml/2006/main">
  <p:tag name="KSO_WM_BEAUTIFY_FLAG" val="#wm#"/>
  <p:tag name="KSO_WM_TEMPLATE_CATEGORY" val="custom"/>
  <p:tag name="KSO_WM_TEMPLATE_INDEX" val="20182961"/>
</p:tagLst>
</file>

<file path=ppt/tags/tag39.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01"/>
</p:tagLst>
</file>

<file path=ppt/tags/tag4.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星空系列PPT"/>
</p:tagLst>
</file>

<file path=ppt/tags/tag40.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BEAUTIFY_FLAG" val="#wm#"/>
  <p:tag name="KSO_WM_TAG_VERSION" val="1.0"/>
</p:tagLst>
</file>

<file path=ppt/tags/tag41.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1"/>
  <p:tag name="KSO_WM_SLIDE_LAYOUT" val="e_a"/>
  <p:tag name="KSO_WM_SLIDE_LAYOUT_CNT" val="1_1"/>
  <p:tag name="KSO_WM_SLIDE_TYPE" val="sectionTitle"/>
  <p:tag name="KSO_WM_BEAUTIFY_FLAG" val="#wm#"/>
</p:tagLst>
</file>

<file path=ppt/tags/tag42.xml><?xml version="1.0" encoding="utf-8"?>
<p:tagLst xmlns:p="http://schemas.openxmlformats.org/presentationml/2006/main">
  <p:tag name="KSO_WM_BEAUTIFY_FLAG" val="#wm#"/>
  <p:tag name="KSO_WM_TEMPLATE_CATEGORY" val="custom"/>
  <p:tag name="KSO_WM_TEMPLATE_INDEX" val="20182961"/>
</p:tagLst>
</file>

<file path=ppt/tags/tag43.xml><?xml version="1.0" encoding="utf-8"?>
<p:tagLst xmlns:p="http://schemas.openxmlformats.org/presentationml/2006/main">
  <p:tag name="KSO_WM_BEAUTIFY_FLAG" val="#wm#"/>
  <p:tag name="KSO_WM_TEMPLATE_CATEGORY" val="custom"/>
  <p:tag name="KSO_WM_TEMPLATE_INDEX" val="20182961"/>
</p:tagLst>
</file>

<file path=ppt/tags/tag44.xml><?xml version="1.0" encoding="utf-8"?>
<p:tagLst xmlns:p="http://schemas.openxmlformats.org/presentationml/2006/main">
  <p:tag name="KSO_WM_BEAUTIFY_FLAG" val="#wm#"/>
  <p:tag name="KSO_WM_TEMPLATE_CATEGORY" val="custom"/>
  <p:tag name="KSO_WM_TEMPLATE_INDEX" val="20182961"/>
</p:tagLst>
</file>

<file path=ppt/tags/tag45.xml><?xml version="1.0" encoding="utf-8"?>
<p:tagLst xmlns:p="http://schemas.openxmlformats.org/presentationml/2006/main">
  <p:tag name="KSO_WM_BEAUTIFY_FLAG" val="#wm#"/>
  <p:tag name="KSO_WM_TEMPLATE_CATEGORY" val="custom"/>
  <p:tag name="KSO_WM_TEMPLATE_INDEX" val="20182961"/>
</p:tagLst>
</file>

<file path=ppt/tags/tag46.xml><?xml version="1.0" encoding="utf-8"?>
<p:tagLst xmlns:p="http://schemas.openxmlformats.org/presentationml/2006/main">
  <p:tag name="KSO_WM_BEAUTIFY_FLAG" val="#wm#"/>
  <p:tag name="KSO_WM_TEMPLATE_CATEGORY" val="custom"/>
  <p:tag name="KSO_WM_TEMPLATE_INDEX" val="20182961"/>
</p:tagLst>
</file>

<file path=ppt/tags/tag47.xml><?xml version="1.0" encoding="utf-8"?>
<p:tagLst xmlns:p="http://schemas.openxmlformats.org/presentationml/2006/main">
  <p:tag name="KSO_WM_BEAUTIFY_FLAG" val="#wm#"/>
  <p:tag name="KSO_WM_TEMPLATE_CATEGORY" val="custom"/>
  <p:tag name="KSO_WM_TEMPLATE_INDEX" val="20182961"/>
</p:tagLst>
</file>

<file path=ppt/tags/tag48.xml><?xml version="1.0" encoding="utf-8"?>
<p:tagLst xmlns:p="http://schemas.openxmlformats.org/presentationml/2006/main">
  <p:tag name="KSO_WM_BEAUTIFY_FLAG" val="#wm#"/>
  <p:tag name="KSO_WM_TEMPLATE_CATEGORY" val="custom"/>
  <p:tag name="KSO_WM_TEMPLATE_INDEX" val="20182961"/>
</p:tagLst>
</file>

<file path=ppt/tags/tag49.xml><?xml version="1.0" encoding="utf-8"?>
<p:tagLst xmlns:p="http://schemas.openxmlformats.org/presentationml/2006/main">
  <p:tag name="KSO_WM_BEAUTIFY_FLAG" val="#wm#"/>
  <p:tag name="KSO_WM_TEMPLATE_CATEGORY" val="custom"/>
  <p:tag name="KSO_WM_TEMPLATE_INDEX" val="20182961"/>
</p:tagLst>
</file>

<file path=ppt/tags/tag5.xml><?xml version="1.0" encoding="utf-8"?>
<p:tagLst xmlns:p="http://schemas.openxmlformats.org/presentationml/2006/main">
  <p:tag name="KSO_WM_TEMPLATE_CATEGORY" val="custom"/>
  <p:tag name="KSO_WM_TEMPLATE_INDEX" val="20182961"/>
  <p:tag name="KSO_WM_UNIT_TYPE" val="b"/>
  <p:tag name="KSO_WM_UNIT_INDEX" val="1"/>
  <p:tag name="KSO_WM_UNIT_ID" val="custom20182961_1*b*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闪耀星空"/>
</p:tagLst>
</file>

<file path=ppt/tags/tag50.xml><?xml version="1.0" encoding="utf-8"?>
<p:tagLst xmlns:p="http://schemas.openxmlformats.org/presentationml/2006/main">
  <p:tag name="KSO_WM_BEAUTIFY_FLAG" val="#wm#"/>
  <p:tag name="KSO_WM_TEMPLATE_CATEGORY" val="custom"/>
  <p:tag name="KSO_WM_TEMPLATE_INDEX" val="20182961"/>
</p:tagLst>
</file>

<file path=ppt/tags/tag51.xml><?xml version="1.0" encoding="utf-8"?>
<p:tagLst xmlns:p="http://schemas.openxmlformats.org/presentationml/2006/main">
  <p:tag name="KSO_WM_BEAUTIFY_FLAG" val="#wm#"/>
  <p:tag name="KSO_WM_TEMPLATE_CATEGORY" val="custom"/>
  <p:tag name="KSO_WM_TEMPLATE_INDEX" val="20182961"/>
</p:tagLst>
</file>

<file path=ppt/tags/tag52.xml><?xml version="1.0" encoding="utf-8"?>
<p:tagLst xmlns:p="http://schemas.openxmlformats.org/presentationml/2006/main">
  <p:tag name="KSO_WM_BEAUTIFY_FLAG" val="#wm#"/>
  <p:tag name="KSO_WM_TEMPLATE_CATEGORY" val="custom"/>
  <p:tag name="KSO_WM_TEMPLATE_INDEX" val="20182961"/>
</p:tagLst>
</file>

<file path=ppt/tags/tag53.xml><?xml version="1.0" encoding="utf-8"?>
<p:tagLst xmlns:p="http://schemas.openxmlformats.org/presentationml/2006/main">
  <p:tag name="KSO_WM_BEAUTIFY_FLAG" val="#wm#"/>
  <p:tag name="KSO_WM_TEMPLATE_CATEGORY" val="custom"/>
  <p:tag name="KSO_WM_TEMPLATE_INDEX" val="20182961"/>
</p:tagLst>
</file>

<file path=ppt/tags/tag54.xml><?xml version="1.0" encoding="utf-8"?>
<p:tagLst xmlns:p="http://schemas.openxmlformats.org/presentationml/2006/main">
  <p:tag name="KSO_WM_BEAUTIFY_FLAG" val="#wm#"/>
  <p:tag name="KSO_WM_TEMPLATE_CATEGORY" val="custom"/>
  <p:tag name="KSO_WM_TEMPLATE_INDEX" val="20182961"/>
</p:tagLst>
</file>

<file path=ppt/tags/tag55.xml><?xml version="1.0" encoding="utf-8"?>
<p:tagLst xmlns:p="http://schemas.openxmlformats.org/presentationml/2006/main">
  <p:tag name="KSO_WM_BEAUTIFY_FLAG" val="#wm#"/>
  <p:tag name="KSO_WM_TEMPLATE_CATEGORY" val="custom"/>
  <p:tag name="KSO_WM_TEMPLATE_INDEX" val="20182961"/>
</p:tagLst>
</file>

<file path=ppt/tags/tag56.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22*a*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PRESET_TEXT" val="谢谢观赏"/>
</p:tagLst>
</file>

<file path=ppt/tags/tag57.xml><?xml version="1.0" encoding="utf-8"?>
<p:tagLst xmlns:p="http://schemas.openxmlformats.org/presentationml/2006/main">
  <p:tag name="KSO_WM_TEMPLATE_CATEGORY" val="custom"/>
  <p:tag name="KSO_WM_TEMPLATE_INDEX" val="20182961"/>
  <p:tag name="KSO_WM_TAG_VERSION" val="1.0"/>
  <p:tag name="KSO_WM_SLIDE_ID" val="custom20182961_22"/>
  <p:tag name="KSO_WM_SLIDE_INDEX" val="22"/>
  <p:tag name="KSO_WM_SLIDE_ITEM_CNT" val="1"/>
  <p:tag name="KSO_WM_SLIDE_LAYOUT" val="a"/>
  <p:tag name="KSO_WM_SLIDE_LAYOUT_CNT" val="1"/>
  <p:tag name="KSO_WM_SLIDE_TYPE" val="endPage"/>
  <p:tag name="KSO_WM_BEAUTIFY_FLAG" val="#wm#"/>
</p:tagLst>
</file>

<file path=ppt/tags/tag58.xml><?xml version="1.0" encoding="utf-8"?>
<p:tagLst xmlns:p="http://schemas.openxmlformats.org/presentationml/2006/main">
  <p:tag name="KSO_WM_DOC_GUID" val="{1fbbc561-1c71-4d12-a5df-62d07f9f4e5e}"/>
</p:tagLst>
</file>

<file path=ppt/tags/tag6.xml><?xml version="1.0" encoding="utf-8"?>
<p:tagLst xmlns:p="http://schemas.openxmlformats.org/presentationml/2006/main">
  <p:tag name="KSO_WM_TEMPLATE_CATEGORY" val="custom"/>
  <p:tag name="KSO_WM_TEMPLATE_INDEX" val="20182961"/>
  <p:tag name="KSO_WM_TAG_VERSION" val="1.0"/>
  <p:tag name="KSO_WM_SLIDE_ID" val="custom20182961_1"/>
  <p:tag name="KSO_WM_SLIDE_INDEX" val="1"/>
  <p:tag name="KSO_WM_SLIDE_ITEM_CNT" val="2"/>
  <p:tag name="KSO_WM_SLIDE_LAYOUT" val="a_b"/>
  <p:tag name="KSO_WM_SLIDE_LAYOUT_CNT" val="1_1"/>
  <p:tag name="KSO_WM_SLIDE_TYPE" val="title"/>
  <p:tag name="KSO_WM_BEAUTIFY_FLAG" val="#wm#"/>
  <p:tag name="KSO_WM_TEMPLATE_THUMBS_INDEX" val="1、9、12、17、19、22、"/>
</p:tagLst>
</file>

<file path=ppt/tags/tag7.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01"/>
</p:tagLst>
</file>

<file path=ppt/tags/tag8.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CLEAR" val="0"/>
  <p:tag name="KSO_WM_UNIT_PRESET_TEXT_INDEX" val="0"/>
  <p:tag name="KSO_WM_UNIT_PRESET_TEXT_LEN" val="9"/>
  <p:tag name="KSO_WM_BEAUTIFY_FLAG" val="#wm#"/>
  <p:tag name="KSO_WM_TAG_VERSION" val="1.0"/>
</p:tagLst>
</file>

<file path=ppt/tags/tag9.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1"/>
  <p:tag name="KSO_WM_SLIDE_LAYOUT" val="e_a"/>
  <p:tag name="KSO_WM_SLIDE_LAYOUT_CNT" val="1_1"/>
  <p:tag name="KSO_WM_SLIDE_TYPE" val="sectionTitle"/>
  <p:tag name="KSO_WM_BEAUTIFY_FLAG" val="#wm#"/>
</p:tagLst>
</file>

<file path=ppt/theme/theme1.xml><?xml version="1.0" encoding="utf-8"?>
<a:theme xmlns:a="http://schemas.openxmlformats.org/drawingml/2006/main" name="1_Office 主题​​">
  <a:themeElements>
    <a:clrScheme name="自定义 261">
      <a:dk1>
        <a:srgbClr val="000000"/>
      </a:dk1>
      <a:lt1>
        <a:srgbClr val="FFFFFF"/>
      </a:lt1>
      <a:dk2>
        <a:srgbClr val="778495"/>
      </a:dk2>
      <a:lt2>
        <a:srgbClr val="F0F0F0"/>
      </a:lt2>
      <a:accent1>
        <a:srgbClr val="4D4D4D"/>
      </a:accent1>
      <a:accent2>
        <a:srgbClr val="5F5F5F"/>
      </a:accent2>
      <a:accent3>
        <a:srgbClr val="808080"/>
      </a:accent3>
      <a:accent4>
        <a:srgbClr val="969696"/>
      </a:accent4>
      <a:accent5>
        <a:srgbClr val="B2B2B2"/>
      </a:accent5>
      <a:accent6>
        <a:srgbClr val="FFFFFF"/>
      </a:accent6>
      <a:hlink>
        <a:srgbClr val="4D4D4D"/>
      </a:hlink>
      <a:folHlink>
        <a:srgbClr val="BFBFBF"/>
      </a:folHlink>
    </a:clrScheme>
    <a:fontScheme name="0roircou">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8738</Words>
  <Application>WPS 演示</Application>
  <PresentationFormat>宽屏</PresentationFormat>
  <Paragraphs>500</Paragraphs>
  <Slides>45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Arial</vt:lpstr>
      <vt:lpstr>宋体</vt:lpstr>
      <vt:lpstr>Wingdings</vt:lpstr>
      <vt:lpstr>Calibri</vt:lpstr>
      <vt:lpstr>黑体</vt:lpstr>
      <vt:lpstr>微软雅黑</vt:lpstr>
      <vt:lpstr>Arial Unicode MS</vt:lpstr>
      <vt:lpstr>华文隶书</vt:lpstr>
      <vt:lpstr>1_Office 主题​​</vt:lpstr>
      <vt:lpstr>Equation.3</vt:lpstr>
      <vt:lpstr>Equation.3</vt:lpstr>
      <vt:lpstr>by SimonSu</vt:lpstr>
      <vt:lpstr>基环树</vt:lpstr>
      <vt:lpstr>基环树是什么？</vt:lpstr>
      <vt:lpstr>栗子</vt:lpstr>
      <vt:lpstr>重点 </vt:lpstr>
      <vt:lpstr>无向图</vt:lpstr>
      <vt:lpstr>模板演示</vt:lpstr>
      <vt:lpstr>PowerPoint 演示文稿</vt:lpstr>
      <vt:lpstr>模板[全网最模板]</vt:lpstr>
      <vt:lpstr>有向图</vt:lpstr>
      <vt:lpstr>模板</vt:lpstr>
      <vt:lpstr>要点</vt:lpstr>
      <vt:lpstr>例题</vt:lpstr>
      <vt:lpstr>例题</vt:lpstr>
      <vt:lpstr>题解</vt:lpstr>
      <vt:lpstr>  </vt:lpstr>
      <vt:lpstr>姊妹题</vt:lpstr>
      <vt:lpstr>负环</vt:lpstr>
      <vt:lpstr>负环是什么？</vt:lpstr>
      <vt:lpstr> </vt:lpstr>
      <vt:lpstr>Bellman-Ford搞负环</vt:lpstr>
      <vt:lpstr>SPFA搞负环</vt:lpstr>
      <vt:lpstr> </vt:lpstr>
      <vt:lpstr>总结</vt:lpstr>
      <vt:lpstr>模板</vt:lpstr>
      <vt:lpstr>例题</vt:lpstr>
      <vt:lpstr>题解</vt:lpstr>
      <vt:lpstr>例题</vt:lpstr>
      <vt:lpstr>小结</vt:lpstr>
      <vt:lpstr>差分约束</vt:lpstr>
      <vt:lpstr>差分约束是什么？</vt:lpstr>
      <vt:lpstr>怎么搞？</vt:lpstr>
      <vt:lpstr>分析</vt:lpstr>
      <vt:lpstr>解的存在性</vt:lpstr>
      <vt:lpstr>不等式标准化</vt:lpstr>
      <vt:lpstr>差分约束的经典应用</vt:lpstr>
      <vt:lpstr>例题</vt:lpstr>
      <vt:lpstr> 解析</vt:lpstr>
      <vt:lpstr> </vt:lpstr>
      <vt:lpstr> </vt:lpstr>
      <vt:lpstr>例题</vt:lpstr>
      <vt:lpstr>解析</vt:lpstr>
      <vt:lpstr> </vt:lpstr>
      <vt:lpstr>一个多到我没做完的题单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SimonSu</dc:creator>
  <cp:lastModifiedBy>Administrator</cp:lastModifiedBy>
  <cp:revision>23</cp:revision>
  <dcterms:created xsi:type="dcterms:W3CDTF">2018-02-10T08:34:00Z</dcterms:created>
  <dcterms:modified xsi:type="dcterms:W3CDTF">2019-07-09T10:23:53Z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