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85" r:id="rId3"/>
    <p:sldId id="286" r:id="rId4"/>
    <p:sldId id="287" r:id="rId5"/>
    <p:sldId id="288" r:id="rId6"/>
    <p:sldId id="289" r:id="rId7"/>
    <p:sldId id="290" r:id="rId8"/>
    <p:sldId id="309" r:id="rId9"/>
    <p:sldId id="310" r:id="rId10"/>
    <p:sldId id="308" r:id="rId11"/>
    <p:sldId id="311" r:id="rId12"/>
    <p:sldId id="312" r:id="rId13"/>
    <p:sldId id="313" r:id="rId14"/>
    <p:sldId id="293" r:id="rId15"/>
    <p:sldId id="294" r:id="rId16"/>
    <p:sldId id="295" r:id="rId17"/>
    <p:sldId id="296" r:id="rId18"/>
    <p:sldId id="297" r:id="rId19"/>
    <p:sldId id="306" r:id="rId20"/>
    <p:sldId id="307" r:id="rId21"/>
    <p:sldId id="314" r:id="rId22"/>
    <p:sldId id="257" r:id="rId23"/>
    <p:sldId id="315" r:id="rId24"/>
    <p:sldId id="258" r:id="rId25"/>
    <p:sldId id="316" r:id="rId26"/>
    <p:sldId id="259" r:id="rId27"/>
    <p:sldId id="261" r:id="rId28"/>
    <p:sldId id="260" r:id="rId29"/>
    <p:sldId id="263" r:id="rId30"/>
    <p:sldId id="262" r:id="rId31"/>
    <p:sldId id="264" r:id="rId32"/>
    <p:sldId id="265" r:id="rId33"/>
    <p:sldId id="266" r:id="rId34"/>
    <p:sldId id="267" r:id="rId35"/>
    <p:sldId id="317" r:id="rId36"/>
    <p:sldId id="268" r:id="rId37"/>
    <p:sldId id="318" r:id="rId38"/>
    <p:sldId id="270" r:id="rId39"/>
    <p:sldId id="271" r:id="rId40"/>
    <p:sldId id="272" r:id="rId41"/>
    <p:sldId id="273" r:id="rId42"/>
    <p:sldId id="274" r:id="rId43"/>
    <p:sldId id="275" r:id="rId44"/>
    <p:sldId id="276" r:id="rId45"/>
    <p:sldId id="277" r:id="rId46"/>
    <p:sldId id="278" r:id="rId47"/>
    <p:sldId id="279" r:id="rId48"/>
    <p:sldId id="280" r:id="rId49"/>
    <p:sldId id="281" r:id="rId50"/>
    <p:sldId id="282" r:id="rId51"/>
    <p:sldId id="283" r:id="rId52"/>
    <p:sldId id="284"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58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5A919-0991-4209-801D-22CDDF18F991}" type="datetimeFigureOut">
              <a:rPr lang="zh-CN" altLang="en-US" smtClean="0"/>
              <a:t>2019/11/5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69BB0E-5BFE-449A-966B-107B9324464E}" type="slidenum">
              <a:rPr lang="zh-CN" altLang="en-US" smtClean="0"/>
              <a:t>‹#›</a:t>
            </a:fld>
            <a:endParaRPr lang="zh-CN" altLang="en-US"/>
          </a:p>
        </p:txBody>
      </p:sp>
    </p:spTree>
    <p:extLst>
      <p:ext uri="{BB962C8B-B14F-4D97-AF65-F5344CB8AC3E}">
        <p14:creationId xmlns:p14="http://schemas.microsoft.com/office/powerpoint/2010/main" val="1938262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843A7329-5AB9-4F79-8ADF-9A810A5E45AD}" type="slidenum">
              <a:rPr lang="zh-CN" altLang="en-US" b="0">
                <a:latin typeface="Calibri" panose="020F0502020204030204" pitchFamily="34" charset="0"/>
              </a:rPr>
              <a:pPr eaLnBrk="1" hangingPunct="1"/>
              <a:t>38</a:t>
            </a:fld>
            <a:endParaRPr lang="en-US" altLang="zh-CN" b="0">
              <a:latin typeface="Calibri" panose="020F0502020204030204" pitchFamily="34" charset="0"/>
            </a:endParaRPr>
          </a:p>
        </p:txBody>
      </p:sp>
    </p:spTree>
    <p:extLst>
      <p:ext uri="{BB962C8B-B14F-4D97-AF65-F5344CB8AC3E}">
        <p14:creationId xmlns:p14="http://schemas.microsoft.com/office/powerpoint/2010/main" val="2557581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1D2E49E2-655C-495A-8BA8-10D89D0EE2E0}" type="slidenum">
              <a:rPr lang="zh-CN" altLang="en-US" b="0">
                <a:latin typeface="Calibri" panose="020F0502020204030204" pitchFamily="34" charset="0"/>
              </a:rPr>
              <a:pPr eaLnBrk="1" hangingPunct="1"/>
              <a:t>47</a:t>
            </a:fld>
            <a:endParaRPr lang="en-US" altLang="zh-CN" b="0">
              <a:latin typeface="Calibri" panose="020F0502020204030204" pitchFamily="34" charset="0"/>
            </a:endParaRPr>
          </a:p>
        </p:txBody>
      </p:sp>
    </p:spTree>
    <p:extLst>
      <p:ext uri="{BB962C8B-B14F-4D97-AF65-F5344CB8AC3E}">
        <p14:creationId xmlns:p14="http://schemas.microsoft.com/office/powerpoint/2010/main" val="488641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BC9F4588-1EBB-4791-B1E7-6DAB88F472F4}" type="slidenum">
              <a:rPr lang="zh-CN" altLang="en-US" b="0">
                <a:latin typeface="Calibri" panose="020F0502020204030204" pitchFamily="34" charset="0"/>
              </a:rPr>
              <a:pPr eaLnBrk="1" hangingPunct="1"/>
              <a:t>48</a:t>
            </a:fld>
            <a:endParaRPr lang="en-US" altLang="zh-CN" b="0">
              <a:latin typeface="Calibri" panose="020F0502020204030204" pitchFamily="34" charset="0"/>
            </a:endParaRPr>
          </a:p>
        </p:txBody>
      </p:sp>
    </p:spTree>
    <p:extLst>
      <p:ext uri="{BB962C8B-B14F-4D97-AF65-F5344CB8AC3E}">
        <p14:creationId xmlns:p14="http://schemas.microsoft.com/office/powerpoint/2010/main" val="1556572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p>
        </p:txBody>
      </p:sp>
      <p:sp>
        <p:nvSpPr>
          <p:cNvPr id="4" name="灯片编号占位符 3"/>
          <p:cNvSpPr>
            <a:spLocks noGrp="1"/>
          </p:cNvSpPr>
          <p:nvPr>
            <p:ph type="sldNum" sz="quarter" idx="5"/>
          </p:nvPr>
        </p:nvSpPr>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56A95F5D-A6C6-4A1F-8A83-71280F40C991}" type="slidenum">
              <a:rPr lang="zh-CN" altLang="en-US" b="0">
                <a:latin typeface="Calibri" panose="020F0502020204030204" pitchFamily="34" charset="0"/>
              </a:rPr>
              <a:pPr eaLnBrk="1" hangingPunct="1"/>
              <a:t>49</a:t>
            </a:fld>
            <a:endParaRPr lang="en-US" altLang="zh-CN" b="0">
              <a:latin typeface="Calibri" panose="020F0502020204030204" pitchFamily="34" charset="0"/>
            </a:endParaRPr>
          </a:p>
        </p:txBody>
      </p:sp>
    </p:spTree>
    <p:extLst>
      <p:ext uri="{BB962C8B-B14F-4D97-AF65-F5344CB8AC3E}">
        <p14:creationId xmlns:p14="http://schemas.microsoft.com/office/powerpoint/2010/main" val="1827154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
        <p:nvSpPr>
          <p:cNvPr id="4" name="灯片编号占位符 3"/>
          <p:cNvSpPr>
            <a:spLocks noGrp="1"/>
          </p:cNvSpPr>
          <p:nvPr>
            <p:ph type="sldNum" sz="quarter" idx="5"/>
          </p:nvPr>
        </p:nvSpPr>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F7F26811-4701-4142-9790-806918170CE2}" type="slidenum">
              <a:rPr lang="zh-CN" altLang="en-US" b="0">
                <a:latin typeface="Calibri" panose="020F0502020204030204" pitchFamily="34" charset="0"/>
              </a:rPr>
              <a:pPr eaLnBrk="1" hangingPunct="1"/>
              <a:t>50</a:t>
            </a:fld>
            <a:endParaRPr lang="en-US" altLang="zh-CN" b="0">
              <a:latin typeface="Calibri" panose="020F0502020204030204" pitchFamily="34" charset="0"/>
            </a:endParaRPr>
          </a:p>
        </p:txBody>
      </p:sp>
    </p:spTree>
    <p:extLst>
      <p:ext uri="{BB962C8B-B14F-4D97-AF65-F5344CB8AC3E}">
        <p14:creationId xmlns:p14="http://schemas.microsoft.com/office/powerpoint/2010/main" val="2538512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
        <p:nvSpPr>
          <p:cNvPr id="4" name="灯片编号占位符 3"/>
          <p:cNvSpPr>
            <a:spLocks noGrp="1"/>
          </p:cNvSpPr>
          <p:nvPr>
            <p:ph type="sldNum" sz="quarter" idx="5"/>
          </p:nvPr>
        </p:nvSpPr>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F7F26811-4701-4142-9790-806918170CE2}" type="slidenum">
              <a:rPr lang="zh-CN" altLang="en-US" b="0">
                <a:latin typeface="Calibri" panose="020F0502020204030204" pitchFamily="34" charset="0"/>
              </a:rPr>
              <a:pPr eaLnBrk="1" hangingPunct="1"/>
              <a:t>51</a:t>
            </a:fld>
            <a:endParaRPr lang="en-US" altLang="zh-CN" b="0">
              <a:latin typeface="Calibri" panose="020F0502020204030204" pitchFamily="34" charset="0"/>
            </a:endParaRPr>
          </a:p>
        </p:txBody>
      </p:sp>
    </p:spTree>
    <p:extLst>
      <p:ext uri="{BB962C8B-B14F-4D97-AF65-F5344CB8AC3E}">
        <p14:creationId xmlns:p14="http://schemas.microsoft.com/office/powerpoint/2010/main" val="4061754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6B318FDD-C557-40DF-BE4D-26F6581FE1E8}" type="slidenum">
              <a:rPr lang="zh-CN" altLang="en-US" b="0">
                <a:latin typeface="Calibri" panose="020F0502020204030204" pitchFamily="34" charset="0"/>
              </a:rPr>
              <a:pPr eaLnBrk="1" hangingPunct="1"/>
              <a:t>39</a:t>
            </a:fld>
            <a:endParaRPr lang="en-US" altLang="zh-CN" b="0">
              <a:latin typeface="Calibri" panose="020F0502020204030204" pitchFamily="34" charset="0"/>
            </a:endParaRPr>
          </a:p>
        </p:txBody>
      </p:sp>
    </p:spTree>
    <p:extLst>
      <p:ext uri="{BB962C8B-B14F-4D97-AF65-F5344CB8AC3E}">
        <p14:creationId xmlns:p14="http://schemas.microsoft.com/office/powerpoint/2010/main" val="4026398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65C23B2F-25A9-4C30-8D5B-849A567EB014}" type="slidenum">
              <a:rPr lang="zh-CN" altLang="en-US" b="0">
                <a:latin typeface="Calibri" panose="020F0502020204030204" pitchFamily="34" charset="0"/>
              </a:rPr>
              <a:pPr eaLnBrk="1" hangingPunct="1"/>
              <a:t>40</a:t>
            </a:fld>
            <a:endParaRPr lang="en-US" altLang="zh-CN" b="0">
              <a:latin typeface="Calibri" panose="020F0502020204030204" pitchFamily="34" charset="0"/>
            </a:endParaRPr>
          </a:p>
        </p:txBody>
      </p:sp>
    </p:spTree>
    <p:extLst>
      <p:ext uri="{BB962C8B-B14F-4D97-AF65-F5344CB8AC3E}">
        <p14:creationId xmlns:p14="http://schemas.microsoft.com/office/powerpoint/2010/main" val="899827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p:cNvSpPr txBox="1">
            <a:spLocks noGrp="1"/>
          </p:cNvSpPr>
          <p:nvPr/>
        </p:nvSpPr>
        <p:spPr>
          <a:xfrm>
            <a:off x="3884613" y="8685213"/>
            <a:ext cx="2971800" cy="457200"/>
          </a:xfrm>
          <a:prstGeom prst="rect">
            <a:avLst/>
          </a:prstGeom>
          <a:noFill/>
        </p:spPr>
        <p:txBody>
          <a:bodyPr anchor="b"/>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r" eaLnBrk="1" hangingPunct="1"/>
            <a:fld id="{69ED5932-7676-4C09-8E55-0ADF052B4A72}" type="slidenum">
              <a:rPr lang="zh-CN" altLang="en-US" sz="1200" b="0">
                <a:latin typeface="Calibri" panose="020F0502020204030204" pitchFamily="34" charset="0"/>
              </a:rPr>
              <a:pPr algn="r" eaLnBrk="1" hangingPunct="1"/>
              <a:t>41</a:t>
            </a:fld>
            <a:endParaRPr lang="en-US" altLang="zh-CN" sz="1200" b="0">
              <a:latin typeface="Calibri" panose="020F0502020204030204" pitchFamily="34" charset="0"/>
            </a:endParaRPr>
          </a:p>
        </p:txBody>
      </p:sp>
    </p:spTree>
    <p:extLst>
      <p:ext uri="{BB962C8B-B14F-4D97-AF65-F5344CB8AC3E}">
        <p14:creationId xmlns:p14="http://schemas.microsoft.com/office/powerpoint/2010/main" val="2449560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p>
        </p:txBody>
      </p:sp>
      <p:sp>
        <p:nvSpPr>
          <p:cNvPr id="4" name="灯片编号占位符 3"/>
          <p:cNvSpPr txBox="1">
            <a:spLocks noGrp="1"/>
          </p:cNvSpPr>
          <p:nvPr/>
        </p:nvSpPr>
        <p:spPr>
          <a:xfrm>
            <a:off x="3884613" y="8685213"/>
            <a:ext cx="2971800" cy="457200"/>
          </a:xfrm>
          <a:prstGeom prst="rect">
            <a:avLst/>
          </a:prstGeom>
          <a:noFill/>
        </p:spPr>
        <p:txBody>
          <a:bodyPr anchor="b"/>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r" eaLnBrk="1" hangingPunct="1"/>
            <a:fld id="{C579830A-D3D9-483D-B775-6D5640EDC03F}" type="slidenum">
              <a:rPr lang="zh-CN" altLang="en-US" sz="1200" b="0">
                <a:latin typeface="Calibri" panose="020F0502020204030204" pitchFamily="34" charset="0"/>
              </a:rPr>
              <a:pPr algn="r" eaLnBrk="1" hangingPunct="1"/>
              <a:t>42</a:t>
            </a:fld>
            <a:endParaRPr lang="en-US" altLang="zh-CN" sz="1200" b="0">
              <a:latin typeface="Calibri" panose="020F0502020204030204" pitchFamily="34" charset="0"/>
            </a:endParaRPr>
          </a:p>
        </p:txBody>
      </p:sp>
    </p:spTree>
    <p:extLst>
      <p:ext uri="{BB962C8B-B14F-4D97-AF65-F5344CB8AC3E}">
        <p14:creationId xmlns:p14="http://schemas.microsoft.com/office/powerpoint/2010/main" val="2709679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Fij</a:t>
            </a:r>
            <a:r>
              <a:rPr lang="zh-CN" altLang="en-US"/>
              <a:t>等于从顶点</a:t>
            </a:r>
            <a:r>
              <a:rPr lang="en-US" altLang="zh-CN"/>
              <a:t>i</a:t>
            </a:r>
            <a:r>
              <a:rPr lang="zh-CN" altLang="en-US"/>
              <a:t>出发边的概率乘以所连点</a:t>
            </a:r>
            <a:r>
              <a:rPr lang="en-US" altLang="zh-CN"/>
              <a:t>j-1</a:t>
            </a:r>
            <a:r>
              <a:rPr lang="zh-CN" altLang="en-US"/>
              <a:t>步的期望之和加上顶点</a:t>
            </a:r>
            <a:r>
              <a:rPr lang="en-US" altLang="zh-CN"/>
              <a:t>i</a:t>
            </a:r>
            <a:r>
              <a:rPr lang="zh-CN" altLang="en-US"/>
              <a:t>的权值</a:t>
            </a:r>
            <a:r>
              <a:rPr lang="en-US" altLang="zh-CN"/>
              <a:t>wi</a:t>
            </a:r>
          </a:p>
        </p:txBody>
      </p:sp>
      <p:sp>
        <p:nvSpPr>
          <p:cNvPr id="4" name="灯片编号占位符 3"/>
          <p:cNvSpPr>
            <a:spLocks noGrp="1"/>
          </p:cNvSpPr>
          <p:nvPr>
            <p:ph type="sldNum" sz="quarter" idx="5"/>
          </p:nvPr>
        </p:nvSpPr>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38CFCDB2-E0F3-4D0B-9216-2F3B87C170C6}" type="slidenum">
              <a:rPr lang="zh-CN" altLang="en-US" b="0">
                <a:latin typeface="Calibri" panose="020F0502020204030204" pitchFamily="34" charset="0"/>
              </a:rPr>
              <a:pPr eaLnBrk="1" hangingPunct="1"/>
              <a:t>43</a:t>
            </a:fld>
            <a:endParaRPr lang="en-US" altLang="zh-CN" b="0">
              <a:latin typeface="Calibri" panose="020F0502020204030204" pitchFamily="34" charset="0"/>
            </a:endParaRPr>
          </a:p>
        </p:txBody>
      </p:sp>
    </p:spTree>
    <p:extLst>
      <p:ext uri="{BB962C8B-B14F-4D97-AF65-F5344CB8AC3E}">
        <p14:creationId xmlns:p14="http://schemas.microsoft.com/office/powerpoint/2010/main" val="838080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A940A8FF-5533-4805-9635-3E9BBE2369FC}" type="slidenum">
              <a:rPr lang="zh-CN" altLang="en-US" b="0">
                <a:latin typeface="Calibri" panose="020F0502020204030204" pitchFamily="34" charset="0"/>
              </a:rPr>
              <a:pPr eaLnBrk="1" hangingPunct="1"/>
              <a:t>44</a:t>
            </a:fld>
            <a:endParaRPr lang="en-US" altLang="zh-CN" b="0">
              <a:latin typeface="Calibri" panose="020F0502020204030204" pitchFamily="34" charset="0"/>
            </a:endParaRPr>
          </a:p>
        </p:txBody>
      </p:sp>
    </p:spTree>
    <p:extLst>
      <p:ext uri="{BB962C8B-B14F-4D97-AF65-F5344CB8AC3E}">
        <p14:creationId xmlns:p14="http://schemas.microsoft.com/office/powerpoint/2010/main" val="3256850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p>
        </p:txBody>
      </p:sp>
      <p:sp>
        <p:nvSpPr>
          <p:cNvPr id="4" name="灯片编号占位符 3"/>
          <p:cNvSpPr>
            <a:spLocks noGrp="1"/>
          </p:cNvSpPr>
          <p:nvPr>
            <p:ph type="sldNum" sz="quarter" idx="5"/>
          </p:nvPr>
        </p:nvSpPr>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36411D13-F40F-456A-95BC-DD9BCD3C339C}" type="slidenum">
              <a:rPr lang="zh-CN" altLang="en-US" b="0">
                <a:latin typeface="Calibri" panose="020F0502020204030204" pitchFamily="34" charset="0"/>
              </a:rPr>
              <a:pPr eaLnBrk="1" hangingPunct="1"/>
              <a:t>45</a:t>
            </a:fld>
            <a:endParaRPr lang="en-US" altLang="zh-CN" b="0">
              <a:latin typeface="Calibri" panose="020F0502020204030204" pitchFamily="34" charset="0"/>
            </a:endParaRPr>
          </a:p>
        </p:txBody>
      </p:sp>
    </p:spTree>
    <p:extLst>
      <p:ext uri="{BB962C8B-B14F-4D97-AF65-F5344CB8AC3E}">
        <p14:creationId xmlns:p14="http://schemas.microsoft.com/office/powerpoint/2010/main" val="1628392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得到如下等式，建立线性方程组求解。</a:t>
            </a:r>
            <a:endParaRPr lang="en-US" altLang="zh-CN"/>
          </a:p>
        </p:txBody>
      </p:sp>
      <p:sp>
        <p:nvSpPr>
          <p:cNvPr id="4" name="灯片编号占位符 3"/>
          <p:cNvSpPr>
            <a:spLocks noGrp="1"/>
          </p:cNvSpPr>
          <p:nvPr>
            <p:ph type="sldNum" sz="quarter" idx="5"/>
          </p:nvPr>
        </p:nvSpPr>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5C6BC0EC-5649-4F47-8468-AF4C3D7522CA}" type="slidenum">
              <a:rPr lang="zh-CN" altLang="en-US" b="0">
                <a:latin typeface="Calibri" panose="020F0502020204030204" pitchFamily="34" charset="0"/>
              </a:rPr>
              <a:pPr eaLnBrk="1" hangingPunct="1"/>
              <a:t>46</a:t>
            </a:fld>
            <a:endParaRPr lang="en-US" altLang="zh-CN" b="0">
              <a:latin typeface="Calibri" panose="020F0502020204030204" pitchFamily="34" charset="0"/>
            </a:endParaRPr>
          </a:p>
        </p:txBody>
      </p:sp>
    </p:spTree>
    <p:extLst>
      <p:ext uri="{BB962C8B-B14F-4D97-AF65-F5344CB8AC3E}">
        <p14:creationId xmlns:p14="http://schemas.microsoft.com/office/powerpoint/2010/main" val="2333498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C5863F03-54F8-4D48-87FC-81610FD31FD7}" type="datetimeFigureOut">
              <a:rPr lang="zh-CN" altLang="en-US" smtClean="0"/>
              <a:t>2019/11/5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CC75FE-D3D7-4344-A970-00292DA85F4D}" type="slidenum">
              <a:rPr lang="zh-CN" altLang="en-US" smtClean="0"/>
              <a:t>‹#›</a:t>
            </a:fld>
            <a:endParaRPr lang="zh-CN" altLang="en-US"/>
          </a:p>
        </p:txBody>
      </p:sp>
    </p:spTree>
    <p:extLst>
      <p:ext uri="{BB962C8B-B14F-4D97-AF65-F5344CB8AC3E}">
        <p14:creationId xmlns:p14="http://schemas.microsoft.com/office/powerpoint/2010/main" val="844222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5863F03-54F8-4D48-87FC-81610FD31FD7}" type="datetimeFigureOut">
              <a:rPr lang="zh-CN" altLang="en-US" smtClean="0"/>
              <a:t>2019/11/5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CC75FE-D3D7-4344-A970-00292DA85F4D}" type="slidenum">
              <a:rPr lang="zh-CN" altLang="en-US" smtClean="0"/>
              <a:t>‹#›</a:t>
            </a:fld>
            <a:endParaRPr lang="zh-CN" altLang="en-US"/>
          </a:p>
        </p:txBody>
      </p:sp>
    </p:spTree>
    <p:extLst>
      <p:ext uri="{BB962C8B-B14F-4D97-AF65-F5344CB8AC3E}">
        <p14:creationId xmlns:p14="http://schemas.microsoft.com/office/powerpoint/2010/main" val="1220664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5863F03-54F8-4D48-87FC-81610FD31FD7}" type="datetimeFigureOut">
              <a:rPr lang="zh-CN" altLang="en-US" smtClean="0"/>
              <a:t>2019/11/5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CC75FE-D3D7-4344-A970-00292DA85F4D}" type="slidenum">
              <a:rPr lang="zh-CN" altLang="en-US" smtClean="0"/>
              <a:t>‹#›</a:t>
            </a:fld>
            <a:endParaRPr lang="zh-CN" altLang="en-US"/>
          </a:p>
        </p:txBody>
      </p:sp>
    </p:spTree>
    <p:extLst>
      <p:ext uri="{BB962C8B-B14F-4D97-AF65-F5344CB8AC3E}">
        <p14:creationId xmlns:p14="http://schemas.microsoft.com/office/powerpoint/2010/main" val="1932843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5863F03-54F8-4D48-87FC-81610FD31FD7}" type="datetimeFigureOut">
              <a:rPr lang="zh-CN" altLang="en-US" smtClean="0"/>
              <a:t>2019/11/5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CC75FE-D3D7-4344-A970-00292DA85F4D}" type="slidenum">
              <a:rPr lang="zh-CN" altLang="en-US" smtClean="0"/>
              <a:t>‹#›</a:t>
            </a:fld>
            <a:endParaRPr lang="zh-CN" altLang="en-US"/>
          </a:p>
        </p:txBody>
      </p:sp>
    </p:spTree>
    <p:extLst>
      <p:ext uri="{BB962C8B-B14F-4D97-AF65-F5344CB8AC3E}">
        <p14:creationId xmlns:p14="http://schemas.microsoft.com/office/powerpoint/2010/main" val="4232768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5863F03-54F8-4D48-87FC-81610FD31FD7}" type="datetimeFigureOut">
              <a:rPr lang="zh-CN" altLang="en-US" smtClean="0"/>
              <a:t>2019/11/5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CC75FE-D3D7-4344-A970-00292DA85F4D}" type="slidenum">
              <a:rPr lang="zh-CN" altLang="en-US" smtClean="0"/>
              <a:t>‹#›</a:t>
            </a:fld>
            <a:endParaRPr lang="zh-CN" altLang="en-US"/>
          </a:p>
        </p:txBody>
      </p:sp>
    </p:spTree>
    <p:extLst>
      <p:ext uri="{BB962C8B-B14F-4D97-AF65-F5344CB8AC3E}">
        <p14:creationId xmlns:p14="http://schemas.microsoft.com/office/powerpoint/2010/main" val="2856717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5863F03-54F8-4D48-87FC-81610FD31FD7}" type="datetimeFigureOut">
              <a:rPr lang="zh-CN" altLang="en-US" smtClean="0"/>
              <a:t>2019/11/5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CC75FE-D3D7-4344-A970-00292DA85F4D}" type="slidenum">
              <a:rPr lang="zh-CN" altLang="en-US" smtClean="0"/>
              <a:t>‹#›</a:t>
            </a:fld>
            <a:endParaRPr lang="zh-CN" altLang="en-US"/>
          </a:p>
        </p:txBody>
      </p:sp>
    </p:spTree>
    <p:extLst>
      <p:ext uri="{BB962C8B-B14F-4D97-AF65-F5344CB8AC3E}">
        <p14:creationId xmlns:p14="http://schemas.microsoft.com/office/powerpoint/2010/main" val="675505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5863F03-54F8-4D48-87FC-81610FD31FD7}" type="datetimeFigureOut">
              <a:rPr lang="zh-CN" altLang="en-US" smtClean="0"/>
              <a:t>2019/11/5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5CC75FE-D3D7-4344-A970-00292DA85F4D}" type="slidenum">
              <a:rPr lang="zh-CN" altLang="en-US" smtClean="0"/>
              <a:t>‹#›</a:t>
            </a:fld>
            <a:endParaRPr lang="zh-CN" altLang="en-US"/>
          </a:p>
        </p:txBody>
      </p:sp>
    </p:spTree>
    <p:extLst>
      <p:ext uri="{BB962C8B-B14F-4D97-AF65-F5344CB8AC3E}">
        <p14:creationId xmlns:p14="http://schemas.microsoft.com/office/powerpoint/2010/main" val="100644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5863F03-54F8-4D48-87FC-81610FD31FD7}" type="datetimeFigureOut">
              <a:rPr lang="zh-CN" altLang="en-US" smtClean="0"/>
              <a:t>2019/11/5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5CC75FE-D3D7-4344-A970-00292DA85F4D}" type="slidenum">
              <a:rPr lang="zh-CN" altLang="en-US" smtClean="0"/>
              <a:t>‹#›</a:t>
            </a:fld>
            <a:endParaRPr lang="zh-CN" altLang="en-US"/>
          </a:p>
        </p:txBody>
      </p:sp>
    </p:spTree>
    <p:extLst>
      <p:ext uri="{BB962C8B-B14F-4D97-AF65-F5344CB8AC3E}">
        <p14:creationId xmlns:p14="http://schemas.microsoft.com/office/powerpoint/2010/main" val="214818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5863F03-54F8-4D48-87FC-81610FD31FD7}" type="datetimeFigureOut">
              <a:rPr lang="zh-CN" altLang="en-US" smtClean="0"/>
              <a:t>2019/11/5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5CC75FE-D3D7-4344-A970-00292DA85F4D}" type="slidenum">
              <a:rPr lang="zh-CN" altLang="en-US" smtClean="0"/>
              <a:t>‹#›</a:t>
            </a:fld>
            <a:endParaRPr lang="zh-CN" altLang="en-US"/>
          </a:p>
        </p:txBody>
      </p:sp>
    </p:spTree>
    <p:extLst>
      <p:ext uri="{BB962C8B-B14F-4D97-AF65-F5344CB8AC3E}">
        <p14:creationId xmlns:p14="http://schemas.microsoft.com/office/powerpoint/2010/main" val="3262105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5863F03-54F8-4D48-87FC-81610FD31FD7}" type="datetimeFigureOut">
              <a:rPr lang="zh-CN" altLang="en-US" smtClean="0"/>
              <a:t>2019/11/5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CC75FE-D3D7-4344-A970-00292DA85F4D}" type="slidenum">
              <a:rPr lang="zh-CN" altLang="en-US" smtClean="0"/>
              <a:t>‹#›</a:t>
            </a:fld>
            <a:endParaRPr lang="zh-CN" altLang="en-US"/>
          </a:p>
        </p:txBody>
      </p:sp>
    </p:spTree>
    <p:extLst>
      <p:ext uri="{BB962C8B-B14F-4D97-AF65-F5344CB8AC3E}">
        <p14:creationId xmlns:p14="http://schemas.microsoft.com/office/powerpoint/2010/main" val="66900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5863F03-54F8-4D48-87FC-81610FD31FD7}" type="datetimeFigureOut">
              <a:rPr lang="zh-CN" altLang="en-US" smtClean="0"/>
              <a:t>2019/11/5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CC75FE-D3D7-4344-A970-00292DA85F4D}" type="slidenum">
              <a:rPr lang="zh-CN" altLang="en-US" smtClean="0"/>
              <a:t>‹#›</a:t>
            </a:fld>
            <a:endParaRPr lang="zh-CN" altLang="en-US"/>
          </a:p>
        </p:txBody>
      </p:sp>
    </p:spTree>
    <p:extLst>
      <p:ext uri="{BB962C8B-B14F-4D97-AF65-F5344CB8AC3E}">
        <p14:creationId xmlns:p14="http://schemas.microsoft.com/office/powerpoint/2010/main" val="2004192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863F03-54F8-4D48-87FC-81610FD31FD7}" type="datetimeFigureOut">
              <a:rPr lang="zh-CN" altLang="en-US" smtClean="0"/>
              <a:t>2019/11/5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CC75FE-D3D7-4344-A970-00292DA85F4D}" type="slidenum">
              <a:rPr lang="zh-CN" altLang="en-US" smtClean="0"/>
              <a:t>‹#›</a:t>
            </a:fld>
            <a:endParaRPr lang="zh-CN" altLang="en-US"/>
          </a:p>
        </p:txBody>
      </p:sp>
      <p:pic>
        <p:nvPicPr>
          <p:cNvPr id="7" name="图片 6">
            <a:extLst>
              <a:ext uri="{FF2B5EF4-FFF2-40B4-BE49-F238E27FC236}">
                <a16:creationId xmlns:a16="http://schemas.microsoft.com/office/drawing/2014/main" xmlns="" id="{01D2EE82-B00D-45B2-BA96-FDF585DFC08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156656" y="164370"/>
            <a:ext cx="410329" cy="401510"/>
          </a:xfrm>
          <a:prstGeom prst="rect">
            <a:avLst/>
          </a:prstGeom>
        </p:spPr>
      </p:pic>
      <p:pic>
        <p:nvPicPr>
          <p:cNvPr id="8" name="图片 7">
            <a:extLst>
              <a:ext uri="{FF2B5EF4-FFF2-40B4-BE49-F238E27FC236}">
                <a16:creationId xmlns:a16="http://schemas.microsoft.com/office/drawing/2014/main" xmlns="" id="{12129C1E-D0DA-440C-A2D8-DC4CF8F205F6}"/>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624738" y="0"/>
            <a:ext cx="2558935" cy="731036"/>
          </a:xfrm>
          <a:prstGeom prst="rect">
            <a:avLst/>
          </a:prstGeom>
        </p:spPr>
      </p:pic>
    </p:spTree>
    <p:extLst>
      <p:ext uri="{BB962C8B-B14F-4D97-AF65-F5344CB8AC3E}">
        <p14:creationId xmlns:p14="http://schemas.microsoft.com/office/powerpoint/2010/main" val="1382801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6.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7.wmf"/><Relationship Id="rId4" Type="http://schemas.openxmlformats.org/officeDocument/2006/relationships/oleObject" Target="../embeddings/oleObject10.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7.wmf"/><Relationship Id="rId4" Type="http://schemas.openxmlformats.org/officeDocument/2006/relationships/oleObject" Target="../embeddings/oleObject11.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3.bin"/><Relationship Id="rId5" Type="http://schemas.openxmlformats.org/officeDocument/2006/relationships/image" Target="../media/image18.wmf"/><Relationship Id="rId4" Type="http://schemas.openxmlformats.org/officeDocument/2006/relationships/oleObject" Target="../embeddings/oleObject12.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5.bin"/><Relationship Id="rId5" Type="http://schemas.openxmlformats.org/officeDocument/2006/relationships/image" Target="../media/image20.wmf"/><Relationship Id="rId4" Type="http://schemas.openxmlformats.org/officeDocument/2006/relationships/oleObject" Target="../embeddings/oleObject14.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7.wmf"/><Relationship Id="rId4" Type="http://schemas.openxmlformats.org/officeDocument/2006/relationships/oleObject" Target="../embeddings/oleObject16.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8.bin"/><Relationship Id="rId5" Type="http://schemas.openxmlformats.org/officeDocument/2006/relationships/image" Target="../media/image17.wmf"/><Relationship Id="rId4" Type="http://schemas.openxmlformats.org/officeDocument/2006/relationships/oleObject" Target="../embeddings/oleObject17.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7.wmf"/><Relationship Id="rId4" Type="http://schemas.openxmlformats.org/officeDocument/2006/relationships/oleObject" Target="../embeddings/oleObject19.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2.wmf"/><Relationship Id="rId4" Type="http://schemas.openxmlformats.org/officeDocument/2006/relationships/oleObject" Target="../embeddings/oleObject20.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3.wmf"/><Relationship Id="rId4" Type="http://schemas.openxmlformats.org/officeDocument/2006/relationships/oleObject" Target="../embeddings/oleObject21.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4.wmf"/><Relationship Id="rId4" Type="http://schemas.openxmlformats.org/officeDocument/2006/relationships/oleObject" Target="../embeddings/oleObject22.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数学期望与概率</a:t>
            </a:r>
          </a:p>
        </p:txBody>
      </p:sp>
      <p:sp>
        <p:nvSpPr>
          <p:cNvPr id="3" name="副标题 2"/>
          <p:cNvSpPr>
            <a:spLocks noGrp="1"/>
          </p:cNvSpPr>
          <p:nvPr>
            <p:ph type="subTitle" idx="1"/>
          </p:nvPr>
        </p:nvSpPr>
        <p:spPr/>
        <p:txBody>
          <a:bodyPr/>
          <a:lstStyle/>
          <a:p>
            <a:r>
              <a:rPr lang="en-US" altLang="zh-CN" dirty="0"/>
              <a:t>PYB</a:t>
            </a:r>
            <a:endParaRPr lang="zh-CN" altLang="en-US" dirty="0"/>
          </a:p>
        </p:txBody>
      </p:sp>
    </p:spTree>
    <p:extLst>
      <p:ext uri="{BB962C8B-B14F-4D97-AF65-F5344CB8AC3E}">
        <p14:creationId xmlns:p14="http://schemas.microsoft.com/office/powerpoint/2010/main" val="263044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93F37DDB-5D72-4C33-991A-E8E3247B4677}"/>
              </a:ext>
            </a:extLst>
          </p:cNvPr>
          <p:cNvSpPr>
            <a:spLocks noGrp="1"/>
          </p:cNvSpPr>
          <p:nvPr>
            <p:ph type="title"/>
          </p:nvPr>
        </p:nvSpPr>
        <p:spPr/>
        <p:txBody>
          <a:bodyPr/>
          <a:lstStyle/>
          <a:p>
            <a:r>
              <a:rPr lang="zh-CN" altLang="en-US" dirty="0"/>
              <a:t>古典概率模型 举例</a:t>
            </a:r>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xmlns="" id="{66402D74-61F0-445B-ACF1-A786EB52F45A}"/>
                  </a:ext>
                </a:extLst>
              </p:cNvPr>
              <p:cNvSpPr>
                <a:spLocks noGrp="1"/>
              </p:cNvSpPr>
              <p:nvPr>
                <p:ph idx="1"/>
              </p:nvPr>
            </p:nvSpPr>
            <p:spPr/>
            <p:txBody>
              <a:bodyPr>
                <a:normAutofit/>
              </a:bodyPr>
              <a:lstStyle/>
              <a:p>
                <a:r>
                  <a:rPr lang="zh-CN" altLang="en-US" dirty="0"/>
                  <a:t>求投掷一颗骰子，其点数为质数的概率是多少？</a:t>
                </a:r>
                <a:endParaRPr lang="en-US" altLang="zh-CN" dirty="0"/>
              </a:p>
              <a:p>
                <a:r>
                  <a:rPr lang="en-US" altLang="zh-CN" dirty="0"/>
                  <a:t>E2 </a:t>
                </a:r>
                <a:r>
                  <a:rPr lang="zh-CN" altLang="en-US" dirty="0"/>
                  <a:t>：掷一颗骰子，观察出现的点数</a:t>
                </a:r>
                <a:endParaRPr lang="en-US" altLang="zh-CN" dirty="0"/>
              </a:p>
              <a:p>
                <a:r>
                  <a:rPr kumimoji="1" lang="en-US" altLang="zh-CN" dirty="0">
                    <a:latin typeface="黑体" panose="02010609060101010101" pitchFamily="49" charset="-122"/>
                  </a:rPr>
                  <a:t>E2</a:t>
                </a:r>
                <a:r>
                  <a:rPr kumimoji="1" lang="zh-CN" altLang="en-US" dirty="0">
                    <a:latin typeface="黑体" panose="02010609060101010101" pitchFamily="49" charset="-122"/>
                  </a:rPr>
                  <a:t>有六个基本事件： </a:t>
                </a:r>
                <a:r>
                  <a:rPr kumimoji="1" lang="en-US" altLang="zh-CN" dirty="0" err="1">
                    <a:latin typeface="黑体" panose="02010609060101010101" pitchFamily="49" charset="-122"/>
                  </a:rPr>
                  <a:t>E</a:t>
                </a:r>
                <a:r>
                  <a:rPr kumimoji="1" lang="en-US" altLang="zh-CN" sz="1800" dirty="0" err="1">
                    <a:latin typeface="黑体" panose="02010609060101010101" pitchFamily="49" charset="-122"/>
                  </a:rPr>
                  <a:t>i</a:t>
                </a:r>
                <a:r>
                  <a:rPr kumimoji="1" lang="en-US" altLang="zh-CN" dirty="0">
                    <a:latin typeface="黑体" panose="02010609060101010101" pitchFamily="49" charset="-122"/>
                  </a:rPr>
                  <a:t> ={</a:t>
                </a:r>
                <a:r>
                  <a:rPr kumimoji="1" lang="zh-CN" altLang="en-US" dirty="0">
                    <a:latin typeface="黑体" panose="02010609060101010101" pitchFamily="49" charset="-122"/>
                  </a:rPr>
                  <a:t>出现 </a:t>
                </a:r>
                <a:r>
                  <a:rPr kumimoji="1" lang="en-US" altLang="zh-CN" dirty="0" err="1">
                    <a:latin typeface="黑体" panose="02010609060101010101" pitchFamily="49" charset="-122"/>
                  </a:rPr>
                  <a:t>i</a:t>
                </a:r>
                <a:r>
                  <a:rPr kumimoji="1" lang="en-US" altLang="zh-CN" dirty="0">
                    <a:latin typeface="黑体" panose="02010609060101010101" pitchFamily="49" charset="-122"/>
                  </a:rPr>
                  <a:t> </a:t>
                </a:r>
                <a:r>
                  <a:rPr kumimoji="1" lang="zh-CN" altLang="en-US" dirty="0">
                    <a:latin typeface="黑体" panose="02010609060101010101" pitchFamily="49" charset="-122"/>
                  </a:rPr>
                  <a:t>点</a:t>
                </a:r>
                <a:r>
                  <a:rPr kumimoji="1" lang="en-US" altLang="zh-CN" dirty="0">
                    <a:latin typeface="黑体" panose="02010609060101010101" pitchFamily="49" charset="-122"/>
                  </a:rPr>
                  <a:t>}</a:t>
                </a:r>
                <a:r>
                  <a:rPr kumimoji="1" lang="zh-CN" altLang="en-US" dirty="0">
                    <a:latin typeface="黑体" panose="02010609060101010101" pitchFamily="49" charset="-122"/>
                  </a:rPr>
                  <a:t>，</a:t>
                </a:r>
                <a:r>
                  <a:rPr kumimoji="1" lang="en-US" altLang="zh-CN" dirty="0" err="1">
                    <a:latin typeface="黑体" panose="02010609060101010101" pitchFamily="49" charset="-122"/>
                  </a:rPr>
                  <a:t>i</a:t>
                </a:r>
                <a:r>
                  <a:rPr kumimoji="1" lang="en-US" altLang="zh-CN" dirty="0">
                    <a:latin typeface="黑体" panose="02010609060101010101" pitchFamily="49" charset="-122"/>
                  </a:rPr>
                  <a:t>=1,2,3,4,5,6</a:t>
                </a:r>
              </a:p>
              <a:p>
                <a14:m>
                  <m:oMath xmlns:m="http://schemas.openxmlformats.org/officeDocument/2006/math">
                    <m:r>
                      <a:rPr lang="en-US" altLang="zh-CN" i="1" dirty="0" smtClean="0">
                        <a:latin typeface="Cambria Math" panose="02040503050406030204" pitchFamily="18" charset="0"/>
                      </a:rPr>
                      <m:t>𝐴</m:t>
                    </m:r>
                    <m:r>
                      <a:rPr lang="en-US" altLang="zh-CN" i="1" dirty="0" smtClean="0">
                        <a:latin typeface="Cambria Math" panose="02040503050406030204" pitchFamily="18" charset="0"/>
                      </a:rPr>
                      <m:t>=</m:t>
                    </m:r>
                    <m:d>
                      <m:dPr>
                        <m:begChr m:val="{"/>
                        <m:endChr m:val="}"/>
                        <m:ctrlPr>
                          <a:rPr lang="en-US" altLang="zh-CN" b="0" i="1" dirty="0" smtClean="0">
                            <a:latin typeface="Cambria Math"/>
                          </a:rPr>
                        </m:ctrlPr>
                      </m:dPr>
                      <m:e>
                        <m:sSub>
                          <m:sSubPr>
                            <m:ctrlPr>
                              <a:rPr lang="en-US" altLang="zh-CN" b="0" i="1" dirty="0" smtClean="0">
                                <a:latin typeface="Cambria Math"/>
                              </a:rPr>
                            </m:ctrlPr>
                          </m:sSubPr>
                          <m:e>
                            <m:r>
                              <a:rPr lang="en-US" altLang="zh-CN" i="1" dirty="0" smtClean="0">
                                <a:latin typeface="Cambria Math" panose="02040503050406030204" pitchFamily="18" charset="0"/>
                              </a:rPr>
                              <m:t>𝐸</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m:t>
                        </m:r>
                        <m:sSub>
                          <m:sSubPr>
                            <m:ctrlPr>
                              <a:rPr lang="en-US" altLang="zh-CN" b="0" i="1" dirty="0" smtClean="0">
                                <a:latin typeface="Cambria Math"/>
                              </a:rPr>
                            </m:ctrlPr>
                          </m:sSubPr>
                          <m:e>
                            <m:r>
                              <a:rPr lang="en-US" altLang="zh-CN" b="0" i="1" dirty="0" smtClean="0">
                                <a:latin typeface="Cambria Math" panose="02040503050406030204" pitchFamily="18" charset="0"/>
                              </a:rPr>
                              <m:t>𝐸</m:t>
                            </m:r>
                          </m:e>
                          <m:sub>
                            <m:r>
                              <a:rPr lang="en-US" altLang="zh-CN" b="0" i="1" dirty="0" smtClean="0">
                                <a:latin typeface="Cambria Math" panose="02040503050406030204" pitchFamily="18" charset="0"/>
                              </a:rPr>
                              <m:t>3</m:t>
                            </m:r>
                          </m:sub>
                        </m:sSub>
                        <m:r>
                          <a:rPr lang="en-US" altLang="zh-CN" b="0" i="1" dirty="0" smtClean="0">
                            <a:latin typeface="Cambria Math" panose="02040503050406030204" pitchFamily="18" charset="0"/>
                          </a:rPr>
                          <m:t>,</m:t>
                        </m:r>
                        <m:sSub>
                          <m:sSubPr>
                            <m:ctrlPr>
                              <a:rPr lang="en-US" altLang="zh-CN" b="0" i="1" dirty="0" smtClean="0">
                                <a:latin typeface="Cambria Math"/>
                              </a:rPr>
                            </m:ctrlPr>
                          </m:sSubPr>
                          <m:e>
                            <m:r>
                              <a:rPr lang="en-US" altLang="zh-CN" b="0" i="1" dirty="0" smtClean="0">
                                <a:latin typeface="Cambria Math" panose="02040503050406030204" pitchFamily="18" charset="0"/>
                              </a:rPr>
                              <m:t>𝐸</m:t>
                            </m:r>
                          </m:e>
                          <m:sub>
                            <m:r>
                              <a:rPr lang="en-US" altLang="zh-CN" b="0" i="1" dirty="0" smtClean="0">
                                <a:latin typeface="Cambria Math" panose="02040503050406030204" pitchFamily="18" charset="0"/>
                              </a:rPr>
                              <m:t>5</m:t>
                            </m:r>
                          </m:sub>
                        </m:sSub>
                      </m:e>
                    </m:d>
                  </m:oMath>
                </a14:m>
                <a:endParaRPr lang="en-US" altLang="zh-CN" dirty="0"/>
              </a:p>
              <a:p>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f>
                      <m:fPr>
                        <m:ctrlPr>
                          <a:rPr lang="en-US" altLang="zh-CN" b="0" i="1" smtClean="0">
                            <a:latin typeface="Cambria Math"/>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6</m:t>
                        </m:r>
                      </m:den>
                    </m:f>
                    <m:r>
                      <a:rPr lang="en-US" altLang="zh-CN" b="0" i="1" smtClean="0">
                        <a:latin typeface="Cambria Math" panose="02040503050406030204" pitchFamily="18" charset="0"/>
                      </a:rPr>
                      <m:t>=0.5</m:t>
                    </m:r>
                  </m:oMath>
                </a14:m>
                <a:endParaRPr lang="en-US" altLang="zh-CN" dirty="0"/>
              </a:p>
            </p:txBody>
          </p:sp>
        </mc:Choice>
        <mc:Fallback xmlns="">
          <p:sp>
            <p:nvSpPr>
              <p:cNvPr id="6" name="内容占位符 5">
                <a:extLst>
                  <a:ext uri="{FF2B5EF4-FFF2-40B4-BE49-F238E27FC236}">
                    <a16:creationId xmlns:a16="http://schemas.microsoft.com/office/drawing/2014/main" id="{66402D74-61F0-445B-ACF1-A786EB52F45A}"/>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973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C4E6B3E-914F-43D9-AF8C-1961338B50E7}"/>
              </a:ext>
            </a:extLst>
          </p:cNvPr>
          <p:cNvSpPr>
            <a:spLocks noGrp="1"/>
          </p:cNvSpPr>
          <p:nvPr>
            <p:ph type="title"/>
          </p:nvPr>
        </p:nvSpPr>
        <p:spPr/>
        <p:txBody>
          <a:bodyPr/>
          <a:lstStyle/>
          <a:p>
            <a:r>
              <a:rPr lang="zh-CN" altLang="en-US" dirty="0"/>
              <a:t>几何概率</a:t>
            </a:r>
          </a:p>
        </p:txBody>
      </p:sp>
      <p:sp>
        <p:nvSpPr>
          <p:cNvPr id="3" name="内容占位符 2">
            <a:extLst>
              <a:ext uri="{FF2B5EF4-FFF2-40B4-BE49-F238E27FC236}">
                <a16:creationId xmlns:a16="http://schemas.microsoft.com/office/drawing/2014/main" xmlns="" id="{EA11F72F-4F78-4AAC-8147-838CA901EB8C}"/>
              </a:ext>
            </a:extLst>
          </p:cNvPr>
          <p:cNvSpPr>
            <a:spLocks noGrp="1"/>
          </p:cNvSpPr>
          <p:nvPr>
            <p:ph idx="1"/>
          </p:nvPr>
        </p:nvSpPr>
        <p:spPr/>
        <p:txBody>
          <a:bodyPr/>
          <a:lstStyle/>
          <a:p>
            <a:r>
              <a:rPr lang="en-US" altLang="zh-CN" dirty="0"/>
              <a:t>1</a:t>
            </a:r>
            <a:r>
              <a:rPr lang="zh-CN" altLang="en-US" dirty="0"/>
              <a:t>） 试验中所有可能出现的基本事件有</a:t>
            </a:r>
            <a:r>
              <a:rPr lang="zh-CN" altLang="en-US" b="1" dirty="0">
                <a:solidFill>
                  <a:srgbClr val="FF0000"/>
                </a:solidFill>
              </a:rPr>
              <a:t>无限</a:t>
            </a:r>
            <a:r>
              <a:rPr lang="zh-CN" altLang="en-US" dirty="0"/>
              <a:t>个；</a:t>
            </a:r>
          </a:p>
          <a:p>
            <a:r>
              <a:rPr lang="en-US" altLang="zh-CN" dirty="0"/>
              <a:t>2</a:t>
            </a:r>
            <a:r>
              <a:rPr lang="zh-CN" altLang="en-US" dirty="0"/>
              <a:t>） 试验中每个基本事件出现的可能性相等。</a:t>
            </a:r>
            <a:endParaRPr lang="en-US" altLang="zh-CN" dirty="0"/>
          </a:p>
          <a:p>
            <a:r>
              <a:rPr lang="zh-CN" altLang="en-US" dirty="0"/>
              <a:t>计算：</a:t>
            </a:r>
            <a:endParaRPr lang="en-US" altLang="zh-CN" dirty="0"/>
          </a:p>
          <a:p>
            <a:r>
              <a:rPr lang="en-US" altLang="zh-CN" dirty="0"/>
              <a:t>P(A)=</a:t>
            </a:r>
            <a:r>
              <a:rPr lang="zh-CN" altLang="en-US" dirty="0"/>
              <a:t>构成事件</a:t>
            </a:r>
            <a:r>
              <a:rPr lang="en-US" altLang="zh-CN" dirty="0"/>
              <a:t>A</a:t>
            </a:r>
            <a:r>
              <a:rPr lang="zh-CN" altLang="en-US" dirty="0"/>
              <a:t>的区域长度</a:t>
            </a:r>
            <a:r>
              <a:rPr lang="en-US" altLang="zh-CN" dirty="0"/>
              <a:t>(</a:t>
            </a:r>
            <a:r>
              <a:rPr lang="zh-CN" altLang="en-US" dirty="0"/>
              <a:t>面积或体积</a:t>
            </a:r>
            <a:r>
              <a:rPr lang="en-US" altLang="zh-CN" dirty="0"/>
              <a:t>)/ </a:t>
            </a:r>
            <a:r>
              <a:rPr lang="zh-CN" altLang="en-US" dirty="0"/>
              <a:t>实验的全部结果所构成的区域长度</a:t>
            </a:r>
            <a:r>
              <a:rPr lang="en-US" altLang="zh-CN" dirty="0"/>
              <a:t>(</a:t>
            </a:r>
            <a:r>
              <a:rPr lang="zh-CN" altLang="en-US" dirty="0"/>
              <a:t>面积或体积</a:t>
            </a:r>
            <a:r>
              <a:rPr lang="en-US" altLang="zh-CN" dirty="0"/>
              <a:t>)</a:t>
            </a:r>
            <a:endParaRPr lang="zh-CN" altLang="en-US" dirty="0"/>
          </a:p>
          <a:p>
            <a:endParaRPr lang="zh-CN" altLang="en-US" dirty="0"/>
          </a:p>
        </p:txBody>
      </p:sp>
      <p:pic>
        <p:nvPicPr>
          <p:cNvPr id="17410" name="Picture 2" descr="https://gss2.bdstatic.com/-fo3dSag_xI4khGkpoWK1HF6hhy/baike/s%3D220/sign=3c12cd0cbe096b63851959523c338733/30adcbef76094b369afb11cea3cc7cd98d109da3.jpg">
            <a:extLst>
              <a:ext uri="{FF2B5EF4-FFF2-40B4-BE49-F238E27FC236}">
                <a16:creationId xmlns:a16="http://schemas.microsoft.com/office/drawing/2014/main" xmlns="" id="{631B5097-D291-4F6F-AF08-54112E9DE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4651" y="4448627"/>
            <a:ext cx="1934255" cy="1863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1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C4E6B3E-914F-43D9-AF8C-1961338B50E7}"/>
              </a:ext>
            </a:extLst>
          </p:cNvPr>
          <p:cNvSpPr>
            <a:spLocks noGrp="1"/>
          </p:cNvSpPr>
          <p:nvPr>
            <p:ph type="title"/>
          </p:nvPr>
        </p:nvSpPr>
        <p:spPr/>
        <p:txBody>
          <a:bodyPr/>
          <a:lstStyle/>
          <a:p>
            <a:r>
              <a:rPr lang="zh-CN" altLang="en-US" dirty="0"/>
              <a:t>几何概率 举例</a:t>
            </a:r>
          </a:p>
        </p:txBody>
      </p:sp>
      <p:sp>
        <p:nvSpPr>
          <p:cNvPr id="3" name="内容占位符 2">
            <a:extLst>
              <a:ext uri="{FF2B5EF4-FFF2-40B4-BE49-F238E27FC236}">
                <a16:creationId xmlns:a16="http://schemas.microsoft.com/office/drawing/2014/main" xmlns="" id="{EA11F72F-4F78-4AAC-8147-838CA901EB8C}"/>
              </a:ext>
            </a:extLst>
          </p:cNvPr>
          <p:cNvSpPr>
            <a:spLocks noGrp="1"/>
          </p:cNvSpPr>
          <p:nvPr>
            <p:ph idx="1"/>
          </p:nvPr>
        </p:nvSpPr>
        <p:spPr/>
        <p:txBody>
          <a:bodyPr/>
          <a:lstStyle/>
          <a:p>
            <a:r>
              <a:rPr lang="zh-CN" altLang="en-US" dirty="0"/>
              <a:t>乔和摩进行了一次关于他们前一天夜里进行的活动的谈话。然而谈话却被监听录音机记录了下来，磁带长</a:t>
            </a:r>
            <a:r>
              <a:rPr lang="en-US" altLang="zh-CN" dirty="0"/>
              <a:t>30</a:t>
            </a:r>
            <a:r>
              <a:rPr lang="zh-CN" altLang="en-US" dirty="0"/>
              <a:t>分钟。联邦调查局拿到磁带并发现其中有</a:t>
            </a:r>
            <a:r>
              <a:rPr lang="en-US" altLang="zh-CN" dirty="0"/>
              <a:t>10</a:t>
            </a:r>
            <a:r>
              <a:rPr lang="zh-CN" altLang="en-US" dirty="0"/>
              <a:t>秒钟长的一段内容包含有他们俩犯罪的信息，然而后来发现，这段谈话的一部分被联邦调查局的一名工作人员擦掉了，该工作人员声称她完全是无意中按错了键，并从即刻起往后的所有内容都被擦掉了，试问如果这</a:t>
            </a:r>
            <a:r>
              <a:rPr lang="en-US" altLang="zh-CN" dirty="0"/>
              <a:t>10</a:t>
            </a:r>
            <a:r>
              <a:rPr lang="zh-CN" altLang="en-US" dirty="0"/>
              <a:t>秒钟长的谈话记录开始于</a:t>
            </a:r>
            <a:r>
              <a:rPr lang="zh-CN" altLang="en-US" b="1" dirty="0"/>
              <a:t>磁带记录后的半分钟</a:t>
            </a:r>
            <a:r>
              <a:rPr lang="zh-CN" altLang="en-US" dirty="0"/>
              <a:t>处，那么含有犯罪内容的谈话被</a:t>
            </a:r>
            <a:r>
              <a:rPr lang="zh-CN" altLang="en-US" b="1" dirty="0"/>
              <a:t>部分或全部</a:t>
            </a:r>
            <a:r>
              <a:rPr lang="zh-CN" altLang="en-US" dirty="0"/>
              <a:t>偶然擦掉的概率将是多大？</a:t>
            </a:r>
          </a:p>
        </p:txBody>
      </p:sp>
    </p:spTree>
    <p:extLst>
      <p:ext uri="{BB962C8B-B14F-4D97-AF65-F5344CB8AC3E}">
        <p14:creationId xmlns:p14="http://schemas.microsoft.com/office/powerpoint/2010/main" val="392527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C4E6B3E-914F-43D9-AF8C-1961338B50E7}"/>
              </a:ext>
            </a:extLst>
          </p:cNvPr>
          <p:cNvSpPr>
            <a:spLocks noGrp="1"/>
          </p:cNvSpPr>
          <p:nvPr>
            <p:ph type="title"/>
          </p:nvPr>
        </p:nvSpPr>
        <p:spPr/>
        <p:txBody>
          <a:bodyPr/>
          <a:lstStyle/>
          <a:p>
            <a:r>
              <a:rPr lang="zh-CN" altLang="en-US" dirty="0"/>
              <a:t>几何概率 举例</a:t>
            </a:r>
          </a:p>
        </p:txBody>
      </p:sp>
      <p:sp>
        <p:nvSpPr>
          <p:cNvPr id="3" name="内容占位符 2">
            <a:extLst>
              <a:ext uri="{FF2B5EF4-FFF2-40B4-BE49-F238E27FC236}">
                <a16:creationId xmlns:a16="http://schemas.microsoft.com/office/drawing/2014/main" xmlns="" id="{EA11F72F-4F78-4AAC-8147-838CA901EB8C}"/>
              </a:ext>
            </a:extLst>
          </p:cNvPr>
          <p:cNvSpPr>
            <a:spLocks noGrp="1"/>
          </p:cNvSpPr>
          <p:nvPr>
            <p:ph idx="1"/>
          </p:nvPr>
        </p:nvSpPr>
        <p:spPr/>
        <p:txBody>
          <a:bodyPr/>
          <a:lstStyle/>
          <a:p>
            <a:r>
              <a:rPr lang="zh-CN" altLang="en-US" dirty="0"/>
              <a:t>解：将</a:t>
            </a:r>
            <a:r>
              <a:rPr lang="en-US" altLang="zh-CN" dirty="0"/>
              <a:t>30</a:t>
            </a:r>
            <a:r>
              <a:rPr lang="zh-CN" altLang="en-US" dirty="0"/>
              <a:t>分钟的磁带表示为长度为</a:t>
            </a:r>
            <a:r>
              <a:rPr lang="en-US" altLang="zh-CN" dirty="0"/>
              <a:t>30</a:t>
            </a:r>
            <a:r>
              <a:rPr lang="zh-CN" altLang="en-US" dirty="0"/>
              <a:t>的线段</a:t>
            </a:r>
            <a:r>
              <a:rPr lang="en-US" altLang="zh-CN" dirty="0"/>
              <a:t>R</a:t>
            </a:r>
            <a:r>
              <a:rPr lang="zh-CN" altLang="en-US" dirty="0"/>
              <a:t>，则代表</a:t>
            </a:r>
            <a:r>
              <a:rPr lang="en-US" altLang="zh-CN" dirty="0"/>
              <a:t>10</a:t>
            </a:r>
            <a:r>
              <a:rPr lang="zh-CN" altLang="en-US" dirty="0"/>
              <a:t>秒钟与犯罪活动有关的谈话的区间为</a:t>
            </a:r>
            <a:r>
              <a:rPr lang="en-US" altLang="zh-CN" dirty="0"/>
              <a:t>r</a:t>
            </a:r>
            <a:r>
              <a:rPr lang="zh-CN" altLang="en-US" dirty="0"/>
              <a:t>，</a:t>
            </a:r>
            <a:r>
              <a:rPr lang="en-US" altLang="zh-CN" dirty="0"/>
              <a:t>10</a:t>
            </a:r>
            <a:r>
              <a:rPr lang="zh-CN" altLang="en-US" dirty="0"/>
              <a:t>秒钟的谈话被偶然擦掉部分或全部的事件仅在擦掉开始的时间位于该区间内或始于该区间左边的任何点。 因此事件</a:t>
            </a:r>
            <a:r>
              <a:rPr lang="en-US" altLang="zh-CN" dirty="0"/>
              <a:t>r</a:t>
            </a:r>
            <a:r>
              <a:rPr lang="zh-CN" altLang="en-US" dirty="0"/>
              <a:t>是始于</a:t>
            </a:r>
            <a:r>
              <a:rPr lang="en-US" altLang="zh-CN" dirty="0"/>
              <a:t>R</a:t>
            </a:r>
            <a:r>
              <a:rPr lang="zh-CN" altLang="en-US" dirty="0"/>
              <a:t>。</a:t>
            </a:r>
          </a:p>
          <a:p>
            <a:r>
              <a:rPr lang="zh-CN" altLang="en-US" dirty="0"/>
              <a:t>线段的左端点长度为</a:t>
            </a:r>
            <a:r>
              <a:rPr lang="en-US" altLang="zh-CN" dirty="0"/>
              <a:t>1/2+1/6=2/3</a:t>
            </a:r>
            <a:r>
              <a:rPr lang="zh-CN" altLang="en-US" dirty="0"/>
              <a:t>的事件。因此有</a:t>
            </a:r>
          </a:p>
          <a:p>
            <a:r>
              <a:rPr lang="en-US" altLang="zh-CN" dirty="0"/>
              <a:t>P(r)=(r</a:t>
            </a:r>
            <a:r>
              <a:rPr lang="zh-CN" altLang="en-US" dirty="0"/>
              <a:t>的长度</a:t>
            </a:r>
            <a:r>
              <a:rPr lang="en-US" altLang="zh-CN" dirty="0"/>
              <a:t>)/(R</a:t>
            </a:r>
            <a:r>
              <a:rPr lang="zh-CN" altLang="en-US" dirty="0"/>
              <a:t>的长度</a:t>
            </a:r>
            <a:r>
              <a:rPr lang="en-US" altLang="zh-CN" dirty="0"/>
              <a:t>)=(2/3)/30=2/90=1/45</a:t>
            </a:r>
          </a:p>
          <a:p>
            <a:r>
              <a:rPr lang="zh-CN" altLang="en-US" dirty="0"/>
              <a:t>答：含有犯罪内容的谈话被部分或全部偶然擦掉的概率将是</a:t>
            </a:r>
            <a:r>
              <a:rPr lang="en-US" altLang="zh-CN" dirty="0"/>
              <a:t>1/45</a:t>
            </a:r>
            <a:r>
              <a:rPr lang="zh-CN" altLang="en-US" dirty="0"/>
              <a:t>。</a:t>
            </a:r>
          </a:p>
        </p:txBody>
      </p:sp>
    </p:spTree>
    <p:extLst>
      <p:ext uri="{BB962C8B-B14F-4D97-AF65-F5344CB8AC3E}">
        <p14:creationId xmlns:p14="http://schemas.microsoft.com/office/powerpoint/2010/main" val="88919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idx="4294967295"/>
          </p:nvPr>
        </p:nvSpPr>
        <p:spPr/>
        <p:txBody>
          <a:bodyPr/>
          <a:lstStyle/>
          <a:p>
            <a:r>
              <a:rPr lang="zh-CN" altLang="en-US" b="0" dirty="0"/>
              <a:t>概率的性质及其应用</a:t>
            </a:r>
          </a:p>
        </p:txBody>
      </p:sp>
      <p:sp>
        <p:nvSpPr>
          <p:cNvPr id="26626" name="Rectangle 3"/>
          <p:cNvSpPr>
            <a:spLocks noGrp="1"/>
          </p:cNvSpPr>
          <p:nvPr>
            <p:ph type="body" sz="half" idx="4294967295"/>
          </p:nvPr>
        </p:nvSpPr>
        <p:spPr>
          <a:xfrm>
            <a:off x="838200" y="1152525"/>
            <a:ext cx="10558463" cy="5024438"/>
          </a:xfrm>
        </p:spPr>
        <p:txBody>
          <a:bodyPr/>
          <a:lstStyle/>
          <a:p>
            <a:pPr>
              <a:lnSpc>
                <a:spcPct val="80000"/>
              </a:lnSpc>
              <a:buFont typeface="Arial" panose="020B0604020202020204" pitchFamily="34" charset="0"/>
              <a:buNone/>
            </a:pPr>
            <a:endParaRPr lang="zh-CN" altLang="en-US" sz="3200">
              <a:solidFill>
                <a:schemeClr val="tx1"/>
              </a:solidFill>
            </a:endParaRPr>
          </a:p>
          <a:p>
            <a:pPr>
              <a:lnSpc>
                <a:spcPct val="80000"/>
              </a:lnSpc>
            </a:pPr>
            <a:r>
              <a:rPr lang="zh-CN" altLang="en-US" sz="3200">
                <a:solidFill>
                  <a:schemeClr val="tx1"/>
                </a:solidFill>
              </a:rPr>
              <a:t>  </a:t>
            </a:r>
            <a:r>
              <a:rPr lang="en-US" altLang="zh-CN" sz="3200">
                <a:solidFill>
                  <a:schemeClr val="tx1"/>
                </a:solidFill>
                <a:latin typeface="黑体" panose="02010609060101010101" pitchFamily="49" charset="-122"/>
              </a:rPr>
              <a:t>P(</a:t>
            </a:r>
            <a:r>
              <a:rPr lang="el-GR" altLang="zh-CN" sz="3200">
                <a:solidFill>
                  <a:schemeClr val="tx1"/>
                </a:solidFill>
                <a:latin typeface="黑体" panose="02010609060101010101" pitchFamily="49" charset="-122"/>
              </a:rPr>
              <a:t>Φ</a:t>
            </a:r>
            <a:r>
              <a:rPr lang="en-US" altLang="zh-CN" sz="3200">
                <a:solidFill>
                  <a:schemeClr val="tx1"/>
                </a:solidFill>
                <a:latin typeface="黑体" panose="02010609060101010101" pitchFamily="49" charset="-122"/>
              </a:rPr>
              <a:t>)=0</a:t>
            </a:r>
            <a:r>
              <a:rPr lang="zh-CN" altLang="en-US" sz="3200">
                <a:solidFill>
                  <a:schemeClr val="tx1"/>
                </a:solidFill>
                <a:latin typeface="黑体" panose="02010609060101010101" pitchFamily="49" charset="-122"/>
              </a:rPr>
              <a:t> </a:t>
            </a:r>
            <a:endParaRPr lang="en-US" altLang="zh-CN" sz="3200">
              <a:solidFill>
                <a:schemeClr val="tx1"/>
              </a:solidFill>
              <a:latin typeface="黑体" panose="02010609060101010101" pitchFamily="49" charset="-122"/>
            </a:endParaRPr>
          </a:p>
          <a:p>
            <a:pPr>
              <a:lnSpc>
                <a:spcPct val="80000"/>
              </a:lnSpc>
            </a:pPr>
            <a:r>
              <a:rPr lang="en-US" altLang="zh-CN" sz="3200">
                <a:solidFill>
                  <a:schemeClr val="tx1"/>
                </a:solidFill>
                <a:latin typeface="黑体" panose="02010609060101010101" pitchFamily="49" charset="-122"/>
              </a:rPr>
              <a:t> </a:t>
            </a:r>
            <a:r>
              <a:rPr lang="zh-CN" altLang="en-US" sz="3200">
                <a:solidFill>
                  <a:schemeClr val="tx1"/>
                </a:solidFill>
                <a:latin typeface="黑体" panose="02010609060101010101" pitchFamily="49" charset="-122"/>
              </a:rPr>
              <a:t>概率有有限可加性：若</a:t>
            </a:r>
            <a:r>
              <a:rPr lang="en-US" altLang="zh-CN" sz="3200">
                <a:solidFill>
                  <a:schemeClr val="tx1"/>
                </a:solidFill>
                <a:latin typeface="黑体" panose="02010609060101010101" pitchFamily="49" charset="-122"/>
              </a:rPr>
              <a:t>AB=</a:t>
            </a:r>
            <a:r>
              <a:rPr lang="el-GR" altLang="zh-CN" sz="3200">
                <a:solidFill>
                  <a:schemeClr val="tx1"/>
                </a:solidFill>
                <a:latin typeface="黑体" panose="02010609060101010101" pitchFamily="49" charset="-122"/>
              </a:rPr>
              <a:t>Φ</a:t>
            </a:r>
            <a:r>
              <a:rPr lang="zh-CN" altLang="en-US" sz="3200">
                <a:solidFill>
                  <a:schemeClr val="tx1"/>
                </a:solidFill>
                <a:latin typeface="黑体" panose="02010609060101010101" pitchFamily="49" charset="-122"/>
              </a:rPr>
              <a:t>，则</a:t>
            </a:r>
            <a:r>
              <a:rPr lang="en-US" altLang="zh-CN" sz="3200">
                <a:solidFill>
                  <a:schemeClr val="tx1"/>
                </a:solidFill>
                <a:latin typeface="黑体" panose="02010609060101010101" pitchFamily="49" charset="-122"/>
              </a:rPr>
              <a:t>P(A</a:t>
            </a:r>
            <a:r>
              <a:rPr lang="en-US" altLang="zh-CN" sz="3200">
                <a:solidFill>
                  <a:schemeClr val="tx1"/>
                </a:solidFill>
                <a:latin typeface="黑体" panose="02010609060101010101" pitchFamily="49" charset="-122"/>
                <a:sym typeface="Symbol" panose="05050102010706020507" pitchFamily="18" charset="2"/>
              </a:rPr>
              <a:t>U</a:t>
            </a:r>
            <a:r>
              <a:rPr lang="en-US" altLang="zh-CN" sz="3200">
                <a:solidFill>
                  <a:schemeClr val="tx1"/>
                </a:solidFill>
                <a:latin typeface="黑体" panose="02010609060101010101" pitchFamily="49" charset="-122"/>
              </a:rPr>
              <a:t>B) = P(A)+P(B)</a:t>
            </a:r>
          </a:p>
          <a:p>
            <a:pPr>
              <a:lnSpc>
                <a:spcPct val="80000"/>
              </a:lnSpc>
            </a:pPr>
            <a:r>
              <a:rPr lang="en-US" altLang="zh-CN" sz="3200">
                <a:solidFill>
                  <a:schemeClr val="tx1"/>
                </a:solidFill>
                <a:latin typeface="黑体" panose="02010609060101010101" pitchFamily="49" charset="-122"/>
              </a:rPr>
              <a:t> </a:t>
            </a:r>
            <a:r>
              <a:rPr lang="zh-CN" altLang="en-US" sz="3200">
                <a:solidFill>
                  <a:schemeClr val="tx1"/>
                </a:solidFill>
                <a:latin typeface="黑体" panose="02010609060101010101" pitchFamily="49" charset="-122"/>
              </a:rPr>
              <a:t>可推广到 </a:t>
            </a:r>
            <a:r>
              <a:rPr lang="en-US" altLang="zh-CN" sz="3200">
                <a:solidFill>
                  <a:schemeClr val="tx1"/>
                </a:solidFill>
                <a:latin typeface="黑体" panose="02010609060101010101" pitchFamily="49" charset="-122"/>
              </a:rPr>
              <a:t>n </a:t>
            </a:r>
            <a:r>
              <a:rPr lang="zh-CN" altLang="en-US" sz="3200">
                <a:solidFill>
                  <a:schemeClr val="tx1"/>
                </a:solidFill>
                <a:latin typeface="黑体" panose="02010609060101010101" pitchFamily="49" charset="-122"/>
              </a:rPr>
              <a:t>个互不相容事件</a:t>
            </a:r>
          </a:p>
          <a:p>
            <a:pPr>
              <a:lnSpc>
                <a:spcPct val="80000"/>
              </a:lnSpc>
            </a:pPr>
            <a:r>
              <a:rPr lang="zh-CN" altLang="en-US" sz="3200">
                <a:solidFill>
                  <a:schemeClr val="tx1"/>
                </a:solidFill>
                <a:latin typeface="黑体" panose="02010609060101010101" pitchFamily="49" charset="-122"/>
              </a:rPr>
              <a:t> </a:t>
            </a:r>
            <a:r>
              <a:rPr lang="en-US" altLang="zh-CN" sz="3200">
                <a:solidFill>
                  <a:schemeClr val="tx1"/>
                </a:solidFill>
                <a:latin typeface="黑体" panose="02010609060101010101" pitchFamily="49" charset="-122"/>
              </a:rPr>
              <a:t>P(A)=1 </a:t>
            </a:r>
            <a:r>
              <a:rPr lang="en-US" altLang="zh-CN" sz="3200">
                <a:solidFill>
                  <a:schemeClr val="tx1"/>
                </a:solidFill>
                <a:latin typeface="黑体" panose="02010609060101010101" pitchFamily="49" charset="-122"/>
                <a:sym typeface="Symbol" panose="05050102010706020507" pitchFamily="18" charset="2"/>
              </a:rPr>
              <a:t>-</a:t>
            </a:r>
            <a:r>
              <a:rPr lang="en-US" altLang="zh-CN" sz="3200">
                <a:solidFill>
                  <a:schemeClr val="tx1"/>
                </a:solidFill>
                <a:latin typeface="黑体" panose="02010609060101010101" pitchFamily="49" charset="-122"/>
              </a:rPr>
              <a:t> P(</a:t>
            </a:r>
            <a:r>
              <a:rPr lang="en-US" altLang="zh-CN" sz="3200">
                <a:solidFill>
                  <a:schemeClr val="tx1"/>
                </a:solidFill>
                <a:latin typeface="黑体" panose="02010609060101010101" pitchFamily="49" charset="-122"/>
                <a:sym typeface="Symbol" panose="05050102010706020507" pitchFamily="18" charset="2"/>
              </a:rPr>
              <a:t></a:t>
            </a:r>
            <a:r>
              <a:rPr lang="en-US" altLang="zh-CN" sz="3200">
                <a:solidFill>
                  <a:schemeClr val="tx1"/>
                </a:solidFill>
                <a:latin typeface="黑体" panose="02010609060101010101" pitchFamily="49" charset="-122"/>
              </a:rPr>
              <a:t>A )</a:t>
            </a:r>
          </a:p>
          <a:p>
            <a:pPr>
              <a:lnSpc>
                <a:spcPct val="80000"/>
              </a:lnSpc>
            </a:pPr>
            <a:r>
              <a:rPr kumimoji="1" lang="zh-CN" altLang="en-US" sz="3200">
                <a:solidFill>
                  <a:schemeClr val="tx1"/>
                </a:solidFill>
                <a:latin typeface="黑体" panose="02010609060101010101" pitchFamily="49" charset="-122"/>
              </a:rPr>
              <a:t> 对任意两个事件</a:t>
            </a:r>
            <a:r>
              <a:rPr kumimoji="1" lang="en-US" altLang="zh-CN" sz="3200">
                <a:solidFill>
                  <a:schemeClr val="tx1"/>
                </a:solidFill>
                <a:latin typeface="黑体" panose="02010609060101010101" pitchFamily="49" charset="-122"/>
              </a:rPr>
              <a:t>A</a:t>
            </a:r>
            <a:r>
              <a:rPr kumimoji="1" lang="zh-CN" altLang="en-US" sz="3200">
                <a:solidFill>
                  <a:schemeClr val="tx1"/>
                </a:solidFill>
                <a:latin typeface="黑体" panose="02010609060101010101" pitchFamily="49" charset="-122"/>
              </a:rPr>
              <a:t>和</a:t>
            </a:r>
            <a:r>
              <a:rPr kumimoji="1" lang="en-US" altLang="zh-CN" sz="3200">
                <a:solidFill>
                  <a:schemeClr val="tx1"/>
                </a:solidFill>
                <a:latin typeface="黑体" panose="02010609060101010101" pitchFamily="49" charset="-122"/>
              </a:rPr>
              <a:t>B, </a:t>
            </a:r>
            <a:r>
              <a:rPr kumimoji="1" lang="zh-CN" altLang="en-US" sz="3200">
                <a:solidFill>
                  <a:schemeClr val="tx1"/>
                </a:solidFill>
                <a:latin typeface="黑体" panose="02010609060101010101" pitchFamily="49" charset="-122"/>
              </a:rPr>
              <a:t>有</a:t>
            </a:r>
            <a:r>
              <a:rPr kumimoji="1" lang="en-US" altLang="zh-CN" sz="3200">
                <a:solidFill>
                  <a:schemeClr val="tx1"/>
                </a:solidFill>
                <a:latin typeface="黑体" panose="02010609060101010101" pitchFamily="49" charset="-122"/>
              </a:rPr>
              <a:t>P(B</a:t>
            </a:r>
            <a:r>
              <a:rPr lang="en-US" altLang="zh-CN" sz="3200">
                <a:solidFill>
                  <a:schemeClr val="tx1"/>
                </a:solidFill>
                <a:latin typeface="黑体" panose="02010609060101010101" pitchFamily="49" charset="-122"/>
                <a:sym typeface="Symbol" panose="05050102010706020507" pitchFamily="18" charset="2"/>
              </a:rPr>
              <a:t>-</a:t>
            </a:r>
            <a:r>
              <a:rPr kumimoji="1" lang="en-US" altLang="zh-CN" sz="3200">
                <a:solidFill>
                  <a:schemeClr val="tx1"/>
                </a:solidFill>
                <a:latin typeface="黑体" panose="02010609060101010101" pitchFamily="49" charset="-122"/>
              </a:rPr>
              <a:t>A)=P(B)</a:t>
            </a:r>
            <a:r>
              <a:rPr lang="en-US" altLang="zh-CN" sz="3200">
                <a:solidFill>
                  <a:schemeClr val="tx1"/>
                </a:solidFill>
                <a:latin typeface="黑体" panose="02010609060101010101" pitchFamily="49" charset="-122"/>
                <a:sym typeface="Symbol" panose="05050102010706020507" pitchFamily="18" charset="2"/>
              </a:rPr>
              <a:t>-</a:t>
            </a:r>
            <a:r>
              <a:rPr kumimoji="1" lang="en-US" altLang="zh-CN" sz="3200">
                <a:solidFill>
                  <a:schemeClr val="tx1"/>
                </a:solidFill>
                <a:latin typeface="黑体" panose="02010609060101010101" pitchFamily="49" charset="-122"/>
              </a:rPr>
              <a:t>P(AB)</a:t>
            </a:r>
          </a:p>
          <a:p>
            <a:pPr>
              <a:lnSpc>
                <a:spcPct val="80000"/>
              </a:lnSpc>
            </a:pPr>
            <a:r>
              <a:rPr kumimoji="1" lang="zh-CN" altLang="en-US" sz="3200">
                <a:solidFill>
                  <a:schemeClr val="tx1"/>
                </a:solidFill>
                <a:latin typeface="黑体" panose="02010609060101010101" pitchFamily="49" charset="-122"/>
              </a:rPr>
              <a:t> 对任意两个事件</a:t>
            </a:r>
            <a:r>
              <a:rPr kumimoji="1" lang="en-US" altLang="zh-CN" sz="3200">
                <a:solidFill>
                  <a:schemeClr val="tx1"/>
                </a:solidFill>
                <a:latin typeface="黑体" panose="02010609060101010101" pitchFamily="49" charset="-122"/>
              </a:rPr>
              <a:t>A</a:t>
            </a:r>
            <a:r>
              <a:rPr kumimoji="1" lang="zh-CN" altLang="en-US" sz="3200">
                <a:solidFill>
                  <a:schemeClr val="tx1"/>
                </a:solidFill>
                <a:latin typeface="黑体" panose="02010609060101010101" pitchFamily="49" charset="-122"/>
              </a:rPr>
              <a:t>和</a:t>
            </a:r>
            <a:r>
              <a:rPr kumimoji="1" lang="en-US" altLang="zh-CN" sz="3200">
                <a:solidFill>
                  <a:schemeClr val="tx1"/>
                </a:solidFill>
                <a:latin typeface="黑体" panose="02010609060101010101" pitchFamily="49" charset="-122"/>
              </a:rPr>
              <a:t>B, </a:t>
            </a:r>
            <a:r>
              <a:rPr kumimoji="1" lang="zh-CN" altLang="en-US" sz="3200">
                <a:solidFill>
                  <a:schemeClr val="tx1"/>
                </a:solidFill>
                <a:latin typeface="黑体" panose="02010609060101010101" pitchFamily="49" charset="-122"/>
              </a:rPr>
              <a:t>有</a:t>
            </a:r>
            <a:r>
              <a:rPr kumimoji="1" lang="en-US" altLang="zh-CN" sz="3200">
                <a:solidFill>
                  <a:schemeClr val="tx1"/>
                </a:solidFill>
                <a:latin typeface="黑体" panose="02010609060101010101" pitchFamily="49" charset="-122"/>
              </a:rPr>
              <a:t>P(AUB)=P(A)</a:t>
            </a:r>
            <a:r>
              <a:rPr lang="en-US" altLang="zh-CN" sz="3200">
                <a:solidFill>
                  <a:schemeClr val="tx1"/>
                </a:solidFill>
                <a:latin typeface="黑体" panose="02010609060101010101" pitchFamily="49" charset="-122"/>
                <a:sym typeface="Symbol" panose="05050102010706020507" pitchFamily="18" charset="2"/>
              </a:rPr>
              <a:t>+</a:t>
            </a:r>
            <a:r>
              <a:rPr kumimoji="1" lang="en-US" altLang="zh-CN" sz="3200">
                <a:solidFill>
                  <a:schemeClr val="tx1"/>
                </a:solidFill>
                <a:latin typeface="黑体" panose="02010609060101010101" pitchFamily="49" charset="-122"/>
              </a:rPr>
              <a:t>P(B) </a:t>
            </a:r>
            <a:r>
              <a:rPr lang="en-US" altLang="zh-CN" sz="3200">
                <a:solidFill>
                  <a:schemeClr val="tx1"/>
                </a:solidFill>
                <a:latin typeface="黑体" panose="02010609060101010101" pitchFamily="49" charset="-122"/>
                <a:sym typeface="Symbol" panose="05050102010706020507" pitchFamily="18" charset="2"/>
              </a:rPr>
              <a:t>- P(AB)</a:t>
            </a:r>
            <a:endParaRPr kumimoji="1" lang="zh-CN" altLang="en-US" sz="3200">
              <a:solidFill>
                <a:schemeClr val="tx1"/>
              </a:solidFill>
              <a:latin typeface="黑体" panose="02010609060101010101" pitchFamily="49" charset="-122"/>
            </a:endParaRPr>
          </a:p>
          <a:p>
            <a:pPr>
              <a:lnSpc>
                <a:spcPct val="80000"/>
              </a:lnSpc>
            </a:pPr>
            <a:r>
              <a:rPr lang="zh-CN" altLang="en-US" sz="3200">
                <a:solidFill>
                  <a:schemeClr val="tx1"/>
                </a:solidFill>
                <a:latin typeface="黑体" panose="02010609060101010101" pitchFamily="49" charset="-122"/>
              </a:rPr>
              <a:t> 例</a:t>
            </a:r>
            <a:r>
              <a:rPr lang="en-US" altLang="zh-CN" sz="3200">
                <a:solidFill>
                  <a:schemeClr val="tx1"/>
                </a:solidFill>
                <a:latin typeface="黑体" panose="02010609060101010101" pitchFamily="49" charset="-122"/>
              </a:rPr>
              <a:t>1</a:t>
            </a:r>
            <a:r>
              <a:rPr lang="zh-CN" altLang="en-US" sz="3200">
                <a:solidFill>
                  <a:schemeClr val="tx1"/>
                </a:solidFill>
                <a:latin typeface="黑体" panose="02010609060101010101" pitchFamily="49" charset="-122"/>
              </a:rPr>
              <a:t>：每次从 </a:t>
            </a:r>
            <a:r>
              <a:rPr lang="en-US" altLang="zh-CN" sz="3200">
                <a:solidFill>
                  <a:schemeClr val="tx1"/>
                </a:solidFill>
                <a:latin typeface="黑体" panose="02010609060101010101" pitchFamily="49" charset="-122"/>
              </a:rPr>
              <a:t>1,2,……,9</a:t>
            </a:r>
            <a:r>
              <a:rPr lang="zh-CN" altLang="en-US" sz="3200">
                <a:solidFill>
                  <a:schemeClr val="tx1"/>
                </a:solidFill>
                <a:latin typeface="黑体" panose="02010609060101010101" pitchFamily="49" charset="-122"/>
              </a:rPr>
              <a:t>中取一个数，连续取</a:t>
            </a:r>
            <a:r>
              <a:rPr lang="en-US" altLang="zh-CN" sz="3200">
                <a:solidFill>
                  <a:schemeClr val="tx1"/>
                </a:solidFill>
                <a:latin typeface="黑体" panose="02010609060101010101" pitchFamily="49" charset="-122"/>
              </a:rPr>
              <a:t>n</a:t>
            </a:r>
            <a:r>
              <a:rPr lang="zh-CN" altLang="en-US" sz="3200">
                <a:solidFill>
                  <a:schemeClr val="tx1"/>
                </a:solidFill>
                <a:latin typeface="黑体" panose="02010609060101010101" pitchFamily="49" charset="-122"/>
              </a:rPr>
              <a:t>次，求</a:t>
            </a:r>
          </a:p>
          <a:p>
            <a:pPr>
              <a:lnSpc>
                <a:spcPct val="80000"/>
              </a:lnSpc>
              <a:buFont typeface="Arial" panose="020B0604020202020204" pitchFamily="34" charset="0"/>
              <a:buNone/>
            </a:pPr>
            <a:r>
              <a:rPr lang="zh-CN" altLang="en-US" sz="3200">
                <a:solidFill>
                  <a:schemeClr val="tx1"/>
                </a:solidFill>
                <a:latin typeface="黑体" panose="02010609060101010101" pitchFamily="49" charset="-122"/>
              </a:rPr>
              <a:t>　 取出的</a:t>
            </a:r>
            <a:r>
              <a:rPr lang="en-US" altLang="zh-CN" sz="3200">
                <a:solidFill>
                  <a:schemeClr val="tx1"/>
                </a:solidFill>
                <a:latin typeface="黑体" panose="02010609060101010101" pitchFamily="49" charset="-122"/>
              </a:rPr>
              <a:t>n</a:t>
            </a:r>
            <a:r>
              <a:rPr lang="zh-CN" altLang="en-US" sz="3200">
                <a:solidFill>
                  <a:schemeClr val="tx1"/>
                </a:solidFill>
                <a:latin typeface="黑体" panose="02010609060101010101" pitchFamily="49" charset="-122"/>
              </a:rPr>
              <a:t>个数的乘积能被</a:t>
            </a:r>
            <a:r>
              <a:rPr lang="en-US" altLang="zh-CN" sz="3200">
                <a:solidFill>
                  <a:schemeClr val="tx1"/>
                </a:solidFill>
                <a:latin typeface="黑体" panose="02010609060101010101" pitchFamily="49" charset="-122"/>
              </a:rPr>
              <a:t>10</a:t>
            </a:r>
            <a:r>
              <a:rPr lang="zh-CN" altLang="en-US" sz="3200">
                <a:solidFill>
                  <a:schemeClr val="tx1"/>
                </a:solidFill>
                <a:latin typeface="黑体" panose="02010609060101010101" pitchFamily="49" charset="-122"/>
              </a:rPr>
              <a:t>整除的概率</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6626">
                                            <p:txEl>
                                              <p:pRg st="1" end="1"/>
                                            </p:txEl>
                                          </p:spTgt>
                                        </p:tgtEl>
                                        <p:attrNameLst>
                                          <p:attrName>style.visibility</p:attrName>
                                        </p:attrNameLst>
                                      </p:cBhvr>
                                      <p:to>
                                        <p:strVal val="visible"/>
                                      </p:to>
                                    </p:set>
                                    <p:animEffect transition="in" filter="blinds(horizontal)">
                                      <p:cBhvr>
                                        <p:cTn id="7" dur="500"/>
                                        <p:tgtEl>
                                          <p:spTgt spid="2662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626">
                                            <p:txEl>
                                              <p:pRg st="2" end="2"/>
                                            </p:txEl>
                                          </p:spTgt>
                                        </p:tgtEl>
                                        <p:attrNameLst>
                                          <p:attrName>style.visibility</p:attrName>
                                        </p:attrNameLst>
                                      </p:cBhvr>
                                      <p:to>
                                        <p:strVal val="visible"/>
                                      </p:to>
                                    </p:set>
                                    <p:animEffect transition="in" filter="blinds(horizontal)">
                                      <p:cBhvr>
                                        <p:cTn id="12" dur="500"/>
                                        <p:tgtEl>
                                          <p:spTgt spid="266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626">
                                            <p:txEl>
                                              <p:pRg st="3" end="3"/>
                                            </p:txEl>
                                          </p:spTgt>
                                        </p:tgtEl>
                                        <p:attrNameLst>
                                          <p:attrName>style.visibility</p:attrName>
                                        </p:attrNameLst>
                                      </p:cBhvr>
                                      <p:to>
                                        <p:strVal val="visible"/>
                                      </p:to>
                                    </p:set>
                                    <p:animEffect transition="in" filter="blinds(horizontal)">
                                      <p:cBhvr>
                                        <p:cTn id="17" dur="500"/>
                                        <p:tgtEl>
                                          <p:spTgt spid="2662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626">
                                            <p:txEl>
                                              <p:pRg st="4" end="4"/>
                                            </p:txEl>
                                          </p:spTgt>
                                        </p:tgtEl>
                                        <p:attrNameLst>
                                          <p:attrName>style.visibility</p:attrName>
                                        </p:attrNameLst>
                                      </p:cBhvr>
                                      <p:to>
                                        <p:strVal val="visible"/>
                                      </p:to>
                                    </p:set>
                                    <p:animEffect transition="in" filter="blinds(horizontal)">
                                      <p:cBhvr>
                                        <p:cTn id="22" dur="500"/>
                                        <p:tgtEl>
                                          <p:spTgt spid="2662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626">
                                            <p:txEl>
                                              <p:pRg st="5" end="5"/>
                                            </p:txEl>
                                          </p:spTgt>
                                        </p:tgtEl>
                                        <p:attrNameLst>
                                          <p:attrName>style.visibility</p:attrName>
                                        </p:attrNameLst>
                                      </p:cBhvr>
                                      <p:to>
                                        <p:strVal val="visible"/>
                                      </p:to>
                                    </p:set>
                                    <p:animEffect transition="in" filter="blinds(horizontal)">
                                      <p:cBhvr>
                                        <p:cTn id="27" dur="500"/>
                                        <p:tgtEl>
                                          <p:spTgt spid="2662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6626">
                                            <p:txEl>
                                              <p:pRg st="6" end="6"/>
                                            </p:txEl>
                                          </p:spTgt>
                                        </p:tgtEl>
                                        <p:attrNameLst>
                                          <p:attrName>style.visibility</p:attrName>
                                        </p:attrNameLst>
                                      </p:cBhvr>
                                      <p:to>
                                        <p:strVal val="visible"/>
                                      </p:to>
                                    </p:set>
                                    <p:animEffect transition="in" filter="blinds(horizontal)">
                                      <p:cBhvr>
                                        <p:cTn id="32" dur="500"/>
                                        <p:tgtEl>
                                          <p:spTgt spid="2662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6626">
                                            <p:txEl>
                                              <p:pRg st="7" end="7"/>
                                            </p:txEl>
                                          </p:spTgt>
                                        </p:tgtEl>
                                        <p:attrNameLst>
                                          <p:attrName>style.visibility</p:attrName>
                                        </p:attrNameLst>
                                      </p:cBhvr>
                                      <p:to>
                                        <p:strVal val="visible"/>
                                      </p:to>
                                    </p:set>
                                    <p:animEffect transition="in" filter="blinds(horizontal)">
                                      <p:cBhvr>
                                        <p:cTn id="37" dur="500"/>
                                        <p:tgtEl>
                                          <p:spTgt spid="26626">
                                            <p:txEl>
                                              <p:pRg st="7" end="7"/>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26626">
                                            <p:txEl>
                                              <p:pRg st="8" end="8"/>
                                            </p:txEl>
                                          </p:spTgt>
                                        </p:tgtEl>
                                        <p:attrNameLst>
                                          <p:attrName>style.visibility</p:attrName>
                                        </p:attrNameLst>
                                      </p:cBhvr>
                                      <p:to>
                                        <p:strVal val="visible"/>
                                      </p:to>
                                    </p:set>
                                    <p:animEffect transition="in" filter="blinds(horizontal)">
                                      <p:cBhvr>
                                        <p:cTn id="40" dur="500"/>
                                        <p:tgtEl>
                                          <p:spTgt spid="2662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idx="4294967295"/>
          </p:nvPr>
        </p:nvSpPr>
        <p:spPr/>
        <p:txBody>
          <a:bodyPr/>
          <a:lstStyle/>
          <a:p>
            <a:r>
              <a:rPr lang="zh-CN" altLang="en-US" b="0" dirty="0"/>
              <a:t>概率的性质及其应用</a:t>
            </a:r>
          </a:p>
        </p:txBody>
      </p:sp>
      <p:sp>
        <p:nvSpPr>
          <p:cNvPr id="28674" name="Rectangle 3"/>
          <p:cNvSpPr>
            <a:spLocks noGrp="1"/>
          </p:cNvSpPr>
          <p:nvPr>
            <p:ph type="body" idx="4294967295"/>
          </p:nvPr>
        </p:nvSpPr>
        <p:spPr/>
        <p:txBody>
          <a:bodyPr/>
          <a:lstStyle/>
          <a:p>
            <a:r>
              <a:rPr kumimoji="1" lang="zh-CN" altLang="en-US" sz="3600">
                <a:solidFill>
                  <a:schemeClr val="tx1"/>
                </a:solidFill>
                <a:latin typeface="黑体" panose="02010609060101010101" pitchFamily="49" charset="-122"/>
              </a:rPr>
              <a:t> 解：因为 “乘积能被</a:t>
            </a:r>
            <a:r>
              <a:rPr kumimoji="1" lang="en-US" altLang="zh-CN" sz="3600">
                <a:solidFill>
                  <a:schemeClr val="tx1"/>
                </a:solidFill>
                <a:latin typeface="黑体" panose="02010609060101010101" pitchFamily="49" charset="-122"/>
              </a:rPr>
              <a:t>10</a:t>
            </a:r>
            <a:r>
              <a:rPr kumimoji="1" lang="zh-CN" altLang="en-US" sz="3600">
                <a:solidFill>
                  <a:schemeClr val="tx1"/>
                </a:solidFill>
                <a:latin typeface="黑体" panose="02010609060101010101" pitchFamily="49" charset="-122"/>
              </a:rPr>
              <a:t>整除” 意味着：</a:t>
            </a:r>
          </a:p>
          <a:p>
            <a:pPr>
              <a:lnSpc>
                <a:spcPct val="120000"/>
              </a:lnSpc>
            </a:pPr>
            <a:r>
              <a:rPr kumimoji="1" lang="en-US" altLang="zh-CN" sz="3600">
                <a:solidFill>
                  <a:schemeClr val="tx1"/>
                </a:solidFill>
                <a:latin typeface="黑体" panose="02010609060101010101" pitchFamily="49" charset="-122"/>
              </a:rPr>
              <a:t>“</a:t>
            </a:r>
            <a:r>
              <a:rPr kumimoji="1" lang="zh-CN" altLang="en-US" sz="3600">
                <a:solidFill>
                  <a:schemeClr val="tx1"/>
                </a:solidFill>
                <a:latin typeface="黑体" panose="02010609060101010101" pitchFamily="49" charset="-122"/>
              </a:rPr>
              <a:t>取到过</a:t>
            </a:r>
            <a:r>
              <a:rPr kumimoji="1" lang="en-US" altLang="zh-CN" sz="3600">
                <a:solidFill>
                  <a:schemeClr val="tx1"/>
                </a:solidFill>
                <a:latin typeface="黑体" panose="02010609060101010101" pitchFamily="49" charset="-122"/>
              </a:rPr>
              <a:t>5”(</a:t>
            </a:r>
            <a:r>
              <a:rPr kumimoji="1" lang="zh-CN" altLang="en-US" sz="3600">
                <a:solidFill>
                  <a:schemeClr val="tx1"/>
                </a:solidFill>
                <a:latin typeface="黑体" panose="02010609060101010101" pitchFamily="49" charset="-122"/>
              </a:rPr>
              <a:t>记为</a:t>
            </a:r>
            <a:r>
              <a:rPr kumimoji="1" lang="en-US" altLang="zh-CN" sz="3600">
                <a:solidFill>
                  <a:schemeClr val="tx1"/>
                </a:solidFill>
                <a:latin typeface="黑体" panose="02010609060101010101" pitchFamily="49" charset="-122"/>
              </a:rPr>
              <a:t>A)  </a:t>
            </a:r>
            <a:r>
              <a:rPr kumimoji="1" lang="zh-CN" altLang="en-US" sz="3600">
                <a:solidFill>
                  <a:schemeClr val="tx1"/>
                </a:solidFill>
                <a:latin typeface="黑体" panose="02010609060101010101" pitchFamily="49" charset="-122"/>
              </a:rPr>
              <a:t>且  “取到过偶数” </a:t>
            </a:r>
            <a:r>
              <a:rPr kumimoji="1" lang="en-US" altLang="zh-CN" sz="3600">
                <a:solidFill>
                  <a:schemeClr val="tx1"/>
                </a:solidFill>
                <a:latin typeface="黑体" panose="02010609060101010101" pitchFamily="49" charset="-122"/>
              </a:rPr>
              <a:t>(</a:t>
            </a:r>
            <a:r>
              <a:rPr kumimoji="1" lang="zh-CN" altLang="en-US" sz="3600">
                <a:solidFill>
                  <a:schemeClr val="tx1"/>
                </a:solidFill>
                <a:latin typeface="黑体" panose="02010609060101010101" pitchFamily="49" charset="-122"/>
              </a:rPr>
              <a:t>记   </a:t>
            </a:r>
          </a:p>
          <a:p>
            <a:pPr>
              <a:lnSpc>
                <a:spcPct val="120000"/>
              </a:lnSpc>
              <a:buFont typeface="Arial" panose="020B0604020202020204" pitchFamily="34" charset="0"/>
              <a:buNone/>
            </a:pPr>
            <a:r>
              <a:rPr kumimoji="1" lang="zh-CN" altLang="en-US" sz="3600">
                <a:solidFill>
                  <a:schemeClr val="tx1"/>
                </a:solidFill>
                <a:latin typeface="黑体" panose="02010609060101010101" pitchFamily="49" charset="-122"/>
              </a:rPr>
              <a:t>   为</a:t>
            </a:r>
            <a:r>
              <a:rPr kumimoji="1" lang="en-US" altLang="zh-CN" sz="3600">
                <a:solidFill>
                  <a:schemeClr val="tx1"/>
                </a:solidFill>
                <a:latin typeface="黑体" panose="02010609060101010101" pitchFamily="49" charset="-122"/>
              </a:rPr>
              <a:t>B)</a:t>
            </a:r>
            <a:r>
              <a:rPr kumimoji="1" lang="zh-CN" altLang="en-US" sz="3600">
                <a:solidFill>
                  <a:schemeClr val="tx1"/>
                </a:solidFill>
                <a:latin typeface="黑体" panose="02010609060101010101" pitchFamily="49" charset="-122"/>
              </a:rPr>
              <a:t>，因此所求概率为 </a:t>
            </a:r>
            <a:r>
              <a:rPr kumimoji="1" lang="en-US" altLang="zh-CN" sz="3600">
                <a:solidFill>
                  <a:schemeClr val="tx1"/>
                </a:solidFill>
                <a:latin typeface="黑体" panose="02010609060101010101" pitchFamily="49" charset="-122"/>
              </a:rPr>
              <a:t>P(AB)</a:t>
            </a:r>
          </a:p>
          <a:p>
            <a:r>
              <a:rPr kumimoji="1" lang="en-US" altLang="zh-CN" sz="3200">
                <a:solidFill>
                  <a:schemeClr val="tx1"/>
                </a:solidFill>
                <a:latin typeface="黑体" panose="02010609060101010101" pitchFamily="49" charset="-122"/>
              </a:rPr>
              <a:t> P(AB)=1-P(</a:t>
            </a:r>
            <a:r>
              <a:rPr kumimoji="1" lang="en-US" altLang="zh-CN" sz="3200">
                <a:solidFill>
                  <a:schemeClr val="tx1"/>
                </a:solidFill>
                <a:latin typeface="黑体" panose="02010609060101010101" pitchFamily="49" charset="-122"/>
                <a:cs typeface="Arial" panose="020B0604020202020204" pitchFamily="34" charset="0"/>
                <a:sym typeface="Symbol" panose="05050102010706020507" pitchFamily="18" charset="2"/>
              </a:rPr>
              <a:t></a:t>
            </a:r>
            <a:r>
              <a:rPr kumimoji="1" lang="en-US" altLang="zh-CN" sz="3200">
                <a:solidFill>
                  <a:schemeClr val="tx1"/>
                </a:solidFill>
                <a:latin typeface="黑体" panose="02010609060101010101" pitchFamily="49" charset="-122"/>
                <a:cs typeface="Arial" panose="020B0604020202020204" pitchFamily="34" charset="0"/>
              </a:rPr>
              <a:t>A U</a:t>
            </a:r>
            <a:r>
              <a:rPr kumimoji="1" lang="en-US" altLang="zh-CN" sz="3200">
                <a:solidFill>
                  <a:schemeClr val="tx1"/>
                </a:solidFill>
                <a:latin typeface="黑体" panose="02010609060101010101" pitchFamily="49" charset="-122"/>
                <a:cs typeface="Arial" panose="020B0604020202020204" pitchFamily="34" charset="0"/>
                <a:sym typeface="Symbol" panose="05050102010706020507" pitchFamily="18" charset="2"/>
              </a:rPr>
              <a:t></a:t>
            </a:r>
            <a:r>
              <a:rPr kumimoji="1" lang="en-US" altLang="zh-CN" sz="3200">
                <a:solidFill>
                  <a:schemeClr val="tx1"/>
                </a:solidFill>
                <a:latin typeface="黑体" panose="02010609060101010101" pitchFamily="49" charset="-122"/>
                <a:cs typeface="Arial" panose="020B0604020202020204" pitchFamily="34" charset="0"/>
              </a:rPr>
              <a:t>B)=1-P(</a:t>
            </a:r>
            <a:r>
              <a:rPr kumimoji="1" lang="en-US" altLang="zh-CN" sz="3200">
                <a:solidFill>
                  <a:schemeClr val="tx1"/>
                </a:solidFill>
                <a:latin typeface="黑体" panose="02010609060101010101" pitchFamily="49" charset="-122"/>
                <a:cs typeface="Arial" panose="020B0604020202020204" pitchFamily="34" charset="0"/>
                <a:sym typeface="Symbol" panose="05050102010706020507" pitchFamily="18" charset="2"/>
              </a:rPr>
              <a:t></a:t>
            </a:r>
            <a:r>
              <a:rPr kumimoji="1" lang="en-US" altLang="zh-CN" sz="3200">
                <a:solidFill>
                  <a:schemeClr val="tx1"/>
                </a:solidFill>
                <a:latin typeface="黑体" panose="02010609060101010101" pitchFamily="49" charset="-122"/>
                <a:cs typeface="Arial" panose="020B0604020202020204" pitchFamily="34" charset="0"/>
              </a:rPr>
              <a:t>A )-P(</a:t>
            </a:r>
            <a:r>
              <a:rPr kumimoji="1" lang="en-US" altLang="zh-CN" sz="3200">
                <a:solidFill>
                  <a:schemeClr val="tx1"/>
                </a:solidFill>
                <a:latin typeface="黑体" panose="02010609060101010101" pitchFamily="49" charset="-122"/>
                <a:cs typeface="Arial" panose="020B0604020202020204" pitchFamily="34" charset="0"/>
                <a:sym typeface="Symbol" panose="05050102010706020507" pitchFamily="18" charset="2"/>
              </a:rPr>
              <a:t></a:t>
            </a:r>
            <a:r>
              <a:rPr kumimoji="1" lang="en-US" altLang="zh-CN" sz="3200">
                <a:solidFill>
                  <a:schemeClr val="tx1"/>
                </a:solidFill>
                <a:latin typeface="黑体" panose="02010609060101010101" pitchFamily="49" charset="-122"/>
                <a:cs typeface="Arial" panose="020B0604020202020204" pitchFamily="34" charset="0"/>
              </a:rPr>
              <a:t>B ) + P(</a:t>
            </a:r>
            <a:r>
              <a:rPr kumimoji="1" lang="en-US" altLang="zh-CN" sz="3200">
                <a:solidFill>
                  <a:schemeClr val="tx1"/>
                </a:solidFill>
                <a:latin typeface="黑体" panose="02010609060101010101" pitchFamily="49" charset="-122"/>
                <a:cs typeface="Arial" panose="020B0604020202020204" pitchFamily="34" charset="0"/>
                <a:sym typeface="Symbol" panose="05050102010706020507" pitchFamily="18" charset="2"/>
              </a:rPr>
              <a:t></a:t>
            </a:r>
            <a:r>
              <a:rPr kumimoji="1" lang="en-US" altLang="zh-CN" sz="3200">
                <a:solidFill>
                  <a:schemeClr val="tx1"/>
                </a:solidFill>
                <a:latin typeface="黑体" panose="02010609060101010101" pitchFamily="49" charset="-122"/>
                <a:cs typeface="Arial" panose="020B0604020202020204" pitchFamily="34" charset="0"/>
              </a:rPr>
              <a:t>A</a:t>
            </a:r>
            <a:r>
              <a:rPr kumimoji="1" lang="en-US" altLang="zh-CN" sz="3200">
                <a:solidFill>
                  <a:schemeClr val="tx1"/>
                </a:solidFill>
                <a:latin typeface="黑体" panose="02010609060101010101" pitchFamily="49" charset="-122"/>
                <a:cs typeface="Arial" panose="020B0604020202020204" pitchFamily="34" charset="0"/>
                <a:sym typeface="Symbol" panose="05050102010706020507" pitchFamily="18" charset="2"/>
              </a:rPr>
              <a:t></a:t>
            </a:r>
            <a:r>
              <a:rPr kumimoji="1" lang="en-US" altLang="zh-CN" sz="3200">
                <a:solidFill>
                  <a:schemeClr val="tx1"/>
                </a:solidFill>
                <a:latin typeface="黑体" panose="02010609060101010101" pitchFamily="49" charset="-122"/>
                <a:cs typeface="Arial" panose="020B0604020202020204" pitchFamily="34" charset="0"/>
              </a:rPr>
              <a:t>B)</a:t>
            </a:r>
          </a:p>
          <a:p>
            <a:pPr>
              <a:buFont typeface="Arial" panose="020B0604020202020204" pitchFamily="34" charset="0"/>
              <a:buNone/>
            </a:pPr>
            <a:r>
              <a:rPr kumimoji="1" lang="zh-CN" altLang="en-US" sz="3200">
                <a:solidFill>
                  <a:schemeClr val="tx1"/>
                </a:solidFill>
                <a:latin typeface="黑体" panose="02010609060101010101" pitchFamily="49" charset="-122"/>
                <a:cs typeface="Arial" panose="020B0604020202020204" pitchFamily="34" charset="0"/>
              </a:rPr>
              <a:t>    </a:t>
            </a:r>
          </a:p>
          <a:p>
            <a:pPr>
              <a:buFont typeface="Arial" panose="020B0604020202020204" pitchFamily="34" charset="0"/>
              <a:buNone/>
            </a:pPr>
            <a:r>
              <a:rPr kumimoji="1" lang="en-US" altLang="zh-CN" sz="3200">
                <a:solidFill>
                  <a:schemeClr val="tx1"/>
                </a:solidFill>
                <a:latin typeface="黑体" panose="02010609060101010101" pitchFamily="49" charset="-122"/>
                <a:cs typeface="Arial" panose="020B0604020202020204" pitchFamily="34" charset="0"/>
              </a:rPr>
              <a:t>       </a:t>
            </a:r>
            <a:r>
              <a:rPr kumimoji="1" lang="en-US" altLang="zh-CN" sz="4000">
                <a:solidFill>
                  <a:schemeClr val="tx1"/>
                </a:solidFill>
                <a:latin typeface="黑体" panose="02010609060101010101" pitchFamily="49" charset="-122"/>
                <a:cs typeface="Arial" panose="020B0604020202020204" pitchFamily="34" charset="0"/>
              </a:rPr>
              <a:t>=1</a:t>
            </a:r>
            <a:r>
              <a:rPr kumimoji="1" lang="en-US" altLang="zh-CN" sz="3200">
                <a:solidFill>
                  <a:schemeClr val="tx1"/>
                </a:solidFill>
                <a:latin typeface="黑体" panose="02010609060101010101" pitchFamily="49" charset="-122"/>
              </a:rPr>
              <a:t>-</a:t>
            </a:r>
            <a:r>
              <a:rPr kumimoji="1" lang="en-US" altLang="zh-CN" sz="4000">
                <a:solidFill>
                  <a:schemeClr val="tx1"/>
                </a:solidFill>
                <a:latin typeface="黑体" panose="02010609060101010101" pitchFamily="49" charset="-122"/>
                <a:cs typeface="Arial" panose="020B0604020202020204" pitchFamily="34" charset="0"/>
              </a:rPr>
              <a:t>(8^n + 5^n </a:t>
            </a:r>
            <a:r>
              <a:rPr kumimoji="1" lang="en-US" altLang="zh-CN" sz="3200">
                <a:solidFill>
                  <a:schemeClr val="tx1"/>
                </a:solidFill>
                <a:latin typeface="黑体" panose="02010609060101010101" pitchFamily="49" charset="-122"/>
              </a:rPr>
              <a:t>-</a:t>
            </a:r>
            <a:r>
              <a:rPr kumimoji="1" lang="en-US" altLang="zh-CN" sz="4000">
                <a:solidFill>
                  <a:schemeClr val="tx1"/>
                </a:solidFill>
                <a:latin typeface="黑体" panose="02010609060101010101" pitchFamily="49" charset="-122"/>
                <a:cs typeface="Arial" panose="020B0604020202020204" pitchFamily="34" charset="0"/>
              </a:rPr>
              <a:t> 4^n) / 9^n</a:t>
            </a:r>
            <a:r>
              <a:rPr kumimoji="1" lang="en-US" altLang="zh-CN" sz="4000">
                <a:solidFill>
                  <a:schemeClr val="tx1"/>
                </a:solidFill>
                <a:cs typeface="Arial" panose="020B0604020202020204" pitchFamily="34"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blinds(horizontal)">
                                      <p:cBhvr>
                                        <p:cTn id="7" dur="500"/>
                                        <p:tgtEl>
                                          <p:spTgt spid="28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74">
                                            <p:txEl>
                                              <p:pRg st="1" end="1"/>
                                            </p:txEl>
                                          </p:spTgt>
                                        </p:tgtEl>
                                        <p:attrNameLst>
                                          <p:attrName>style.visibility</p:attrName>
                                        </p:attrNameLst>
                                      </p:cBhvr>
                                      <p:to>
                                        <p:strVal val="visible"/>
                                      </p:to>
                                    </p:set>
                                    <p:animEffect transition="in" filter="blinds(horizontal)">
                                      <p:cBhvr>
                                        <p:cTn id="12" dur="500"/>
                                        <p:tgtEl>
                                          <p:spTgt spid="28674">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8674">
                                            <p:txEl>
                                              <p:pRg st="2" end="2"/>
                                            </p:txEl>
                                          </p:spTgt>
                                        </p:tgtEl>
                                        <p:attrNameLst>
                                          <p:attrName>style.visibility</p:attrName>
                                        </p:attrNameLst>
                                      </p:cBhvr>
                                      <p:to>
                                        <p:strVal val="visible"/>
                                      </p:to>
                                    </p:set>
                                    <p:animEffect transition="in" filter="blinds(horizontal)">
                                      <p:cBhvr>
                                        <p:cTn id="15" dur="500"/>
                                        <p:tgtEl>
                                          <p:spTgt spid="2867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8674">
                                            <p:txEl>
                                              <p:pRg st="3" end="3"/>
                                            </p:txEl>
                                          </p:spTgt>
                                        </p:tgtEl>
                                        <p:attrNameLst>
                                          <p:attrName>style.visibility</p:attrName>
                                        </p:attrNameLst>
                                      </p:cBhvr>
                                      <p:to>
                                        <p:strVal val="visible"/>
                                      </p:to>
                                    </p:set>
                                    <p:animEffect transition="in" filter="blinds(horizontal)">
                                      <p:cBhvr>
                                        <p:cTn id="20" dur="500"/>
                                        <p:tgtEl>
                                          <p:spTgt spid="28674">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8674">
                                            <p:txEl>
                                              <p:pRg st="4" end="4"/>
                                            </p:txEl>
                                          </p:spTgt>
                                        </p:tgtEl>
                                        <p:attrNameLst>
                                          <p:attrName>style.visibility</p:attrName>
                                        </p:attrNameLst>
                                      </p:cBhvr>
                                      <p:to>
                                        <p:strVal val="visible"/>
                                      </p:to>
                                    </p:set>
                                    <p:animEffect transition="in" filter="blinds(horizontal)">
                                      <p:cBhvr>
                                        <p:cTn id="23" dur="500"/>
                                        <p:tgtEl>
                                          <p:spTgt spid="28674">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8674">
                                            <p:txEl>
                                              <p:pRg st="5" end="5"/>
                                            </p:txEl>
                                          </p:spTgt>
                                        </p:tgtEl>
                                        <p:attrNameLst>
                                          <p:attrName>style.visibility</p:attrName>
                                        </p:attrNameLst>
                                      </p:cBhvr>
                                      <p:to>
                                        <p:strVal val="visible"/>
                                      </p:to>
                                    </p:set>
                                    <p:animEffect transition="in" filter="blinds(horizontal)">
                                      <p:cBhvr>
                                        <p:cTn id="26" dur="500"/>
                                        <p:tgtEl>
                                          <p:spTgt spid="286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type="title" idx="4294967295"/>
          </p:nvPr>
        </p:nvSpPr>
        <p:spPr/>
        <p:txBody>
          <a:bodyPr/>
          <a:lstStyle/>
          <a:p>
            <a:r>
              <a:rPr lang="zh-CN" altLang="en-US"/>
              <a:t>条件概率</a:t>
            </a:r>
          </a:p>
        </p:txBody>
      </p:sp>
      <p:sp>
        <p:nvSpPr>
          <p:cNvPr id="24578" name="Rectangle 3"/>
          <p:cNvSpPr>
            <a:spLocks noGrp="1"/>
          </p:cNvSpPr>
          <p:nvPr>
            <p:ph type="body" idx="4294967295"/>
          </p:nvPr>
        </p:nvSpPr>
        <p:spPr>
          <a:xfrm>
            <a:off x="838200" y="1381125"/>
            <a:ext cx="11076992" cy="4795838"/>
          </a:xfrm>
        </p:spPr>
        <p:txBody>
          <a:bodyPr>
            <a:normAutofit/>
          </a:bodyPr>
          <a:lstStyle/>
          <a:p>
            <a:pPr>
              <a:lnSpc>
                <a:spcPct val="120000"/>
              </a:lnSpc>
            </a:pPr>
            <a:r>
              <a:rPr kumimoji="1" lang="zh-CN" altLang="en-US" sz="2900" dirty="0">
                <a:solidFill>
                  <a:schemeClr val="tx1"/>
                </a:solidFill>
                <a:latin typeface="黑体" panose="02010609060101010101" pitchFamily="49" charset="-122"/>
              </a:rPr>
              <a:t> </a:t>
            </a:r>
            <a:r>
              <a:rPr kumimoji="1" lang="zh-CN" altLang="en-US" sz="3200" dirty="0">
                <a:solidFill>
                  <a:schemeClr val="tx1"/>
                </a:solidFill>
                <a:latin typeface="黑体" panose="02010609060101010101" pitchFamily="49" charset="-122"/>
              </a:rPr>
              <a:t>定义  设</a:t>
            </a:r>
            <a:r>
              <a:rPr kumimoji="1" lang="en-US" altLang="zh-CN" sz="3200" dirty="0">
                <a:solidFill>
                  <a:schemeClr val="tx1"/>
                </a:solidFill>
                <a:latin typeface="黑体" panose="02010609060101010101" pitchFamily="49" charset="-122"/>
              </a:rPr>
              <a:t>E</a:t>
            </a:r>
            <a:r>
              <a:rPr kumimoji="1" lang="zh-CN" altLang="en-US" sz="3200" dirty="0">
                <a:solidFill>
                  <a:schemeClr val="tx1"/>
                </a:solidFill>
                <a:latin typeface="黑体" panose="02010609060101010101" pitchFamily="49" charset="-122"/>
              </a:rPr>
              <a:t>为一试验，</a:t>
            </a:r>
            <a:r>
              <a:rPr kumimoji="1" lang="en-US" altLang="zh-CN" sz="3200" dirty="0">
                <a:solidFill>
                  <a:schemeClr val="tx1"/>
                </a:solidFill>
                <a:latin typeface="黑体" panose="02010609060101010101" pitchFamily="49" charset="-122"/>
              </a:rPr>
              <a:t>A</a:t>
            </a:r>
            <a:r>
              <a:rPr kumimoji="1" lang="zh-CN" altLang="en-US" sz="3200" dirty="0">
                <a:solidFill>
                  <a:schemeClr val="tx1"/>
                </a:solidFill>
                <a:latin typeface="黑体" panose="02010609060101010101" pitchFamily="49" charset="-122"/>
              </a:rPr>
              <a:t>和</a:t>
            </a:r>
            <a:r>
              <a:rPr kumimoji="1" lang="en-US" altLang="zh-CN" sz="3200" dirty="0">
                <a:solidFill>
                  <a:schemeClr val="tx1"/>
                </a:solidFill>
                <a:latin typeface="黑体" panose="02010609060101010101" pitchFamily="49" charset="-122"/>
              </a:rPr>
              <a:t>B</a:t>
            </a:r>
            <a:r>
              <a:rPr kumimoji="1" lang="zh-CN" altLang="en-US" sz="3200" dirty="0">
                <a:solidFill>
                  <a:schemeClr val="tx1"/>
                </a:solidFill>
                <a:latin typeface="黑体" panose="02010609060101010101" pitchFamily="49" charset="-122"/>
              </a:rPr>
              <a:t>为</a:t>
            </a:r>
            <a:r>
              <a:rPr kumimoji="1" lang="en-US" altLang="zh-CN" sz="3200" dirty="0">
                <a:solidFill>
                  <a:schemeClr val="tx1"/>
                </a:solidFill>
                <a:latin typeface="黑体" panose="02010609060101010101" pitchFamily="49" charset="-122"/>
              </a:rPr>
              <a:t>E</a:t>
            </a:r>
            <a:r>
              <a:rPr kumimoji="1" lang="zh-CN" altLang="en-US" sz="3200" dirty="0">
                <a:solidFill>
                  <a:schemeClr val="tx1"/>
                </a:solidFill>
                <a:latin typeface="黑体" panose="02010609060101010101" pitchFamily="49" charset="-122"/>
              </a:rPr>
              <a:t>中两事件，且 </a:t>
            </a:r>
            <a:r>
              <a:rPr kumimoji="1" lang="en-US" altLang="zh-CN" sz="3200" dirty="0">
                <a:solidFill>
                  <a:schemeClr val="tx1"/>
                </a:solidFill>
                <a:latin typeface="黑体" panose="02010609060101010101" pitchFamily="49" charset="-122"/>
              </a:rPr>
              <a:t>P(A)&gt;0</a:t>
            </a:r>
            <a:r>
              <a:rPr kumimoji="1" lang="zh-CN" altLang="en-US" sz="3200" dirty="0">
                <a:solidFill>
                  <a:schemeClr val="tx1"/>
                </a:solidFill>
                <a:latin typeface="黑体" panose="02010609060101010101" pitchFamily="49" charset="-122"/>
              </a:rPr>
              <a:t>，</a:t>
            </a:r>
          </a:p>
          <a:p>
            <a:pPr>
              <a:lnSpc>
                <a:spcPct val="120000"/>
              </a:lnSpc>
              <a:buFont typeface="Arial" panose="020B0604020202020204" pitchFamily="34" charset="0"/>
              <a:buNone/>
            </a:pPr>
            <a:r>
              <a:rPr kumimoji="1" lang="zh-CN" altLang="en-US" sz="3200" dirty="0">
                <a:solidFill>
                  <a:schemeClr val="tx1"/>
                </a:solidFill>
                <a:latin typeface="黑体" panose="02010609060101010101" pitchFamily="49" charset="-122"/>
              </a:rPr>
              <a:t>   则称</a:t>
            </a:r>
            <a:r>
              <a:rPr kumimoji="1" lang="en-US" altLang="zh-CN" sz="3200" dirty="0">
                <a:solidFill>
                  <a:schemeClr val="tx1"/>
                </a:solidFill>
                <a:latin typeface="黑体" panose="02010609060101010101" pitchFamily="49" charset="-122"/>
              </a:rPr>
              <a:t>P(AB)/P(A)</a:t>
            </a:r>
            <a:r>
              <a:rPr kumimoji="1" lang="zh-CN" altLang="en-US" sz="3200" dirty="0">
                <a:solidFill>
                  <a:schemeClr val="tx1"/>
                </a:solidFill>
                <a:latin typeface="黑体" panose="02010609060101010101" pitchFamily="49" charset="-122"/>
              </a:rPr>
              <a:t>为事件</a:t>
            </a:r>
            <a:r>
              <a:rPr kumimoji="1" lang="en-US" altLang="zh-CN" sz="3200" dirty="0">
                <a:solidFill>
                  <a:schemeClr val="tx1"/>
                </a:solidFill>
                <a:latin typeface="黑体" panose="02010609060101010101" pitchFamily="49" charset="-122"/>
              </a:rPr>
              <a:t>A</a:t>
            </a:r>
            <a:r>
              <a:rPr kumimoji="1" lang="zh-CN" altLang="en-US" sz="3200" dirty="0">
                <a:solidFill>
                  <a:schemeClr val="tx1"/>
                </a:solidFill>
                <a:latin typeface="黑体" panose="02010609060101010101" pitchFamily="49" charset="-122"/>
              </a:rPr>
              <a:t>发生的条件下事件</a:t>
            </a:r>
            <a:r>
              <a:rPr kumimoji="1" lang="en-US" altLang="zh-CN" sz="3200" dirty="0">
                <a:solidFill>
                  <a:schemeClr val="tx1"/>
                </a:solidFill>
                <a:latin typeface="黑体" panose="02010609060101010101" pitchFamily="49" charset="-122"/>
              </a:rPr>
              <a:t>B</a:t>
            </a:r>
            <a:r>
              <a:rPr kumimoji="1" lang="zh-CN" altLang="en-US" sz="3200" dirty="0">
                <a:solidFill>
                  <a:schemeClr val="tx1"/>
                </a:solidFill>
                <a:latin typeface="黑体" panose="02010609060101010101" pitchFamily="49" charset="-122"/>
              </a:rPr>
              <a:t>发生的条</a:t>
            </a:r>
          </a:p>
          <a:p>
            <a:pPr>
              <a:lnSpc>
                <a:spcPct val="120000"/>
              </a:lnSpc>
              <a:buFont typeface="Arial" panose="020B0604020202020204" pitchFamily="34" charset="0"/>
              <a:buNone/>
            </a:pPr>
            <a:r>
              <a:rPr kumimoji="1" lang="zh-CN" altLang="en-US" sz="3200" dirty="0">
                <a:solidFill>
                  <a:schemeClr val="tx1"/>
                </a:solidFill>
                <a:latin typeface="黑体" panose="02010609060101010101" pitchFamily="49" charset="-122"/>
              </a:rPr>
              <a:t>   件概率，记作</a:t>
            </a:r>
            <a:r>
              <a:rPr kumimoji="1" lang="en-US" altLang="zh-CN" sz="3200" dirty="0">
                <a:solidFill>
                  <a:schemeClr val="tx1"/>
                </a:solidFill>
                <a:latin typeface="黑体" panose="02010609060101010101" pitchFamily="49" charset="-122"/>
              </a:rPr>
              <a:t>P(B|A)</a:t>
            </a:r>
            <a:r>
              <a:rPr kumimoji="1" lang="zh-CN" altLang="en-US" sz="3200" dirty="0">
                <a:solidFill>
                  <a:schemeClr val="tx1"/>
                </a:solidFill>
                <a:latin typeface="黑体" panose="02010609060101010101" pitchFamily="49" charset="-122"/>
              </a:rPr>
              <a:t>，即</a:t>
            </a:r>
            <a:r>
              <a:rPr kumimoji="1" lang="en-US" altLang="zh-CN" sz="3200" dirty="0">
                <a:solidFill>
                  <a:schemeClr val="tx1"/>
                </a:solidFill>
                <a:latin typeface="黑体" panose="02010609060101010101" pitchFamily="49" charset="-122"/>
              </a:rPr>
              <a:t>P(B|A)= P(AB)/P(A) </a:t>
            </a:r>
          </a:p>
          <a:p>
            <a:pPr>
              <a:lnSpc>
                <a:spcPct val="120000"/>
              </a:lnSpc>
            </a:pPr>
            <a:r>
              <a:rPr kumimoji="1" lang="zh-CN" altLang="en-US" sz="3200" dirty="0">
                <a:solidFill>
                  <a:schemeClr val="tx1"/>
                </a:solidFill>
                <a:latin typeface="黑体" panose="02010609060101010101" pitchFamily="49" charset="-122"/>
              </a:rPr>
              <a:t> 例</a:t>
            </a:r>
            <a:r>
              <a:rPr kumimoji="1" lang="zh-CN" altLang="en-US" sz="3200" b="1" dirty="0">
                <a:solidFill>
                  <a:schemeClr val="tx1"/>
                </a:solidFill>
                <a:latin typeface="黑体" panose="02010609060101010101" pitchFamily="49" charset="-122"/>
              </a:rPr>
              <a:t>：</a:t>
            </a:r>
            <a:r>
              <a:rPr kumimoji="1" lang="zh-CN" altLang="en-US" sz="3200" dirty="0">
                <a:solidFill>
                  <a:schemeClr val="tx1"/>
                </a:solidFill>
                <a:latin typeface="黑体" panose="02010609060101010101" pitchFamily="49" charset="-122"/>
              </a:rPr>
              <a:t>袋中有</a:t>
            </a:r>
            <a:r>
              <a:rPr kumimoji="1" lang="en-US" altLang="zh-CN" sz="3200" dirty="0">
                <a:solidFill>
                  <a:schemeClr val="tx1"/>
                </a:solidFill>
                <a:latin typeface="黑体" panose="02010609060101010101" pitchFamily="49" charset="-122"/>
              </a:rPr>
              <a:t>5</a:t>
            </a:r>
            <a:r>
              <a:rPr kumimoji="1" lang="zh-CN" altLang="en-US" sz="3200" dirty="0">
                <a:solidFill>
                  <a:schemeClr val="tx1"/>
                </a:solidFill>
                <a:latin typeface="黑体" panose="02010609060101010101" pitchFamily="49" charset="-122"/>
              </a:rPr>
              <a:t>个球，</a:t>
            </a:r>
            <a:r>
              <a:rPr kumimoji="1" lang="en-US" altLang="zh-CN" sz="3200" dirty="0">
                <a:solidFill>
                  <a:schemeClr val="tx1"/>
                </a:solidFill>
                <a:latin typeface="黑体" panose="02010609060101010101" pitchFamily="49" charset="-122"/>
              </a:rPr>
              <a:t>2</a:t>
            </a:r>
            <a:r>
              <a:rPr kumimoji="1" lang="zh-CN" altLang="en-US" sz="3200" dirty="0">
                <a:solidFill>
                  <a:schemeClr val="tx1"/>
                </a:solidFill>
                <a:latin typeface="黑体" panose="02010609060101010101" pitchFamily="49" charset="-122"/>
              </a:rPr>
              <a:t>个黑球，</a:t>
            </a:r>
            <a:r>
              <a:rPr kumimoji="1" lang="en-US" altLang="zh-CN" sz="3200" dirty="0">
                <a:solidFill>
                  <a:schemeClr val="tx1"/>
                </a:solidFill>
                <a:latin typeface="黑体" panose="02010609060101010101" pitchFamily="49" charset="-122"/>
              </a:rPr>
              <a:t>3</a:t>
            </a:r>
            <a:r>
              <a:rPr kumimoji="1" lang="zh-CN" altLang="en-US" sz="3200" dirty="0">
                <a:solidFill>
                  <a:schemeClr val="tx1"/>
                </a:solidFill>
                <a:latin typeface="黑体" panose="02010609060101010101" pitchFamily="49" charset="-122"/>
              </a:rPr>
              <a:t>个白球，现依次取两球且不放回</a:t>
            </a:r>
            <a:r>
              <a:rPr kumimoji="1" lang="en-US" altLang="zh-CN" sz="3200" dirty="0">
                <a:solidFill>
                  <a:schemeClr val="tx1"/>
                </a:solidFill>
                <a:latin typeface="黑体" panose="02010609060101010101" pitchFamily="49" charset="-122"/>
              </a:rPr>
              <a:t>;</a:t>
            </a:r>
          </a:p>
          <a:p>
            <a:pPr>
              <a:lnSpc>
                <a:spcPct val="120000"/>
              </a:lnSpc>
            </a:pPr>
            <a:r>
              <a:rPr kumimoji="1" lang="zh-CN" altLang="en-US" sz="3200" dirty="0">
                <a:solidFill>
                  <a:schemeClr val="tx1"/>
                </a:solidFill>
                <a:latin typeface="黑体" panose="02010609060101010101" pitchFamily="49" charset="-122"/>
              </a:rPr>
              <a:t>若已知第一次取到黑球的条件下，求第二次取到黑球的概率</a:t>
            </a:r>
            <a:endParaRPr kumimoji="1" lang="en-US" altLang="zh-CN" sz="3200" dirty="0">
              <a:solidFill>
                <a:schemeClr val="tx1"/>
              </a:solidFill>
              <a:latin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Effect transition="in" filter="blinds(horizontal)">
                                      <p:cBhvr>
                                        <p:cTn id="7" dur="500"/>
                                        <p:tgtEl>
                                          <p:spTgt spid="2457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578">
                                            <p:txEl>
                                              <p:pRg st="1" end="1"/>
                                            </p:txEl>
                                          </p:spTgt>
                                        </p:tgtEl>
                                        <p:attrNameLst>
                                          <p:attrName>style.visibility</p:attrName>
                                        </p:attrNameLst>
                                      </p:cBhvr>
                                      <p:to>
                                        <p:strVal val="visible"/>
                                      </p:to>
                                    </p:set>
                                    <p:animEffect transition="in" filter="blinds(horizontal)">
                                      <p:cBhvr>
                                        <p:cTn id="10" dur="500"/>
                                        <p:tgtEl>
                                          <p:spTgt spid="24578">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4578">
                                            <p:txEl>
                                              <p:pRg st="2" end="2"/>
                                            </p:txEl>
                                          </p:spTgt>
                                        </p:tgtEl>
                                        <p:attrNameLst>
                                          <p:attrName>style.visibility</p:attrName>
                                        </p:attrNameLst>
                                      </p:cBhvr>
                                      <p:to>
                                        <p:strVal val="visible"/>
                                      </p:to>
                                    </p:set>
                                    <p:animEffect transition="in" filter="blinds(horizontal)">
                                      <p:cBhvr>
                                        <p:cTn id="13" dur="500"/>
                                        <p:tgtEl>
                                          <p:spTgt spid="2457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4578">
                                            <p:txEl>
                                              <p:pRg st="3" end="3"/>
                                            </p:txEl>
                                          </p:spTgt>
                                        </p:tgtEl>
                                        <p:attrNameLst>
                                          <p:attrName>style.visibility</p:attrName>
                                        </p:attrNameLst>
                                      </p:cBhvr>
                                      <p:to>
                                        <p:strVal val="visible"/>
                                      </p:to>
                                    </p:set>
                                    <p:animEffect transition="in" filter="blinds(horizontal)">
                                      <p:cBhvr>
                                        <p:cTn id="18" dur="500"/>
                                        <p:tgtEl>
                                          <p:spTgt spid="24578">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4578">
                                            <p:txEl>
                                              <p:pRg st="4" end="4"/>
                                            </p:txEl>
                                          </p:spTgt>
                                        </p:tgtEl>
                                        <p:attrNameLst>
                                          <p:attrName>style.visibility</p:attrName>
                                        </p:attrNameLst>
                                      </p:cBhvr>
                                      <p:to>
                                        <p:strVal val="visible"/>
                                      </p:to>
                                    </p:set>
                                    <p:animEffect transition="in" filter="blinds(horizontal)">
                                      <p:cBhvr>
                                        <p:cTn id="21" dur="500"/>
                                        <p:tgtEl>
                                          <p:spTgt spid="245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3" name="Rectangle 2"/>
          <p:cNvSpPr>
            <a:spLocks noGrp="1"/>
          </p:cNvSpPr>
          <p:nvPr>
            <p:ph type="title" idx="4294967295"/>
          </p:nvPr>
        </p:nvSpPr>
        <p:spPr/>
        <p:txBody>
          <a:bodyPr/>
          <a:lstStyle/>
          <a:p>
            <a:r>
              <a:rPr lang="zh-CN" altLang="en-US"/>
              <a:t>全概率公式</a:t>
            </a:r>
          </a:p>
        </p:txBody>
      </p:sp>
      <p:sp>
        <p:nvSpPr>
          <p:cNvPr id="22634" name="Rectangle 3"/>
          <p:cNvSpPr>
            <a:spLocks noGrp="1"/>
          </p:cNvSpPr>
          <p:nvPr>
            <p:ph type="body" idx="4294967295"/>
          </p:nvPr>
        </p:nvSpPr>
        <p:spPr>
          <a:xfrm>
            <a:off x="838200" y="1381125"/>
            <a:ext cx="10515600" cy="5110163"/>
          </a:xfrm>
        </p:spPr>
        <p:txBody>
          <a:bodyPr/>
          <a:lstStyle/>
          <a:p>
            <a:r>
              <a:rPr lang="zh-CN" altLang="en-US" sz="2000"/>
              <a:t> </a:t>
            </a:r>
            <a:r>
              <a:rPr kumimoji="1" lang="zh-CN" altLang="en-US" sz="2800">
                <a:solidFill>
                  <a:schemeClr val="tx1"/>
                </a:solidFill>
                <a:latin typeface="黑体" panose="02010609060101010101" pitchFamily="49" charset="-122"/>
              </a:rPr>
              <a:t>定义  设试验</a:t>
            </a:r>
            <a:r>
              <a:rPr kumimoji="1" lang="en-US" altLang="zh-CN" sz="2800">
                <a:solidFill>
                  <a:schemeClr val="tx1"/>
                </a:solidFill>
                <a:latin typeface="黑体" panose="02010609060101010101" pitchFamily="49" charset="-122"/>
              </a:rPr>
              <a:t>E</a:t>
            </a:r>
            <a:r>
              <a:rPr kumimoji="1" lang="zh-CN" altLang="en-US" sz="2800">
                <a:solidFill>
                  <a:schemeClr val="tx1"/>
                </a:solidFill>
                <a:latin typeface="黑体" panose="02010609060101010101" pitchFamily="49" charset="-122"/>
              </a:rPr>
              <a:t>的样本空间为</a:t>
            </a:r>
            <a:r>
              <a:rPr kumimoji="1" lang="el-GR" altLang="zh-CN" sz="2800">
                <a:solidFill>
                  <a:schemeClr val="tx1"/>
                </a:solidFill>
                <a:latin typeface="黑体" panose="02010609060101010101" pitchFamily="49" charset="-122"/>
              </a:rPr>
              <a:t>Ω</a:t>
            </a:r>
            <a:r>
              <a:rPr kumimoji="1" lang="zh-CN" altLang="en-US" sz="2800">
                <a:solidFill>
                  <a:schemeClr val="tx1"/>
                </a:solidFill>
                <a:latin typeface="黑体" panose="02010609060101010101" pitchFamily="49" charset="-122"/>
              </a:rPr>
              <a:t>，事件</a:t>
            </a:r>
            <a:r>
              <a:rPr kumimoji="1" lang="en-US" altLang="zh-CN" sz="2800">
                <a:solidFill>
                  <a:schemeClr val="tx1"/>
                </a:solidFill>
                <a:latin typeface="黑体" panose="02010609060101010101" pitchFamily="49" charset="-122"/>
              </a:rPr>
              <a:t>A1,A2,……,An</a:t>
            </a:r>
            <a:r>
              <a:rPr kumimoji="1" lang="zh-CN" altLang="en-US" sz="2800">
                <a:solidFill>
                  <a:schemeClr val="tx1"/>
                </a:solidFill>
                <a:latin typeface="黑体" panose="02010609060101010101" pitchFamily="49" charset="-122"/>
              </a:rPr>
              <a:t>满足： </a:t>
            </a:r>
            <a:endParaRPr kumimoji="1" lang="en-US" altLang="zh-CN" sz="2800">
              <a:solidFill>
                <a:schemeClr val="tx1"/>
              </a:solidFill>
              <a:latin typeface="黑体" panose="02010609060101010101" pitchFamily="49" charset="-122"/>
            </a:endParaRPr>
          </a:p>
          <a:p>
            <a:pPr marL="457200" lvl="1" indent="0">
              <a:buFont typeface="Arial" panose="020B0604020202020204" pitchFamily="34" charset="0"/>
              <a:buNone/>
            </a:pPr>
            <a:r>
              <a:rPr kumimoji="1" lang="en-US" altLang="zh-CN" sz="2800">
                <a:solidFill>
                  <a:schemeClr val="tx1"/>
                </a:solidFill>
                <a:latin typeface="黑体" panose="02010609060101010101" pitchFamily="49" charset="-122"/>
              </a:rPr>
              <a:t>	 1°</a:t>
            </a:r>
            <a:r>
              <a:rPr kumimoji="1" lang="zh-CN" altLang="en-US" sz="2800">
                <a:solidFill>
                  <a:schemeClr val="tx1"/>
                </a:solidFill>
                <a:latin typeface="黑体" panose="02010609060101010101" pitchFamily="49" charset="-122"/>
              </a:rPr>
              <a:t>两两互不相容 </a:t>
            </a:r>
            <a:endParaRPr kumimoji="1" lang="en-US" altLang="zh-CN" sz="2800">
              <a:solidFill>
                <a:schemeClr val="tx1"/>
              </a:solidFill>
              <a:latin typeface="黑体" panose="02010609060101010101" pitchFamily="49" charset="-122"/>
            </a:endParaRPr>
          </a:p>
          <a:p>
            <a:pPr marL="457200" lvl="1" indent="0">
              <a:buFont typeface="Arial" panose="020B0604020202020204" pitchFamily="34" charset="0"/>
              <a:buNone/>
            </a:pPr>
            <a:r>
              <a:rPr kumimoji="1" lang="en-US" altLang="zh-CN" sz="2800">
                <a:solidFill>
                  <a:schemeClr val="tx1"/>
                </a:solidFill>
                <a:latin typeface="黑体" panose="02010609060101010101" pitchFamily="49" charset="-122"/>
              </a:rPr>
              <a:t>	 2°</a:t>
            </a:r>
            <a:r>
              <a:rPr kumimoji="1" lang="el-GR" altLang="zh-CN" sz="2800">
                <a:solidFill>
                  <a:schemeClr val="tx1"/>
                </a:solidFill>
                <a:latin typeface="黑体" panose="02010609060101010101" pitchFamily="49" charset="-122"/>
                <a:cs typeface="Arial" panose="020B0604020202020204" pitchFamily="34" charset="0"/>
              </a:rPr>
              <a:t>Σ</a:t>
            </a:r>
            <a:r>
              <a:rPr kumimoji="1" lang="en-US" altLang="zh-CN" sz="2800">
                <a:solidFill>
                  <a:schemeClr val="tx1"/>
                </a:solidFill>
                <a:latin typeface="黑体" panose="02010609060101010101" pitchFamily="49" charset="-122"/>
                <a:cs typeface="Arial" panose="020B0604020202020204" pitchFamily="34" charset="0"/>
              </a:rPr>
              <a:t>A</a:t>
            </a:r>
            <a:r>
              <a:rPr kumimoji="1" lang="en-US" altLang="zh-CN" sz="2400">
                <a:solidFill>
                  <a:schemeClr val="tx1"/>
                </a:solidFill>
                <a:latin typeface="黑体" panose="02010609060101010101" pitchFamily="49" charset="-122"/>
                <a:cs typeface="Arial" panose="020B0604020202020204" pitchFamily="34" charset="0"/>
              </a:rPr>
              <a:t>i</a:t>
            </a:r>
            <a:r>
              <a:rPr kumimoji="1" lang="en-US" altLang="zh-CN" sz="2800">
                <a:solidFill>
                  <a:schemeClr val="tx1"/>
                </a:solidFill>
                <a:latin typeface="黑体" panose="02010609060101010101" pitchFamily="49" charset="-122"/>
                <a:cs typeface="Arial" panose="020B0604020202020204" pitchFamily="34" charset="0"/>
              </a:rPr>
              <a:t>= </a:t>
            </a:r>
            <a:r>
              <a:rPr kumimoji="1" lang="el-GR" altLang="zh-CN" sz="2800">
                <a:solidFill>
                  <a:schemeClr val="tx1"/>
                </a:solidFill>
                <a:latin typeface="黑体" panose="02010609060101010101" pitchFamily="49" charset="-122"/>
              </a:rPr>
              <a:t>Ω</a:t>
            </a:r>
            <a:endParaRPr kumimoji="1" lang="zh-CN" altLang="en-US" sz="2800">
              <a:solidFill>
                <a:schemeClr val="tx1"/>
              </a:solidFill>
              <a:latin typeface="黑体" panose="02010609060101010101" pitchFamily="49" charset="-122"/>
            </a:endParaRPr>
          </a:p>
          <a:p>
            <a:pPr marL="457200" lvl="1" indent="0">
              <a:buFont typeface="Arial" panose="020B0604020202020204" pitchFamily="34" charset="0"/>
              <a:buNone/>
            </a:pPr>
            <a:r>
              <a:rPr kumimoji="1" lang="en-US" altLang="zh-CN" sz="2800">
                <a:solidFill>
                  <a:schemeClr val="tx1"/>
                </a:solidFill>
                <a:latin typeface="黑体" panose="02010609060101010101" pitchFamily="49" charset="-122"/>
              </a:rPr>
              <a:t>	 3° P(A</a:t>
            </a:r>
            <a:r>
              <a:rPr kumimoji="1" lang="en-US" altLang="zh-CN" sz="2400">
                <a:solidFill>
                  <a:schemeClr val="tx1"/>
                </a:solidFill>
                <a:latin typeface="黑体" panose="02010609060101010101" pitchFamily="49" charset="-122"/>
              </a:rPr>
              <a:t>i</a:t>
            </a:r>
            <a:r>
              <a:rPr kumimoji="1" lang="en-US" altLang="zh-CN" sz="2800">
                <a:solidFill>
                  <a:schemeClr val="tx1"/>
                </a:solidFill>
                <a:latin typeface="黑体" panose="02010609060101010101" pitchFamily="49" charset="-122"/>
              </a:rPr>
              <a:t>)&gt;0</a:t>
            </a:r>
          </a:p>
          <a:p>
            <a:pPr marL="457200" lvl="1" indent="0">
              <a:buFont typeface="Arial" panose="020B0604020202020204" pitchFamily="34" charset="0"/>
              <a:buNone/>
            </a:pPr>
            <a:r>
              <a:rPr kumimoji="1" lang="en-US" altLang="zh-CN" sz="2800">
                <a:solidFill>
                  <a:schemeClr val="tx1"/>
                </a:solidFill>
                <a:latin typeface="黑体" panose="02010609060101010101" pitchFamily="49" charset="-122"/>
              </a:rPr>
              <a:t>	</a:t>
            </a:r>
            <a:r>
              <a:rPr kumimoji="1" lang="zh-CN" altLang="en-US" sz="2800">
                <a:solidFill>
                  <a:schemeClr val="tx1"/>
                </a:solidFill>
                <a:latin typeface="黑体" panose="02010609060101010101" pitchFamily="49" charset="-122"/>
              </a:rPr>
              <a:t> 则称</a:t>
            </a:r>
            <a:r>
              <a:rPr kumimoji="1" lang="en-US" altLang="zh-CN" sz="2800">
                <a:solidFill>
                  <a:schemeClr val="tx1"/>
                </a:solidFill>
                <a:latin typeface="黑体" panose="02010609060101010101" pitchFamily="49" charset="-122"/>
              </a:rPr>
              <a:t>A</a:t>
            </a:r>
            <a:r>
              <a:rPr kumimoji="1" lang="en-US" altLang="zh-CN">
                <a:solidFill>
                  <a:schemeClr val="tx1"/>
                </a:solidFill>
                <a:latin typeface="黑体" panose="02010609060101010101" pitchFamily="49" charset="-122"/>
              </a:rPr>
              <a:t>1</a:t>
            </a:r>
            <a:r>
              <a:rPr kumimoji="1" lang="en-US" altLang="zh-CN" sz="2800">
                <a:solidFill>
                  <a:schemeClr val="tx1"/>
                </a:solidFill>
                <a:latin typeface="黑体" panose="02010609060101010101" pitchFamily="49" charset="-122"/>
              </a:rPr>
              <a:t>,A</a:t>
            </a:r>
            <a:r>
              <a:rPr kumimoji="1" lang="en-US" altLang="zh-CN">
                <a:solidFill>
                  <a:schemeClr val="tx1"/>
                </a:solidFill>
                <a:latin typeface="黑体" panose="02010609060101010101" pitchFamily="49" charset="-122"/>
              </a:rPr>
              <a:t>2</a:t>
            </a:r>
            <a:r>
              <a:rPr kumimoji="1" lang="en-US" altLang="zh-CN" sz="2800">
                <a:solidFill>
                  <a:schemeClr val="tx1"/>
                </a:solidFill>
                <a:latin typeface="黑体" panose="02010609060101010101" pitchFamily="49" charset="-122"/>
              </a:rPr>
              <a:t>,……,An</a:t>
            </a:r>
            <a:r>
              <a:rPr kumimoji="1" lang="zh-CN" altLang="en-US" sz="2800">
                <a:solidFill>
                  <a:schemeClr val="tx1"/>
                </a:solidFill>
                <a:latin typeface="黑体" panose="02010609060101010101" pitchFamily="49" charset="-122"/>
              </a:rPr>
              <a:t> 为 </a:t>
            </a:r>
            <a:r>
              <a:rPr kumimoji="1" lang="el-GR" altLang="zh-CN" sz="2800">
                <a:solidFill>
                  <a:schemeClr val="tx1"/>
                </a:solidFill>
                <a:latin typeface="黑体" panose="02010609060101010101" pitchFamily="49" charset="-122"/>
              </a:rPr>
              <a:t>Ω</a:t>
            </a:r>
            <a:r>
              <a:rPr kumimoji="1" lang="zh-CN" altLang="en-US" sz="2800">
                <a:solidFill>
                  <a:schemeClr val="tx1"/>
                </a:solidFill>
                <a:latin typeface="黑体" panose="02010609060101010101" pitchFamily="49" charset="-122"/>
              </a:rPr>
              <a:t> 的一个划分</a:t>
            </a:r>
            <a:r>
              <a:rPr kumimoji="1" lang="en-US" altLang="zh-CN" sz="2800">
                <a:solidFill>
                  <a:schemeClr val="tx1"/>
                </a:solidFill>
                <a:latin typeface="黑体" panose="02010609060101010101" pitchFamily="49" charset="-122"/>
              </a:rPr>
              <a:t>(</a:t>
            </a:r>
            <a:r>
              <a:rPr kumimoji="1" lang="zh-CN" altLang="en-US" sz="2800">
                <a:solidFill>
                  <a:schemeClr val="tx1"/>
                </a:solidFill>
                <a:latin typeface="黑体" panose="02010609060101010101" pitchFamily="49" charset="-122"/>
              </a:rPr>
              <a:t>分割</a:t>
            </a:r>
            <a:r>
              <a:rPr kumimoji="1" lang="en-US" altLang="zh-CN" sz="2800">
                <a:solidFill>
                  <a:schemeClr val="tx1"/>
                </a:solidFill>
                <a:latin typeface="黑体" panose="02010609060101010101" pitchFamily="49" charset="-122"/>
              </a:rPr>
              <a:t>)</a:t>
            </a:r>
          </a:p>
          <a:p>
            <a:pPr algn="just"/>
            <a:r>
              <a:rPr kumimoji="1" lang="zh-CN" altLang="en-US" sz="2800">
                <a:solidFill>
                  <a:schemeClr val="tx1"/>
                </a:solidFill>
                <a:latin typeface="黑体" panose="02010609060101010101" pitchFamily="49" charset="-122"/>
              </a:rPr>
              <a:t>定理  设 </a:t>
            </a:r>
            <a:r>
              <a:rPr kumimoji="1" lang="el-GR" altLang="zh-CN" sz="2800">
                <a:solidFill>
                  <a:schemeClr val="tx1"/>
                </a:solidFill>
                <a:latin typeface="黑体" panose="02010609060101010101" pitchFamily="49" charset="-122"/>
              </a:rPr>
              <a:t>Ω</a:t>
            </a:r>
            <a:r>
              <a:rPr kumimoji="1" lang="zh-CN" altLang="en-US" sz="2800">
                <a:solidFill>
                  <a:schemeClr val="tx1"/>
                </a:solidFill>
                <a:latin typeface="黑体" panose="02010609060101010101" pitchFamily="49" charset="-122"/>
              </a:rPr>
              <a:t>为试验 </a:t>
            </a:r>
            <a:r>
              <a:rPr kumimoji="1" lang="en-US" altLang="zh-CN" sz="2800">
                <a:solidFill>
                  <a:schemeClr val="tx1"/>
                </a:solidFill>
                <a:latin typeface="黑体" panose="02010609060101010101" pitchFamily="49" charset="-122"/>
              </a:rPr>
              <a:t>E </a:t>
            </a:r>
            <a:r>
              <a:rPr kumimoji="1" lang="zh-CN" altLang="en-US" sz="2800">
                <a:solidFill>
                  <a:schemeClr val="tx1"/>
                </a:solidFill>
                <a:latin typeface="黑体" panose="02010609060101010101" pitchFamily="49" charset="-122"/>
              </a:rPr>
              <a:t>的样本空间，</a:t>
            </a:r>
            <a:r>
              <a:rPr kumimoji="1" lang="en-US" altLang="zh-CN" sz="2800">
                <a:solidFill>
                  <a:schemeClr val="tx1"/>
                </a:solidFill>
                <a:latin typeface="黑体" panose="02010609060101010101" pitchFamily="49" charset="-122"/>
              </a:rPr>
              <a:t>A </a:t>
            </a:r>
            <a:r>
              <a:rPr kumimoji="1" lang="zh-CN" altLang="en-US" sz="2800">
                <a:solidFill>
                  <a:schemeClr val="tx1"/>
                </a:solidFill>
                <a:latin typeface="黑体" panose="02010609060101010101" pitchFamily="49" charset="-122"/>
              </a:rPr>
              <a:t>为 </a:t>
            </a:r>
            <a:r>
              <a:rPr kumimoji="1" lang="en-US" altLang="zh-CN" sz="2800">
                <a:solidFill>
                  <a:schemeClr val="tx1"/>
                </a:solidFill>
                <a:latin typeface="黑体" panose="02010609060101010101" pitchFamily="49" charset="-122"/>
              </a:rPr>
              <a:t>E </a:t>
            </a:r>
            <a:r>
              <a:rPr kumimoji="1" lang="zh-CN" altLang="en-US" sz="2800">
                <a:solidFill>
                  <a:schemeClr val="tx1"/>
                </a:solidFill>
                <a:latin typeface="黑体" panose="02010609060101010101" pitchFamily="49" charset="-122"/>
              </a:rPr>
              <a:t>的一个随机事件，</a:t>
            </a:r>
            <a:r>
              <a:rPr kumimoji="1" lang="en-US" altLang="zh-CN" sz="2800">
                <a:solidFill>
                  <a:schemeClr val="tx1"/>
                </a:solidFill>
                <a:latin typeface="黑体" panose="02010609060101010101" pitchFamily="49" charset="-122"/>
              </a:rPr>
              <a:t>B</a:t>
            </a:r>
            <a:r>
              <a:rPr kumimoji="1" lang="en-US" altLang="zh-CN" sz="2000">
                <a:solidFill>
                  <a:schemeClr val="tx1"/>
                </a:solidFill>
                <a:latin typeface="黑体" panose="02010609060101010101" pitchFamily="49" charset="-122"/>
              </a:rPr>
              <a:t>1</a:t>
            </a:r>
            <a:r>
              <a:rPr kumimoji="1" lang="en-US" altLang="zh-CN" sz="2800">
                <a:solidFill>
                  <a:schemeClr val="tx1"/>
                </a:solidFill>
                <a:latin typeface="黑体" panose="02010609060101010101" pitchFamily="49" charset="-122"/>
              </a:rPr>
              <a:t>,B</a:t>
            </a:r>
            <a:r>
              <a:rPr kumimoji="1" lang="en-US" altLang="zh-CN" sz="2000">
                <a:solidFill>
                  <a:schemeClr val="tx1"/>
                </a:solidFill>
                <a:latin typeface="黑体" panose="02010609060101010101" pitchFamily="49" charset="-122"/>
              </a:rPr>
              <a:t>2</a:t>
            </a:r>
            <a:r>
              <a:rPr kumimoji="1" lang="en-US" altLang="zh-CN" sz="2800">
                <a:solidFill>
                  <a:schemeClr val="tx1"/>
                </a:solidFill>
                <a:latin typeface="黑体" panose="02010609060101010101" pitchFamily="49" charset="-122"/>
              </a:rPr>
              <a:t>,……,Bn</a:t>
            </a:r>
            <a:r>
              <a:rPr kumimoji="1" lang="zh-CN" altLang="en-US" sz="2800">
                <a:solidFill>
                  <a:schemeClr val="tx1"/>
                </a:solidFill>
                <a:latin typeface="黑体" panose="02010609060101010101" pitchFamily="49" charset="-122"/>
              </a:rPr>
              <a:t> 为</a:t>
            </a:r>
            <a:r>
              <a:rPr kumimoji="1" lang="el-GR" altLang="zh-CN" sz="2800">
                <a:solidFill>
                  <a:schemeClr val="tx1"/>
                </a:solidFill>
                <a:latin typeface="黑体" panose="02010609060101010101" pitchFamily="49" charset="-122"/>
              </a:rPr>
              <a:t>Ω</a:t>
            </a:r>
            <a:r>
              <a:rPr kumimoji="1" lang="zh-CN" altLang="en-US" sz="2800">
                <a:solidFill>
                  <a:schemeClr val="tx1"/>
                </a:solidFill>
                <a:latin typeface="黑体" panose="02010609060101010101" pitchFamily="49" charset="-122"/>
              </a:rPr>
              <a:t>的一个划分，且有 </a:t>
            </a:r>
            <a:r>
              <a:rPr kumimoji="1" lang="en-US" altLang="zh-CN" sz="2800">
                <a:solidFill>
                  <a:schemeClr val="tx1"/>
                </a:solidFill>
                <a:latin typeface="黑体" panose="02010609060101010101" pitchFamily="49" charset="-122"/>
              </a:rPr>
              <a:t>P(B</a:t>
            </a:r>
            <a:r>
              <a:rPr kumimoji="1" lang="en-US" altLang="zh-CN">
                <a:solidFill>
                  <a:schemeClr val="tx1"/>
                </a:solidFill>
                <a:latin typeface="黑体" panose="02010609060101010101" pitchFamily="49" charset="-122"/>
              </a:rPr>
              <a:t>i</a:t>
            </a:r>
            <a:r>
              <a:rPr kumimoji="1" lang="en-US" altLang="zh-CN" sz="2800">
                <a:solidFill>
                  <a:schemeClr val="tx1"/>
                </a:solidFill>
                <a:latin typeface="黑体" panose="02010609060101010101" pitchFamily="49" charset="-122"/>
              </a:rPr>
              <a:t>)&gt;0</a:t>
            </a:r>
            <a:r>
              <a:rPr kumimoji="1" lang="zh-CN" altLang="en-US" sz="2800">
                <a:solidFill>
                  <a:schemeClr val="tx1"/>
                </a:solidFill>
                <a:latin typeface="黑体" panose="02010609060101010101" pitchFamily="49" charset="-122"/>
              </a:rPr>
              <a:t>，则</a:t>
            </a:r>
          </a:p>
          <a:p>
            <a:pPr marL="457200" lvl="1" indent="0">
              <a:buFont typeface="Arial" panose="020B0604020202020204" pitchFamily="34" charset="0"/>
              <a:buNone/>
            </a:pPr>
            <a:endParaRPr kumimoji="1" lang="en-US" altLang="zh-CN" sz="2800">
              <a:solidFill>
                <a:schemeClr val="tx1"/>
              </a:solidFill>
              <a:latin typeface="黑体" panose="02010609060101010101" pitchFamily="49" charset="-122"/>
            </a:endParaRPr>
          </a:p>
          <a:p>
            <a:pPr marL="457200" lvl="1" indent="0">
              <a:buFont typeface="Arial" panose="020B0604020202020204" pitchFamily="34" charset="0"/>
              <a:buNone/>
            </a:pPr>
            <a:r>
              <a:rPr lang="en-US" altLang="zh-CN" sz="1800">
                <a:latin typeface="黑体" panose="02010609060101010101" pitchFamily="49" charset="-122"/>
              </a:rPr>
              <a:t>						.</a:t>
            </a:r>
          </a:p>
          <a:p>
            <a:pPr marL="457200" lvl="1" indent="0">
              <a:buFont typeface="Arial" panose="020B0604020202020204" pitchFamily="34" charset="0"/>
              <a:buNone/>
            </a:pPr>
            <a:endParaRPr lang="en-US" altLang="zh-CN" sz="1800">
              <a:latin typeface="黑体" panose="02010609060101010101" pitchFamily="49" charset="-122"/>
            </a:endParaRPr>
          </a:p>
          <a:p>
            <a:pPr marL="457200" lvl="1" indent="0">
              <a:buFont typeface="Arial" panose="020B0604020202020204" pitchFamily="34" charset="0"/>
              <a:buNone/>
            </a:pPr>
            <a:r>
              <a:rPr kumimoji="1" lang="zh-CN" altLang="en-US" sz="2800">
                <a:solidFill>
                  <a:schemeClr val="tx1"/>
                </a:solidFill>
                <a:latin typeface="黑体" panose="02010609060101010101" pitchFamily="49" charset="-122"/>
              </a:rPr>
              <a:t>证明：</a:t>
            </a:r>
            <a:endParaRPr kumimoji="1" lang="en-US" altLang="zh-CN" sz="2800">
              <a:solidFill>
                <a:schemeClr val="tx1"/>
              </a:solidFill>
              <a:latin typeface="黑体" panose="02010609060101010101" pitchFamily="49" charset="-122"/>
            </a:endParaRPr>
          </a:p>
        </p:txBody>
      </p:sp>
      <p:graphicFrame>
        <p:nvGraphicFramePr>
          <p:cNvPr id="22631" name="Object 103"/>
          <p:cNvGraphicFramePr>
            <a:graphicFrameLocks noChangeAspect="1"/>
          </p:cNvGraphicFramePr>
          <p:nvPr/>
        </p:nvGraphicFramePr>
        <p:xfrm>
          <a:off x="3632200" y="4643438"/>
          <a:ext cx="2655888" cy="754062"/>
        </p:xfrm>
        <a:graphic>
          <a:graphicData uri="http://schemas.openxmlformats.org/presentationml/2006/ole">
            <mc:AlternateContent xmlns:mc="http://schemas.openxmlformats.org/markup-compatibility/2006">
              <mc:Choice xmlns:v="urn:schemas-microsoft-com:vml" Requires="v">
                <p:oleObj spid="_x0000_s14352" r:id="rId3" imgW="35356800" imgH="10058400" progId="Equation.3">
                  <p:embed/>
                </p:oleObj>
              </mc:Choice>
              <mc:Fallback>
                <p:oleObj r:id="rId3" imgW="35356800" imgH="10058400" progId="Equation.3">
                  <p:embed/>
                  <p:pic>
                    <p:nvPicPr>
                      <p:cNvPr id="22631" name="Object 103"/>
                      <p:cNvPicPr>
                        <a:picLocks noChangeAspect="1"/>
                      </p:cNvPicPr>
                      <p:nvPr/>
                    </p:nvPicPr>
                    <p:blipFill>
                      <a:blip r:embed="rId4"/>
                      <a:stretch>
                        <a:fillRect/>
                      </a:stretch>
                    </p:blipFill>
                    <p:spPr>
                      <a:xfrm>
                        <a:off x="3632200" y="4643438"/>
                        <a:ext cx="2655888" cy="754062"/>
                      </a:xfrm>
                      <a:prstGeom prst="rect">
                        <a:avLst/>
                      </a:prstGeom>
                      <a:noFill/>
                      <a:ln w="9525">
                        <a:noFill/>
                      </a:ln>
                    </p:spPr>
                  </p:pic>
                </p:oleObj>
              </mc:Fallback>
            </mc:AlternateContent>
          </a:graphicData>
        </a:graphic>
      </p:graphicFrame>
      <p:graphicFrame>
        <p:nvGraphicFramePr>
          <p:cNvPr id="22632" name="Object 104"/>
          <p:cNvGraphicFramePr>
            <a:graphicFrameLocks noChangeAspect="1"/>
          </p:cNvGraphicFramePr>
          <p:nvPr/>
        </p:nvGraphicFramePr>
        <p:xfrm>
          <a:off x="2459038" y="5489575"/>
          <a:ext cx="4233862" cy="804863"/>
        </p:xfrm>
        <a:graphic>
          <a:graphicData uri="http://schemas.openxmlformats.org/presentationml/2006/ole">
            <mc:AlternateContent xmlns:mc="http://schemas.openxmlformats.org/markup-compatibility/2006">
              <mc:Choice xmlns:v="urn:schemas-microsoft-com:vml" Requires="v">
                <p:oleObj spid="_x0000_s14353" r:id="rId5" imgW="53035200" imgH="10058400" progId="Equation.3">
                  <p:embed/>
                </p:oleObj>
              </mc:Choice>
              <mc:Fallback>
                <p:oleObj r:id="rId5" imgW="53035200" imgH="10058400" progId="Equation.3">
                  <p:embed/>
                  <p:pic>
                    <p:nvPicPr>
                      <p:cNvPr id="22632" name="Object 104"/>
                      <p:cNvPicPr>
                        <a:picLocks noChangeAspect="1"/>
                      </p:cNvPicPr>
                      <p:nvPr/>
                    </p:nvPicPr>
                    <p:blipFill>
                      <a:blip r:embed="rId6"/>
                      <a:stretch>
                        <a:fillRect/>
                      </a:stretch>
                    </p:blipFill>
                    <p:spPr>
                      <a:xfrm>
                        <a:off x="2459038" y="5489575"/>
                        <a:ext cx="4233862" cy="804863"/>
                      </a:xfrm>
                      <a:prstGeom prst="rect">
                        <a:avLst/>
                      </a:prstGeom>
                      <a:noFill/>
                      <a:ln w="9525">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2634">
                                            <p:txEl>
                                              <p:pRg st="0" end="0"/>
                                            </p:txEl>
                                          </p:spTgt>
                                        </p:tgtEl>
                                        <p:attrNameLst>
                                          <p:attrName>style.visibility</p:attrName>
                                        </p:attrNameLst>
                                      </p:cBhvr>
                                      <p:to>
                                        <p:strVal val="visible"/>
                                      </p:to>
                                    </p:set>
                                    <p:animEffect transition="in" filter="blinds(horizontal)">
                                      <p:cBhvr>
                                        <p:cTn id="7" dur="500"/>
                                        <p:tgtEl>
                                          <p:spTgt spid="2263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634">
                                            <p:txEl>
                                              <p:pRg st="1" end="1"/>
                                            </p:txEl>
                                          </p:spTgt>
                                        </p:tgtEl>
                                        <p:attrNameLst>
                                          <p:attrName>style.visibility</p:attrName>
                                        </p:attrNameLst>
                                      </p:cBhvr>
                                      <p:to>
                                        <p:strVal val="visible"/>
                                      </p:to>
                                    </p:set>
                                    <p:animEffect transition="in" filter="blinds(horizontal)">
                                      <p:cBhvr>
                                        <p:cTn id="10" dur="500"/>
                                        <p:tgtEl>
                                          <p:spTgt spid="2263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2634">
                                            <p:txEl>
                                              <p:pRg st="2" end="2"/>
                                            </p:txEl>
                                          </p:spTgt>
                                        </p:tgtEl>
                                        <p:attrNameLst>
                                          <p:attrName>style.visibility</p:attrName>
                                        </p:attrNameLst>
                                      </p:cBhvr>
                                      <p:to>
                                        <p:strVal val="visible"/>
                                      </p:to>
                                    </p:set>
                                    <p:animEffect transition="in" filter="blinds(horizontal)">
                                      <p:cBhvr>
                                        <p:cTn id="13" dur="500"/>
                                        <p:tgtEl>
                                          <p:spTgt spid="2263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2634">
                                            <p:txEl>
                                              <p:pRg st="3" end="3"/>
                                            </p:txEl>
                                          </p:spTgt>
                                        </p:tgtEl>
                                        <p:attrNameLst>
                                          <p:attrName>style.visibility</p:attrName>
                                        </p:attrNameLst>
                                      </p:cBhvr>
                                      <p:to>
                                        <p:strVal val="visible"/>
                                      </p:to>
                                    </p:set>
                                    <p:animEffect transition="in" filter="blinds(horizontal)">
                                      <p:cBhvr>
                                        <p:cTn id="16" dur="500"/>
                                        <p:tgtEl>
                                          <p:spTgt spid="22634">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2634">
                                            <p:txEl>
                                              <p:pRg st="4" end="4"/>
                                            </p:txEl>
                                          </p:spTgt>
                                        </p:tgtEl>
                                        <p:attrNameLst>
                                          <p:attrName>style.visibility</p:attrName>
                                        </p:attrNameLst>
                                      </p:cBhvr>
                                      <p:to>
                                        <p:strVal val="visible"/>
                                      </p:to>
                                    </p:set>
                                    <p:animEffect transition="in" filter="blinds(horizontal)">
                                      <p:cBhvr>
                                        <p:cTn id="19" dur="500"/>
                                        <p:tgtEl>
                                          <p:spTgt spid="2263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2634">
                                            <p:txEl>
                                              <p:pRg st="5" end="5"/>
                                            </p:txEl>
                                          </p:spTgt>
                                        </p:tgtEl>
                                        <p:attrNameLst>
                                          <p:attrName>style.visibility</p:attrName>
                                        </p:attrNameLst>
                                      </p:cBhvr>
                                      <p:to>
                                        <p:strVal val="visible"/>
                                      </p:to>
                                    </p:set>
                                    <p:animEffect transition="in" filter="blinds(horizontal)">
                                      <p:cBhvr>
                                        <p:cTn id="24" dur="500"/>
                                        <p:tgtEl>
                                          <p:spTgt spid="2263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2631"/>
                                        </p:tgtEl>
                                        <p:attrNameLst>
                                          <p:attrName>style.visibility</p:attrName>
                                        </p:attrNameLst>
                                      </p:cBhvr>
                                      <p:to>
                                        <p:strVal val="visible"/>
                                      </p:to>
                                    </p:set>
                                    <p:animEffect transition="in" filter="blinds(horizontal)">
                                      <p:cBhvr>
                                        <p:cTn id="29" dur="500"/>
                                        <p:tgtEl>
                                          <p:spTgt spid="22631"/>
                                        </p:tgtEl>
                                      </p:cBhvr>
                                    </p:animEffect>
                                  </p:childTnLst>
                                </p:cTn>
                              </p:par>
                              <p:par>
                                <p:cTn id="30" presetID="3" presetClass="entr" presetSubtype="10" fill="hold" nodeType="withEffect">
                                  <p:stCondLst>
                                    <p:cond delay="0"/>
                                  </p:stCondLst>
                                  <p:childTnLst>
                                    <p:set>
                                      <p:cBhvr>
                                        <p:cTn id="31" dur="1" fill="hold">
                                          <p:stCondLst>
                                            <p:cond delay="0"/>
                                          </p:stCondLst>
                                        </p:cTn>
                                        <p:tgtEl>
                                          <p:spTgt spid="22634">
                                            <p:txEl>
                                              <p:pRg st="7" end="7"/>
                                            </p:txEl>
                                          </p:spTgt>
                                        </p:tgtEl>
                                        <p:attrNameLst>
                                          <p:attrName>style.visibility</p:attrName>
                                        </p:attrNameLst>
                                      </p:cBhvr>
                                      <p:to>
                                        <p:strVal val="visible"/>
                                      </p:to>
                                    </p:set>
                                    <p:animEffect transition="in" filter="blinds(horizontal)">
                                      <p:cBhvr>
                                        <p:cTn id="32" dur="500"/>
                                        <p:tgtEl>
                                          <p:spTgt spid="2263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2634">
                                            <p:txEl>
                                              <p:pRg st="9" end="9"/>
                                            </p:txEl>
                                          </p:spTgt>
                                        </p:tgtEl>
                                        <p:attrNameLst>
                                          <p:attrName>style.visibility</p:attrName>
                                        </p:attrNameLst>
                                      </p:cBhvr>
                                      <p:to>
                                        <p:strVal val="visible"/>
                                      </p:to>
                                    </p:set>
                                    <p:animEffect transition="in" filter="blinds(horizontal)">
                                      <p:cBhvr>
                                        <p:cTn id="37" dur="500"/>
                                        <p:tgtEl>
                                          <p:spTgt spid="22634">
                                            <p:txEl>
                                              <p:pRg st="9" end="9"/>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22632"/>
                                        </p:tgtEl>
                                        <p:attrNameLst>
                                          <p:attrName>style.visibility</p:attrName>
                                        </p:attrNameLst>
                                      </p:cBhvr>
                                      <p:to>
                                        <p:strVal val="visible"/>
                                      </p:to>
                                    </p:set>
                                    <p:animEffect transition="in" filter="blinds(horizontal)">
                                      <p:cBhvr>
                                        <p:cTn id="40" dur="500"/>
                                        <p:tgtEl>
                                          <p:spTgt spid="22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78" name="Rectangle 2"/>
          <p:cNvSpPr>
            <a:spLocks noGrp="1"/>
          </p:cNvSpPr>
          <p:nvPr>
            <p:ph type="title" idx="4294967295"/>
          </p:nvPr>
        </p:nvSpPr>
        <p:spPr/>
        <p:txBody>
          <a:bodyPr/>
          <a:lstStyle/>
          <a:p>
            <a:r>
              <a:rPr lang="zh-CN" altLang="en-US"/>
              <a:t>全概率公式</a:t>
            </a:r>
          </a:p>
        </p:txBody>
      </p:sp>
      <p:sp>
        <p:nvSpPr>
          <p:cNvPr id="23679" name="Rectangle 3"/>
          <p:cNvSpPr>
            <a:spLocks noGrp="1"/>
          </p:cNvSpPr>
          <p:nvPr>
            <p:ph type="body" idx="4294967295"/>
          </p:nvPr>
        </p:nvSpPr>
        <p:spPr>
          <a:xfrm>
            <a:off x="777875" y="1160463"/>
            <a:ext cx="10969366" cy="5295900"/>
          </a:xfrm>
        </p:spPr>
        <p:txBody>
          <a:bodyPr/>
          <a:lstStyle/>
          <a:p>
            <a:pPr marL="0" indent="0">
              <a:lnSpc>
                <a:spcPct val="120000"/>
              </a:lnSpc>
            </a:pPr>
            <a:r>
              <a:rPr lang="zh-CN" altLang="en-US" dirty="0"/>
              <a:t> </a:t>
            </a:r>
            <a:r>
              <a:rPr kumimoji="1" lang="zh-CN" altLang="en-US" sz="2800" dirty="0">
                <a:solidFill>
                  <a:schemeClr val="tx1"/>
                </a:solidFill>
                <a:latin typeface="黑体" panose="02010609060101010101" pitchFamily="49" charset="-122"/>
              </a:rPr>
              <a:t>推论：设</a:t>
            </a:r>
            <a:r>
              <a:rPr kumimoji="1" lang="el-GR" altLang="zh-CN" sz="2800" dirty="0">
                <a:solidFill>
                  <a:schemeClr val="tx1"/>
                </a:solidFill>
                <a:latin typeface="黑体" panose="02010609060101010101" pitchFamily="49" charset="-122"/>
              </a:rPr>
              <a:t>Ω</a:t>
            </a:r>
            <a:r>
              <a:rPr kumimoji="1" lang="zh-CN" altLang="en-US" sz="2800" dirty="0">
                <a:solidFill>
                  <a:schemeClr val="tx1"/>
                </a:solidFill>
                <a:latin typeface="黑体" panose="02010609060101010101" pitchFamily="49" charset="-122"/>
              </a:rPr>
              <a:t>为</a:t>
            </a:r>
            <a:r>
              <a:rPr kumimoji="1" lang="en-US" altLang="zh-CN" sz="2800" dirty="0">
                <a:solidFill>
                  <a:schemeClr val="tx1"/>
                </a:solidFill>
                <a:latin typeface="黑体" panose="02010609060101010101" pitchFamily="49" charset="-122"/>
              </a:rPr>
              <a:t>E</a:t>
            </a:r>
            <a:r>
              <a:rPr kumimoji="1" lang="zh-CN" altLang="en-US" sz="2800" dirty="0">
                <a:solidFill>
                  <a:schemeClr val="tx1"/>
                </a:solidFill>
                <a:latin typeface="黑体" panose="02010609060101010101" pitchFamily="49" charset="-122"/>
              </a:rPr>
              <a:t>的样本空间，</a:t>
            </a:r>
            <a:r>
              <a:rPr kumimoji="1" lang="en-US" altLang="zh-CN" sz="2800" dirty="0">
                <a:solidFill>
                  <a:schemeClr val="tx1"/>
                </a:solidFill>
                <a:latin typeface="黑体" panose="02010609060101010101" pitchFamily="49" charset="-122"/>
              </a:rPr>
              <a:t>A</a:t>
            </a:r>
            <a:r>
              <a:rPr kumimoji="1" lang="zh-CN" altLang="en-US" sz="2800" dirty="0">
                <a:solidFill>
                  <a:schemeClr val="tx1"/>
                </a:solidFill>
                <a:latin typeface="黑体" panose="02010609060101010101" pitchFamily="49" charset="-122"/>
              </a:rPr>
              <a:t>为</a:t>
            </a:r>
            <a:r>
              <a:rPr kumimoji="1" lang="en-US" altLang="zh-CN" sz="2800" dirty="0">
                <a:solidFill>
                  <a:schemeClr val="tx1"/>
                </a:solidFill>
                <a:latin typeface="黑体" panose="02010609060101010101" pitchFamily="49" charset="-122"/>
              </a:rPr>
              <a:t>E</a:t>
            </a:r>
            <a:r>
              <a:rPr kumimoji="1" lang="zh-CN" altLang="en-US" sz="2800" dirty="0">
                <a:solidFill>
                  <a:schemeClr val="tx1"/>
                </a:solidFill>
                <a:latin typeface="黑体" panose="02010609060101010101" pitchFamily="49" charset="-122"/>
              </a:rPr>
              <a:t>的事件，</a:t>
            </a:r>
            <a:r>
              <a:rPr kumimoji="1" lang="en-US" altLang="zh-CN" sz="2800" dirty="0">
                <a:solidFill>
                  <a:schemeClr val="tx1"/>
                </a:solidFill>
                <a:latin typeface="黑体" panose="02010609060101010101" pitchFamily="49" charset="-122"/>
              </a:rPr>
              <a:t>B</a:t>
            </a:r>
            <a:r>
              <a:rPr kumimoji="1" lang="en-US" altLang="zh-CN" sz="2000" dirty="0">
                <a:solidFill>
                  <a:schemeClr val="tx1"/>
                </a:solidFill>
                <a:latin typeface="黑体" panose="02010609060101010101" pitchFamily="49" charset="-122"/>
              </a:rPr>
              <a:t>1</a:t>
            </a:r>
            <a:r>
              <a:rPr kumimoji="1" lang="en-US" altLang="zh-CN" sz="2800" dirty="0">
                <a:solidFill>
                  <a:schemeClr val="tx1"/>
                </a:solidFill>
                <a:latin typeface="黑体" panose="02010609060101010101" pitchFamily="49" charset="-122"/>
              </a:rPr>
              <a:t>,B</a:t>
            </a:r>
            <a:r>
              <a:rPr kumimoji="1" lang="en-US" altLang="zh-CN" sz="2000" dirty="0">
                <a:solidFill>
                  <a:schemeClr val="tx1"/>
                </a:solidFill>
                <a:latin typeface="黑体" panose="02010609060101010101" pitchFamily="49" charset="-122"/>
              </a:rPr>
              <a:t>2</a:t>
            </a:r>
            <a:r>
              <a:rPr kumimoji="1" lang="en-US" altLang="zh-CN" sz="2800" dirty="0">
                <a:solidFill>
                  <a:schemeClr val="tx1"/>
                </a:solidFill>
                <a:latin typeface="黑体" panose="02010609060101010101" pitchFamily="49" charset="-122"/>
              </a:rPr>
              <a:t>,……,B</a:t>
            </a:r>
            <a:r>
              <a:rPr kumimoji="1" lang="en-US" altLang="zh-CN" dirty="0">
                <a:solidFill>
                  <a:schemeClr val="tx1"/>
                </a:solidFill>
                <a:latin typeface="黑体" panose="02010609060101010101" pitchFamily="49" charset="-122"/>
              </a:rPr>
              <a:t>n</a:t>
            </a:r>
            <a:r>
              <a:rPr kumimoji="1" lang="zh-CN" altLang="en-US" sz="2800" dirty="0">
                <a:solidFill>
                  <a:schemeClr val="tx1"/>
                </a:solidFill>
                <a:latin typeface="黑体" panose="02010609060101010101" pitchFamily="49" charset="-122"/>
              </a:rPr>
              <a:t>互不</a:t>
            </a:r>
          </a:p>
          <a:p>
            <a:pPr marL="0" indent="0">
              <a:lnSpc>
                <a:spcPct val="120000"/>
              </a:lnSpc>
              <a:buFont typeface="Arial" panose="020B0604020202020204" pitchFamily="34" charset="0"/>
              <a:buNone/>
            </a:pPr>
            <a:r>
              <a:rPr kumimoji="1" lang="zh-CN" altLang="en-US" sz="2800" dirty="0">
                <a:solidFill>
                  <a:schemeClr val="tx1"/>
                </a:solidFill>
                <a:latin typeface="黑体" panose="02010609060101010101" pitchFamily="49" charset="-122"/>
              </a:rPr>
              <a:t>  相容，且</a:t>
            </a:r>
            <a:r>
              <a:rPr kumimoji="1" lang="en-US" altLang="zh-CN" sz="2800" dirty="0">
                <a:solidFill>
                  <a:schemeClr val="tx1"/>
                </a:solidFill>
                <a:latin typeface="黑体" panose="02010609060101010101" pitchFamily="49" charset="-122"/>
              </a:rPr>
              <a:t>P(B</a:t>
            </a:r>
            <a:r>
              <a:rPr kumimoji="1" lang="en-US" altLang="zh-CN" dirty="0">
                <a:solidFill>
                  <a:schemeClr val="tx1"/>
                </a:solidFill>
                <a:latin typeface="黑体" panose="02010609060101010101" pitchFamily="49" charset="-122"/>
              </a:rPr>
              <a:t>i</a:t>
            </a:r>
            <a:r>
              <a:rPr kumimoji="1" lang="en-US" altLang="zh-CN" sz="2800" dirty="0">
                <a:solidFill>
                  <a:schemeClr val="tx1"/>
                </a:solidFill>
                <a:latin typeface="黑体" panose="02010609060101010101" pitchFamily="49" charset="-122"/>
              </a:rPr>
              <a:t>)&gt;0</a:t>
            </a:r>
            <a:r>
              <a:rPr kumimoji="1" lang="zh-CN" altLang="en-US" sz="2800" dirty="0">
                <a:solidFill>
                  <a:schemeClr val="tx1"/>
                </a:solidFill>
                <a:latin typeface="黑体" panose="02010609060101010101" pitchFamily="49" charset="-122"/>
              </a:rPr>
              <a:t>，        ，则</a:t>
            </a:r>
            <a:endParaRPr kumimoji="1" lang="en-US" altLang="zh-CN" sz="2800" dirty="0">
              <a:solidFill>
                <a:schemeClr val="tx1"/>
              </a:solidFill>
              <a:latin typeface="黑体" panose="02010609060101010101" pitchFamily="49" charset="-122"/>
            </a:endParaRPr>
          </a:p>
          <a:p>
            <a:pPr marL="0" indent="0">
              <a:buFont typeface="Arial" panose="020B0604020202020204" pitchFamily="34" charset="0"/>
              <a:buNone/>
            </a:pPr>
            <a:r>
              <a:rPr kumimoji="1" lang="zh-CN" altLang="en-US" sz="2800" dirty="0">
                <a:solidFill>
                  <a:schemeClr val="tx1"/>
                </a:solidFill>
                <a:latin typeface="黑体" panose="02010609060101010101" pitchFamily="49" charset="-122"/>
              </a:rPr>
              <a:t> </a:t>
            </a:r>
            <a:endParaRPr kumimoji="1" lang="en-US" altLang="zh-CN" sz="2800" dirty="0">
              <a:solidFill>
                <a:schemeClr val="tx1"/>
              </a:solidFill>
              <a:latin typeface="黑体" panose="02010609060101010101" pitchFamily="49" charset="-122"/>
            </a:endParaRPr>
          </a:p>
          <a:p>
            <a:pPr marL="0" indent="0">
              <a:buFont typeface="Arial" panose="020B0604020202020204" pitchFamily="34" charset="0"/>
              <a:buNone/>
            </a:pPr>
            <a:r>
              <a:rPr kumimoji="1" lang="zh-CN" altLang="en-US" sz="2800" dirty="0">
                <a:solidFill>
                  <a:schemeClr val="tx1"/>
                </a:solidFill>
                <a:latin typeface="黑体" panose="02010609060101010101" pitchFamily="49" charset="-122"/>
              </a:rPr>
              <a:t> </a:t>
            </a:r>
          </a:p>
          <a:p>
            <a:pPr marL="0" indent="0"/>
            <a:r>
              <a:rPr kumimoji="1" lang="zh-CN" altLang="en-US" sz="2800" dirty="0">
                <a:solidFill>
                  <a:schemeClr val="tx1"/>
                </a:solidFill>
                <a:latin typeface="黑体" panose="02010609060101010101" pitchFamily="49" charset="-122"/>
              </a:rPr>
              <a:t> 例</a:t>
            </a:r>
            <a:r>
              <a:rPr kumimoji="1" lang="en-US" altLang="zh-CN" sz="2800" dirty="0">
                <a:solidFill>
                  <a:schemeClr val="tx1"/>
                </a:solidFill>
                <a:latin typeface="黑体" panose="02010609060101010101" pitchFamily="49" charset="-122"/>
              </a:rPr>
              <a:t>3</a:t>
            </a:r>
            <a:r>
              <a:rPr kumimoji="1" lang="zh-CN" altLang="en-US" sz="2800" dirty="0">
                <a:solidFill>
                  <a:schemeClr val="tx1"/>
                </a:solidFill>
                <a:latin typeface="黑体" panose="02010609060101010101" pitchFamily="49" charset="-122"/>
              </a:rPr>
              <a:t>：袋中有</a:t>
            </a:r>
            <a:r>
              <a:rPr kumimoji="1" lang="en-US" altLang="zh-CN" sz="2800" dirty="0">
                <a:solidFill>
                  <a:schemeClr val="tx1"/>
                </a:solidFill>
                <a:latin typeface="黑体" panose="02010609060101010101" pitchFamily="49" charset="-122"/>
              </a:rPr>
              <a:t>5</a:t>
            </a:r>
            <a:r>
              <a:rPr kumimoji="1" lang="zh-CN" altLang="en-US" sz="2800" dirty="0">
                <a:solidFill>
                  <a:schemeClr val="tx1"/>
                </a:solidFill>
                <a:latin typeface="黑体" panose="02010609060101010101" pitchFamily="49" charset="-122"/>
              </a:rPr>
              <a:t>个球，</a:t>
            </a:r>
            <a:r>
              <a:rPr kumimoji="1" lang="en-US" altLang="zh-CN" sz="2800" dirty="0">
                <a:solidFill>
                  <a:schemeClr val="tx1"/>
                </a:solidFill>
                <a:latin typeface="黑体" panose="02010609060101010101" pitchFamily="49" charset="-122"/>
              </a:rPr>
              <a:t>2</a:t>
            </a:r>
            <a:r>
              <a:rPr kumimoji="1" lang="zh-CN" altLang="en-US" sz="2800" dirty="0">
                <a:solidFill>
                  <a:schemeClr val="tx1"/>
                </a:solidFill>
                <a:latin typeface="黑体" panose="02010609060101010101" pitchFamily="49" charset="-122"/>
              </a:rPr>
              <a:t>个黑球，</a:t>
            </a:r>
            <a:r>
              <a:rPr kumimoji="1" lang="en-US" altLang="zh-CN" sz="2800" dirty="0">
                <a:solidFill>
                  <a:schemeClr val="tx1"/>
                </a:solidFill>
                <a:latin typeface="黑体" panose="02010609060101010101" pitchFamily="49" charset="-122"/>
              </a:rPr>
              <a:t>3</a:t>
            </a:r>
            <a:r>
              <a:rPr kumimoji="1" lang="zh-CN" altLang="en-US" sz="2800" dirty="0">
                <a:solidFill>
                  <a:schemeClr val="tx1"/>
                </a:solidFill>
                <a:latin typeface="黑体" panose="02010609060101010101" pitchFamily="49" charset="-122"/>
              </a:rPr>
              <a:t>个白球，依次取两球，求第二</a:t>
            </a:r>
          </a:p>
          <a:p>
            <a:pPr marL="0" indent="0">
              <a:buFont typeface="Arial" panose="020B0604020202020204" pitchFamily="34" charset="0"/>
              <a:buNone/>
            </a:pPr>
            <a:r>
              <a:rPr kumimoji="1" lang="zh-CN" altLang="en-US" sz="2800" dirty="0">
                <a:solidFill>
                  <a:schemeClr val="tx1"/>
                </a:solidFill>
                <a:latin typeface="黑体" panose="02010609060101010101" pitchFamily="49" charset="-122"/>
              </a:rPr>
              <a:t>　 次取到黑球的概率</a:t>
            </a:r>
          </a:p>
          <a:p>
            <a:pPr marL="0" indent="0"/>
            <a:r>
              <a:rPr kumimoji="1" lang="en-US" altLang="zh-CN" sz="2800" dirty="0">
                <a:solidFill>
                  <a:schemeClr val="tx1"/>
                </a:solidFill>
                <a:latin typeface="黑体" panose="02010609060101010101" pitchFamily="49" charset="-122"/>
              </a:rPr>
              <a:t> </a:t>
            </a:r>
            <a:r>
              <a:rPr kumimoji="1" lang="zh-CN" altLang="en-US" sz="2800" dirty="0">
                <a:solidFill>
                  <a:schemeClr val="tx1"/>
                </a:solidFill>
                <a:latin typeface="黑体" panose="02010609060101010101" pitchFamily="49" charset="-122"/>
              </a:rPr>
              <a:t>解：设</a:t>
            </a:r>
            <a:r>
              <a:rPr kumimoji="1" lang="en-US" altLang="zh-CN" sz="2800" dirty="0">
                <a:solidFill>
                  <a:schemeClr val="tx1"/>
                </a:solidFill>
                <a:latin typeface="黑体" panose="02010609060101010101" pitchFamily="49" charset="-122"/>
              </a:rPr>
              <a:t>B</a:t>
            </a:r>
            <a:r>
              <a:rPr kumimoji="1" lang="en-US" altLang="zh-CN" sz="2000" dirty="0">
                <a:solidFill>
                  <a:schemeClr val="tx1"/>
                </a:solidFill>
                <a:latin typeface="黑体" panose="02010609060101010101" pitchFamily="49" charset="-122"/>
              </a:rPr>
              <a:t>1</a:t>
            </a:r>
            <a:r>
              <a:rPr kumimoji="1" lang="zh-CN" altLang="en-US" sz="2800" dirty="0">
                <a:solidFill>
                  <a:schemeClr val="tx1"/>
                </a:solidFill>
                <a:latin typeface="黑体" panose="02010609060101010101" pitchFamily="49" charset="-122"/>
              </a:rPr>
              <a:t>表示“第一次取到黑球</a:t>
            </a:r>
            <a:r>
              <a:rPr kumimoji="1" lang="en-US" altLang="zh-CN" sz="2800" dirty="0">
                <a:solidFill>
                  <a:schemeClr val="tx1"/>
                </a:solidFill>
                <a:latin typeface="黑体" panose="02010609060101010101" pitchFamily="49" charset="-122"/>
              </a:rPr>
              <a:t>”</a:t>
            </a:r>
            <a:r>
              <a:rPr kumimoji="1" lang="zh-CN" altLang="en-US" sz="2800" dirty="0">
                <a:solidFill>
                  <a:schemeClr val="tx1"/>
                </a:solidFill>
                <a:latin typeface="黑体" panose="02010609060101010101" pitchFamily="49" charset="-122"/>
              </a:rPr>
              <a:t>的事件，</a:t>
            </a:r>
            <a:r>
              <a:rPr kumimoji="1" lang="en-US" altLang="zh-CN" sz="2800" dirty="0">
                <a:solidFill>
                  <a:schemeClr val="tx1"/>
                </a:solidFill>
                <a:latin typeface="黑体" panose="02010609060101010101" pitchFamily="49" charset="-122"/>
              </a:rPr>
              <a:t>B</a:t>
            </a:r>
            <a:r>
              <a:rPr kumimoji="1" lang="en-US" altLang="zh-CN" sz="2000" dirty="0">
                <a:solidFill>
                  <a:schemeClr val="tx1"/>
                </a:solidFill>
                <a:latin typeface="黑体" panose="02010609060101010101" pitchFamily="49" charset="-122"/>
              </a:rPr>
              <a:t>2</a:t>
            </a:r>
            <a:r>
              <a:rPr kumimoji="1" lang="zh-CN" altLang="en-US" sz="2800" dirty="0">
                <a:solidFill>
                  <a:schemeClr val="tx1"/>
                </a:solidFill>
                <a:latin typeface="黑体" panose="02010609060101010101" pitchFamily="49" charset="-122"/>
              </a:rPr>
              <a:t>表示“第一次取到白球”的事件，</a:t>
            </a:r>
            <a:r>
              <a:rPr kumimoji="1" lang="en-US" altLang="zh-CN" sz="2800" dirty="0">
                <a:solidFill>
                  <a:schemeClr val="tx1"/>
                </a:solidFill>
                <a:latin typeface="黑体" panose="02010609060101010101" pitchFamily="49" charset="-122"/>
              </a:rPr>
              <a:t>A </a:t>
            </a:r>
            <a:r>
              <a:rPr kumimoji="1" lang="zh-CN" altLang="en-US" sz="2800" dirty="0">
                <a:solidFill>
                  <a:schemeClr val="tx1"/>
                </a:solidFill>
                <a:latin typeface="黑体" panose="02010609060101010101" pitchFamily="49" charset="-122"/>
              </a:rPr>
              <a:t>表示事件“第二次取黑球”由全概率公式有</a:t>
            </a:r>
            <a:endParaRPr kumimoji="1" lang="en-US" altLang="zh-CN" sz="2800" dirty="0">
              <a:solidFill>
                <a:schemeClr val="tx1"/>
              </a:solidFill>
              <a:latin typeface="黑体" panose="02010609060101010101" pitchFamily="49" charset="-122"/>
            </a:endParaRPr>
          </a:p>
          <a:p>
            <a:pPr marL="457200" lvl="1" indent="0">
              <a:buFont typeface="Arial" panose="020B0604020202020204" pitchFamily="34" charset="0"/>
              <a:buNone/>
            </a:pPr>
            <a:endParaRPr kumimoji="1" lang="zh-CN" altLang="en-US" sz="2800" dirty="0">
              <a:solidFill>
                <a:schemeClr val="tx1"/>
              </a:solidFill>
              <a:latin typeface="黑体" panose="02010609060101010101" pitchFamily="49" charset="-122"/>
            </a:endParaRPr>
          </a:p>
        </p:txBody>
      </p:sp>
      <p:graphicFrame>
        <p:nvGraphicFramePr>
          <p:cNvPr id="23674" name="Object 122"/>
          <p:cNvGraphicFramePr>
            <a:graphicFrameLocks noChangeAspect="1"/>
          </p:cNvGraphicFramePr>
          <p:nvPr/>
        </p:nvGraphicFramePr>
        <p:xfrm>
          <a:off x="4181475" y="1743075"/>
          <a:ext cx="1081088" cy="742950"/>
        </p:xfrm>
        <a:graphic>
          <a:graphicData uri="http://schemas.openxmlformats.org/presentationml/2006/ole">
            <mc:AlternateContent xmlns:mc="http://schemas.openxmlformats.org/markup-compatibility/2006">
              <mc:Choice xmlns:v="urn:schemas-microsoft-com:vml" Requires="v">
                <p:oleObj spid="_x0000_s15394" r:id="rId3" imgW="14630400" imgH="10058400" progId="">
                  <p:embed/>
                </p:oleObj>
              </mc:Choice>
              <mc:Fallback>
                <p:oleObj r:id="rId3" imgW="14630400" imgH="10058400" progId="">
                  <p:embed/>
                  <p:pic>
                    <p:nvPicPr>
                      <p:cNvPr id="23674" name="Object 122"/>
                      <p:cNvPicPr>
                        <a:picLocks noChangeAspect="1"/>
                      </p:cNvPicPr>
                      <p:nvPr/>
                    </p:nvPicPr>
                    <p:blipFill>
                      <a:blip r:embed="rId4"/>
                      <a:stretch>
                        <a:fillRect/>
                      </a:stretch>
                    </p:blipFill>
                    <p:spPr>
                      <a:xfrm>
                        <a:off x="4181475" y="1743075"/>
                        <a:ext cx="1081088" cy="742950"/>
                      </a:xfrm>
                      <a:prstGeom prst="rect">
                        <a:avLst/>
                      </a:prstGeom>
                      <a:noFill/>
                      <a:ln w="9525">
                        <a:noFill/>
                      </a:ln>
                    </p:spPr>
                  </p:pic>
                </p:oleObj>
              </mc:Fallback>
            </mc:AlternateContent>
          </a:graphicData>
        </a:graphic>
      </p:graphicFrame>
      <p:graphicFrame>
        <p:nvGraphicFramePr>
          <p:cNvPr id="23675" name="Object 123"/>
          <p:cNvGraphicFramePr>
            <a:graphicFrameLocks noChangeAspect="1"/>
          </p:cNvGraphicFramePr>
          <p:nvPr/>
        </p:nvGraphicFramePr>
        <p:xfrm>
          <a:off x="3940175" y="2470150"/>
          <a:ext cx="2797175" cy="795338"/>
        </p:xfrm>
        <a:graphic>
          <a:graphicData uri="http://schemas.openxmlformats.org/presentationml/2006/ole">
            <mc:AlternateContent xmlns:mc="http://schemas.openxmlformats.org/markup-compatibility/2006">
              <mc:Choice xmlns:v="urn:schemas-microsoft-com:vml" Requires="v">
                <p:oleObj spid="_x0000_s15395" r:id="rId5" imgW="35356800" imgH="10058400" progId="Equation.3">
                  <p:embed/>
                </p:oleObj>
              </mc:Choice>
              <mc:Fallback>
                <p:oleObj r:id="rId5" imgW="35356800" imgH="10058400" progId="Equation.3">
                  <p:embed/>
                  <p:pic>
                    <p:nvPicPr>
                      <p:cNvPr id="23675" name="Object 123"/>
                      <p:cNvPicPr>
                        <a:picLocks noChangeAspect="1"/>
                      </p:cNvPicPr>
                      <p:nvPr/>
                    </p:nvPicPr>
                    <p:blipFill>
                      <a:blip r:embed="rId6"/>
                      <a:stretch>
                        <a:fillRect/>
                      </a:stretch>
                    </p:blipFill>
                    <p:spPr>
                      <a:xfrm>
                        <a:off x="3940175" y="2470150"/>
                        <a:ext cx="2797175" cy="795338"/>
                      </a:xfrm>
                      <a:prstGeom prst="rect">
                        <a:avLst/>
                      </a:prstGeom>
                      <a:noFill/>
                      <a:ln w="9525">
                        <a:noFill/>
                      </a:ln>
                    </p:spPr>
                  </p:pic>
                </p:oleObj>
              </mc:Fallback>
            </mc:AlternateContent>
          </a:graphicData>
        </a:graphic>
      </p:graphicFrame>
      <p:graphicFrame>
        <p:nvGraphicFramePr>
          <p:cNvPr id="23676" name="Object 124"/>
          <p:cNvGraphicFramePr>
            <a:graphicFrameLocks noChangeAspect="1"/>
          </p:cNvGraphicFramePr>
          <p:nvPr/>
        </p:nvGraphicFramePr>
        <p:xfrm>
          <a:off x="3065463" y="5897563"/>
          <a:ext cx="5029200" cy="439737"/>
        </p:xfrm>
        <a:graphic>
          <a:graphicData uri="http://schemas.openxmlformats.org/presentationml/2006/ole">
            <mc:AlternateContent xmlns:mc="http://schemas.openxmlformats.org/markup-compatibility/2006">
              <mc:Choice xmlns:v="urn:schemas-microsoft-com:vml" Requires="v">
                <p:oleObj spid="_x0000_s15396" r:id="rId7" imgW="54864000" imgH="4876800" progId="">
                  <p:embed/>
                </p:oleObj>
              </mc:Choice>
              <mc:Fallback>
                <p:oleObj r:id="rId7" imgW="54864000" imgH="4876800" progId="">
                  <p:embed/>
                  <p:pic>
                    <p:nvPicPr>
                      <p:cNvPr id="23676" name="Object 124"/>
                      <p:cNvPicPr>
                        <a:picLocks noChangeAspect="1"/>
                      </p:cNvPicPr>
                      <p:nvPr/>
                    </p:nvPicPr>
                    <p:blipFill>
                      <a:blip r:embed="rId8"/>
                      <a:stretch>
                        <a:fillRect/>
                      </a:stretch>
                    </p:blipFill>
                    <p:spPr>
                      <a:xfrm>
                        <a:off x="3065463" y="5897563"/>
                        <a:ext cx="5029200" cy="439737"/>
                      </a:xfrm>
                      <a:prstGeom prst="rect">
                        <a:avLst/>
                      </a:prstGeom>
                      <a:noFill/>
                      <a:ln w="9525">
                        <a:noFill/>
                      </a:ln>
                    </p:spPr>
                  </p:pic>
                </p:oleObj>
              </mc:Fallback>
            </mc:AlternateContent>
          </a:graphicData>
        </a:graphic>
      </p:graphicFrame>
      <p:graphicFrame>
        <p:nvGraphicFramePr>
          <p:cNvPr id="23677" name="Object 125"/>
          <p:cNvGraphicFramePr>
            <a:graphicFrameLocks noChangeAspect="1"/>
          </p:cNvGraphicFramePr>
          <p:nvPr/>
        </p:nvGraphicFramePr>
        <p:xfrm>
          <a:off x="8053388" y="5738813"/>
          <a:ext cx="2160587" cy="708025"/>
        </p:xfrm>
        <a:graphic>
          <a:graphicData uri="http://schemas.openxmlformats.org/presentationml/2006/ole">
            <mc:AlternateContent xmlns:mc="http://schemas.openxmlformats.org/markup-compatibility/2006">
              <mc:Choice xmlns:v="urn:schemas-microsoft-com:vml" Requires="v">
                <p:oleObj spid="_x0000_s15397" r:id="rId9" imgW="27127200" imgH="8839200" progId="">
                  <p:embed/>
                </p:oleObj>
              </mc:Choice>
              <mc:Fallback>
                <p:oleObj r:id="rId9" imgW="27127200" imgH="8839200" progId="">
                  <p:embed/>
                  <p:pic>
                    <p:nvPicPr>
                      <p:cNvPr id="23677" name="Object 125"/>
                      <p:cNvPicPr>
                        <a:picLocks noChangeAspect="1"/>
                      </p:cNvPicPr>
                      <p:nvPr/>
                    </p:nvPicPr>
                    <p:blipFill>
                      <a:blip r:embed="rId10"/>
                      <a:stretch>
                        <a:fillRect/>
                      </a:stretch>
                    </p:blipFill>
                    <p:spPr>
                      <a:xfrm>
                        <a:off x="8053388" y="5738813"/>
                        <a:ext cx="2160587" cy="708025"/>
                      </a:xfrm>
                      <a:prstGeom prst="rect">
                        <a:avLst/>
                      </a:prstGeom>
                      <a:noFill/>
                      <a:ln w="9525">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3679">
                                            <p:txEl>
                                              <p:pRg st="0" end="0"/>
                                            </p:txEl>
                                          </p:spTgt>
                                        </p:tgtEl>
                                        <p:attrNameLst>
                                          <p:attrName>style.visibility</p:attrName>
                                        </p:attrNameLst>
                                      </p:cBhvr>
                                      <p:to>
                                        <p:strVal val="visible"/>
                                      </p:to>
                                    </p:set>
                                    <p:animEffect transition="in" filter="blinds(horizontal)">
                                      <p:cBhvr>
                                        <p:cTn id="7" dur="500"/>
                                        <p:tgtEl>
                                          <p:spTgt spid="2367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679">
                                            <p:txEl>
                                              <p:pRg st="1" end="1"/>
                                            </p:txEl>
                                          </p:spTgt>
                                        </p:tgtEl>
                                        <p:attrNameLst>
                                          <p:attrName>style.visibility</p:attrName>
                                        </p:attrNameLst>
                                      </p:cBhvr>
                                      <p:to>
                                        <p:strVal val="visible"/>
                                      </p:to>
                                    </p:set>
                                    <p:animEffect transition="in" filter="blinds(horizontal)">
                                      <p:cBhvr>
                                        <p:cTn id="10" dur="500"/>
                                        <p:tgtEl>
                                          <p:spTgt spid="2367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3674"/>
                                        </p:tgtEl>
                                        <p:attrNameLst>
                                          <p:attrName>style.visibility</p:attrName>
                                        </p:attrNameLst>
                                      </p:cBhvr>
                                      <p:to>
                                        <p:strVal val="visible"/>
                                      </p:to>
                                    </p:set>
                                    <p:animEffect transition="in" filter="blinds(horizontal)">
                                      <p:cBhvr>
                                        <p:cTn id="13" dur="500"/>
                                        <p:tgtEl>
                                          <p:spTgt spid="23674"/>
                                        </p:tgtEl>
                                      </p:cBhvr>
                                    </p:animEffect>
                                  </p:childTnLst>
                                </p:cTn>
                              </p:par>
                              <p:par>
                                <p:cTn id="14" presetID="3" presetClass="entr" presetSubtype="10" fill="hold" nodeType="withEffect">
                                  <p:stCondLst>
                                    <p:cond delay="0"/>
                                  </p:stCondLst>
                                  <p:childTnLst>
                                    <p:set>
                                      <p:cBhvr>
                                        <p:cTn id="15" dur="1" fill="hold">
                                          <p:stCondLst>
                                            <p:cond delay="0"/>
                                          </p:stCondLst>
                                        </p:cTn>
                                        <p:tgtEl>
                                          <p:spTgt spid="23679">
                                            <p:txEl>
                                              <p:pRg st="2" end="2"/>
                                            </p:txEl>
                                          </p:spTgt>
                                        </p:tgtEl>
                                        <p:attrNameLst>
                                          <p:attrName>style.visibility</p:attrName>
                                        </p:attrNameLst>
                                      </p:cBhvr>
                                      <p:to>
                                        <p:strVal val="visible"/>
                                      </p:to>
                                    </p:set>
                                    <p:animEffect transition="in" filter="blinds(horizontal)">
                                      <p:cBhvr>
                                        <p:cTn id="16" dur="500"/>
                                        <p:tgtEl>
                                          <p:spTgt spid="23679">
                                            <p:txEl>
                                              <p:pRg st="2" end="2"/>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3679">
                                            <p:txEl>
                                              <p:pRg st="3" end="3"/>
                                            </p:txEl>
                                          </p:spTgt>
                                        </p:tgtEl>
                                        <p:attrNameLst>
                                          <p:attrName>style.visibility</p:attrName>
                                        </p:attrNameLst>
                                      </p:cBhvr>
                                      <p:to>
                                        <p:strVal val="visible"/>
                                      </p:to>
                                    </p:set>
                                    <p:animEffect transition="in" filter="blinds(horizontal)">
                                      <p:cBhvr>
                                        <p:cTn id="19" dur="500"/>
                                        <p:tgtEl>
                                          <p:spTgt spid="23679">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3675"/>
                                        </p:tgtEl>
                                        <p:attrNameLst>
                                          <p:attrName>style.visibility</p:attrName>
                                        </p:attrNameLst>
                                      </p:cBhvr>
                                      <p:to>
                                        <p:strVal val="visible"/>
                                      </p:to>
                                    </p:set>
                                    <p:animEffect transition="in" filter="blinds(horizontal)">
                                      <p:cBhvr>
                                        <p:cTn id="24" dur="500"/>
                                        <p:tgtEl>
                                          <p:spTgt spid="23675"/>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3679">
                                            <p:txEl>
                                              <p:pRg st="4" end="4"/>
                                            </p:txEl>
                                          </p:spTgt>
                                        </p:tgtEl>
                                        <p:attrNameLst>
                                          <p:attrName>style.visibility</p:attrName>
                                        </p:attrNameLst>
                                      </p:cBhvr>
                                      <p:to>
                                        <p:strVal val="visible"/>
                                      </p:to>
                                    </p:set>
                                    <p:animEffect transition="in" filter="blinds(horizontal)">
                                      <p:cBhvr>
                                        <p:cTn id="29" dur="500"/>
                                        <p:tgtEl>
                                          <p:spTgt spid="23679">
                                            <p:txEl>
                                              <p:pRg st="4" end="4"/>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3679">
                                            <p:txEl>
                                              <p:pRg st="5" end="5"/>
                                            </p:txEl>
                                          </p:spTgt>
                                        </p:tgtEl>
                                        <p:attrNameLst>
                                          <p:attrName>style.visibility</p:attrName>
                                        </p:attrNameLst>
                                      </p:cBhvr>
                                      <p:to>
                                        <p:strVal val="visible"/>
                                      </p:to>
                                    </p:set>
                                    <p:animEffect transition="in" filter="blinds(horizontal)">
                                      <p:cBhvr>
                                        <p:cTn id="32" dur="500"/>
                                        <p:tgtEl>
                                          <p:spTgt spid="236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3679">
                                            <p:txEl>
                                              <p:pRg st="6" end="6"/>
                                            </p:txEl>
                                          </p:spTgt>
                                        </p:tgtEl>
                                        <p:attrNameLst>
                                          <p:attrName>style.visibility</p:attrName>
                                        </p:attrNameLst>
                                      </p:cBhvr>
                                      <p:to>
                                        <p:strVal val="visible"/>
                                      </p:to>
                                    </p:set>
                                    <p:animEffect transition="in" filter="blinds(horizontal)">
                                      <p:cBhvr>
                                        <p:cTn id="37" dur="500"/>
                                        <p:tgtEl>
                                          <p:spTgt spid="2367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3676"/>
                                        </p:tgtEl>
                                        <p:attrNameLst>
                                          <p:attrName>style.visibility</p:attrName>
                                        </p:attrNameLst>
                                      </p:cBhvr>
                                      <p:to>
                                        <p:strVal val="visible"/>
                                      </p:to>
                                    </p:set>
                                    <p:animEffect transition="in" filter="blinds(horizontal)">
                                      <p:cBhvr>
                                        <p:cTn id="42" dur="500"/>
                                        <p:tgtEl>
                                          <p:spTgt spid="23676"/>
                                        </p:tgtEl>
                                      </p:cBhvr>
                                    </p:animEffect>
                                  </p:childTnLst>
                                </p:cTn>
                              </p:par>
                              <p:par>
                                <p:cTn id="43" presetID="3" presetClass="entr" presetSubtype="10" fill="hold" nodeType="withEffect">
                                  <p:stCondLst>
                                    <p:cond delay="0"/>
                                  </p:stCondLst>
                                  <p:childTnLst>
                                    <p:set>
                                      <p:cBhvr>
                                        <p:cTn id="44" dur="1" fill="hold">
                                          <p:stCondLst>
                                            <p:cond delay="0"/>
                                          </p:stCondLst>
                                        </p:cTn>
                                        <p:tgtEl>
                                          <p:spTgt spid="23677"/>
                                        </p:tgtEl>
                                        <p:attrNameLst>
                                          <p:attrName>style.visibility</p:attrName>
                                        </p:attrNameLst>
                                      </p:cBhvr>
                                      <p:to>
                                        <p:strVal val="visible"/>
                                      </p:to>
                                    </p:set>
                                    <p:animEffect transition="in" filter="blinds(horizontal)">
                                      <p:cBhvr>
                                        <p:cTn id="45" dur="500"/>
                                        <p:tgtEl>
                                          <p:spTgt spid="23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idx="4294967295"/>
          </p:nvPr>
        </p:nvSpPr>
        <p:spPr/>
        <p:txBody>
          <a:bodyPr/>
          <a:lstStyle/>
          <a:p>
            <a:r>
              <a:rPr lang="zh-CN" altLang="en-US"/>
              <a:t>抓阄</a:t>
            </a:r>
          </a:p>
        </p:txBody>
      </p:sp>
      <p:sp>
        <p:nvSpPr>
          <p:cNvPr id="29698" name="Rectangle 3"/>
          <p:cNvSpPr>
            <a:spLocks noGrp="1"/>
          </p:cNvSpPr>
          <p:nvPr>
            <p:ph type="body" idx="4294967295"/>
          </p:nvPr>
        </p:nvSpPr>
        <p:spPr>
          <a:xfrm>
            <a:off x="838200" y="1381125"/>
            <a:ext cx="10515600" cy="5049838"/>
          </a:xfrm>
        </p:spPr>
        <p:txBody>
          <a:bodyPr/>
          <a:lstStyle/>
          <a:p>
            <a:r>
              <a:rPr kumimoji="1" lang="zh-CN" altLang="en-US">
                <a:solidFill>
                  <a:schemeClr val="tx1"/>
                </a:solidFill>
                <a:latin typeface="黑体" panose="02010609060101010101" pitchFamily="49" charset="-122"/>
              </a:rPr>
              <a:t>一袋中有</a:t>
            </a:r>
            <a:r>
              <a:rPr kumimoji="1" lang="en-US" altLang="zh-CN">
                <a:solidFill>
                  <a:schemeClr val="tx1"/>
                </a:solidFill>
                <a:latin typeface="黑体" panose="02010609060101010101" pitchFamily="49" charset="-122"/>
              </a:rPr>
              <a:t>n</a:t>
            </a:r>
            <a:r>
              <a:rPr kumimoji="1" lang="zh-CN" altLang="en-US">
                <a:solidFill>
                  <a:schemeClr val="tx1"/>
                </a:solidFill>
                <a:latin typeface="黑体" panose="02010609060101010101" pitchFamily="49" charset="-122"/>
              </a:rPr>
              <a:t>个黑球</a:t>
            </a:r>
            <a:r>
              <a:rPr kumimoji="1" lang="en-US" altLang="zh-CN">
                <a:solidFill>
                  <a:schemeClr val="tx1"/>
                </a:solidFill>
                <a:latin typeface="黑体" panose="02010609060101010101" pitchFamily="49" charset="-122"/>
              </a:rPr>
              <a:t>m</a:t>
            </a:r>
            <a:r>
              <a:rPr kumimoji="1" lang="zh-CN" altLang="en-US">
                <a:solidFill>
                  <a:schemeClr val="tx1"/>
                </a:solidFill>
                <a:latin typeface="黑体" panose="02010609060101010101" pitchFamily="49" charset="-122"/>
              </a:rPr>
              <a:t>个白球，现不放回从袋中进行摸球，求第</a:t>
            </a:r>
            <a:r>
              <a:rPr kumimoji="1" lang="en-US" altLang="zh-CN">
                <a:solidFill>
                  <a:schemeClr val="tx1"/>
                </a:solidFill>
                <a:latin typeface="黑体" panose="02010609060101010101" pitchFamily="49" charset="-122"/>
              </a:rPr>
              <a:t>k</a:t>
            </a:r>
            <a:r>
              <a:rPr kumimoji="1" lang="zh-CN" altLang="en-US">
                <a:solidFill>
                  <a:schemeClr val="tx1"/>
                </a:solidFill>
                <a:latin typeface="黑体" panose="02010609060101010101" pitchFamily="49" charset="-122"/>
              </a:rPr>
              <a:t>次摸到白球的概率，</a:t>
            </a:r>
            <a:r>
              <a:rPr kumimoji="1" lang="en-US" altLang="zh-CN">
                <a:solidFill>
                  <a:schemeClr val="tx1"/>
                </a:solidFill>
                <a:latin typeface="黑体" panose="02010609060101010101" pitchFamily="49" charset="-122"/>
              </a:rPr>
              <a:t>k=1,2,3,…,n+m</a:t>
            </a:r>
            <a:r>
              <a:rPr kumimoji="1" lang="zh-CN" altLang="en-US">
                <a:solidFill>
                  <a:schemeClr val="tx1"/>
                </a:solidFill>
                <a:latin typeface="黑体" panose="02010609060101010101" pitchFamily="49" charset="-122"/>
              </a:rPr>
              <a:t>。</a:t>
            </a:r>
            <a:endParaRPr kumimoji="1" lang="en-US" altLang="zh-CN">
              <a:solidFill>
                <a:schemeClr val="tx1"/>
              </a:solidFill>
              <a:latin typeface="黑体" panose="02010609060101010101" pitchFamily="49" charset="-122"/>
            </a:endParaRPr>
          </a:p>
          <a:p>
            <a:pPr lvl="1"/>
            <a:r>
              <a:rPr kumimoji="1" lang="zh-CN" altLang="en-US" sz="2400">
                <a:solidFill>
                  <a:schemeClr val="tx1"/>
                </a:solidFill>
                <a:latin typeface="黑体" panose="02010609060101010101" pitchFamily="49" charset="-122"/>
              </a:rPr>
              <a:t>为了证明先摸摸到白球的概率不会大些，设：</a:t>
            </a:r>
            <a:endParaRPr kumimoji="1" lang="en-US" altLang="zh-CN" sz="2400">
              <a:solidFill>
                <a:schemeClr val="tx1"/>
              </a:solidFill>
              <a:latin typeface="黑体" panose="02010609060101010101" pitchFamily="49" charset="-122"/>
            </a:endParaRPr>
          </a:p>
          <a:p>
            <a:pPr lvl="1"/>
            <a:r>
              <a:rPr kumimoji="1" lang="en-US" altLang="zh-CN" sz="2400">
                <a:solidFill>
                  <a:schemeClr val="tx1"/>
                </a:solidFill>
                <a:latin typeface="黑体" panose="02010609060101010101" pitchFamily="49" charset="-122"/>
              </a:rPr>
              <a:t>A</a:t>
            </a:r>
            <a:r>
              <a:rPr kumimoji="1" lang="en-US" altLang="zh-CN">
                <a:solidFill>
                  <a:schemeClr val="tx1"/>
                </a:solidFill>
                <a:latin typeface="黑体" panose="02010609060101010101" pitchFamily="49" charset="-122"/>
              </a:rPr>
              <a:t>k</a:t>
            </a:r>
            <a:r>
              <a:rPr kumimoji="1" lang="en-US" altLang="zh-CN" sz="2400">
                <a:solidFill>
                  <a:schemeClr val="tx1"/>
                </a:solidFill>
                <a:latin typeface="黑体" panose="02010609060101010101" pitchFamily="49" charset="-122"/>
              </a:rPr>
              <a:t>=</a:t>
            </a:r>
            <a:r>
              <a:rPr kumimoji="1" lang="zh-CN" altLang="en-US" sz="2400">
                <a:solidFill>
                  <a:schemeClr val="tx1"/>
                </a:solidFill>
                <a:latin typeface="黑体" panose="02010609060101010101" pitchFamily="49" charset="-122"/>
              </a:rPr>
              <a:t>“第</a:t>
            </a:r>
            <a:r>
              <a:rPr kumimoji="1" lang="en-US" altLang="zh-CN" sz="2400">
                <a:solidFill>
                  <a:schemeClr val="tx1"/>
                </a:solidFill>
                <a:latin typeface="黑体" panose="02010609060101010101" pitchFamily="49" charset="-122"/>
              </a:rPr>
              <a:t>k</a:t>
            </a:r>
            <a:r>
              <a:rPr kumimoji="1" lang="zh-CN" altLang="en-US" sz="2400">
                <a:solidFill>
                  <a:schemeClr val="tx1"/>
                </a:solidFill>
                <a:latin typeface="黑体" panose="02010609060101010101" pitchFamily="49" charset="-122"/>
              </a:rPr>
              <a:t>次摸到白球”，</a:t>
            </a:r>
            <a:r>
              <a:rPr kumimoji="1" lang="en-US" altLang="zh-CN" sz="2400">
                <a:solidFill>
                  <a:schemeClr val="tx1"/>
                </a:solidFill>
                <a:latin typeface="黑体" panose="02010609060101010101" pitchFamily="49" charset="-122"/>
              </a:rPr>
              <a:t>k=1,2,…,n+m</a:t>
            </a:r>
            <a:r>
              <a:rPr kumimoji="1" lang="zh-CN" altLang="en-US" sz="2400">
                <a:solidFill>
                  <a:schemeClr val="tx1"/>
                </a:solidFill>
                <a:latin typeface="黑体" panose="02010609060101010101" pitchFamily="49" charset="-122"/>
              </a:rPr>
              <a:t>。</a:t>
            </a:r>
            <a:endParaRPr kumimoji="1" lang="en-US" altLang="zh-CN" sz="2400">
              <a:solidFill>
                <a:schemeClr val="tx1"/>
              </a:solidFill>
              <a:latin typeface="黑体" panose="02010609060101010101" pitchFamily="49" charset="-122"/>
            </a:endParaRPr>
          </a:p>
          <a:p>
            <a:pPr lvl="1"/>
            <a:r>
              <a:rPr kumimoji="1" lang="zh-CN" altLang="en-US" sz="2400">
                <a:solidFill>
                  <a:schemeClr val="tx1"/>
                </a:solidFill>
                <a:latin typeface="黑体" panose="02010609060101010101" pitchFamily="49" charset="-122"/>
              </a:rPr>
              <a:t>现证明：对任意正整数</a:t>
            </a:r>
            <a:r>
              <a:rPr kumimoji="1" lang="en-US" altLang="zh-CN" sz="2400">
                <a:solidFill>
                  <a:schemeClr val="tx1"/>
                </a:solidFill>
                <a:latin typeface="黑体" panose="02010609060101010101" pitchFamily="49" charset="-122"/>
              </a:rPr>
              <a:t>k(1&lt;=k&lt;=n+m)</a:t>
            </a:r>
            <a:r>
              <a:rPr kumimoji="1" lang="zh-CN" altLang="en-US" sz="2400">
                <a:solidFill>
                  <a:schemeClr val="tx1"/>
                </a:solidFill>
                <a:latin typeface="黑体" panose="02010609060101010101" pitchFamily="49" charset="-122"/>
              </a:rPr>
              <a:t>，均有</a:t>
            </a:r>
            <a:r>
              <a:rPr kumimoji="1" lang="en-US" altLang="zh-CN" sz="2400">
                <a:solidFill>
                  <a:schemeClr val="tx1"/>
                </a:solidFill>
                <a:latin typeface="黑体" panose="02010609060101010101" pitchFamily="49" charset="-122"/>
              </a:rPr>
              <a:t>P(A</a:t>
            </a:r>
            <a:r>
              <a:rPr kumimoji="1" lang="en-US" altLang="zh-CN">
                <a:solidFill>
                  <a:schemeClr val="tx1"/>
                </a:solidFill>
                <a:latin typeface="黑体" panose="02010609060101010101" pitchFamily="49" charset="-122"/>
              </a:rPr>
              <a:t>k</a:t>
            </a:r>
            <a:r>
              <a:rPr kumimoji="1" lang="en-US" altLang="zh-CN" sz="2400">
                <a:solidFill>
                  <a:schemeClr val="tx1"/>
                </a:solidFill>
                <a:latin typeface="黑体" panose="02010609060101010101" pitchFamily="49" charset="-122"/>
              </a:rPr>
              <a:t>)=m/(n+m)</a:t>
            </a:r>
            <a:r>
              <a:rPr kumimoji="1" lang="zh-CN" altLang="en-US" sz="2400">
                <a:solidFill>
                  <a:schemeClr val="tx1"/>
                </a:solidFill>
                <a:latin typeface="黑体" panose="02010609060101010101" pitchFamily="49" charset="-122"/>
              </a:rPr>
              <a:t>。</a:t>
            </a:r>
            <a:endParaRPr kumimoji="1" lang="en-US" altLang="zh-CN" sz="2400">
              <a:solidFill>
                <a:schemeClr val="tx1"/>
              </a:solidFill>
              <a:latin typeface="黑体" panose="02010609060101010101" pitchFamily="49" charset="-122"/>
            </a:endParaRPr>
          </a:p>
          <a:p>
            <a:pPr lvl="1"/>
            <a:r>
              <a:rPr kumimoji="1" lang="zh-CN" altLang="en-US" sz="2400">
                <a:solidFill>
                  <a:schemeClr val="tx1"/>
                </a:solidFill>
                <a:latin typeface="黑体" panose="02010609060101010101" pitchFamily="49" charset="-122"/>
                <a:sym typeface="Wingdings" panose="05000000000000000000" pitchFamily="2" charset="2"/>
              </a:rPr>
              <a:t>证明：</a:t>
            </a:r>
            <a:r>
              <a:rPr kumimoji="1" lang="en-US" altLang="zh-CN" sz="2400">
                <a:solidFill>
                  <a:schemeClr val="tx1"/>
                </a:solidFill>
                <a:latin typeface="黑体" panose="02010609060101010101" pitchFamily="49" charset="-122"/>
                <a:sym typeface="Wingdings" panose="05000000000000000000" pitchFamily="2" charset="2"/>
              </a:rPr>
              <a:t>(</a:t>
            </a:r>
            <a:r>
              <a:rPr kumimoji="1" lang="zh-CN" altLang="en-US" sz="2400">
                <a:solidFill>
                  <a:schemeClr val="tx1"/>
                </a:solidFill>
                <a:latin typeface="黑体" panose="02010609060101010101" pitchFamily="49" charset="-122"/>
                <a:sym typeface="Wingdings" panose="05000000000000000000" pitchFamily="2" charset="2"/>
              </a:rPr>
              <a:t>数学归纳法</a:t>
            </a:r>
            <a:r>
              <a:rPr kumimoji="1" lang="en-US" altLang="zh-CN" sz="2400">
                <a:solidFill>
                  <a:schemeClr val="tx1"/>
                </a:solidFill>
                <a:latin typeface="黑体" panose="02010609060101010101" pitchFamily="49" charset="-122"/>
              </a:rPr>
              <a:t>)</a:t>
            </a:r>
            <a:r>
              <a:rPr kumimoji="1" lang="zh-CN" altLang="en-US" sz="2400">
                <a:solidFill>
                  <a:schemeClr val="tx1"/>
                </a:solidFill>
                <a:latin typeface="黑体" panose="02010609060101010101" pitchFamily="49" charset="-122"/>
              </a:rPr>
              <a:t>显然</a:t>
            </a:r>
            <a:r>
              <a:rPr kumimoji="1" lang="en-US" altLang="zh-CN" sz="2400">
                <a:solidFill>
                  <a:schemeClr val="tx1"/>
                </a:solidFill>
                <a:latin typeface="黑体" panose="02010609060101010101" pitchFamily="49" charset="-122"/>
              </a:rPr>
              <a:t>P(A</a:t>
            </a:r>
            <a:r>
              <a:rPr kumimoji="1" lang="en-US" altLang="zh-CN">
                <a:solidFill>
                  <a:schemeClr val="tx1"/>
                </a:solidFill>
                <a:latin typeface="黑体" panose="02010609060101010101" pitchFamily="49" charset="-122"/>
              </a:rPr>
              <a:t>1</a:t>
            </a:r>
            <a:r>
              <a:rPr kumimoji="1" lang="en-US" altLang="zh-CN" sz="2400">
                <a:solidFill>
                  <a:schemeClr val="tx1"/>
                </a:solidFill>
                <a:latin typeface="黑体" panose="02010609060101010101" pitchFamily="49" charset="-122"/>
              </a:rPr>
              <a:t>)=m/(n+m)</a:t>
            </a:r>
            <a:r>
              <a:rPr kumimoji="1" lang="zh-CN" altLang="en-US" sz="2400">
                <a:solidFill>
                  <a:schemeClr val="tx1"/>
                </a:solidFill>
                <a:latin typeface="黑体" panose="02010609060101010101" pitchFamily="49" charset="-122"/>
              </a:rPr>
              <a:t>。现设</a:t>
            </a:r>
            <a:r>
              <a:rPr kumimoji="1" lang="en-US" altLang="zh-CN" sz="2400">
                <a:solidFill>
                  <a:schemeClr val="tx1"/>
                </a:solidFill>
                <a:latin typeface="黑体" panose="02010609060101010101" pitchFamily="49" charset="-122"/>
              </a:rPr>
              <a:t>k=j</a:t>
            </a:r>
            <a:r>
              <a:rPr kumimoji="1" lang="zh-CN" altLang="en-US" sz="2400">
                <a:solidFill>
                  <a:schemeClr val="tx1"/>
                </a:solidFill>
                <a:latin typeface="黑体" panose="02010609060101010101" pitchFamily="49" charset="-122"/>
              </a:rPr>
              <a:t>时结论成立</a:t>
            </a:r>
            <a:r>
              <a:rPr kumimoji="1" lang="en-US" altLang="zh-CN" sz="2400">
                <a:solidFill>
                  <a:schemeClr val="tx1"/>
                </a:solidFill>
                <a:latin typeface="黑体" panose="02010609060101010101" pitchFamily="49" charset="-122"/>
              </a:rPr>
              <a:t>(</a:t>
            </a:r>
            <a:r>
              <a:rPr kumimoji="1" lang="zh-CN" altLang="en-US" sz="2400">
                <a:solidFill>
                  <a:schemeClr val="tx1"/>
                </a:solidFill>
                <a:latin typeface="黑体" panose="02010609060101010101" pitchFamily="49" charset="-122"/>
              </a:rPr>
              <a:t>即第</a:t>
            </a:r>
            <a:r>
              <a:rPr kumimoji="1" lang="en-US" altLang="zh-CN" sz="2400">
                <a:solidFill>
                  <a:schemeClr val="tx1"/>
                </a:solidFill>
                <a:latin typeface="黑体" panose="02010609060101010101" pitchFamily="49" charset="-122"/>
              </a:rPr>
              <a:t>j</a:t>
            </a:r>
            <a:r>
              <a:rPr kumimoji="1" lang="zh-CN" altLang="en-US" sz="2400">
                <a:solidFill>
                  <a:schemeClr val="tx1"/>
                </a:solidFill>
                <a:latin typeface="黑体" panose="02010609060101010101" pitchFamily="49" charset="-122"/>
              </a:rPr>
              <a:t>次摸到白球的概率为袋中白球数比袋中总球数</a:t>
            </a:r>
            <a:r>
              <a:rPr kumimoji="1" lang="en-US" altLang="zh-CN" sz="2400">
                <a:solidFill>
                  <a:schemeClr val="tx1"/>
                </a:solidFill>
                <a:latin typeface="黑体" panose="02010609060101010101" pitchFamily="49" charset="-122"/>
              </a:rPr>
              <a:t>)</a:t>
            </a:r>
            <a:r>
              <a:rPr kumimoji="1" lang="zh-CN" altLang="en-US" sz="2400">
                <a:solidFill>
                  <a:schemeClr val="tx1"/>
                </a:solidFill>
                <a:latin typeface="黑体" panose="02010609060101010101" pitchFamily="49" charset="-122"/>
              </a:rPr>
              <a:t>，则</a:t>
            </a:r>
            <a:endParaRPr kumimoji="1" lang="en-US" altLang="zh-CN" sz="2400">
              <a:solidFill>
                <a:schemeClr val="tx1"/>
              </a:solidFill>
              <a:latin typeface="黑体" panose="02010609060101010101" pitchFamily="49" charset="-122"/>
            </a:endParaRPr>
          </a:p>
          <a:p>
            <a:pPr lvl="3">
              <a:lnSpc>
                <a:spcPct val="110000"/>
              </a:lnSpc>
            </a:pPr>
            <a:r>
              <a:rPr kumimoji="1" lang="en-US" altLang="zh-CN" sz="2400">
                <a:solidFill>
                  <a:schemeClr val="tx1"/>
                </a:solidFill>
                <a:latin typeface="黑体" panose="02010609060101010101" pitchFamily="49" charset="-122"/>
              </a:rPr>
              <a:t>P(A</a:t>
            </a:r>
            <a:r>
              <a:rPr kumimoji="1" lang="en-US" altLang="zh-CN">
                <a:solidFill>
                  <a:schemeClr val="tx1"/>
                </a:solidFill>
                <a:latin typeface="黑体" panose="02010609060101010101" pitchFamily="49" charset="-122"/>
              </a:rPr>
              <a:t>j+1</a:t>
            </a:r>
            <a:r>
              <a:rPr kumimoji="1" lang="en-US" altLang="zh-CN" sz="2400">
                <a:solidFill>
                  <a:schemeClr val="tx1"/>
                </a:solidFill>
                <a:latin typeface="黑体" panose="02010609060101010101" pitchFamily="49" charset="-122"/>
              </a:rPr>
              <a:t>)=P(A</a:t>
            </a:r>
            <a:r>
              <a:rPr kumimoji="1" lang="en-US" altLang="zh-CN">
                <a:solidFill>
                  <a:schemeClr val="tx1"/>
                </a:solidFill>
                <a:latin typeface="黑体" panose="02010609060101010101" pitchFamily="49" charset="-122"/>
              </a:rPr>
              <a:t>1</a:t>
            </a:r>
            <a:r>
              <a:rPr kumimoji="1" lang="en-US" altLang="zh-CN" sz="2400">
                <a:solidFill>
                  <a:schemeClr val="tx1"/>
                </a:solidFill>
                <a:latin typeface="黑体" panose="02010609060101010101" pitchFamily="49" charset="-122"/>
              </a:rPr>
              <a:t>)P(A</a:t>
            </a:r>
            <a:r>
              <a:rPr kumimoji="1" lang="en-US" altLang="zh-CN">
                <a:solidFill>
                  <a:schemeClr val="tx1"/>
                </a:solidFill>
                <a:latin typeface="黑体" panose="02010609060101010101" pitchFamily="49" charset="-122"/>
              </a:rPr>
              <a:t>j+1</a:t>
            </a:r>
            <a:r>
              <a:rPr kumimoji="1" lang="en-US" altLang="zh-CN" sz="2400">
                <a:solidFill>
                  <a:schemeClr val="tx1"/>
                </a:solidFill>
                <a:latin typeface="黑体" panose="02010609060101010101" pitchFamily="49" charset="-122"/>
              </a:rPr>
              <a:t>|A</a:t>
            </a:r>
            <a:r>
              <a:rPr kumimoji="1" lang="en-US" altLang="zh-CN">
                <a:solidFill>
                  <a:schemeClr val="tx1"/>
                </a:solidFill>
                <a:latin typeface="黑体" panose="02010609060101010101" pitchFamily="49" charset="-122"/>
              </a:rPr>
              <a:t>1</a:t>
            </a:r>
            <a:r>
              <a:rPr kumimoji="1" lang="en-US" altLang="zh-CN" sz="2400">
                <a:solidFill>
                  <a:schemeClr val="tx1"/>
                </a:solidFill>
                <a:latin typeface="黑体" panose="02010609060101010101" pitchFamily="49" charset="-122"/>
              </a:rPr>
              <a:t>)+P(</a:t>
            </a:r>
            <a:r>
              <a:rPr kumimoji="1" lang="en-US" altLang="zh-CN" sz="2400">
                <a:solidFill>
                  <a:schemeClr val="tx1"/>
                </a:solidFill>
                <a:latin typeface="黑体" panose="02010609060101010101" pitchFamily="49" charset="-122"/>
                <a:sym typeface="Symbol" panose="05050102010706020507" pitchFamily="18" charset="2"/>
              </a:rPr>
              <a:t></a:t>
            </a:r>
            <a:r>
              <a:rPr kumimoji="1" lang="en-US" altLang="zh-CN" sz="2400">
                <a:solidFill>
                  <a:schemeClr val="tx1"/>
                </a:solidFill>
                <a:latin typeface="黑体" panose="02010609060101010101" pitchFamily="49" charset="-122"/>
              </a:rPr>
              <a:t>A</a:t>
            </a:r>
            <a:r>
              <a:rPr kumimoji="1" lang="en-US" altLang="zh-CN">
                <a:solidFill>
                  <a:schemeClr val="tx1"/>
                </a:solidFill>
                <a:latin typeface="黑体" panose="02010609060101010101" pitchFamily="49" charset="-122"/>
              </a:rPr>
              <a:t>1</a:t>
            </a:r>
            <a:r>
              <a:rPr kumimoji="1" lang="en-US" altLang="zh-CN" sz="2400">
                <a:solidFill>
                  <a:schemeClr val="tx1"/>
                </a:solidFill>
                <a:latin typeface="黑体" panose="02010609060101010101" pitchFamily="49" charset="-122"/>
              </a:rPr>
              <a:t>)P(A</a:t>
            </a:r>
            <a:r>
              <a:rPr kumimoji="1" lang="en-US" altLang="zh-CN">
                <a:solidFill>
                  <a:schemeClr val="tx1"/>
                </a:solidFill>
                <a:latin typeface="黑体" panose="02010609060101010101" pitchFamily="49" charset="-122"/>
              </a:rPr>
              <a:t>j+1</a:t>
            </a:r>
            <a:r>
              <a:rPr kumimoji="1" lang="en-US" altLang="zh-CN" sz="2400">
                <a:solidFill>
                  <a:schemeClr val="tx1"/>
                </a:solidFill>
                <a:latin typeface="黑体" panose="02010609060101010101" pitchFamily="49" charset="-122"/>
              </a:rPr>
              <a:t>|</a:t>
            </a:r>
            <a:r>
              <a:rPr kumimoji="1" lang="en-US" altLang="zh-CN" sz="2400">
                <a:solidFill>
                  <a:schemeClr val="tx1"/>
                </a:solidFill>
                <a:latin typeface="黑体" panose="02010609060101010101" pitchFamily="49" charset="-122"/>
                <a:sym typeface="Symbol" panose="05050102010706020507" pitchFamily="18" charset="2"/>
              </a:rPr>
              <a:t></a:t>
            </a:r>
            <a:r>
              <a:rPr kumimoji="1" lang="en-US" altLang="zh-CN" sz="2400">
                <a:solidFill>
                  <a:schemeClr val="tx1"/>
                </a:solidFill>
                <a:latin typeface="黑体" panose="02010609060101010101" pitchFamily="49" charset="-122"/>
              </a:rPr>
              <a:t>A</a:t>
            </a:r>
            <a:r>
              <a:rPr kumimoji="1" lang="en-US" altLang="zh-CN">
                <a:solidFill>
                  <a:schemeClr val="tx1"/>
                </a:solidFill>
                <a:latin typeface="黑体" panose="02010609060101010101" pitchFamily="49" charset="-122"/>
              </a:rPr>
              <a:t>1</a:t>
            </a:r>
            <a:r>
              <a:rPr kumimoji="1" lang="en-US" altLang="zh-CN" sz="2400">
                <a:solidFill>
                  <a:schemeClr val="tx1"/>
                </a:solidFill>
                <a:latin typeface="黑体" panose="02010609060101010101" pitchFamily="49" charset="-122"/>
              </a:rPr>
              <a:t>)</a:t>
            </a:r>
          </a:p>
          <a:p>
            <a:pPr lvl="3">
              <a:lnSpc>
                <a:spcPct val="110000"/>
              </a:lnSpc>
            </a:pPr>
            <a:r>
              <a:rPr kumimoji="1" lang="en-US" altLang="zh-CN" sz="2400">
                <a:solidFill>
                  <a:schemeClr val="tx1"/>
                </a:solidFill>
                <a:latin typeface="黑体" panose="02010609060101010101" pitchFamily="49" charset="-122"/>
              </a:rPr>
              <a:t>=m/(m+n)*(m-1)/(m+n-1) + n/(m+n)*m/(m+n-1)=m/(m+n)</a:t>
            </a:r>
          </a:p>
          <a:p>
            <a:pPr lvl="3">
              <a:lnSpc>
                <a:spcPct val="110000"/>
              </a:lnSpc>
            </a:pPr>
            <a:r>
              <a:rPr kumimoji="1" lang="zh-CN" altLang="en-US" sz="2400">
                <a:solidFill>
                  <a:schemeClr val="tx1"/>
                </a:solidFill>
                <a:latin typeface="黑体" panose="02010609060101010101" pitchFamily="49" charset="-122"/>
              </a:rPr>
              <a:t>其中</a:t>
            </a:r>
            <a:r>
              <a:rPr kumimoji="1" lang="en-US" altLang="zh-CN" sz="2400">
                <a:solidFill>
                  <a:schemeClr val="tx1"/>
                </a:solidFill>
                <a:latin typeface="黑体" panose="02010609060101010101" pitchFamily="49" charset="-122"/>
              </a:rPr>
              <a:t>P(A</a:t>
            </a:r>
            <a:r>
              <a:rPr kumimoji="1" lang="en-US" altLang="zh-CN">
                <a:solidFill>
                  <a:schemeClr val="tx1"/>
                </a:solidFill>
                <a:latin typeface="黑体" panose="02010609060101010101" pitchFamily="49" charset="-122"/>
              </a:rPr>
              <a:t>j+1</a:t>
            </a:r>
            <a:r>
              <a:rPr kumimoji="1" lang="en-US" altLang="zh-CN" sz="2400">
                <a:solidFill>
                  <a:schemeClr val="tx1"/>
                </a:solidFill>
                <a:latin typeface="黑体" panose="02010609060101010101" pitchFamily="49" charset="-122"/>
              </a:rPr>
              <a:t>|A</a:t>
            </a:r>
            <a:r>
              <a:rPr kumimoji="1" lang="en-US" altLang="zh-CN">
                <a:solidFill>
                  <a:schemeClr val="tx1"/>
                </a:solidFill>
                <a:latin typeface="黑体" panose="02010609060101010101" pitchFamily="49" charset="-122"/>
              </a:rPr>
              <a:t>1</a:t>
            </a:r>
            <a:r>
              <a:rPr kumimoji="1" lang="en-US" altLang="zh-CN" sz="2400">
                <a:solidFill>
                  <a:schemeClr val="tx1"/>
                </a:solidFill>
                <a:latin typeface="黑体" panose="02010609060101010101" pitchFamily="49" charset="-122"/>
              </a:rPr>
              <a:t>)</a:t>
            </a:r>
            <a:r>
              <a:rPr kumimoji="1" lang="zh-CN" altLang="en-US" sz="2400">
                <a:solidFill>
                  <a:schemeClr val="tx1"/>
                </a:solidFill>
                <a:latin typeface="黑体" panose="02010609060101010101" pitchFamily="49" charset="-122"/>
              </a:rPr>
              <a:t>等于从装有</a:t>
            </a:r>
            <a:r>
              <a:rPr kumimoji="1" lang="en-US" altLang="zh-CN" sz="2400">
                <a:solidFill>
                  <a:schemeClr val="tx1"/>
                </a:solidFill>
                <a:latin typeface="黑体" panose="02010609060101010101" pitchFamily="49" charset="-122"/>
              </a:rPr>
              <a:t>n</a:t>
            </a:r>
            <a:r>
              <a:rPr kumimoji="1" lang="zh-CN" altLang="en-US" sz="2400">
                <a:solidFill>
                  <a:schemeClr val="tx1"/>
                </a:solidFill>
                <a:latin typeface="黑体" panose="02010609060101010101" pitchFamily="49" charset="-122"/>
              </a:rPr>
              <a:t>个黑球</a:t>
            </a:r>
            <a:r>
              <a:rPr kumimoji="1" lang="en-US" altLang="zh-CN" sz="2400">
                <a:solidFill>
                  <a:schemeClr val="tx1"/>
                </a:solidFill>
                <a:latin typeface="黑体" panose="02010609060101010101" pitchFamily="49" charset="-122"/>
              </a:rPr>
              <a:t>m-1</a:t>
            </a:r>
            <a:r>
              <a:rPr kumimoji="1" lang="zh-CN" altLang="en-US" sz="2400">
                <a:solidFill>
                  <a:schemeClr val="tx1"/>
                </a:solidFill>
                <a:latin typeface="黑体" panose="02010609060101010101" pitchFamily="49" charset="-122"/>
              </a:rPr>
              <a:t>个白球的袋中第</a:t>
            </a:r>
            <a:r>
              <a:rPr kumimoji="1" lang="en-US" altLang="zh-CN" sz="2400">
                <a:solidFill>
                  <a:schemeClr val="tx1"/>
                </a:solidFill>
                <a:latin typeface="黑体" panose="02010609060101010101" pitchFamily="49" charset="-122"/>
              </a:rPr>
              <a:t>j</a:t>
            </a:r>
            <a:r>
              <a:rPr kumimoji="1" lang="zh-CN" altLang="en-US" sz="2400">
                <a:solidFill>
                  <a:schemeClr val="tx1"/>
                </a:solidFill>
                <a:latin typeface="黑体" panose="02010609060101010101" pitchFamily="49" charset="-122"/>
              </a:rPr>
              <a:t>次摸到白球的概率，由归纳假设它为</a:t>
            </a:r>
            <a:r>
              <a:rPr kumimoji="1" lang="en-US" altLang="zh-CN" sz="2400">
                <a:solidFill>
                  <a:schemeClr val="tx1"/>
                </a:solidFill>
                <a:latin typeface="黑体" panose="02010609060101010101" pitchFamily="49" charset="-122"/>
              </a:rPr>
              <a:t>(m-1)/(m-1+n)</a:t>
            </a:r>
            <a:r>
              <a:rPr kumimoji="1" lang="zh-CN" altLang="en-US" sz="2400">
                <a:solidFill>
                  <a:schemeClr val="tx1"/>
                </a:solidFill>
                <a:latin typeface="黑体" panose="02010609060101010101" pitchFamily="49" charset="-122"/>
              </a:rPr>
              <a:t>，类似地有</a:t>
            </a:r>
            <a:r>
              <a:rPr kumimoji="1" lang="en-US" altLang="zh-CN" sz="2400">
                <a:solidFill>
                  <a:schemeClr val="tx1"/>
                </a:solidFill>
                <a:latin typeface="黑体" panose="02010609060101010101" pitchFamily="49" charset="-122"/>
              </a:rPr>
              <a:t>P(A</a:t>
            </a:r>
            <a:r>
              <a:rPr kumimoji="1" lang="en-US" altLang="zh-CN">
                <a:solidFill>
                  <a:schemeClr val="tx1"/>
                </a:solidFill>
                <a:latin typeface="黑体" panose="02010609060101010101" pitchFamily="49" charset="-122"/>
              </a:rPr>
              <a:t>j+1</a:t>
            </a:r>
            <a:r>
              <a:rPr kumimoji="1" lang="en-US" altLang="zh-CN" sz="2400">
                <a:solidFill>
                  <a:schemeClr val="tx1"/>
                </a:solidFill>
                <a:latin typeface="黑体" panose="02010609060101010101" pitchFamily="49" charset="-122"/>
              </a:rPr>
              <a:t>|</a:t>
            </a:r>
            <a:r>
              <a:rPr kumimoji="1" lang="en-US" altLang="zh-CN" sz="2400">
                <a:solidFill>
                  <a:schemeClr val="tx1"/>
                </a:solidFill>
                <a:latin typeface="黑体" panose="02010609060101010101" pitchFamily="49" charset="-122"/>
                <a:sym typeface="Symbol" panose="05050102010706020507" pitchFamily="18" charset="2"/>
              </a:rPr>
              <a:t></a:t>
            </a:r>
            <a:r>
              <a:rPr kumimoji="1" lang="en-US" altLang="zh-CN" sz="2400">
                <a:solidFill>
                  <a:schemeClr val="tx1"/>
                </a:solidFill>
                <a:latin typeface="黑体" panose="02010609060101010101" pitchFamily="49" charset="-122"/>
              </a:rPr>
              <a:t>A</a:t>
            </a:r>
            <a:r>
              <a:rPr kumimoji="1" lang="en-US" altLang="zh-CN">
                <a:solidFill>
                  <a:schemeClr val="tx1"/>
                </a:solidFill>
                <a:latin typeface="黑体" panose="02010609060101010101" pitchFamily="49" charset="-122"/>
              </a:rPr>
              <a:t>1</a:t>
            </a:r>
            <a:r>
              <a:rPr kumimoji="1" lang="en-US" altLang="zh-CN" sz="2400">
                <a:solidFill>
                  <a:schemeClr val="tx1"/>
                </a:solidFill>
                <a:latin typeface="黑体" panose="02010609060101010101" pitchFamily="49" charset="-122"/>
              </a:rPr>
              <a:t>)=m/(m+n-1)</a:t>
            </a:r>
            <a:r>
              <a:rPr kumimoji="1" lang="zh-CN" altLang="en-US" sz="2400">
                <a:solidFill>
                  <a:schemeClr val="tx1"/>
                </a:solidFill>
                <a:latin typeface="黑体" panose="02010609060101010101" pitchFamily="49" charset="-122"/>
              </a:rPr>
              <a:t>。于是，结论得证。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animEffect transition="in" filter="blinds(horizontal)">
                                      <p:cBhvr>
                                        <p:cTn id="7" dur="500"/>
                                        <p:tgtEl>
                                          <p:spTgt spid="296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698">
                                            <p:txEl>
                                              <p:pRg st="1" end="1"/>
                                            </p:txEl>
                                          </p:spTgt>
                                        </p:tgtEl>
                                        <p:attrNameLst>
                                          <p:attrName>style.visibility</p:attrName>
                                        </p:attrNameLst>
                                      </p:cBhvr>
                                      <p:to>
                                        <p:strVal val="visible"/>
                                      </p:to>
                                    </p:set>
                                    <p:animEffect transition="in" filter="blinds(horizontal)">
                                      <p:cBhvr>
                                        <p:cTn id="12" dur="500"/>
                                        <p:tgtEl>
                                          <p:spTgt spid="29698">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9698">
                                            <p:txEl>
                                              <p:pRg st="2" end="2"/>
                                            </p:txEl>
                                          </p:spTgt>
                                        </p:tgtEl>
                                        <p:attrNameLst>
                                          <p:attrName>style.visibility</p:attrName>
                                        </p:attrNameLst>
                                      </p:cBhvr>
                                      <p:to>
                                        <p:strVal val="visible"/>
                                      </p:to>
                                    </p:set>
                                    <p:animEffect transition="in" filter="blinds(horizontal)">
                                      <p:cBhvr>
                                        <p:cTn id="15" dur="500"/>
                                        <p:tgtEl>
                                          <p:spTgt spid="2969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Par">
                                  <p:stCondLst>
                                    <p:cond delay="0"/>
                                  </p:stCondLst>
                                  <p:childTnLst>
                                    <p:set>
                                      <p:cBhvr>
                                        <p:cTn id="19" dur="1" fill="hold">
                                          <p:stCondLst>
                                            <p:cond delay="0"/>
                                          </p:stCondLst>
                                        </p:cTn>
                                        <p:tgtEl>
                                          <p:spTgt spid="29698">
                                            <p:txEl>
                                              <p:pRg st="3" end="3"/>
                                            </p:txEl>
                                          </p:spTgt>
                                        </p:tgtEl>
                                        <p:attrNameLst>
                                          <p:attrName>style.visibility</p:attrName>
                                        </p:attrNameLst>
                                      </p:cBhvr>
                                      <p:to>
                                        <p:strVal val="visible"/>
                                      </p:to>
                                    </p:set>
                                    <p:animEffect transition="in" filter="blinds(horizontal)">
                                      <p:cBhvr>
                                        <p:cTn id="20" dur="500"/>
                                        <p:tgtEl>
                                          <p:spTgt spid="2969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9698">
                                            <p:txEl>
                                              <p:pRg st="4" end="4"/>
                                            </p:txEl>
                                          </p:spTgt>
                                        </p:tgtEl>
                                        <p:attrNameLst>
                                          <p:attrName>style.visibility</p:attrName>
                                        </p:attrNameLst>
                                      </p:cBhvr>
                                      <p:to>
                                        <p:strVal val="visible"/>
                                      </p:to>
                                    </p:set>
                                    <p:animEffect transition="in" filter="blinds(horizontal)">
                                      <p:cBhvr>
                                        <p:cTn id="25" dur="500"/>
                                        <p:tgtEl>
                                          <p:spTgt spid="29698">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9698">
                                            <p:txEl>
                                              <p:pRg st="5" end="5"/>
                                            </p:txEl>
                                          </p:spTgt>
                                        </p:tgtEl>
                                        <p:attrNameLst>
                                          <p:attrName>style.visibility</p:attrName>
                                        </p:attrNameLst>
                                      </p:cBhvr>
                                      <p:to>
                                        <p:strVal val="visible"/>
                                      </p:to>
                                    </p:set>
                                    <p:animEffect transition="in" filter="blinds(horizontal)">
                                      <p:cBhvr>
                                        <p:cTn id="30" dur="500"/>
                                        <p:tgtEl>
                                          <p:spTgt spid="29698">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9698">
                                            <p:txEl>
                                              <p:pRg st="6" end="6"/>
                                            </p:txEl>
                                          </p:spTgt>
                                        </p:tgtEl>
                                        <p:attrNameLst>
                                          <p:attrName>style.visibility</p:attrName>
                                        </p:attrNameLst>
                                      </p:cBhvr>
                                      <p:to>
                                        <p:strVal val="visible"/>
                                      </p:to>
                                    </p:set>
                                    <p:animEffect transition="in" filter="blinds(horizontal)">
                                      <p:cBhvr>
                                        <p:cTn id="35" dur="500"/>
                                        <p:tgtEl>
                                          <p:spTgt spid="29698">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9698">
                                            <p:txEl>
                                              <p:pRg st="7" end="7"/>
                                            </p:txEl>
                                          </p:spTgt>
                                        </p:tgtEl>
                                        <p:attrNameLst>
                                          <p:attrName>style.visibility</p:attrName>
                                        </p:attrNameLst>
                                      </p:cBhvr>
                                      <p:to>
                                        <p:strVal val="visible"/>
                                      </p:to>
                                    </p:set>
                                    <p:animEffect transition="in" filter="blinds(horizontal)">
                                      <p:cBhvr>
                                        <p:cTn id="40" dur="500"/>
                                        <p:tgtEl>
                                          <p:spTgt spid="2969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idx="4294967295"/>
          </p:nvPr>
        </p:nvSpPr>
        <p:spPr/>
        <p:txBody>
          <a:bodyPr/>
          <a:lstStyle/>
          <a:p>
            <a:pPr eaLnBrk="1" hangingPunct="1"/>
            <a:r>
              <a:rPr kumimoji="1" lang="zh-CN" altLang="en-US"/>
              <a:t>随机事件与概率</a:t>
            </a:r>
          </a:p>
        </p:txBody>
      </p:sp>
      <p:sp>
        <p:nvSpPr>
          <p:cNvPr id="16386" name="Rectangle 3"/>
          <p:cNvSpPr>
            <a:spLocks noGrp="1"/>
          </p:cNvSpPr>
          <p:nvPr>
            <p:ph type="body" idx="4294967295"/>
          </p:nvPr>
        </p:nvSpPr>
        <p:spPr>
          <a:xfrm>
            <a:off x="838200" y="1381125"/>
            <a:ext cx="10591800" cy="5083175"/>
          </a:xfrm>
        </p:spPr>
        <p:txBody>
          <a:bodyPr/>
          <a:lstStyle/>
          <a:p>
            <a:pPr eaLnBrk="1" hangingPunct="1"/>
            <a:r>
              <a:rPr kumimoji="1" lang="zh-CN" altLang="en-US" sz="3600" dirty="0">
                <a:solidFill>
                  <a:schemeClr val="tx2"/>
                </a:solidFill>
                <a:latin typeface="黑体" panose="02010609060101010101" pitchFamily="49" charset="-122"/>
              </a:rPr>
              <a:t> 自然界中各种现象可以区分为两种：确定性现象  </a:t>
            </a:r>
          </a:p>
          <a:p>
            <a:pPr eaLnBrk="1" hangingPunct="1">
              <a:buFont typeface="Arial" panose="020B0604020202020204" pitchFamily="34" charset="0"/>
              <a:buNone/>
            </a:pPr>
            <a:r>
              <a:rPr kumimoji="1" lang="zh-CN" altLang="en-US" sz="3600" dirty="0">
                <a:solidFill>
                  <a:schemeClr val="tx2"/>
                </a:solidFill>
                <a:latin typeface="黑体" panose="02010609060101010101" pitchFamily="49" charset="-122"/>
              </a:rPr>
              <a:t>   与随机现象</a:t>
            </a:r>
          </a:p>
          <a:p>
            <a:pPr eaLnBrk="1" hangingPunct="1"/>
            <a:r>
              <a:rPr kumimoji="1" lang="zh-CN" altLang="en-US" sz="3600" dirty="0">
                <a:solidFill>
                  <a:schemeClr val="tx2"/>
                </a:solidFill>
                <a:latin typeface="黑体" panose="02010609060101010101" pitchFamily="49" charset="-122"/>
              </a:rPr>
              <a:t> 确定性现象：在一定条件下必然会出现的现象</a:t>
            </a:r>
          </a:p>
          <a:p>
            <a:pPr eaLnBrk="1" hangingPunct="1"/>
            <a:r>
              <a:rPr kumimoji="1" lang="zh-CN" altLang="en-US" sz="3600" dirty="0">
                <a:solidFill>
                  <a:schemeClr val="tx2"/>
                </a:solidFill>
                <a:latin typeface="黑体" panose="02010609060101010101" pitchFamily="49" charset="-122"/>
              </a:rPr>
              <a:t> 随机现象：在一定的条件下，可能出现多种结   </a:t>
            </a:r>
          </a:p>
          <a:p>
            <a:pPr eaLnBrk="1" hangingPunct="1">
              <a:buFont typeface="Arial" panose="020B0604020202020204" pitchFamily="34" charset="0"/>
              <a:buNone/>
            </a:pPr>
            <a:r>
              <a:rPr kumimoji="1" lang="zh-CN" altLang="en-US" sz="3600" dirty="0">
                <a:solidFill>
                  <a:schemeClr val="tx2"/>
                </a:solidFill>
                <a:latin typeface="黑体" panose="02010609060101010101" pitchFamily="49" charset="-122"/>
              </a:rPr>
              <a:t>   果，而在试验之前无法预知其确切的结果，也无   </a:t>
            </a:r>
          </a:p>
          <a:p>
            <a:pPr eaLnBrk="1" hangingPunct="1">
              <a:buFont typeface="Arial" panose="020B0604020202020204" pitchFamily="34" charset="0"/>
              <a:buNone/>
            </a:pPr>
            <a:r>
              <a:rPr kumimoji="1" lang="zh-CN" altLang="en-US" sz="3600" dirty="0">
                <a:solidFill>
                  <a:schemeClr val="tx2"/>
                </a:solidFill>
                <a:latin typeface="黑体" panose="02010609060101010101" pitchFamily="49" charset="-122"/>
              </a:rPr>
              <a:t>   法控制</a:t>
            </a:r>
          </a:p>
          <a:p>
            <a:pPr eaLnBrk="1" hangingPunct="1"/>
            <a:r>
              <a:rPr kumimoji="1" lang="zh-CN" altLang="en-US" sz="3600" dirty="0">
                <a:solidFill>
                  <a:schemeClr val="tx2"/>
                </a:solidFill>
                <a:latin typeface="黑体" panose="02010609060101010101" pitchFamily="49" charset="-122"/>
              </a:rPr>
              <a:t> 概率论与数理统计是研究和揭示随机现象统计规</a:t>
            </a:r>
          </a:p>
          <a:p>
            <a:pPr eaLnBrk="1" hangingPunct="1">
              <a:buFont typeface="Arial" panose="020B0604020202020204" pitchFamily="34" charset="0"/>
              <a:buNone/>
            </a:pPr>
            <a:r>
              <a:rPr kumimoji="1" lang="zh-CN" altLang="en-US" sz="3600" dirty="0">
                <a:solidFill>
                  <a:schemeClr val="tx2"/>
                </a:solidFill>
                <a:latin typeface="黑体" panose="02010609060101010101" pitchFamily="49" charset="-122"/>
              </a:rPr>
              <a:t>   律性的一门数学学科</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blinds(horizontal)">
                                      <p:cBhvr>
                                        <p:cTn id="7" dur="500"/>
                                        <p:tgtEl>
                                          <p:spTgt spid="1638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386">
                                            <p:txEl>
                                              <p:pRg st="1" end="1"/>
                                            </p:txEl>
                                          </p:spTgt>
                                        </p:tgtEl>
                                        <p:attrNameLst>
                                          <p:attrName>style.visibility</p:attrName>
                                        </p:attrNameLst>
                                      </p:cBhvr>
                                      <p:to>
                                        <p:strVal val="visible"/>
                                      </p:to>
                                    </p:set>
                                    <p:animEffect transition="in" filter="blinds(horizontal)">
                                      <p:cBhvr>
                                        <p:cTn id="10" dur="500"/>
                                        <p:tgtEl>
                                          <p:spTgt spid="1638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animEffect transition="in" filter="blinds(horizontal)">
                                      <p:cBhvr>
                                        <p:cTn id="15" dur="500"/>
                                        <p:tgtEl>
                                          <p:spTgt spid="1638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6386">
                                            <p:txEl>
                                              <p:pRg st="3" end="3"/>
                                            </p:txEl>
                                          </p:spTgt>
                                        </p:tgtEl>
                                        <p:attrNameLst>
                                          <p:attrName>style.visibility</p:attrName>
                                        </p:attrNameLst>
                                      </p:cBhvr>
                                      <p:to>
                                        <p:strVal val="visible"/>
                                      </p:to>
                                    </p:set>
                                    <p:animEffect transition="in" filter="blinds(horizontal)">
                                      <p:cBhvr>
                                        <p:cTn id="20" dur="500"/>
                                        <p:tgtEl>
                                          <p:spTgt spid="16386">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animEffect transition="in" filter="blinds(horizontal)">
                                      <p:cBhvr>
                                        <p:cTn id="23" dur="500"/>
                                        <p:tgtEl>
                                          <p:spTgt spid="16386">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6386">
                                            <p:txEl>
                                              <p:pRg st="5" end="5"/>
                                            </p:txEl>
                                          </p:spTgt>
                                        </p:tgtEl>
                                        <p:attrNameLst>
                                          <p:attrName>style.visibility</p:attrName>
                                        </p:attrNameLst>
                                      </p:cBhvr>
                                      <p:to>
                                        <p:strVal val="visible"/>
                                      </p:to>
                                    </p:set>
                                    <p:animEffect transition="in" filter="blinds(horizontal)">
                                      <p:cBhvr>
                                        <p:cTn id="26" dur="500"/>
                                        <p:tgtEl>
                                          <p:spTgt spid="1638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6386">
                                            <p:txEl>
                                              <p:pRg st="6" end="6"/>
                                            </p:txEl>
                                          </p:spTgt>
                                        </p:tgtEl>
                                        <p:attrNameLst>
                                          <p:attrName>style.visibility</p:attrName>
                                        </p:attrNameLst>
                                      </p:cBhvr>
                                      <p:to>
                                        <p:strVal val="visible"/>
                                      </p:to>
                                    </p:set>
                                    <p:animEffect transition="in" filter="blinds(horizontal)">
                                      <p:cBhvr>
                                        <p:cTn id="31" dur="500"/>
                                        <p:tgtEl>
                                          <p:spTgt spid="16386">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6386">
                                            <p:txEl>
                                              <p:pRg st="7" end="7"/>
                                            </p:txEl>
                                          </p:spTgt>
                                        </p:tgtEl>
                                        <p:attrNameLst>
                                          <p:attrName>style.visibility</p:attrName>
                                        </p:attrNameLst>
                                      </p:cBhvr>
                                      <p:to>
                                        <p:strVal val="visible"/>
                                      </p:to>
                                    </p:set>
                                    <p:animEffect transition="in" filter="blinds(horizontal)">
                                      <p:cBhvr>
                                        <p:cTn id="34" dur="500"/>
                                        <p:tgtEl>
                                          <p:spTgt spid="1638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idx="4294967295"/>
          </p:nvPr>
        </p:nvSpPr>
        <p:spPr/>
        <p:txBody>
          <a:bodyPr/>
          <a:lstStyle/>
          <a:p>
            <a:r>
              <a:rPr lang="zh-CN" altLang="en-US"/>
              <a:t>最后摸出黑球的概率有多大</a:t>
            </a:r>
          </a:p>
        </p:txBody>
      </p:sp>
      <p:sp>
        <p:nvSpPr>
          <p:cNvPr id="30722" name="Rectangle 3"/>
          <p:cNvSpPr>
            <a:spLocks noGrp="1"/>
          </p:cNvSpPr>
          <p:nvPr>
            <p:ph type="body" idx="4294967295"/>
          </p:nvPr>
        </p:nvSpPr>
        <p:spPr>
          <a:xfrm>
            <a:off x="838200" y="1381125"/>
            <a:ext cx="10515600" cy="5176838"/>
          </a:xfrm>
        </p:spPr>
        <p:txBody>
          <a:bodyPr>
            <a:normAutofit lnSpcReduction="10000"/>
          </a:bodyPr>
          <a:lstStyle/>
          <a:p>
            <a:pPr>
              <a:lnSpc>
                <a:spcPct val="100000"/>
              </a:lnSpc>
            </a:pPr>
            <a:r>
              <a:rPr lang="zh-CN" altLang="en-US">
                <a:solidFill>
                  <a:schemeClr val="tx1"/>
                </a:solidFill>
                <a:latin typeface="黑体" panose="02010609060101010101" pitchFamily="49" charset="-122"/>
              </a:rPr>
              <a:t>设有</a:t>
            </a:r>
            <a:r>
              <a:rPr lang="en-US" altLang="zh-CN">
                <a:solidFill>
                  <a:schemeClr val="tx1"/>
                </a:solidFill>
                <a:latin typeface="黑体" panose="02010609060101010101" pitchFamily="49" charset="-122"/>
              </a:rPr>
              <a:t>N</a:t>
            </a:r>
            <a:r>
              <a:rPr lang="zh-CN" altLang="en-US">
                <a:solidFill>
                  <a:schemeClr val="tx1"/>
                </a:solidFill>
                <a:latin typeface="黑体" panose="02010609060101010101" pitchFamily="49" charset="-122"/>
              </a:rPr>
              <a:t>个袋子，每袋中有</a:t>
            </a:r>
            <a:r>
              <a:rPr lang="en-US" altLang="zh-CN">
                <a:solidFill>
                  <a:schemeClr val="tx1"/>
                </a:solidFill>
                <a:latin typeface="黑体" panose="02010609060101010101" pitchFamily="49" charset="-122"/>
              </a:rPr>
              <a:t>n</a:t>
            </a:r>
            <a:r>
              <a:rPr lang="zh-CN" altLang="en-US">
                <a:solidFill>
                  <a:schemeClr val="tx1"/>
                </a:solidFill>
                <a:latin typeface="黑体" panose="02010609060101010101" pitchFamily="49" charset="-122"/>
              </a:rPr>
              <a:t>个黑球个</a:t>
            </a:r>
            <a:r>
              <a:rPr lang="en-US" altLang="zh-CN">
                <a:solidFill>
                  <a:schemeClr val="tx1"/>
                </a:solidFill>
                <a:latin typeface="黑体" panose="02010609060101010101" pitchFamily="49" charset="-122"/>
              </a:rPr>
              <a:t>m</a:t>
            </a:r>
            <a:r>
              <a:rPr lang="zh-CN" altLang="en-US">
                <a:solidFill>
                  <a:schemeClr val="tx1"/>
                </a:solidFill>
                <a:latin typeface="黑体" panose="02010609060101010101" pitchFamily="49" charset="-122"/>
              </a:rPr>
              <a:t>白球，从第</a:t>
            </a:r>
            <a:r>
              <a:rPr lang="en-US" altLang="zh-CN">
                <a:solidFill>
                  <a:schemeClr val="tx1"/>
                </a:solidFill>
                <a:latin typeface="黑体" panose="02010609060101010101" pitchFamily="49" charset="-122"/>
              </a:rPr>
              <a:t>1</a:t>
            </a:r>
            <a:r>
              <a:rPr lang="zh-CN" altLang="en-US">
                <a:solidFill>
                  <a:schemeClr val="tx1"/>
                </a:solidFill>
                <a:latin typeface="黑体" panose="02010609060101010101" pitchFamily="49" charset="-122"/>
              </a:rPr>
              <a:t>袋中摸出一球放入第</a:t>
            </a:r>
            <a:r>
              <a:rPr lang="en-US" altLang="zh-CN">
                <a:solidFill>
                  <a:schemeClr val="tx1"/>
                </a:solidFill>
                <a:latin typeface="黑体" panose="02010609060101010101" pitchFamily="49" charset="-122"/>
              </a:rPr>
              <a:t>2</a:t>
            </a:r>
            <a:r>
              <a:rPr lang="zh-CN" altLang="en-US">
                <a:solidFill>
                  <a:schemeClr val="tx1"/>
                </a:solidFill>
                <a:latin typeface="黑体" panose="02010609060101010101" pitchFamily="49" charset="-122"/>
              </a:rPr>
              <a:t>袋，再从第</a:t>
            </a:r>
            <a:r>
              <a:rPr lang="en-US" altLang="zh-CN">
                <a:solidFill>
                  <a:schemeClr val="tx1"/>
                </a:solidFill>
                <a:latin typeface="黑体" panose="02010609060101010101" pitchFamily="49" charset="-122"/>
              </a:rPr>
              <a:t>2</a:t>
            </a:r>
            <a:r>
              <a:rPr lang="zh-CN" altLang="en-US">
                <a:solidFill>
                  <a:schemeClr val="tx1"/>
                </a:solidFill>
                <a:latin typeface="黑体" panose="02010609060101010101" pitchFamily="49" charset="-122"/>
              </a:rPr>
              <a:t>袋中摸出一球放入第</a:t>
            </a:r>
            <a:r>
              <a:rPr lang="en-US" altLang="zh-CN">
                <a:solidFill>
                  <a:schemeClr val="tx1"/>
                </a:solidFill>
                <a:latin typeface="黑体" panose="02010609060101010101" pitchFamily="49" charset="-122"/>
              </a:rPr>
              <a:t>3</a:t>
            </a:r>
            <a:r>
              <a:rPr lang="zh-CN" altLang="en-US">
                <a:solidFill>
                  <a:schemeClr val="tx1"/>
                </a:solidFill>
                <a:latin typeface="黑体" panose="02010609060101010101" pitchFamily="49" charset="-122"/>
              </a:rPr>
              <a:t>袋，这样一直下去，直至从第</a:t>
            </a:r>
            <a:r>
              <a:rPr lang="en-US" altLang="zh-CN">
                <a:solidFill>
                  <a:schemeClr val="tx1"/>
                </a:solidFill>
                <a:latin typeface="黑体" panose="02010609060101010101" pitchFamily="49" charset="-122"/>
              </a:rPr>
              <a:t>N</a:t>
            </a:r>
            <a:r>
              <a:rPr lang="zh-CN" altLang="en-US">
                <a:solidFill>
                  <a:schemeClr val="tx1"/>
                </a:solidFill>
                <a:latin typeface="黑体" panose="02010609060101010101" pitchFamily="49" charset="-122"/>
              </a:rPr>
              <a:t>袋中摸出一球。求最后摸出的是白球的概率。</a:t>
            </a:r>
            <a:endParaRPr lang="en-US" altLang="zh-CN">
              <a:solidFill>
                <a:schemeClr val="tx1"/>
              </a:solidFill>
              <a:latin typeface="黑体" panose="02010609060101010101" pitchFamily="49" charset="-122"/>
            </a:endParaRPr>
          </a:p>
          <a:p>
            <a:pPr>
              <a:lnSpc>
                <a:spcPct val="80000"/>
              </a:lnSpc>
            </a:pPr>
            <a:r>
              <a:rPr lang="zh-CN" altLang="en-US">
                <a:solidFill>
                  <a:schemeClr val="tx1"/>
                </a:solidFill>
                <a:latin typeface="黑体" panose="02010609060101010101" pitchFamily="49" charset="-122"/>
              </a:rPr>
              <a:t>解：为求此概率，设</a:t>
            </a:r>
            <a:endParaRPr lang="en-US" altLang="zh-CN">
              <a:solidFill>
                <a:schemeClr val="tx1"/>
              </a:solidFill>
              <a:latin typeface="黑体" panose="02010609060101010101" pitchFamily="49" charset="-122"/>
            </a:endParaRPr>
          </a:p>
          <a:p>
            <a:pPr lvl="2">
              <a:lnSpc>
                <a:spcPct val="80000"/>
              </a:lnSpc>
            </a:pPr>
            <a:r>
              <a:rPr lang="en-US" altLang="zh-CN" sz="2400">
                <a:solidFill>
                  <a:schemeClr val="tx1"/>
                </a:solidFill>
                <a:latin typeface="黑体" panose="02010609060101010101" pitchFamily="49" charset="-122"/>
              </a:rPr>
              <a:t>A</a:t>
            </a:r>
            <a:r>
              <a:rPr lang="en-US" altLang="zh-CN" sz="2000">
                <a:solidFill>
                  <a:schemeClr val="tx1"/>
                </a:solidFill>
                <a:latin typeface="黑体" panose="02010609060101010101" pitchFamily="49" charset="-122"/>
              </a:rPr>
              <a:t>i</a:t>
            </a:r>
            <a:r>
              <a:rPr lang="en-US" altLang="zh-CN" sz="2400">
                <a:solidFill>
                  <a:schemeClr val="tx1"/>
                </a:solidFill>
                <a:latin typeface="黑体" panose="02010609060101010101" pitchFamily="49" charset="-122"/>
              </a:rPr>
              <a:t>=</a:t>
            </a:r>
            <a:r>
              <a:rPr lang="zh-CN" altLang="en-US" sz="2400">
                <a:solidFill>
                  <a:schemeClr val="tx1"/>
                </a:solidFill>
                <a:latin typeface="黑体" panose="02010609060101010101" pitchFamily="49" charset="-122"/>
              </a:rPr>
              <a:t>“第</a:t>
            </a:r>
            <a:r>
              <a:rPr lang="en-US" altLang="zh-CN" sz="2400">
                <a:solidFill>
                  <a:schemeClr val="tx1"/>
                </a:solidFill>
                <a:latin typeface="黑体" panose="02010609060101010101" pitchFamily="49" charset="-122"/>
              </a:rPr>
              <a:t>i</a:t>
            </a:r>
            <a:r>
              <a:rPr lang="zh-CN" altLang="en-US" sz="2400">
                <a:solidFill>
                  <a:schemeClr val="tx1"/>
                </a:solidFill>
                <a:latin typeface="黑体" panose="02010609060101010101" pitchFamily="49" charset="-122"/>
              </a:rPr>
              <a:t>次摸出白球”，</a:t>
            </a:r>
            <a:r>
              <a:rPr lang="en-US" altLang="zh-CN" sz="2400">
                <a:solidFill>
                  <a:schemeClr val="tx1"/>
                </a:solidFill>
                <a:latin typeface="黑体" panose="02010609060101010101" pitchFamily="49" charset="-122"/>
              </a:rPr>
              <a:t>i=1,2,…,N</a:t>
            </a:r>
          </a:p>
          <a:p>
            <a:pPr lvl="2">
              <a:lnSpc>
                <a:spcPct val="100000"/>
              </a:lnSpc>
            </a:pPr>
            <a:r>
              <a:rPr lang="zh-CN" altLang="en-US" sz="2400">
                <a:solidFill>
                  <a:schemeClr val="tx1"/>
                </a:solidFill>
                <a:latin typeface="黑体" panose="02010609060101010101" pitchFamily="49" charset="-122"/>
              </a:rPr>
              <a:t>显然，</a:t>
            </a:r>
            <a:r>
              <a:rPr lang="en-US" altLang="zh-CN" sz="2400">
                <a:solidFill>
                  <a:schemeClr val="tx1"/>
                </a:solidFill>
                <a:latin typeface="黑体" panose="02010609060101010101" pitchFamily="49" charset="-122"/>
              </a:rPr>
              <a:t>P(A</a:t>
            </a:r>
            <a:r>
              <a:rPr lang="en-US" altLang="zh-CN">
                <a:solidFill>
                  <a:schemeClr val="tx1"/>
                </a:solidFill>
                <a:latin typeface="黑体" panose="02010609060101010101" pitchFamily="49" charset="-122"/>
              </a:rPr>
              <a:t>1</a:t>
            </a:r>
            <a:r>
              <a:rPr lang="en-US" altLang="zh-CN" sz="2400">
                <a:solidFill>
                  <a:schemeClr val="tx1"/>
                </a:solidFill>
                <a:latin typeface="黑体" panose="02010609060101010101" pitchFamily="49" charset="-122"/>
              </a:rPr>
              <a:t>)=m/(m+n)</a:t>
            </a:r>
            <a:r>
              <a:rPr lang="zh-CN" altLang="en-US" sz="2400">
                <a:solidFill>
                  <a:schemeClr val="tx1"/>
                </a:solidFill>
                <a:latin typeface="黑体" panose="02010609060101010101" pitchFamily="49" charset="-122"/>
              </a:rPr>
              <a:t>，由全概率公式，得：</a:t>
            </a:r>
            <a:endParaRPr lang="en-US" altLang="zh-CN" sz="2400">
              <a:solidFill>
                <a:schemeClr val="tx1"/>
              </a:solidFill>
              <a:latin typeface="黑体" panose="02010609060101010101" pitchFamily="49" charset="-122"/>
            </a:endParaRPr>
          </a:p>
          <a:p>
            <a:pPr lvl="2">
              <a:lnSpc>
                <a:spcPct val="100000"/>
              </a:lnSpc>
            </a:pPr>
            <a:r>
              <a:rPr lang="en-US" altLang="zh-CN" sz="2400">
                <a:solidFill>
                  <a:schemeClr val="tx1"/>
                </a:solidFill>
                <a:latin typeface="黑体" panose="02010609060101010101" pitchFamily="49" charset="-122"/>
              </a:rPr>
              <a:t>P(A</a:t>
            </a:r>
            <a:r>
              <a:rPr lang="en-US" altLang="zh-CN">
                <a:solidFill>
                  <a:schemeClr val="tx1"/>
                </a:solidFill>
                <a:latin typeface="黑体" panose="02010609060101010101" pitchFamily="49" charset="-122"/>
              </a:rPr>
              <a:t>2</a:t>
            </a:r>
            <a:r>
              <a:rPr lang="en-US" altLang="zh-CN" sz="2400">
                <a:solidFill>
                  <a:schemeClr val="tx1"/>
                </a:solidFill>
                <a:latin typeface="黑体" panose="02010609060101010101" pitchFamily="49" charset="-122"/>
              </a:rPr>
              <a:t>)=P(A</a:t>
            </a:r>
            <a:r>
              <a:rPr lang="en-US" altLang="zh-CN">
                <a:solidFill>
                  <a:schemeClr val="tx1"/>
                </a:solidFill>
                <a:latin typeface="黑体" panose="02010609060101010101" pitchFamily="49" charset="-122"/>
              </a:rPr>
              <a:t>1</a:t>
            </a:r>
            <a:r>
              <a:rPr lang="en-US" altLang="zh-CN" sz="2400">
                <a:solidFill>
                  <a:schemeClr val="tx1"/>
                </a:solidFill>
                <a:latin typeface="黑体" panose="02010609060101010101" pitchFamily="49" charset="-122"/>
              </a:rPr>
              <a:t>)P(A</a:t>
            </a:r>
            <a:r>
              <a:rPr lang="en-US" altLang="zh-CN">
                <a:solidFill>
                  <a:schemeClr val="tx1"/>
                </a:solidFill>
                <a:latin typeface="黑体" panose="02010609060101010101" pitchFamily="49" charset="-122"/>
              </a:rPr>
              <a:t>2</a:t>
            </a:r>
            <a:r>
              <a:rPr lang="en-US" altLang="zh-CN" sz="2400">
                <a:solidFill>
                  <a:schemeClr val="tx1"/>
                </a:solidFill>
                <a:latin typeface="黑体" panose="02010609060101010101" pitchFamily="49" charset="-122"/>
              </a:rPr>
              <a:t>|A</a:t>
            </a:r>
            <a:r>
              <a:rPr lang="en-US" altLang="zh-CN">
                <a:solidFill>
                  <a:schemeClr val="tx1"/>
                </a:solidFill>
                <a:latin typeface="黑体" panose="02010609060101010101" pitchFamily="49" charset="-122"/>
              </a:rPr>
              <a:t>1</a:t>
            </a:r>
            <a:r>
              <a:rPr lang="en-US" altLang="zh-CN" sz="2400">
                <a:solidFill>
                  <a:schemeClr val="tx1"/>
                </a:solidFill>
                <a:latin typeface="黑体" panose="02010609060101010101" pitchFamily="49" charset="-122"/>
              </a:rPr>
              <a:t>)+P(</a:t>
            </a:r>
            <a:r>
              <a:rPr lang="en-US" altLang="zh-CN" sz="2400">
                <a:solidFill>
                  <a:schemeClr val="tx1"/>
                </a:solidFill>
                <a:latin typeface="黑体" panose="02010609060101010101" pitchFamily="49" charset="-122"/>
                <a:sym typeface="Symbol" panose="05050102010706020507" pitchFamily="18" charset="2"/>
              </a:rPr>
              <a:t></a:t>
            </a:r>
            <a:r>
              <a:rPr lang="en-US" altLang="zh-CN" sz="2400">
                <a:solidFill>
                  <a:schemeClr val="tx1"/>
                </a:solidFill>
                <a:latin typeface="黑体" panose="02010609060101010101" pitchFamily="49" charset="-122"/>
              </a:rPr>
              <a:t>A</a:t>
            </a:r>
            <a:r>
              <a:rPr lang="en-US" altLang="zh-CN">
                <a:solidFill>
                  <a:schemeClr val="tx1"/>
                </a:solidFill>
                <a:latin typeface="黑体" panose="02010609060101010101" pitchFamily="49" charset="-122"/>
              </a:rPr>
              <a:t>1</a:t>
            </a:r>
            <a:r>
              <a:rPr lang="en-US" altLang="zh-CN" sz="2400">
                <a:solidFill>
                  <a:schemeClr val="tx1"/>
                </a:solidFill>
                <a:latin typeface="黑体" panose="02010609060101010101" pitchFamily="49" charset="-122"/>
              </a:rPr>
              <a:t>)P(A</a:t>
            </a:r>
            <a:r>
              <a:rPr lang="en-US" altLang="zh-CN">
                <a:solidFill>
                  <a:schemeClr val="tx1"/>
                </a:solidFill>
                <a:latin typeface="黑体" panose="02010609060101010101" pitchFamily="49" charset="-122"/>
              </a:rPr>
              <a:t>2</a:t>
            </a:r>
            <a:r>
              <a:rPr lang="en-US" altLang="zh-CN" sz="2400">
                <a:solidFill>
                  <a:schemeClr val="tx1"/>
                </a:solidFill>
                <a:latin typeface="黑体" panose="02010609060101010101" pitchFamily="49" charset="-122"/>
              </a:rPr>
              <a:t>|</a:t>
            </a:r>
            <a:r>
              <a:rPr lang="en-US" altLang="zh-CN" sz="2400">
                <a:solidFill>
                  <a:schemeClr val="tx1"/>
                </a:solidFill>
                <a:latin typeface="黑体" panose="02010609060101010101" pitchFamily="49" charset="-122"/>
                <a:sym typeface="Symbol" panose="05050102010706020507" pitchFamily="18" charset="2"/>
              </a:rPr>
              <a:t></a:t>
            </a:r>
            <a:r>
              <a:rPr lang="en-US" altLang="zh-CN" sz="2400">
                <a:solidFill>
                  <a:schemeClr val="tx1"/>
                </a:solidFill>
                <a:latin typeface="黑体" panose="02010609060101010101" pitchFamily="49" charset="-122"/>
              </a:rPr>
              <a:t>A</a:t>
            </a:r>
            <a:r>
              <a:rPr lang="en-US" altLang="zh-CN">
                <a:solidFill>
                  <a:schemeClr val="tx1"/>
                </a:solidFill>
                <a:latin typeface="黑体" panose="02010609060101010101" pitchFamily="49" charset="-122"/>
              </a:rPr>
              <a:t>1</a:t>
            </a:r>
            <a:r>
              <a:rPr lang="en-US" altLang="zh-CN" sz="2400">
                <a:solidFill>
                  <a:schemeClr val="tx1"/>
                </a:solidFill>
                <a:latin typeface="黑体" panose="02010609060101010101" pitchFamily="49" charset="-122"/>
              </a:rPr>
              <a:t>)</a:t>
            </a:r>
          </a:p>
          <a:p>
            <a:pPr lvl="2">
              <a:lnSpc>
                <a:spcPct val="120000"/>
              </a:lnSpc>
            </a:pPr>
            <a:r>
              <a:rPr lang="en-US" altLang="zh-CN" sz="2400">
                <a:solidFill>
                  <a:schemeClr val="tx1"/>
                </a:solidFill>
                <a:latin typeface="黑体" panose="02010609060101010101" pitchFamily="49" charset="-122"/>
              </a:rPr>
              <a:t>=m/(m+n)*(m+1)/(m+n+1)+n/(m+n)*m/(m+n+1)=m/(m+n)</a:t>
            </a:r>
          </a:p>
          <a:p>
            <a:pPr lvl="2">
              <a:lnSpc>
                <a:spcPct val="120000"/>
              </a:lnSpc>
            </a:pPr>
            <a:r>
              <a:rPr lang="zh-CN" altLang="en-US" sz="2400">
                <a:solidFill>
                  <a:schemeClr val="tx1"/>
                </a:solidFill>
                <a:latin typeface="黑体" panose="02010609060101010101" pitchFamily="49" charset="-122"/>
              </a:rPr>
              <a:t>其中，</a:t>
            </a:r>
            <a:r>
              <a:rPr lang="en-US" altLang="zh-CN" sz="2400">
                <a:solidFill>
                  <a:schemeClr val="tx1"/>
                </a:solidFill>
                <a:latin typeface="黑体" panose="02010609060101010101" pitchFamily="49" charset="-122"/>
              </a:rPr>
              <a:t>P(A</a:t>
            </a:r>
            <a:r>
              <a:rPr lang="en-US" altLang="zh-CN">
                <a:solidFill>
                  <a:schemeClr val="tx1"/>
                </a:solidFill>
                <a:latin typeface="黑体" panose="02010609060101010101" pitchFamily="49" charset="-122"/>
              </a:rPr>
              <a:t>2</a:t>
            </a:r>
            <a:r>
              <a:rPr lang="en-US" altLang="zh-CN" sz="2400">
                <a:solidFill>
                  <a:schemeClr val="tx1"/>
                </a:solidFill>
                <a:latin typeface="黑体" panose="02010609060101010101" pitchFamily="49" charset="-122"/>
              </a:rPr>
              <a:t>|A</a:t>
            </a:r>
            <a:r>
              <a:rPr lang="en-US" altLang="zh-CN">
                <a:solidFill>
                  <a:schemeClr val="tx1"/>
                </a:solidFill>
                <a:latin typeface="黑体" panose="02010609060101010101" pitchFamily="49" charset="-122"/>
              </a:rPr>
              <a:t>1</a:t>
            </a:r>
            <a:r>
              <a:rPr lang="en-US" altLang="zh-CN" sz="2400">
                <a:solidFill>
                  <a:schemeClr val="tx1"/>
                </a:solidFill>
                <a:latin typeface="黑体" panose="02010609060101010101" pitchFamily="49" charset="-122"/>
              </a:rPr>
              <a:t>)</a:t>
            </a:r>
            <a:r>
              <a:rPr lang="zh-CN" altLang="en-US" sz="2400">
                <a:solidFill>
                  <a:schemeClr val="tx1"/>
                </a:solidFill>
                <a:latin typeface="黑体" panose="02010609060101010101" pitchFamily="49" charset="-122"/>
              </a:rPr>
              <a:t>表示在第</a:t>
            </a:r>
            <a:r>
              <a:rPr lang="en-US" altLang="zh-CN" sz="2400">
                <a:solidFill>
                  <a:schemeClr val="tx1"/>
                </a:solidFill>
                <a:latin typeface="黑体" panose="02010609060101010101" pitchFamily="49" charset="-122"/>
              </a:rPr>
              <a:t>1</a:t>
            </a:r>
            <a:r>
              <a:rPr lang="zh-CN" altLang="en-US" sz="2400">
                <a:solidFill>
                  <a:schemeClr val="tx1"/>
                </a:solidFill>
                <a:latin typeface="黑体" panose="02010609060101010101" pitchFamily="49" charset="-122"/>
              </a:rPr>
              <a:t>袋中摸出白球的条件下</a:t>
            </a:r>
            <a:r>
              <a:rPr lang="en-US" altLang="zh-CN" sz="2400">
                <a:solidFill>
                  <a:schemeClr val="tx1"/>
                </a:solidFill>
                <a:latin typeface="黑体" panose="02010609060101010101" pitchFamily="49" charset="-122"/>
              </a:rPr>
              <a:t>(</a:t>
            </a:r>
            <a:r>
              <a:rPr lang="zh-CN" altLang="en-US" sz="2400">
                <a:solidFill>
                  <a:schemeClr val="tx1"/>
                </a:solidFill>
                <a:latin typeface="黑体" panose="02010609060101010101" pitchFamily="49" charset="-122"/>
              </a:rPr>
              <a:t>这时第</a:t>
            </a:r>
            <a:r>
              <a:rPr lang="en-US" altLang="zh-CN" sz="2400">
                <a:solidFill>
                  <a:schemeClr val="tx1"/>
                </a:solidFill>
                <a:latin typeface="黑体" panose="02010609060101010101" pitchFamily="49" charset="-122"/>
              </a:rPr>
              <a:t>2</a:t>
            </a:r>
            <a:r>
              <a:rPr lang="zh-CN" altLang="en-US" sz="2400">
                <a:solidFill>
                  <a:schemeClr val="tx1"/>
                </a:solidFill>
                <a:latin typeface="黑体" panose="02010609060101010101" pitchFamily="49" charset="-122"/>
              </a:rPr>
              <a:t>袋中有</a:t>
            </a:r>
            <a:r>
              <a:rPr lang="en-US" altLang="zh-CN" sz="2400">
                <a:solidFill>
                  <a:schemeClr val="tx1"/>
                </a:solidFill>
                <a:latin typeface="黑体" panose="02010609060101010101" pitchFamily="49" charset="-122"/>
              </a:rPr>
              <a:t>n</a:t>
            </a:r>
            <a:r>
              <a:rPr lang="zh-CN" altLang="en-US" sz="2400">
                <a:solidFill>
                  <a:schemeClr val="tx1"/>
                </a:solidFill>
                <a:latin typeface="黑体" panose="02010609060101010101" pitchFamily="49" charset="-122"/>
              </a:rPr>
              <a:t>个黑球</a:t>
            </a:r>
            <a:r>
              <a:rPr lang="en-US" altLang="zh-CN" sz="2400">
                <a:solidFill>
                  <a:schemeClr val="tx1"/>
                </a:solidFill>
                <a:latin typeface="黑体" panose="02010609060101010101" pitchFamily="49" charset="-122"/>
              </a:rPr>
              <a:t>m+1</a:t>
            </a:r>
            <a:r>
              <a:rPr lang="zh-CN" altLang="en-US" sz="2400">
                <a:solidFill>
                  <a:schemeClr val="tx1"/>
                </a:solidFill>
                <a:latin typeface="黑体" panose="02010609060101010101" pitchFamily="49" charset="-122"/>
              </a:rPr>
              <a:t>个白球</a:t>
            </a:r>
            <a:r>
              <a:rPr lang="en-US" altLang="zh-CN" sz="2400">
                <a:solidFill>
                  <a:schemeClr val="tx1"/>
                </a:solidFill>
                <a:latin typeface="黑体" panose="02010609060101010101" pitchFamily="49" charset="-122"/>
              </a:rPr>
              <a:t>)</a:t>
            </a:r>
            <a:r>
              <a:rPr lang="zh-CN" altLang="en-US" sz="2400">
                <a:solidFill>
                  <a:schemeClr val="tx1"/>
                </a:solidFill>
                <a:latin typeface="黑体" panose="02010609060101010101" pitchFamily="49" charset="-122"/>
              </a:rPr>
              <a:t>从第</a:t>
            </a:r>
            <a:r>
              <a:rPr lang="en-US" altLang="zh-CN" sz="2400">
                <a:solidFill>
                  <a:schemeClr val="tx1"/>
                </a:solidFill>
                <a:latin typeface="黑体" panose="02010609060101010101" pitchFamily="49" charset="-122"/>
              </a:rPr>
              <a:t>2</a:t>
            </a:r>
            <a:r>
              <a:rPr lang="zh-CN" altLang="en-US" sz="2400">
                <a:solidFill>
                  <a:schemeClr val="tx1"/>
                </a:solidFill>
                <a:latin typeface="黑体" panose="02010609060101010101" pitchFamily="49" charset="-122"/>
              </a:rPr>
              <a:t>袋中摸出白球的概率，此概率显然为</a:t>
            </a:r>
            <a:r>
              <a:rPr lang="en-US" altLang="zh-CN" sz="2400">
                <a:solidFill>
                  <a:schemeClr val="tx1"/>
                </a:solidFill>
                <a:latin typeface="黑体" panose="02010609060101010101" pitchFamily="49" charset="-122"/>
              </a:rPr>
              <a:t>(m+1)/(m+1+n)</a:t>
            </a:r>
            <a:r>
              <a:rPr lang="zh-CN" altLang="en-US" sz="2400">
                <a:solidFill>
                  <a:schemeClr val="tx1"/>
                </a:solidFill>
                <a:latin typeface="黑体" panose="02010609060101010101" pitchFamily="49" charset="-122"/>
              </a:rPr>
              <a:t>，即</a:t>
            </a:r>
            <a:r>
              <a:rPr lang="en-US" altLang="zh-CN" sz="2400">
                <a:solidFill>
                  <a:schemeClr val="tx1"/>
                </a:solidFill>
                <a:latin typeface="黑体" panose="02010609060101010101" pitchFamily="49" charset="-122"/>
              </a:rPr>
              <a:t>P(A</a:t>
            </a:r>
            <a:r>
              <a:rPr lang="en-US" altLang="zh-CN">
                <a:solidFill>
                  <a:schemeClr val="tx1"/>
                </a:solidFill>
                <a:latin typeface="黑体" panose="02010609060101010101" pitchFamily="49" charset="-122"/>
              </a:rPr>
              <a:t>2</a:t>
            </a:r>
            <a:r>
              <a:rPr lang="en-US" altLang="zh-CN" sz="2400">
                <a:solidFill>
                  <a:schemeClr val="tx1"/>
                </a:solidFill>
                <a:latin typeface="黑体" panose="02010609060101010101" pitchFamily="49" charset="-122"/>
              </a:rPr>
              <a:t>|A</a:t>
            </a:r>
            <a:r>
              <a:rPr lang="en-US" altLang="zh-CN">
                <a:solidFill>
                  <a:schemeClr val="tx1"/>
                </a:solidFill>
                <a:latin typeface="黑体" panose="02010609060101010101" pitchFamily="49" charset="-122"/>
              </a:rPr>
              <a:t>1</a:t>
            </a:r>
            <a:r>
              <a:rPr lang="en-US" altLang="zh-CN" sz="2400">
                <a:solidFill>
                  <a:schemeClr val="tx1"/>
                </a:solidFill>
                <a:latin typeface="黑体" panose="02010609060101010101" pitchFamily="49" charset="-122"/>
              </a:rPr>
              <a:t>)=(m+1)/(m+1+n)</a:t>
            </a:r>
            <a:r>
              <a:rPr lang="zh-CN" altLang="en-US" sz="2400">
                <a:solidFill>
                  <a:schemeClr val="tx1"/>
                </a:solidFill>
                <a:latin typeface="黑体" panose="02010609060101010101" pitchFamily="49" charset="-122"/>
              </a:rPr>
              <a:t>，类似地</a:t>
            </a:r>
            <a:r>
              <a:rPr lang="en-US" altLang="zh-CN" sz="2400">
                <a:solidFill>
                  <a:schemeClr val="tx1"/>
                </a:solidFill>
                <a:latin typeface="黑体" panose="02010609060101010101" pitchFamily="49" charset="-122"/>
              </a:rPr>
              <a:t>P(A</a:t>
            </a:r>
            <a:r>
              <a:rPr lang="en-US" altLang="zh-CN">
                <a:solidFill>
                  <a:schemeClr val="tx1"/>
                </a:solidFill>
                <a:latin typeface="黑体" panose="02010609060101010101" pitchFamily="49" charset="-122"/>
              </a:rPr>
              <a:t>2</a:t>
            </a:r>
            <a:r>
              <a:rPr lang="en-US" altLang="zh-CN" sz="2400">
                <a:solidFill>
                  <a:schemeClr val="tx1"/>
                </a:solidFill>
                <a:latin typeface="黑体" panose="02010609060101010101" pitchFamily="49" charset="-122"/>
              </a:rPr>
              <a:t>|</a:t>
            </a:r>
            <a:r>
              <a:rPr lang="en-US" altLang="zh-CN" sz="2400">
                <a:solidFill>
                  <a:schemeClr val="tx1"/>
                </a:solidFill>
                <a:latin typeface="黑体" panose="02010609060101010101" pitchFamily="49" charset="-122"/>
                <a:sym typeface="Symbol" panose="05050102010706020507" pitchFamily="18" charset="2"/>
              </a:rPr>
              <a:t></a:t>
            </a:r>
            <a:r>
              <a:rPr lang="en-US" altLang="zh-CN" sz="2400">
                <a:solidFill>
                  <a:schemeClr val="tx1"/>
                </a:solidFill>
                <a:latin typeface="黑体" panose="02010609060101010101" pitchFamily="49" charset="-122"/>
              </a:rPr>
              <a:t>A</a:t>
            </a:r>
            <a:r>
              <a:rPr lang="en-US" altLang="zh-CN">
                <a:solidFill>
                  <a:schemeClr val="tx1"/>
                </a:solidFill>
                <a:latin typeface="黑体" panose="02010609060101010101" pitchFamily="49" charset="-122"/>
              </a:rPr>
              <a:t>1</a:t>
            </a:r>
            <a:r>
              <a:rPr lang="en-US" altLang="zh-CN" sz="2400">
                <a:solidFill>
                  <a:schemeClr val="tx1"/>
                </a:solidFill>
                <a:latin typeface="黑体" panose="02010609060101010101" pitchFamily="49" charset="-122"/>
              </a:rPr>
              <a:t>)=m/(m+n+1)</a:t>
            </a:r>
            <a:r>
              <a:rPr lang="zh-CN" altLang="en-US" sz="2400">
                <a:solidFill>
                  <a:schemeClr val="tx1"/>
                </a:solidFill>
                <a:latin typeface="黑体" panose="02010609060101010101" pitchFamily="49" charset="-122"/>
              </a:rPr>
              <a:t>。</a:t>
            </a:r>
            <a:endParaRPr lang="en-US" altLang="zh-CN" sz="2400">
              <a:solidFill>
                <a:schemeClr val="tx1"/>
              </a:solidFill>
              <a:latin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animEffect transition="in" filter="blinds(horizontal)">
                                      <p:cBhvr>
                                        <p:cTn id="7" dur="500"/>
                                        <p:tgtEl>
                                          <p:spTgt spid="307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22">
                                            <p:txEl>
                                              <p:pRg st="1" end="1"/>
                                            </p:txEl>
                                          </p:spTgt>
                                        </p:tgtEl>
                                        <p:attrNameLst>
                                          <p:attrName>style.visibility</p:attrName>
                                        </p:attrNameLst>
                                      </p:cBhvr>
                                      <p:to>
                                        <p:strVal val="visible"/>
                                      </p:to>
                                    </p:set>
                                    <p:animEffect transition="in" filter="blinds(horizontal)">
                                      <p:cBhvr>
                                        <p:cTn id="12" dur="500"/>
                                        <p:tgtEl>
                                          <p:spTgt spid="3072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0722">
                                            <p:txEl>
                                              <p:pRg st="2" end="2"/>
                                            </p:txEl>
                                          </p:spTgt>
                                        </p:tgtEl>
                                        <p:attrNameLst>
                                          <p:attrName>style.visibility</p:attrName>
                                        </p:attrNameLst>
                                      </p:cBhvr>
                                      <p:to>
                                        <p:strVal val="visible"/>
                                      </p:to>
                                    </p:set>
                                    <p:animEffect transition="in" filter="blinds(horizontal)">
                                      <p:cBhvr>
                                        <p:cTn id="15" dur="500"/>
                                        <p:tgtEl>
                                          <p:spTgt spid="3072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0722">
                                            <p:txEl>
                                              <p:pRg st="3" end="3"/>
                                            </p:txEl>
                                          </p:spTgt>
                                        </p:tgtEl>
                                        <p:attrNameLst>
                                          <p:attrName>style.visibility</p:attrName>
                                        </p:attrNameLst>
                                      </p:cBhvr>
                                      <p:to>
                                        <p:strVal val="visible"/>
                                      </p:to>
                                    </p:set>
                                    <p:animEffect transition="in" filter="blinds(horizontal)">
                                      <p:cBhvr>
                                        <p:cTn id="20" dur="500"/>
                                        <p:tgtEl>
                                          <p:spTgt spid="3072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0722">
                                            <p:txEl>
                                              <p:pRg st="4" end="4"/>
                                            </p:txEl>
                                          </p:spTgt>
                                        </p:tgtEl>
                                        <p:attrNameLst>
                                          <p:attrName>style.visibility</p:attrName>
                                        </p:attrNameLst>
                                      </p:cBhvr>
                                      <p:to>
                                        <p:strVal val="visible"/>
                                      </p:to>
                                    </p:set>
                                    <p:animEffect transition="in" filter="blinds(horizontal)">
                                      <p:cBhvr>
                                        <p:cTn id="25" dur="500"/>
                                        <p:tgtEl>
                                          <p:spTgt spid="3072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0722">
                                            <p:txEl>
                                              <p:pRg st="5" end="5"/>
                                            </p:txEl>
                                          </p:spTgt>
                                        </p:tgtEl>
                                        <p:attrNameLst>
                                          <p:attrName>style.visibility</p:attrName>
                                        </p:attrNameLst>
                                      </p:cBhvr>
                                      <p:to>
                                        <p:strVal val="visible"/>
                                      </p:to>
                                    </p:set>
                                    <p:animEffect transition="in" filter="blinds(horizontal)">
                                      <p:cBhvr>
                                        <p:cTn id="30" dur="500"/>
                                        <p:tgtEl>
                                          <p:spTgt spid="3072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0722">
                                            <p:txEl>
                                              <p:pRg st="6" end="6"/>
                                            </p:txEl>
                                          </p:spTgt>
                                        </p:tgtEl>
                                        <p:attrNameLst>
                                          <p:attrName>style.visibility</p:attrName>
                                        </p:attrNameLst>
                                      </p:cBhvr>
                                      <p:to>
                                        <p:strVal val="visible"/>
                                      </p:to>
                                    </p:set>
                                    <p:animEffect transition="in" filter="blinds(horizontal)">
                                      <p:cBhvr>
                                        <p:cTn id="35" dur="500"/>
                                        <p:tgtEl>
                                          <p:spTgt spid="307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8CEF5617-2CB1-4AC2-A1A7-8242A0FB8FCD}"/>
              </a:ext>
            </a:extLst>
          </p:cNvPr>
          <p:cNvSpPr>
            <a:spLocks noGrp="1"/>
          </p:cNvSpPr>
          <p:nvPr>
            <p:ph type="title"/>
          </p:nvPr>
        </p:nvSpPr>
        <p:spPr/>
        <p:txBody>
          <a:bodyPr/>
          <a:lstStyle/>
          <a:p>
            <a:r>
              <a:rPr lang="zh-CN" altLang="en-US" dirty="0"/>
              <a:t>休息一会</a:t>
            </a:r>
          </a:p>
        </p:txBody>
      </p:sp>
      <p:sp>
        <p:nvSpPr>
          <p:cNvPr id="6" name="文本占位符 5">
            <a:extLst>
              <a:ext uri="{FF2B5EF4-FFF2-40B4-BE49-F238E27FC236}">
                <a16:creationId xmlns:a16="http://schemas.microsoft.com/office/drawing/2014/main" xmlns="" id="{577FACE2-05FD-44C4-B2CE-302F02534067}"/>
              </a:ext>
            </a:extLst>
          </p:cNvPr>
          <p:cNvSpPr>
            <a:spLocks noGrp="1"/>
          </p:cNvSpPr>
          <p:nvPr>
            <p:ph type="body" idx="1"/>
          </p:nvPr>
        </p:nvSpPr>
        <p:spPr/>
        <p:txBody>
          <a:bodyPr/>
          <a:lstStyle/>
          <a:p>
            <a:r>
              <a:rPr lang="zh-CN" altLang="en-US" dirty="0"/>
              <a:t>概率基本概念</a:t>
            </a:r>
            <a:r>
              <a:rPr lang="en-US" altLang="zh-CN" dirty="0"/>
              <a:t>over</a:t>
            </a:r>
            <a:br>
              <a:rPr lang="en-US" altLang="zh-CN" dirty="0"/>
            </a:br>
            <a:r>
              <a:rPr lang="zh-CN" altLang="en-US" dirty="0"/>
              <a:t>期望即将开始</a:t>
            </a:r>
          </a:p>
        </p:txBody>
      </p:sp>
    </p:spTree>
    <p:extLst>
      <p:ext uri="{BB962C8B-B14F-4D97-AF65-F5344CB8AC3E}">
        <p14:creationId xmlns:p14="http://schemas.microsoft.com/office/powerpoint/2010/main" val="2826573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数学期望</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如果 </a:t>
                </a:r>
                <a:r>
                  <a:rPr lang="en-US" altLang="zh-CN" dirty="0"/>
                  <a:t>X </a:t>
                </a:r>
                <a:r>
                  <a:rPr lang="zh-CN" altLang="en-US" dirty="0"/>
                  <a:t>是一个离散的随机变量，输出值为 </a:t>
                </a:r>
                <a:r>
                  <a:rPr lang="en-US" altLang="zh-CN" dirty="0"/>
                  <a:t>x1, x2, ...</a:t>
                </a:r>
                <a:r>
                  <a:rPr lang="zh-CN" altLang="en-US" dirty="0"/>
                  <a:t>， 和输出值相应的概率 为 </a:t>
                </a:r>
                <a:r>
                  <a:rPr lang="en-US" altLang="zh-CN" dirty="0"/>
                  <a:t>p1, p2, ... </a:t>
                </a:r>
                <a:r>
                  <a:rPr lang="zh-CN" altLang="en-US" dirty="0"/>
                  <a:t>（概率和为 </a:t>
                </a:r>
                <a:r>
                  <a:rPr lang="en-US" altLang="zh-CN" dirty="0"/>
                  <a:t>1</a:t>
                </a:r>
                <a:r>
                  <a:rPr lang="zh-CN" altLang="en-US" dirty="0"/>
                  <a:t>）</a:t>
                </a:r>
                <a:r>
                  <a:rPr lang="en-US" altLang="zh-CN" dirty="0"/>
                  <a:t>, </a:t>
                </a:r>
                <a:r>
                  <a:rPr lang="zh-CN" altLang="en-US" dirty="0"/>
                  <a:t>那么期望值</a:t>
                </a:r>
                <a:endParaRPr lang="en-US" altLang="zh-CN" dirty="0"/>
              </a:p>
              <a:p>
                <a:r>
                  <a:rPr lang="en-US" altLang="zh-CN" dirty="0"/>
                  <a:t>E(x)=</a:t>
                </a:r>
                <a14:m>
                  <m:oMath xmlns:m="http://schemas.openxmlformats.org/officeDocument/2006/math">
                    <m:nary>
                      <m:naryPr>
                        <m:chr m:val="∑"/>
                        <m:supHide m:val="on"/>
                        <m:ctrlPr>
                          <a:rPr lang="en-US" altLang="zh-CN" i="1" smtClean="0">
                            <a:latin typeface="Cambria Math"/>
                          </a:rPr>
                        </m:ctrlPr>
                      </m:naryPr>
                      <m:sub>
                        <m:r>
                          <m:rPr>
                            <m:brk m:alnAt="7"/>
                          </m:rPr>
                          <a:rPr lang="en-US" altLang="zh-CN" b="0" i="1" smtClean="0">
                            <a:latin typeface="Cambria Math" panose="02040503050406030204" pitchFamily="18" charset="0"/>
                          </a:rPr>
                          <m:t>𝑖</m:t>
                        </m:r>
                      </m:sub>
                      <m:sup/>
                      <m:e>
                        <m:sSub>
                          <m:sSubPr>
                            <m:ctrlPr>
                              <a:rPr lang="en-US" altLang="zh-CN" i="1" smtClean="0">
                                <a:latin typeface="Cambria Math"/>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sSub>
                          <m:sSubPr>
                            <m:ctrlPr>
                              <a:rPr lang="en-US" altLang="zh-CN" i="1" smtClean="0">
                                <a:latin typeface="Cambria Math"/>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oMath>
                </a14:m>
                <a:endParaRPr lang="en-US" altLang="zh-CN" dirty="0"/>
              </a:p>
              <a:p>
                <a:endParaRPr lang="en-US" altLang="zh-CN" dirty="0"/>
              </a:p>
              <a:p>
                <a:r>
                  <a:rPr lang="zh-CN" altLang="en-US" dirty="0"/>
                  <a:t>例如投掷一枚骰子，</a:t>
                </a:r>
                <a:r>
                  <a:rPr lang="en-US" altLang="zh-CN" dirty="0"/>
                  <a:t>X </a:t>
                </a:r>
                <a:r>
                  <a:rPr lang="zh-CN" altLang="en-US" dirty="0"/>
                  <a:t>表示掷出的点数，</a:t>
                </a:r>
                <a:r>
                  <a:rPr lang="en-US" altLang="zh-CN" dirty="0"/>
                  <a:t>P(X=1)</a:t>
                </a:r>
                <a:r>
                  <a:rPr lang="zh-CN" altLang="en-US" dirty="0"/>
                  <a:t>，</a:t>
                </a:r>
                <a:r>
                  <a:rPr lang="en-US" altLang="zh-CN" dirty="0"/>
                  <a:t>P(X=2)</a:t>
                </a:r>
                <a:r>
                  <a:rPr lang="zh-CN" altLang="en-US" dirty="0"/>
                  <a:t>，</a:t>
                </a:r>
                <a:r>
                  <a:rPr lang="en-US" altLang="zh-CN" dirty="0"/>
                  <a:t>„</a:t>
                </a:r>
                <a:r>
                  <a:rPr lang="zh-CN" altLang="en-US" dirty="0"/>
                  <a:t>，</a:t>
                </a:r>
                <a:r>
                  <a:rPr lang="en-US" altLang="zh-CN" dirty="0"/>
                  <a:t>P(X=6)</a:t>
                </a:r>
                <a:r>
                  <a:rPr lang="zh-CN" altLang="en-US" dirty="0"/>
                  <a:t>均为</a:t>
                </a:r>
                <a:r>
                  <a:rPr lang="en-US" altLang="zh-CN" dirty="0"/>
                  <a:t>1/6</a:t>
                </a:r>
              </a:p>
              <a:p>
                <a:r>
                  <a:rPr lang="zh-CN" altLang="en-US" dirty="0"/>
                  <a:t>，那么</a:t>
                </a:r>
                <a:r>
                  <a:rPr lang="en-US" altLang="zh-CN" dirty="0"/>
                  <a:t>E(X)=1</a:t>
                </a:r>
                <a:r>
                  <a:rPr lang="zh-CN" altLang="en-US" dirty="0"/>
                  <a:t>*</a:t>
                </a:r>
                <a:r>
                  <a:rPr lang="en-US" altLang="zh-CN" dirty="0"/>
                  <a:t>1/6+2*2/6+…+6*1/6=3.5</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3601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数学期望</a:t>
            </a:r>
          </a:p>
        </p:txBody>
      </p:sp>
      <p:sp>
        <p:nvSpPr>
          <p:cNvPr id="3" name="内容占位符 2"/>
          <p:cNvSpPr>
            <a:spLocks noGrp="1"/>
          </p:cNvSpPr>
          <p:nvPr>
            <p:ph idx="1"/>
          </p:nvPr>
        </p:nvSpPr>
        <p:spPr/>
        <p:txBody>
          <a:bodyPr/>
          <a:lstStyle/>
          <a:p>
            <a:r>
              <a:rPr lang="zh-CN" altLang="en-US" dirty="0"/>
              <a:t>例如投掷两枚骰子，</a:t>
            </a:r>
            <a:r>
              <a:rPr lang="en-US" altLang="zh-CN" dirty="0"/>
              <a:t>X </a:t>
            </a:r>
            <a:r>
              <a:rPr lang="zh-CN" altLang="en-US" dirty="0"/>
              <a:t>表示掷出的点数，求</a:t>
            </a:r>
            <a:r>
              <a:rPr lang="en-US" altLang="zh-CN" dirty="0"/>
              <a:t>E(X)</a:t>
            </a:r>
          </a:p>
          <a:p>
            <a:r>
              <a:rPr lang="en-US" altLang="zh-CN" dirty="0"/>
              <a:t>X</a:t>
            </a:r>
            <a:r>
              <a:rPr lang="zh-CN" altLang="en-US" dirty="0"/>
              <a:t>的取值为</a:t>
            </a:r>
            <a:r>
              <a:rPr lang="en-US" altLang="zh-CN" dirty="0"/>
              <a:t>2~12</a:t>
            </a:r>
          </a:p>
          <a:p>
            <a:r>
              <a:rPr lang="zh-CN" altLang="en-US" dirty="0"/>
              <a:t>将每个取值的概率算出来即可，例如</a:t>
            </a:r>
            <a:r>
              <a:rPr lang="en-US" altLang="zh-CN" dirty="0"/>
              <a:t>P(X=8)=5/36</a:t>
            </a:r>
          </a:p>
          <a:p>
            <a:r>
              <a:rPr lang="en-US" altLang="zh-CN" dirty="0"/>
              <a:t>((2,6),(3,5)(4,4),(5,3),(6,2))</a:t>
            </a:r>
          </a:p>
          <a:p>
            <a:r>
              <a:rPr lang="zh-CN" altLang="en-US" dirty="0"/>
              <a:t>那么</a:t>
            </a:r>
            <a:r>
              <a:rPr lang="en-US" altLang="zh-CN" dirty="0"/>
              <a:t>E(X)=7</a:t>
            </a:r>
          </a:p>
        </p:txBody>
      </p:sp>
    </p:spTree>
    <p:extLst>
      <p:ext uri="{BB962C8B-B14F-4D97-AF65-F5344CB8AC3E}">
        <p14:creationId xmlns:p14="http://schemas.microsoft.com/office/powerpoint/2010/main" val="4032688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期望的线性性质 </a:t>
            </a:r>
          </a:p>
        </p:txBody>
      </p:sp>
      <p:sp>
        <p:nvSpPr>
          <p:cNvPr id="3" name="内容占位符 2"/>
          <p:cNvSpPr>
            <a:spLocks noGrp="1"/>
          </p:cNvSpPr>
          <p:nvPr>
            <p:ph idx="1"/>
          </p:nvPr>
        </p:nvSpPr>
        <p:spPr/>
        <p:txBody>
          <a:bodyPr/>
          <a:lstStyle/>
          <a:p>
            <a:r>
              <a:rPr lang="zh-CN" altLang="en-US" dirty="0"/>
              <a:t>对于任意随机变量 </a:t>
            </a:r>
            <a:r>
              <a:rPr lang="en-US" altLang="zh-CN" dirty="0"/>
              <a:t>X </a:t>
            </a:r>
            <a:r>
              <a:rPr lang="zh-CN" altLang="en-US" dirty="0"/>
              <a:t>和 </a:t>
            </a:r>
            <a:r>
              <a:rPr lang="en-US" altLang="zh-CN" dirty="0"/>
              <a:t>Y </a:t>
            </a:r>
            <a:r>
              <a:rPr lang="zh-CN" altLang="en-US" dirty="0"/>
              <a:t>以及常量 </a:t>
            </a:r>
            <a:r>
              <a:rPr lang="en-US" altLang="zh-CN" dirty="0"/>
              <a:t>a </a:t>
            </a:r>
            <a:r>
              <a:rPr lang="zh-CN" altLang="en-US" dirty="0"/>
              <a:t>和 </a:t>
            </a:r>
            <a:r>
              <a:rPr lang="en-US" altLang="zh-CN" dirty="0"/>
              <a:t>b</a:t>
            </a:r>
            <a:r>
              <a:rPr lang="zh-CN" altLang="en-US" dirty="0"/>
              <a:t>，有 </a:t>
            </a:r>
          </a:p>
          <a:p>
            <a:r>
              <a:rPr lang="en-US" altLang="zh-CN" dirty="0"/>
              <a:t>E(</a:t>
            </a:r>
            <a:r>
              <a:rPr lang="en-US" altLang="zh-CN" dirty="0" err="1"/>
              <a:t>aX</a:t>
            </a:r>
            <a:r>
              <a:rPr lang="en-US" altLang="zh-CN" dirty="0"/>
              <a:t> + </a:t>
            </a:r>
            <a:r>
              <a:rPr lang="en-US" altLang="zh-CN" dirty="0" err="1"/>
              <a:t>bY</a:t>
            </a:r>
            <a:r>
              <a:rPr lang="en-US" altLang="zh-CN" dirty="0"/>
              <a:t>) = </a:t>
            </a:r>
            <a:r>
              <a:rPr lang="en-US" altLang="zh-CN" dirty="0" err="1"/>
              <a:t>aE</a:t>
            </a:r>
            <a:r>
              <a:rPr lang="en-US" altLang="zh-CN" dirty="0"/>
              <a:t>(X) + </a:t>
            </a:r>
            <a:r>
              <a:rPr lang="en-US" altLang="zh-CN" dirty="0" err="1"/>
              <a:t>bE</a:t>
            </a:r>
            <a:r>
              <a:rPr lang="en-US" altLang="zh-CN" dirty="0"/>
              <a:t>(Y) </a:t>
            </a:r>
          </a:p>
          <a:p>
            <a:r>
              <a:rPr lang="zh-CN" altLang="en-US" dirty="0"/>
              <a:t>“投掷两枚骰子的点数”</a:t>
            </a:r>
            <a:endParaRPr lang="en-US" altLang="zh-CN" dirty="0"/>
          </a:p>
          <a:p>
            <a:r>
              <a:rPr lang="en-US" altLang="zh-CN" dirty="0"/>
              <a:t>X</a:t>
            </a:r>
            <a:r>
              <a:rPr lang="zh-CN" altLang="en-US" dirty="0"/>
              <a:t>表示一枚骰子的点数</a:t>
            </a:r>
            <a:endParaRPr lang="en-US" altLang="zh-CN" dirty="0"/>
          </a:p>
          <a:p>
            <a:r>
              <a:rPr lang="en-US" altLang="zh-CN" dirty="0"/>
              <a:t>E(X)=3.5</a:t>
            </a:r>
          </a:p>
          <a:p>
            <a:r>
              <a:rPr lang="zh-CN" altLang="en-US" dirty="0"/>
              <a:t>两枚骰子可以表示为</a:t>
            </a:r>
            <a:r>
              <a:rPr lang="en-US" altLang="zh-CN" dirty="0"/>
              <a:t>2X</a:t>
            </a:r>
          </a:p>
          <a:p>
            <a:r>
              <a:rPr lang="en-US" altLang="zh-CN" dirty="0"/>
              <a:t>E(</a:t>
            </a:r>
            <a:r>
              <a:rPr lang="zh-CN" altLang="en-US" dirty="0"/>
              <a:t>投掷两枚骰子的点数</a:t>
            </a:r>
            <a:r>
              <a:rPr lang="en-US" altLang="zh-CN" dirty="0"/>
              <a:t>)=E(2X)=2*E(X)=7</a:t>
            </a:r>
          </a:p>
        </p:txBody>
      </p:sp>
    </p:spTree>
    <p:extLst>
      <p:ext uri="{BB962C8B-B14F-4D97-AF65-F5344CB8AC3E}">
        <p14:creationId xmlns:p14="http://schemas.microsoft.com/office/powerpoint/2010/main" val="360125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期望的线性性质 </a:t>
            </a:r>
          </a:p>
        </p:txBody>
      </p:sp>
      <p:sp>
        <p:nvSpPr>
          <p:cNvPr id="3" name="内容占位符 2"/>
          <p:cNvSpPr>
            <a:spLocks noGrp="1"/>
          </p:cNvSpPr>
          <p:nvPr>
            <p:ph idx="1"/>
          </p:nvPr>
        </p:nvSpPr>
        <p:spPr/>
        <p:txBody>
          <a:bodyPr/>
          <a:lstStyle/>
          <a:p>
            <a:r>
              <a:rPr lang="zh-CN" altLang="en-US" dirty="0"/>
              <a:t>当两个随机变量 </a:t>
            </a:r>
            <a:r>
              <a:rPr lang="en-US" altLang="zh-CN" dirty="0"/>
              <a:t>X </a:t>
            </a:r>
            <a:r>
              <a:rPr lang="zh-CN" altLang="en-US" dirty="0"/>
              <a:t>和 </a:t>
            </a:r>
            <a:r>
              <a:rPr lang="en-US" altLang="zh-CN" dirty="0"/>
              <a:t>Y </a:t>
            </a:r>
            <a:r>
              <a:rPr lang="zh-CN" altLang="en-US" dirty="0"/>
              <a:t>独立且各自都有一个已定义的期望时，有 </a:t>
            </a:r>
          </a:p>
          <a:p>
            <a:r>
              <a:rPr lang="en-US" altLang="zh-CN" dirty="0"/>
              <a:t>E(XY) = E(X)E(Y) </a:t>
            </a:r>
          </a:p>
          <a:p>
            <a:pPr marL="0" indent="0">
              <a:buNone/>
            </a:pPr>
            <a:endParaRPr lang="zh-CN" altLang="en-US" dirty="0"/>
          </a:p>
        </p:txBody>
      </p:sp>
    </p:spTree>
    <p:extLst>
      <p:ext uri="{BB962C8B-B14F-4D97-AF65-F5344CB8AC3E}">
        <p14:creationId xmlns:p14="http://schemas.microsoft.com/office/powerpoint/2010/main" val="337586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全期望公式</a:t>
            </a:r>
          </a:p>
        </p:txBody>
      </p:sp>
      <p:graphicFrame>
        <p:nvGraphicFramePr>
          <p:cNvPr id="4" name="Object 3"/>
          <p:cNvGraphicFramePr>
            <a:graphicFrameLocks noGrp="1" noChangeAspect="1"/>
          </p:cNvGraphicFramePr>
          <p:nvPr>
            <p:ph idx="1"/>
            <p:extLst>
              <p:ext uri="{D42A27DB-BD31-4B8C-83A1-F6EECF244321}">
                <p14:modId xmlns:p14="http://schemas.microsoft.com/office/powerpoint/2010/main" val="1560657881"/>
              </p:ext>
            </p:extLst>
          </p:nvPr>
        </p:nvGraphicFramePr>
        <p:xfrm>
          <a:off x="1630965" y="3394568"/>
          <a:ext cx="8761827" cy="1006678"/>
        </p:xfrm>
        <a:graphic>
          <a:graphicData uri="http://schemas.openxmlformats.org/presentationml/2006/ole">
            <mc:AlternateContent xmlns:mc="http://schemas.openxmlformats.org/markup-compatibility/2006">
              <mc:Choice xmlns:v="urn:schemas-microsoft-com:vml" Requires="v">
                <p:oleObj spid="_x0000_s1041" name="公式" r:id="rId3" imgW="2984400" imgH="342720" progId="Equation.3">
                  <p:embed/>
                </p:oleObj>
              </mc:Choice>
              <mc:Fallback>
                <p:oleObj name="公式" r:id="rId3" imgW="2984400" imgH="342720" progId="Equation.3">
                  <p:embed/>
                  <p:pic>
                    <p:nvPicPr>
                      <p:cNvPr id="102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0965" y="3394568"/>
                        <a:ext cx="8761827" cy="1006678"/>
                      </a:xfrm>
                      <a:prstGeom prst="rect">
                        <a:avLst/>
                      </a:prstGeom>
                      <a:noFill/>
                    </p:spPr>
                  </p:pic>
                </p:oleObj>
              </mc:Fallback>
            </mc:AlternateContent>
          </a:graphicData>
        </a:graphic>
      </p:graphicFrame>
      <p:sp>
        <p:nvSpPr>
          <p:cNvPr id="5" name="文本框 4"/>
          <p:cNvSpPr txBox="1"/>
          <p:nvPr/>
        </p:nvSpPr>
        <p:spPr>
          <a:xfrm>
            <a:off x="838200" y="1690688"/>
            <a:ext cx="10310611" cy="1384995"/>
          </a:xfrm>
          <a:prstGeom prst="rect">
            <a:avLst/>
          </a:prstGeom>
          <a:noFill/>
        </p:spPr>
        <p:txBody>
          <a:bodyPr wrap="square" rtlCol="0">
            <a:spAutoFit/>
          </a:bodyPr>
          <a:lstStyle/>
          <a:p>
            <a:r>
              <a:rPr lang="zh-CN" altLang="en-US" sz="2800" dirty="0"/>
              <a:t>假设</a:t>
            </a:r>
            <a:r>
              <a:rPr lang="en-US" altLang="zh-CN" sz="2800" dirty="0"/>
              <a:t>{ </a:t>
            </a:r>
            <a:r>
              <a:rPr lang="en-US" altLang="zh-CN" sz="2800" dirty="0" err="1"/>
              <a:t>Bn</a:t>
            </a:r>
            <a:r>
              <a:rPr lang="en-US" altLang="zh-CN" sz="2800" dirty="0"/>
              <a:t> | n = 1, 2, 3, ... } </a:t>
            </a:r>
            <a:r>
              <a:rPr lang="zh-CN" altLang="en-US" sz="2800" dirty="0"/>
              <a:t>是一个概率空间的有限或者可数无限的分割，且每个集合 </a:t>
            </a:r>
            <a:r>
              <a:rPr lang="en-US" altLang="zh-CN" sz="2800" dirty="0" err="1"/>
              <a:t>Bn</a:t>
            </a:r>
            <a:r>
              <a:rPr lang="en-US" altLang="zh-CN" sz="2800" dirty="0"/>
              <a:t> </a:t>
            </a:r>
            <a:r>
              <a:rPr lang="zh-CN" altLang="en-US" sz="2800" dirty="0"/>
              <a:t>是一个可测集合，则对任意事件 </a:t>
            </a:r>
            <a:r>
              <a:rPr lang="en-US" altLang="zh-CN" sz="2800" dirty="0"/>
              <a:t>A </a:t>
            </a:r>
            <a:r>
              <a:rPr lang="zh-CN" altLang="en-US" sz="2800" dirty="0"/>
              <a:t>有全概率公式： </a:t>
            </a:r>
          </a:p>
        </p:txBody>
      </p:sp>
      <p:sp>
        <p:nvSpPr>
          <p:cNvPr id="6" name="矩形 5"/>
          <p:cNvSpPr/>
          <p:nvPr/>
        </p:nvSpPr>
        <p:spPr>
          <a:xfrm>
            <a:off x="838200" y="4828435"/>
            <a:ext cx="7140096" cy="584775"/>
          </a:xfrm>
          <a:prstGeom prst="rect">
            <a:avLst/>
          </a:prstGeom>
        </p:spPr>
        <p:txBody>
          <a:bodyPr wrap="none">
            <a:spAutoFit/>
          </a:bodyPr>
          <a:lstStyle/>
          <a:p>
            <a:r>
              <a:rPr lang="zh-CN" altLang="en-US" sz="3200" dirty="0"/>
              <a:t>其中 P(A | B)是 B 发生后 A 的条件概率 </a:t>
            </a:r>
          </a:p>
        </p:txBody>
      </p:sp>
    </p:spTree>
    <p:extLst>
      <p:ext uri="{BB962C8B-B14F-4D97-AF65-F5344CB8AC3E}">
        <p14:creationId xmlns:p14="http://schemas.microsoft.com/office/powerpoint/2010/main" val="233465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全期望公式</a:t>
            </a:r>
          </a:p>
        </p:txBody>
      </p:sp>
      <p:sp>
        <p:nvSpPr>
          <p:cNvPr id="3" name="内容占位符 2"/>
          <p:cNvSpPr>
            <a:spLocks noGrp="1"/>
          </p:cNvSpPr>
          <p:nvPr>
            <p:ph idx="1"/>
          </p:nvPr>
        </p:nvSpPr>
        <p:spPr>
          <a:xfrm>
            <a:off x="838200" y="1533165"/>
            <a:ext cx="10515600" cy="4351338"/>
          </a:xfrm>
        </p:spPr>
        <p:txBody>
          <a:bodyPr/>
          <a:lstStyle/>
          <a:p>
            <a:r>
              <a:rPr lang="zh-CN" altLang="en-US" dirty="0"/>
              <a:t>例：高射炮向敌机发射三发炮弹，每弹击中与否相互独立且每发炮弹击中的概率均为</a:t>
            </a:r>
            <a:r>
              <a:rPr lang="en-US" altLang="zh-CN" dirty="0"/>
              <a:t>0.3</a:t>
            </a:r>
            <a:r>
              <a:rPr lang="zh-CN" altLang="en-US" dirty="0"/>
              <a:t>，又知敌机若中一弹，坠毁的概率为</a:t>
            </a:r>
            <a:r>
              <a:rPr lang="en-US" altLang="zh-CN" dirty="0"/>
              <a:t>0.2</a:t>
            </a:r>
            <a:r>
              <a:rPr lang="zh-CN" altLang="en-US" dirty="0"/>
              <a:t>，若中两弹，坠毁的概率为</a:t>
            </a:r>
            <a:r>
              <a:rPr lang="en-US" altLang="zh-CN" dirty="0"/>
              <a:t>0.6</a:t>
            </a:r>
            <a:r>
              <a:rPr lang="zh-CN" altLang="en-US" dirty="0"/>
              <a:t>，若中三弹，敌机必坠毁。求敌机坠毁的概率。</a:t>
            </a:r>
          </a:p>
          <a:p>
            <a:r>
              <a:rPr lang="zh-CN" altLang="en-US" dirty="0"/>
              <a:t>解：设事件</a:t>
            </a:r>
            <a:r>
              <a:rPr lang="en-US" altLang="zh-CN" dirty="0"/>
              <a:t>B=“</a:t>
            </a:r>
            <a:r>
              <a:rPr lang="zh-CN" altLang="en-US" dirty="0"/>
              <a:t>敌机坠毁”；</a:t>
            </a:r>
            <a:r>
              <a:rPr lang="en-US" altLang="zh-CN" dirty="0"/>
              <a:t>Ai=“</a:t>
            </a:r>
            <a:r>
              <a:rPr lang="zh-CN" altLang="en-US" dirty="0"/>
              <a:t>敌机中弹”；</a:t>
            </a:r>
            <a:r>
              <a:rPr lang="en-US" altLang="zh-CN" dirty="0" err="1"/>
              <a:t>i</a:t>
            </a:r>
            <a:r>
              <a:rPr lang="en-US" altLang="zh-CN" dirty="0"/>
              <a:t>=0,1,2,3</a:t>
            </a:r>
          </a:p>
          <a:p>
            <a:r>
              <a:rPr lang="zh-CN" altLang="en-US" dirty="0"/>
              <a:t>实际上我们从题目知道应该是</a:t>
            </a:r>
            <a:r>
              <a:rPr lang="en-US" altLang="zh-CN" dirty="0"/>
              <a:t>A0,A1,A2,A3</a:t>
            </a:r>
            <a:r>
              <a:rPr lang="zh-CN" altLang="en-US" dirty="0"/>
              <a:t>构成完备事件组，但是敌机坠毁只和</a:t>
            </a:r>
            <a:r>
              <a:rPr lang="en-US" altLang="zh-CN" dirty="0"/>
              <a:t>A1,A2,A3</a:t>
            </a:r>
            <a:r>
              <a:rPr lang="zh-CN" altLang="en-US" dirty="0"/>
              <a:t>有关，即</a:t>
            </a:r>
          </a:p>
          <a:p>
            <a:endParaRPr lang="zh-CN" altLang="en-US" dirty="0"/>
          </a:p>
        </p:txBody>
      </p:sp>
      <mc:AlternateContent xmlns:mc="http://schemas.openxmlformats.org/markup-compatibility/2006" xmlns:a14="http://schemas.microsoft.com/office/drawing/2010/main">
        <mc:Choice Requires="a14">
          <p:sp>
            <p:nvSpPr>
              <p:cNvPr id="10" name="文本框 9"/>
              <p:cNvSpPr txBox="1"/>
              <p:nvPr/>
            </p:nvSpPr>
            <p:spPr>
              <a:xfrm>
                <a:off x="1081824" y="4932608"/>
                <a:ext cx="4262907" cy="1441548"/>
              </a:xfrm>
              <a:prstGeom prst="rect">
                <a:avLst/>
              </a:prstGeom>
              <a:noFill/>
            </p:spPr>
            <p:txBody>
              <a:bodyPr wrap="square" rtlCol="0">
                <a:spAutoFit/>
              </a:bodyPr>
              <a:lstStyle/>
              <a:p>
                <a:r>
                  <a:rPr lang="en-US" altLang="zh-CN" sz="2800" dirty="0"/>
                  <a:t>P(A1)=</a:t>
                </a:r>
                <a14:m>
                  <m:oMath xmlns:m="http://schemas.openxmlformats.org/officeDocument/2006/math">
                    <m:sSubSup>
                      <m:sSubSupPr>
                        <m:ctrlPr>
                          <a:rPr lang="en-US" altLang="zh-CN" sz="2800" i="1" smtClean="0">
                            <a:latin typeface="Cambria Math"/>
                          </a:rPr>
                        </m:ctrlPr>
                      </m:sSubSupPr>
                      <m:e>
                        <m:r>
                          <a:rPr lang="en-US" altLang="zh-CN" sz="2800" b="0" i="1" smtClean="0">
                            <a:latin typeface="Cambria Math" panose="02040503050406030204" pitchFamily="18" charset="0"/>
                          </a:rPr>
                          <m:t>𝐶</m:t>
                        </m:r>
                      </m:e>
                      <m:sub>
                        <m:r>
                          <a:rPr lang="en-US" altLang="zh-CN" sz="2800" b="0" i="1" smtClean="0">
                            <a:latin typeface="Cambria Math" panose="02040503050406030204" pitchFamily="18" charset="0"/>
                          </a:rPr>
                          <m:t>3</m:t>
                        </m:r>
                      </m:sub>
                      <m:sup>
                        <m:r>
                          <a:rPr lang="en-US" altLang="zh-CN" sz="2800" b="0" i="1" smtClean="0">
                            <a:latin typeface="Cambria Math" panose="02040503050406030204" pitchFamily="18" charset="0"/>
                          </a:rPr>
                          <m:t>1</m:t>
                        </m:r>
                      </m:sup>
                    </m:sSubSup>
                    <m:r>
                      <a:rPr lang="en-US" altLang="zh-CN" sz="2800" b="0" i="1" smtClean="0">
                        <a:latin typeface="Cambria Math" panose="02040503050406030204" pitchFamily="18" charset="0"/>
                      </a:rPr>
                      <m:t>∗0.3∗</m:t>
                    </m:r>
                    <m:sSup>
                      <m:sSupPr>
                        <m:ctrlPr>
                          <a:rPr lang="en-US" altLang="zh-CN" sz="2800" b="0" i="1" smtClean="0">
                            <a:latin typeface="Cambria Math"/>
                          </a:rPr>
                        </m:ctrlPr>
                      </m:sSupPr>
                      <m:e>
                        <m:r>
                          <a:rPr lang="en-US" altLang="zh-CN" sz="2800" b="0" i="1" smtClean="0">
                            <a:latin typeface="Cambria Math" panose="02040503050406030204" pitchFamily="18" charset="0"/>
                          </a:rPr>
                          <m:t>0.7</m:t>
                        </m:r>
                      </m:e>
                      <m:sup>
                        <m:r>
                          <a:rPr lang="en-US" altLang="zh-CN" sz="2800" b="0" i="1" smtClean="0">
                            <a:latin typeface="Cambria Math" panose="02040503050406030204" pitchFamily="18" charset="0"/>
                          </a:rPr>
                          <m:t>2</m:t>
                        </m:r>
                      </m:sup>
                    </m:sSup>
                  </m:oMath>
                </a14:m>
                <a:endParaRPr lang="en-US" altLang="zh-CN" sz="2800" b="0" dirty="0"/>
              </a:p>
              <a:p>
                <a:r>
                  <a:rPr lang="en-US" altLang="zh-CN" sz="2800" dirty="0"/>
                  <a:t>P(A2)=</a:t>
                </a:r>
                <a14:m>
                  <m:oMath xmlns:m="http://schemas.openxmlformats.org/officeDocument/2006/math">
                    <m:sSubSup>
                      <m:sSubSupPr>
                        <m:ctrlPr>
                          <a:rPr lang="en-US" altLang="zh-CN" sz="2800" i="1" smtClean="0">
                            <a:latin typeface="Cambria Math"/>
                          </a:rPr>
                        </m:ctrlPr>
                      </m:sSubSupPr>
                      <m:e>
                        <m:r>
                          <a:rPr lang="en-US" altLang="zh-CN" sz="2800" b="0" i="1" smtClean="0">
                            <a:latin typeface="Cambria Math" panose="02040503050406030204" pitchFamily="18" charset="0"/>
                          </a:rPr>
                          <m:t>𝐶</m:t>
                        </m:r>
                      </m:e>
                      <m:sub>
                        <m:r>
                          <a:rPr lang="en-US" altLang="zh-CN" sz="2800" b="0" i="1" smtClean="0">
                            <a:latin typeface="Cambria Math" panose="02040503050406030204" pitchFamily="18" charset="0"/>
                          </a:rPr>
                          <m:t>3</m:t>
                        </m:r>
                      </m:sub>
                      <m:sup>
                        <m:r>
                          <a:rPr lang="en-US" altLang="zh-CN" sz="2800" b="0" i="1" smtClean="0">
                            <a:latin typeface="Cambria Math" panose="02040503050406030204" pitchFamily="18" charset="0"/>
                          </a:rPr>
                          <m:t>2</m:t>
                        </m:r>
                      </m:sup>
                    </m:sSubSup>
                    <m:r>
                      <a:rPr lang="en-US" altLang="zh-CN" sz="2800" b="0" i="1" smtClean="0">
                        <a:latin typeface="Cambria Math" panose="02040503050406030204" pitchFamily="18" charset="0"/>
                      </a:rPr>
                      <m:t>∗0.3</m:t>
                    </m:r>
                    <m:r>
                      <a:rPr lang="en-US" altLang="zh-CN" sz="2800" b="0" i="1" baseline="30000" smtClean="0">
                        <a:latin typeface="Cambria Math" panose="02040503050406030204" pitchFamily="18" charset="0"/>
                      </a:rPr>
                      <m:t>2</m:t>
                    </m:r>
                    <m:r>
                      <a:rPr lang="en-US" altLang="zh-CN" sz="2800" b="0" i="1" smtClean="0">
                        <a:latin typeface="Cambria Math" panose="02040503050406030204" pitchFamily="18" charset="0"/>
                      </a:rPr>
                      <m:t>∗</m:t>
                    </m:r>
                    <m:sSup>
                      <m:sSupPr>
                        <m:ctrlPr>
                          <a:rPr lang="en-US" altLang="zh-CN" sz="2800" b="0" i="1" smtClean="0">
                            <a:latin typeface="Cambria Math"/>
                          </a:rPr>
                        </m:ctrlPr>
                      </m:sSupPr>
                      <m:e>
                        <m:r>
                          <a:rPr lang="en-US" altLang="zh-CN" sz="2800" b="0" i="1" smtClean="0">
                            <a:latin typeface="Cambria Math" panose="02040503050406030204" pitchFamily="18" charset="0"/>
                          </a:rPr>
                          <m:t>0.7</m:t>
                        </m:r>
                      </m:e>
                      <m:sup/>
                    </m:sSup>
                  </m:oMath>
                </a14:m>
                <a:endParaRPr lang="en-US" altLang="zh-CN" sz="2800" dirty="0"/>
              </a:p>
              <a:p>
                <a:r>
                  <a:rPr lang="en-US" altLang="zh-CN" sz="2800" dirty="0"/>
                  <a:t>P(A3)=</a:t>
                </a:r>
                <a14:m>
                  <m:oMath xmlns:m="http://schemas.openxmlformats.org/officeDocument/2006/math">
                    <m:sSubSup>
                      <m:sSubSupPr>
                        <m:ctrlPr>
                          <a:rPr lang="en-US" altLang="zh-CN" sz="2800" i="1" smtClean="0">
                            <a:latin typeface="Cambria Math"/>
                          </a:rPr>
                        </m:ctrlPr>
                      </m:sSubSupPr>
                      <m:e>
                        <m:r>
                          <a:rPr lang="en-US" altLang="zh-CN" sz="2800" b="0" i="1" smtClean="0">
                            <a:latin typeface="Cambria Math" panose="02040503050406030204" pitchFamily="18" charset="0"/>
                          </a:rPr>
                          <m:t>𝐶</m:t>
                        </m:r>
                      </m:e>
                      <m:sub>
                        <m:r>
                          <a:rPr lang="en-US" altLang="zh-CN" sz="2800" b="0" i="1" smtClean="0">
                            <a:latin typeface="Cambria Math" panose="02040503050406030204" pitchFamily="18" charset="0"/>
                          </a:rPr>
                          <m:t>3</m:t>
                        </m:r>
                      </m:sub>
                      <m:sup>
                        <m:r>
                          <a:rPr lang="en-US" altLang="zh-CN" sz="2800" b="0" i="1" smtClean="0">
                            <a:latin typeface="Cambria Math" panose="02040503050406030204" pitchFamily="18" charset="0"/>
                          </a:rPr>
                          <m:t>3</m:t>
                        </m:r>
                      </m:sup>
                    </m:sSubSup>
                    <m:r>
                      <a:rPr lang="en-US" altLang="zh-CN" sz="2800" b="0" i="1" smtClean="0">
                        <a:latin typeface="Cambria Math" panose="02040503050406030204" pitchFamily="18" charset="0"/>
                      </a:rPr>
                      <m:t>∗0.3</m:t>
                    </m:r>
                    <m:r>
                      <a:rPr lang="en-US" altLang="zh-CN" sz="2800" b="0" i="1" baseline="30000" smtClean="0">
                        <a:latin typeface="Cambria Math" panose="02040503050406030204" pitchFamily="18" charset="0"/>
                      </a:rPr>
                      <m:t>3</m:t>
                    </m:r>
                  </m:oMath>
                </a14:m>
                <a:endParaRPr lang="zh-CN" altLang="en-US" sz="28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1081824" y="4932608"/>
                <a:ext cx="4262907" cy="1441548"/>
              </a:xfrm>
              <a:prstGeom prst="rect">
                <a:avLst/>
              </a:prstGeom>
              <a:blipFill>
                <a:blip r:embed="rId2"/>
                <a:stretch>
                  <a:fillRect l="-2857" t="-3797" b="-10549"/>
                </a:stretch>
              </a:blipFill>
            </p:spPr>
            <p:txBody>
              <a:bodyPr/>
              <a:lstStyle/>
              <a:p>
                <a:r>
                  <a:rPr lang="zh-CN" altLang="en-US">
                    <a:noFill/>
                  </a:rPr>
                  <a:t> </a:t>
                </a:r>
              </a:p>
            </p:txBody>
          </p:sp>
        </mc:Fallback>
      </mc:AlternateContent>
      <p:sp>
        <p:nvSpPr>
          <p:cNvPr id="11" name="文本框 10"/>
          <p:cNvSpPr txBox="1"/>
          <p:nvPr/>
        </p:nvSpPr>
        <p:spPr>
          <a:xfrm>
            <a:off x="6096000" y="5361283"/>
            <a:ext cx="5087155" cy="523220"/>
          </a:xfrm>
          <a:prstGeom prst="rect">
            <a:avLst/>
          </a:prstGeom>
          <a:noFill/>
        </p:spPr>
        <p:txBody>
          <a:bodyPr wrap="square" rtlCol="0">
            <a:spAutoFit/>
          </a:bodyPr>
          <a:lstStyle/>
          <a:p>
            <a:r>
              <a:rPr lang="en-US" altLang="zh-CN" sz="2800" dirty="0"/>
              <a:t>P(B)=P(A1)*0.2+P(A2)*0.6+P(A3)</a:t>
            </a:r>
            <a:endParaRPr lang="zh-CN" altLang="en-US" sz="2800" dirty="0"/>
          </a:p>
        </p:txBody>
      </p:sp>
    </p:spTree>
    <p:extLst>
      <p:ext uri="{BB962C8B-B14F-4D97-AF65-F5344CB8AC3E}">
        <p14:creationId xmlns:p14="http://schemas.microsoft.com/office/powerpoint/2010/main" val="4018179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fade">
                                      <p:cBhvr>
                                        <p:cTn id="27" dur="500"/>
                                        <p:tgtEl>
                                          <p:spTgt spid="1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2" end="2"/>
                                            </p:txEl>
                                          </p:spTgt>
                                        </p:tgtEl>
                                        <p:attrNameLst>
                                          <p:attrName>style.visibility</p:attrName>
                                        </p:attrNameLst>
                                      </p:cBhvr>
                                      <p:to>
                                        <p:strVal val="visible"/>
                                      </p:to>
                                    </p:set>
                                    <p:animEffect transition="in" filter="fade">
                                      <p:cBhvr>
                                        <p:cTn id="32" dur="500"/>
                                        <p:tgtEl>
                                          <p:spTgt spid="10">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build="p"/>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条件期望与全期望公式 </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10000"/>
              </a:bodyPr>
              <a:lstStyle/>
              <a:p>
                <a:r>
                  <a:rPr lang="zh-CN" altLang="en-US" dirty="0"/>
                  <a:t>当 </a:t>
                </a:r>
                <a:r>
                  <a:rPr lang="en-US" altLang="zh-CN" dirty="0"/>
                  <a:t>X=xi</a:t>
                </a:r>
                <a:r>
                  <a:rPr lang="zh-CN" altLang="en-US" dirty="0"/>
                  <a:t>时，随机变量 </a:t>
                </a:r>
                <a:r>
                  <a:rPr lang="en-US" altLang="zh-CN" dirty="0"/>
                  <a:t>Y </a:t>
                </a:r>
                <a:r>
                  <a:rPr lang="zh-CN" altLang="en-US" dirty="0"/>
                  <a:t>的条件数学期望以 </a:t>
                </a:r>
                <a:r>
                  <a:rPr lang="en-US" altLang="zh-CN" dirty="0"/>
                  <a:t>E(Y | X=xi)</a:t>
                </a:r>
                <a:r>
                  <a:rPr lang="zh-CN" altLang="en-US" dirty="0"/>
                  <a:t>表示。 </a:t>
                </a:r>
                <a:endParaRPr lang="en-US" altLang="zh-CN" dirty="0"/>
              </a:p>
              <a:p>
                <a:r>
                  <a:rPr lang="en-US" altLang="zh-CN" dirty="0"/>
                  <a:t>E(Y)=E(E(Y|X))=</a:t>
                </a:r>
                <a14:m>
                  <m:oMath xmlns:m="http://schemas.openxmlformats.org/officeDocument/2006/math">
                    <m:nary>
                      <m:naryPr>
                        <m:chr m:val="∑"/>
                        <m:supHide m:val="on"/>
                        <m:ctrlPr>
                          <a:rPr lang="en-US" altLang="zh-CN" i="1" smtClean="0">
                            <a:latin typeface="Cambria Math"/>
                          </a:rPr>
                        </m:ctrlPr>
                      </m:naryPr>
                      <m:sub>
                        <m:r>
                          <m:rPr>
                            <m:brk m:alnAt="7"/>
                          </m:rPr>
                          <a:rPr lang="en-US" altLang="zh-CN" b="0" i="1" smtClean="0">
                            <a:latin typeface="Cambria Math" panose="02040503050406030204" pitchFamily="18" charset="0"/>
                          </a:rPr>
                          <m:t>𝑖</m:t>
                        </m:r>
                      </m:sub>
                      <m:sup/>
                      <m:e>
                        <m:r>
                          <a:rPr lang="en-US" altLang="zh-CN" b="0" i="1" smtClean="0">
                            <a:latin typeface="Cambria Math" panose="02040503050406030204" pitchFamily="18" charset="0"/>
                          </a:rPr>
                          <m:t>𝑃</m:t>
                        </m:r>
                        <m:d>
                          <m:dPr>
                            <m:ctrlPr>
                              <a:rPr lang="en-US" altLang="zh-CN" b="0" i="1" smtClean="0">
                                <a:latin typeface="Cambria Math"/>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𝑥𝑖</m:t>
                            </m:r>
                          </m:e>
                        </m:d>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𝑥𝑖</m:t>
                        </m:r>
                        <m:r>
                          <a:rPr lang="en-US" altLang="zh-CN" b="0" i="1" smtClean="0">
                            <a:latin typeface="Cambria Math" panose="02040503050406030204" pitchFamily="18" charset="0"/>
                          </a:rPr>
                          <m:t>)</m:t>
                        </m:r>
                      </m:e>
                    </m:nary>
                  </m:oMath>
                </a14:m>
                <a:endParaRPr lang="en-US" altLang="zh-CN" dirty="0"/>
              </a:p>
              <a:p>
                <a:r>
                  <a:rPr lang="zh-CN" altLang="en-US" dirty="0"/>
                  <a:t>例如：，一项工作由甲一个人完成，平均需要 </a:t>
                </a:r>
                <a:r>
                  <a:rPr lang="en-US" altLang="zh-CN" dirty="0"/>
                  <a:t>4 </a:t>
                </a:r>
                <a:r>
                  <a:rPr lang="zh-CN" altLang="en-US" dirty="0"/>
                  <a:t>小时，而乙有 </a:t>
                </a:r>
                <a:r>
                  <a:rPr lang="en-US" altLang="zh-CN" dirty="0"/>
                  <a:t>0.4 </a:t>
                </a:r>
                <a:r>
                  <a:rPr lang="zh-CN" altLang="en-US" dirty="0"/>
                  <a:t>的概率来帮忙，两个人完成平均只需要 </a:t>
                </a:r>
                <a:r>
                  <a:rPr lang="en-US" altLang="zh-CN" dirty="0"/>
                  <a:t>3 </a:t>
                </a:r>
                <a:r>
                  <a:rPr lang="zh-CN" altLang="en-US" dirty="0"/>
                  <a:t>小时。若用 </a:t>
                </a:r>
                <a:r>
                  <a:rPr lang="en-US" altLang="zh-CN" dirty="0"/>
                  <a:t>X </a:t>
                </a:r>
                <a:r>
                  <a:rPr lang="zh-CN" altLang="en-US" dirty="0"/>
                  <a:t>表示完成这项工作的人数，而 </a:t>
                </a:r>
                <a:r>
                  <a:rPr lang="en-US" altLang="zh-CN" dirty="0"/>
                  <a:t>Y </a:t>
                </a:r>
                <a:r>
                  <a:rPr lang="zh-CN" altLang="en-US" dirty="0"/>
                  <a:t>表示完成的这项工作的期望时间（单位小时）</a:t>
                </a:r>
                <a:endParaRPr lang="en-US" altLang="zh-CN" dirty="0"/>
              </a:p>
              <a:p>
                <a:r>
                  <a:rPr lang="zh-CN" altLang="en-US" dirty="0"/>
                  <a:t>由于这项工作要么由一个人完成，要么由两个人完成，那么这项工作完成的期望时间</a:t>
                </a:r>
                <a:endParaRPr lang="en-US" altLang="zh-CN" dirty="0"/>
              </a:p>
              <a:p>
                <a:r>
                  <a:rPr lang="zh-CN" altLang="en-US" dirty="0"/>
                  <a:t> </a:t>
                </a:r>
                <a:r>
                  <a:rPr lang="en-US" altLang="zh-CN" dirty="0"/>
                  <a:t>E(Y) = P(X = 1)E(Y | X = 1) + P(X = 2)E(Y | X = 2) </a:t>
                </a:r>
              </a:p>
              <a:p>
                <a:r>
                  <a:rPr lang="en-US" altLang="zh-CN" dirty="0"/>
                  <a:t>        = (1</a:t>
                </a:r>
                <a:r>
                  <a:rPr lang="zh-CN" altLang="en-US" dirty="0"/>
                  <a:t>－</a:t>
                </a:r>
                <a:r>
                  <a:rPr lang="en-US" altLang="zh-CN" dirty="0"/>
                  <a:t>0.4)×</a:t>
                </a:r>
                <a:r>
                  <a:rPr lang="en-US" altLang="zh-CN" dirty="0" smtClean="0"/>
                  <a:t>4+0.4×3 </a:t>
                </a:r>
                <a:r>
                  <a:rPr lang="en-US" altLang="zh-CN" dirty="0"/>
                  <a:t>= 3.6</a:t>
                </a:r>
                <a:r>
                  <a:rPr lang="zh-CN" altLang="en-US" dirty="0"/>
                  <a:t>。 </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043" t="-32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8024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常见解法</a:t>
            </a:r>
          </a:p>
        </p:txBody>
      </p:sp>
      <p:sp>
        <p:nvSpPr>
          <p:cNvPr id="3" name="内容占位符 2"/>
          <p:cNvSpPr>
            <a:spLocks noGrp="1"/>
          </p:cNvSpPr>
          <p:nvPr>
            <p:ph idx="1"/>
          </p:nvPr>
        </p:nvSpPr>
        <p:spPr/>
        <p:txBody>
          <a:bodyPr/>
          <a:lstStyle/>
          <a:p>
            <a:r>
              <a:rPr lang="en-US" altLang="zh-CN" dirty="0"/>
              <a:t>1</a:t>
            </a:r>
            <a:r>
              <a:rPr lang="zh-CN" altLang="en-US" dirty="0"/>
              <a:t>、利用动态规划和递归</a:t>
            </a:r>
          </a:p>
        </p:txBody>
      </p:sp>
    </p:spTree>
    <p:extLst>
      <p:ext uri="{BB962C8B-B14F-4D97-AF65-F5344CB8AC3E}">
        <p14:creationId xmlns:p14="http://schemas.microsoft.com/office/powerpoint/2010/main" val="57167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idx="4294967295"/>
          </p:nvPr>
        </p:nvSpPr>
        <p:spPr/>
        <p:txBody>
          <a:bodyPr/>
          <a:lstStyle/>
          <a:p>
            <a:pPr eaLnBrk="1" hangingPunct="1"/>
            <a:r>
              <a:rPr kumimoji="1" lang="zh-CN" altLang="en-US" b="0"/>
              <a:t>随机事件及其运算</a:t>
            </a:r>
          </a:p>
        </p:txBody>
      </p:sp>
      <p:sp>
        <p:nvSpPr>
          <p:cNvPr id="17410" name="Rectangle 3"/>
          <p:cNvSpPr>
            <a:spLocks noGrp="1"/>
          </p:cNvSpPr>
          <p:nvPr>
            <p:ph type="body" idx="4294967295"/>
          </p:nvPr>
        </p:nvSpPr>
        <p:spPr/>
        <p:txBody>
          <a:bodyPr>
            <a:normAutofit lnSpcReduction="10000"/>
          </a:bodyPr>
          <a:lstStyle/>
          <a:p>
            <a:pPr eaLnBrk="1" hangingPunct="1">
              <a:buFont typeface="Arial" panose="020B0604020202020204" pitchFamily="34" charset="0"/>
              <a:buNone/>
            </a:pPr>
            <a:r>
              <a:rPr kumimoji="1" lang="zh-CN" altLang="en-US" sz="2800" dirty="0">
                <a:solidFill>
                  <a:schemeClr val="tx2"/>
                </a:solidFill>
                <a:latin typeface="黑体" panose="02010609060101010101" pitchFamily="49" charset="-122"/>
              </a:rPr>
              <a:t>一、随机试验与随机事件</a:t>
            </a:r>
          </a:p>
          <a:p>
            <a:pPr eaLnBrk="1" hangingPunct="1"/>
            <a:r>
              <a:rPr kumimoji="1" lang="zh-CN" altLang="en-US" sz="2800" dirty="0">
                <a:solidFill>
                  <a:schemeClr val="tx2"/>
                </a:solidFill>
                <a:latin typeface="黑体" panose="02010609060101010101" pitchFamily="49" charset="-122"/>
              </a:rPr>
              <a:t> 随机试验： 具有以下特点的试验称为随机试验：</a:t>
            </a:r>
          </a:p>
          <a:p>
            <a:pPr eaLnBrk="1" hangingPunct="1">
              <a:buFont typeface="Arial" panose="020B0604020202020204" pitchFamily="34" charset="0"/>
              <a:buNone/>
            </a:pPr>
            <a:r>
              <a:rPr kumimoji="1" lang="en-US" altLang="zh-CN" sz="2800" dirty="0">
                <a:solidFill>
                  <a:schemeClr val="tx2"/>
                </a:solidFill>
                <a:latin typeface="黑体" panose="02010609060101010101" pitchFamily="49" charset="-122"/>
              </a:rPr>
              <a:t>1°</a:t>
            </a:r>
            <a:r>
              <a:rPr kumimoji="1" lang="zh-CN" altLang="en-US" sz="2800" dirty="0">
                <a:solidFill>
                  <a:schemeClr val="tx2"/>
                </a:solidFill>
                <a:latin typeface="黑体" panose="02010609060101010101" pitchFamily="49" charset="-122"/>
              </a:rPr>
              <a:t>试验可以在相同条件下重复进行</a:t>
            </a:r>
          </a:p>
          <a:p>
            <a:pPr eaLnBrk="1" hangingPunct="1">
              <a:buFont typeface="Arial" panose="020B0604020202020204" pitchFamily="34" charset="0"/>
              <a:buNone/>
            </a:pPr>
            <a:r>
              <a:rPr kumimoji="1" lang="en-US" altLang="zh-CN" sz="2800" dirty="0">
                <a:solidFill>
                  <a:schemeClr val="tx2"/>
                </a:solidFill>
                <a:latin typeface="黑体" panose="02010609060101010101" pitchFamily="49" charset="-122"/>
              </a:rPr>
              <a:t>2°</a:t>
            </a:r>
            <a:r>
              <a:rPr kumimoji="1" lang="zh-CN" altLang="en-US" sz="2800" dirty="0">
                <a:solidFill>
                  <a:schemeClr val="tx2"/>
                </a:solidFill>
                <a:latin typeface="黑体" panose="02010609060101010101" pitchFamily="49" charset="-122"/>
              </a:rPr>
              <a:t>试验可能出现的结果有多个，试验之前知道所有可能的结果</a:t>
            </a:r>
          </a:p>
          <a:p>
            <a:pPr eaLnBrk="1" hangingPunct="1">
              <a:buFont typeface="Arial" panose="020B0604020202020204" pitchFamily="34" charset="0"/>
              <a:buNone/>
            </a:pPr>
            <a:r>
              <a:rPr kumimoji="1" lang="en-US" altLang="zh-CN" sz="2800" dirty="0">
                <a:solidFill>
                  <a:schemeClr val="tx2"/>
                </a:solidFill>
                <a:latin typeface="黑体" panose="02010609060101010101" pitchFamily="49" charset="-122"/>
              </a:rPr>
              <a:t>3°</a:t>
            </a:r>
            <a:r>
              <a:rPr kumimoji="1" lang="zh-CN" altLang="en-US" sz="2800" dirty="0">
                <a:solidFill>
                  <a:schemeClr val="tx2"/>
                </a:solidFill>
                <a:latin typeface="黑体" panose="02010609060101010101" pitchFamily="49" charset="-122"/>
              </a:rPr>
              <a:t>试验结束后会出现哪一个结果是随机的</a:t>
            </a:r>
            <a:r>
              <a:rPr kumimoji="1" lang="en-US" altLang="zh-CN" sz="2800" dirty="0">
                <a:solidFill>
                  <a:schemeClr val="tx2"/>
                </a:solidFill>
                <a:latin typeface="黑体" panose="02010609060101010101" pitchFamily="49" charset="-122"/>
              </a:rPr>
              <a:t>(</a:t>
            </a:r>
            <a:r>
              <a:rPr kumimoji="1" lang="zh-CN" altLang="en-US" sz="2800" dirty="0">
                <a:solidFill>
                  <a:schemeClr val="tx2"/>
                </a:solidFill>
                <a:latin typeface="黑体" panose="02010609060101010101" pitchFamily="49" charset="-122"/>
              </a:rPr>
              <a:t>无法事先知道，也无</a:t>
            </a:r>
          </a:p>
          <a:p>
            <a:pPr eaLnBrk="1" hangingPunct="1">
              <a:buFont typeface="Arial" panose="020B0604020202020204" pitchFamily="34" charset="0"/>
              <a:buNone/>
            </a:pPr>
            <a:r>
              <a:rPr kumimoji="1" lang="zh-CN" altLang="en-US" sz="2800" dirty="0">
                <a:solidFill>
                  <a:schemeClr val="tx2"/>
                </a:solidFill>
                <a:latin typeface="黑体" panose="02010609060101010101" pitchFamily="49" charset="-122"/>
              </a:rPr>
              <a:t>　 法控制</a:t>
            </a:r>
            <a:r>
              <a:rPr kumimoji="1" lang="en-US" altLang="zh-CN" sz="2800" dirty="0">
                <a:solidFill>
                  <a:schemeClr val="tx2"/>
                </a:solidFill>
                <a:latin typeface="黑体" panose="02010609060101010101" pitchFamily="49" charset="-122"/>
              </a:rPr>
              <a:t>)</a:t>
            </a:r>
            <a:endParaRPr kumimoji="1" lang="zh-CN" altLang="en-US" sz="2800" dirty="0">
              <a:solidFill>
                <a:schemeClr val="tx2"/>
              </a:solidFill>
              <a:latin typeface="黑体" panose="02010609060101010101" pitchFamily="49" charset="-122"/>
            </a:endParaRPr>
          </a:p>
          <a:p>
            <a:pPr eaLnBrk="1" hangingPunct="1"/>
            <a:r>
              <a:rPr kumimoji="1" lang="zh-CN" altLang="en-US" sz="2800" dirty="0">
                <a:solidFill>
                  <a:schemeClr val="tx2"/>
                </a:solidFill>
                <a:latin typeface="黑体" panose="02010609060101010101" pitchFamily="49" charset="-122"/>
              </a:rPr>
              <a:t> 通常用字母</a:t>
            </a:r>
            <a:r>
              <a:rPr kumimoji="1" lang="en-US" altLang="zh-CN" sz="2800" dirty="0">
                <a:solidFill>
                  <a:schemeClr val="tx2"/>
                </a:solidFill>
                <a:latin typeface="黑体" panose="02010609060101010101" pitchFamily="49" charset="-122"/>
              </a:rPr>
              <a:t>E</a:t>
            </a:r>
            <a:r>
              <a:rPr kumimoji="1" lang="zh-CN" altLang="en-US" sz="2800" dirty="0">
                <a:solidFill>
                  <a:schemeClr val="tx2"/>
                </a:solidFill>
                <a:latin typeface="黑体" panose="02010609060101010101" pitchFamily="49" charset="-122"/>
              </a:rPr>
              <a:t>表示随机试验</a:t>
            </a:r>
            <a:r>
              <a:rPr kumimoji="1" lang="en-US" altLang="zh-CN" sz="2800" dirty="0">
                <a:solidFill>
                  <a:schemeClr val="tx2"/>
                </a:solidFill>
                <a:latin typeface="黑体" panose="02010609060101010101" pitchFamily="49" charset="-122"/>
              </a:rPr>
              <a:t>(</a:t>
            </a:r>
            <a:r>
              <a:rPr kumimoji="1" lang="zh-CN" altLang="en-US" sz="2800" dirty="0">
                <a:solidFill>
                  <a:schemeClr val="tx2"/>
                </a:solidFill>
                <a:latin typeface="黑体" panose="02010609060101010101" pitchFamily="49" charset="-122"/>
              </a:rPr>
              <a:t>以后简称试验</a:t>
            </a:r>
            <a:r>
              <a:rPr kumimoji="1" lang="en-US" altLang="zh-CN" sz="2800" dirty="0">
                <a:solidFill>
                  <a:schemeClr val="tx2"/>
                </a:solidFill>
                <a:latin typeface="黑体" panose="02010609060101010101" pitchFamily="49" charset="-122"/>
              </a:rPr>
              <a:t>)</a:t>
            </a:r>
            <a:r>
              <a:rPr kumimoji="1" lang="zh-CN" altLang="en-US" sz="2800" dirty="0">
                <a:solidFill>
                  <a:schemeClr val="tx2"/>
                </a:solidFill>
                <a:latin typeface="黑体" panose="02010609060101010101" pitchFamily="49" charset="-122"/>
              </a:rPr>
              <a:t>。例如：</a:t>
            </a:r>
          </a:p>
          <a:p>
            <a:pPr eaLnBrk="1" hangingPunct="1">
              <a:buFont typeface="Arial" panose="020B0604020202020204" pitchFamily="34" charset="0"/>
              <a:buNone/>
            </a:pPr>
            <a:r>
              <a:rPr kumimoji="1" lang="en-US" altLang="zh-CN" sz="2800" dirty="0">
                <a:solidFill>
                  <a:schemeClr val="tx2"/>
                </a:solidFill>
                <a:latin typeface="黑体" panose="02010609060101010101" pitchFamily="49" charset="-122"/>
              </a:rPr>
              <a:t>    E1 </a:t>
            </a:r>
            <a:r>
              <a:rPr kumimoji="1" lang="zh-CN" altLang="en-US" sz="2800" dirty="0">
                <a:solidFill>
                  <a:schemeClr val="tx2"/>
                </a:solidFill>
                <a:latin typeface="黑体" panose="02010609060101010101" pitchFamily="49" charset="-122"/>
              </a:rPr>
              <a:t>：抛一枚硬币，观察正、反面出现的情况</a:t>
            </a:r>
          </a:p>
          <a:p>
            <a:pPr eaLnBrk="1" hangingPunct="1">
              <a:buFont typeface="Arial" panose="020B0604020202020204" pitchFamily="34" charset="0"/>
              <a:buNone/>
            </a:pPr>
            <a:r>
              <a:rPr kumimoji="1" lang="en-US" altLang="zh-CN" sz="2800" dirty="0">
                <a:solidFill>
                  <a:schemeClr val="tx2"/>
                </a:solidFill>
                <a:latin typeface="黑体" panose="02010609060101010101" pitchFamily="49" charset="-122"/>
              </a:rPr>
              <a:t>    E2 </a:t>
            </a:r>
            <a:r>
              <a:rPr kumimoji="1" lang="zh-CN" altLang="en-US" sz="2800" dirty="0">
                <a:solidFill>
                  <a:schemeClr val="tx2"/>
                </a:solidFill>
                <a:latin typeface="黑体" panose="02010609060101010101" pitchFamily="49" charset="-122"/>
              </a:rPr>
              <a:t>：掷一颗骰子，观察出现的点数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Effect transition="in" filter="blinds(horizontal)">
                                      <p:cBhvr>
                                        <p:cTn id="7" dur="500"/>
                                        <p:tgtEl>
                                          <p:spTgt spid="174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10">
                                            <p:txEl>
                                              <p:pRg st="1" end="1"/>
                                            </p:txEl>
                                          </p:spTgt>
                                        </p:tgtEl>
                                        <p:attrNameLst>
                                          <p:attrName>style.visibility</p:attrName>
                                        </p:attrNameLst>
                                      </p:cBhvr>
                                      <p:to>
                                        <p:strVal val="visible"/>
                                      </p:to>
                                    </p:set>
                                    <p:animEffect transition="in" filter="blinds(horizontal)">
                                      <p:cBhvr>
                                        <p:cTn id="12" dur="500"/>
                                        <p:tgtEl>
                                          <p:spTgt spid="174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410">
                                            <p:txEl>
                                              <p:pRg st="2" end="2"/>
                                            </p:txEl>
                                          </p:spTgt>
                                        </p:tgtEl>
                                        <p:attrNameLst>
                                          <p:attrName>style.visibility</p:attrName>
                                        </p:attrNameLst>
                                      </p:cBhvr>
                                      <p:to>
                                        <p:strVal val="visible"/>
                                      </p:to>
                                    </p:set>
                                    <p:animEffect transition="in" filter="blinds(horizontal)">
                                      <p:cBhvr>
                                        <p:cTn id="17" dur="500"/>
                                        <p:tgtEl>
                                          <p:spTgt spid="17410">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7410">
                                            <p:txEl>
                                              <p:pRg st="3" end="3"/>
                                            </p:txEl>
                                          </p:spTgt>
                                        </p:tgtEl>
                                        <p:attrNameLst>
                                          <p:attrName>style.visibility</p:attrName>
                                        </p:attrNameLst>
                                      </p:cBhvr>
                                      <p:to>
                                        <p:strVal val="visible"/>
                                      </p:to>
                                    </p:set>
                                    <p:animEffect transition="in" filter="blinds(horizontal)">
                                      <p:cBhvr>
                                        <p:cTn id="20" dur="500"/>
                                        <p:tgtEl>
                                          <p:spTgt spid="17410">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7410">
                                            <p:txEl>
                                              <p:pRg st="4" end="4"/>
                                            </p:txEl>
                                          </p:spTgt>
                                        </p:tgtEl>
                                        <p:attrNameLst>
                                          <p:attrName>style.visibility</p:attrName>
                                        </p:attrNameLst>
                                      </p:cBhvr>
                                      <p:to>
                                        <p:strVal val="visible"/>
                                      </p:to>
                                    </p:set>
                                    <p:animEffect transition="in" filter="blinds(horizontal)">
                                      <p:cBhvr>
                                        <p:cTn id="23" dur="500"/>
                                        <p:tgtEl>
                                          <p:spTgt spid="17410">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7410">
                                            <p:txEl>
                                              <p:pRg st="5" end="5"/>
                                            </p:txEl>
                                          </p:spTgt>
                                        </p:tgtEl>
                                        <p:attrNameLst>
                                          <p:attrName>style.visibility</p:attrName>
                                        </p:attrNameLst>
                                      </p:cBhvr>
                                      <p:to>
                                        <p:strVal val="visible"/>
                                      </p:to>
                                    </p:set>
                                    <p:animEffect transition="in" filter="blinds(horizontal)">
                                      <p:cBhvr>
                                        <p:cTn id="26" dur="500"/>
                                        <p:tgtEl>
                                          <p:spTgt spid="17410">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7410">
                                            <p:txEl>
                                              <p:pRg st="6" end="6"/>
                                            </p:txEl>
                                          </p:spTgt>
                                        </p:tgtEl>
                                        <p:attrNameLst>
                                          <p:attrName>style.visibility</p:attrName>
                                        </p:attrNameLst>
                                      </p:cBhvr>
                                      <p:to>
                                        <p:strVal val="visible"/>
                                      </p:to>
                                    </p:set>
                                    <p:animEffect transition="in" filter="blinds(horizontal)">
                                      <p:cBhvr>
                                        <p:cTn id="31" dur="500"/>
                                        <p:tgtEl>
                                          <p:spTgt spid="17410">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7410">
                                            <p:txEl>
                                              <p:pRg st="7" end="7"/>
                                            </p:txEl>
                                          </p:spTgt>
                                        </p:tgtEl>
                                        <p:attrNameLst>
                                          <p:attrName>style.visibility</p:attrName>
                                        </p:attrNameLst>
                                      </p:cBhvr>
                                      <p:to>
                                        <p:strVal val="visible"/>
                                      </p:to>
                                    </p:set>
                                    <p:animEffect transition="in" filter="blinds(horizontal)">
                                      <p:cBhvr>
                                        <p:cTn id="36" dur="500"/>
                                        <p:tgtEl>
                                          <p:spTgt spid="17410">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Par">
                                  <p:stCondLst>
                                    <p:cond delay="0"/>
                                  </p:stCondLst>
                                  <p:childTnLst>
                                    <p:set>
                                      <p:cBhvr>
                                        <p:cTn id="40" dur="1" fill="hold">
                                          <p:stCondLst>
                                            <p:cond delay="0"/>
                                          </p:stCondLst>
                                        </p:cTn>
                                        <p:tgtEl>
                                          <p:spTgt spid="17410">
                                            <p:txEl>
                                              <p:pRg st="8" end="8"/>
                                            </p:txEl>
                                          </p:spTgt>
                                        </p:tgtEl>
                                        <p:attrNameLst>
                                          <p:attrName>style.visibility</p:attrName>
                                        </p:attrNameLst>
                                      </p:cBhvr>
                                      <p:to>
                                        <p:strVal val="visible"/>
                                      </p:to>
                                    </p:set>
                                    <p:animEffect transition="in" filter="blinds(horizontal)">
                                      <p:cBhvr>
                                        <p:cTn id="41" dur="500"/>
                                        <p:tgtEl>
                                          <p:spTgt spid="174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例题：聪聪与可可</a:t>
            </a:r>
          </a:p>
        </p:txBody>
      </p:sp>
      <p:sp>
        <p:nvSpPr>
          <p:cNvPr id="3" name="内容占位符 2"/>
          <p:cNvSpPr>
            <a:spLocks noGrp="1"/>
          </p:cNvSpPr>
          <p:nvPr>
            <p:ph idx="1"/>
          </p:nvPr>
        </p:nvSpPr>
        <p:spPr/>
        <p:txBody>
          <a:bodyPr/>
          <a:lstStyle/>
          <a:p>
            <a:r>
              <a:rPr lang="zh-CN" altLang="en-US" dirty="0"/>
              <a:t>给定一个无向图，聪聪在起点，可可在终点，每个时刻聪聪会沿最短路走向可可两步</a:t>
            </a:r>
            <a:r>
              <a:rPr lang="en-US" altLang="zh-CN" dirty="0"/>
              <a:t>(</a:t>
            </a:r>
            <a:r>
              <a:rPr lang="zh-CN" altLang="en-US" dirty="0"/>
              <a:t>如果有多条最短路走编号最小的点</a:t>
            </a:r>
            <a:r>
              <a:rPr lang="en-US" altLang="zh-CN" dirty="0"/>
              <a:t>)</a:t>
            </a:r>
            <a:r>
              <a:rPr lang="zh-CN" altLang="en-US" dirty="0"/>
              <a:t>，然后可可会等概率向周围走或不动，求平均多少个时刻后聪聪和可可相遇</a:t>
            </a:r>
          </a:p>
        </p:txBody>
      </p:sp>
    </p:spTree>
    <p:extLst>
      <p:ext uri="{BB962C8B-B14F-4D97-AF65-F5344CB8AC3E}">
        <p14:creationId xmlns:p14="http://schemas.microsoft.com/office/powerpoint/2010/main" val="640618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例题：</a:t>
            </a:r>
            <a:r>
              <a:rPr lang="zh-CN" altLang="en-US" dirty="0"/>
              <a:t>聪聪与可可</a:t>
            </a:r>
          </a:p>
        </p:txBody>
      </p:sp>
      <p:sp>
        <p:nvSpPr>
          <p:cNvPr id="3" name="内容占位符 2"/>
          <p:cNvSpPr>
            <a:spLocks noGrp="1"/>
          </p:cNvSpPr>
          <p:nvPr>
            <p:ph idx="1"/>
          </p:nvPr>
        </p:nvSpPr>
        <p:spPr/>
        <p:txBody>
          <a:bodyPr/>
          <a:lstStyle/>
          <a:p>
            <a:r>
              <a:rPr lang="zh-CN" altLang="en-US" dirty="0"/>
              <a:t>根据题目要求聪聪会向可可不断靠近，且边无权，所以先进行 </a:t>
            </a:r>
            <a:r>
              <a:rPr lang="en-US" altLang="zh-CN" dirty="0"/>
              <a:t>N </a:t>
            </a:r>
            <a:r>
              <a:rPr lang="zh-CN" altLang="en-US" dirty="0"/>
              <a:t>次广度优先搜索，预处理出 </a:t>
            </a:r>
            <a:r>
              <a:rPr lang="en-US" altLang="zh-CN" dirty="0"/>
              <a:t>p[</a:t>
            </a:r>
            <a:r>
              <a:rPr lang="en-US" altLang="zh-CN" dirty="0" err="1"/>
              <a:t>i</a:t>
            </a:r>
            <a:r>
              <a:rPr lang="en-US" altLang="zh-CN" dirty="0"/>
              <a:t>, j]</a:t>
            </a:r>
            <a:r>
              <a:rPr lang="zh-CN" altLang="en-US" dirty="0"/>
              <a:t>表示顶点 </a:t>
            </a:r>
            <a:r>
              <a:rPr lang="en-US" altLang="zh-CN" dirty="0" err="1"/>
              <a:t>i</a:t>
            </a:r>
            <a:r>
              <a:rPr lang="en-US" altLang="zh-CN" dirty="0"/>
              <a:t> </a:t>
            </a:r>
            <a:r>
              <a:rPr lang="zh-CN" altLang="en-US" dirty="0"/>
              <a:t>到顶点 </a:t>
            </a:r>
            <a:r>
              <a:rPr lang="en-US" altLang="zh-CN" dirty="0"/>
              <a:t>j </a:t>
            </a:r>
            <a:r>
              <a:rPr lang="zh-CN" altLang="en-US" dirty="0"/>
              <a:t>的最短路上与顶点 </a:t>
            </a:r>
            <a:r>
              <a:rPr lang="en-US" altLang="zh-CN" dirty="0" err="1"/>
              <a:t>i</a:t>
            </a:r>
            <a:r>
              <a:rPr lang="en-US" altLang="zh-CN" dirty="0"/>
              <a:t> </a:t>
            </a:r>
            <a:r>
              <a:rPr lang="zh-CN" altLang="en-US" dirty="0"/>
              <a:t>相邻且编号最小的顶点编号。即聪聪在顶点 </a:t>
            </a:r>
            <a:r>
              <a:rPr lang="en-US" altLang="zh-CN" dirty="0" err="1"/>
              <a:t>i</a:t>
            </a:r>
            <a:r>
              <a:rPr lang="zh-CN" altLang="en-US" dirty="0"/>
              <a:t>，可可在景点 </a:t>
            </a:r>
            <a:r>
              <a:rPr lang="en-US" altLang="zh-CN" dirty="0"/>
              <a:t>j </a:t>
            </a:r>
            <a:r>
              <a:rPr lang="zh-CN" altLang="en-US" dirty="0"/>
              <a:t>时，聪聪第 </a:t>
            </a:r>
            <a:r>
              <a:rPr lang="en-US" altLang="zh-CN" dirty="0"/>
              <a:t>1 </a:t>
            </a:r>
            <a:r>
              <a:rPr lang="zh-CN" altLang="en-US" dirty="0"/>
              <a:t>步会走到的景点编号。 </a:t>
            </a:r>
          </a:p>
          <a:p>
            <a:r>
              <a:rPr lang="zh-CN" altLang="en-US" dirty="0"/>
              <a:t>设 </a:t>
            </a:r>
            <a:r>
              <a:rPr lang="en-US" altLang="zh-CN" dirty="0"/>
              <a:t>f [</a:t>
            </a:r>
            <a:r>
              <a:rPr lang="en-US" altLang="zh-CN" dirty="0" err="1"/>
              <a:t>i</a:t>
            </a:r>
            <a:r>
              <a:rPr lang="en-US" altLang="zh-CN" dirty="0"/>
              <a:t>, j]</a:t>
            </a:r>
            <a:r>
              <a:rPr lang="zh-CN" altLang="en-US" dirty="0"/>
              <a:t>来表示聪聪在顶点 </a:t>
            </a:r>
            <a:r>
              <a:rPr lang="en-US" altLang="zh-CN" dirty="0" err="1"/>
              <a:t>i</a:t>
            </a:r>
            <a:r>
              <a:rPr lang="zh-CN" altLang="en-US" dirty="0"/>
              <a:t>，可可在顶点 </a:t>
            </a:r>
            <a:r>
              <a:rPr lang="en-US" altLang="zh-CN" dirty="0"/>
              <a:t>j </a:t>
            </a:r>
            <a:r>
              <a:rPr lang="zh-CN" altLang="en-US" dirty="0"/>
              <a:t>时聪聪抓住可可的平均步数。令</a:t>
            </a:r>
            <a:r>
              <a:rPr lang="en-US" altLang="zh-CN" dirty="0"/>
              <a:t>w[</a:t>
            </a:r>
            <a:r>
              <a:rPr lang="en-US" altLang="zh-CN" dirty="0" err="1"/>
              <a:t>i</a:t>
            </a:r>
            <a:r>
              <a:rPr lang="en-US" altLang="zh-CN" dirty="0"/>
              <a:t>, j]</a:t>
            </a:r>
            <a:r>
              <a:rPr lang="zh-CN" altLang="en-US" dirty="0"/>
              <a:t>表示与顶点 </a:t>
            </a:r>
            <a:r>
              <a:rPr lang="en-US" altLang="zh-CN" dirty="0" err="1"/>
              <a:t>i</a:t>
            </a:r>
            <a:r>
              <a:rPr lang="en-US" altLang="zh-CN" dirty="0"/>
              <a:t> </a:t>
            </a:r>
            <a:r>
              <a:rPr lang="zh-CN" altLang="en-US" dirty="0"/>
              <a:t>相邻的 </a:t>
            </a:r>
            <a:r>
              <a:rPr lang="en-US" altLang="zh-CN" dirty="0"/>
              <a:t>j </a:t>
            </a:r>
            <a:r>
              <a:rPr lang="zh-CN" altLang="en-US" dirty="0"/>
              <a:t>个点编号，而用 </a:t>
            </a:r>
            <a:r>
              <a:rPr lang="en-US" altLang="zh-CN" dirty="0"/>
              <a:t>t[</a:t>
            </a:r>
            <a:r>
              <a:rPr lang="en-US" altLang="zh-CN" dirty="0" err="1"/>
              <a:t>i</a:t>
            </a:r>
            <a:r>
              <a:rPr lang="en-US" altLang="zh-CN" dirty="0"/>
              <a:t>]</a:t>
            </a:r>
            <a:r>
              <a:rPr lang="zh-CN" altLang="en-US" dirty="0"/>
              <a:t>表示顶点 </a:t>
            </a:r>
            <a:r>
              <a:rPr lang="en-US" altLang="zh-CN" dirty="0" err="1"/>
              <a:t>i</a:t>
            </a:r>
            <a:r>
              <a:rPr lang="en-US" altLang="zh-CN" dirty="0"/>
              <a:t> </a:t>
            </a:r>
            <a:r>
              <a:rPr lang="zh-CN" altLang="en-US" dirty="0"/>
              <a:t>的度。 </a:t>
            </a:r>
          </a:p>
        </p:txBody>
      </p:sp>
    </p:spTree>
    <p:extLst>
      <p:ext uri="{BB962C8B-B14F-4D97-AF65-F5344CB8AC3E}">
        <p14:creationId xmlns:p14="http://schemas.microsoft.com/office/powerpoint/2010/main" val="45347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例题：</a:t>
            </a:r>
            <a:r>
              <a:rPr lang="zh-CN" altLang="en-US" dirty="0"/>
              <a:t>聪聪与可可</a:t>
            </a:r>
          </a:p>
        </p:txBody>
      </p:sp>
      <p:sp>
        <p:nvSpPr>
          <p:cNvPr id="4" name="内容占位符 3"/>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stretch>
            <a:fillRect/>
          </a:stretch>
        </p:blipFill>
        <p:spPr>
          <a:xfrm>
            <a:off x="1867504" y="1681357"/>
            <a:ext cx="7830288" cy="4832024"/>
          </a:xfrm>
          <a:prstGeom prst="rect">
            <a:avLst/>
          </a:prstGeom>
        </p:spPr>
      </p:pic>
    </p:spTree>
    <p:extLst>
      <p:ext uri="{BB962C8B-B14F-4D97-AF65-F5344CB8AC3E}">
        <p14:creationId xmlns:p14="http://schemas.microsoft.com/office/powerpoint/2010/main" val="1261073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RedIsGood</a:t>
            </a:r>
            <a:endParaRPr lang="zh-CN" altLang="en-US" dirty="0"/>
          </a:p>
        </p:txBody>
      </p:sp>
      <p:sp>
        <p:nvSpPr>
          <p:cNvPr id="4" name="内容占位符 3"/>
          <p:cNvSpPr>
            <a:spLocks noGrp="1"/>
          </p:cNvSpPr>
          <p:nvPr>
            <p:ph idx="1"/>
          </p:nvPr>
        </p:nvSpPr>
        <p:spPr/>
        <p:txBody>
          <a:bodyPr/>
          <a:lstStyle/>
          <a:p>
            <a:r>
              <a:rPr lang="zh-CN" altLang="en-US" dirty="0"/>
              <a:t>桌面上有 </a:t>
            </a:r>
            <a:r>
              <a:rPr lang="en-US" altLang="zh-CN" dirty="0"/>
              <a:t>R </a:t>
            </a:r>
            <a:r>
              <a:rPr lang="zh-CN" altLang="en-US" dirty="0"/>
              <a:t>张红牌和 </a:t>
            </a:r>
            <a:r>
              <a:rPr lang="en-US" altLang="zh-CN" dirty="0"/>
              <a:t>B </a:t>
            </a:r>
            <a:r>
              <a:rPr lang="zh-CN" altLang="en-US" dirty="0"/>
              <a:t>张黑牌，随机打乱顺序后放在桌面上，开始一张一张地翻牌，翻到红牌得到 </a:t>
            </a:r>
            <a:r>
              <a:rPr lang="en-US" altLang="zh-CN" dirty="0"/>
              <a:t>1 </a:t>
            </a:r>
            <a:r>
              <a:rPr lang="zh-CN" altLang="en-US" dirty="0"/>
              <a:t>美元，黑牌则付出 </a:t>
            </a:r>
            <a:r>
              <a:rPr lang="en-US" altLang="zh-CN" dirty="0"/>
              <a:t>1 </a:t>
            </a:r>
            <a:r>
              <a:rPr lang="zh-CN" altLang="en-US" dirty="0"/>
              <a:t>美元。可以随时停止翻牌，在最优策略下平均能得到多少钱。 </a:t>
            </a:r>
          </a:p>
        </p:txBody>
      </p:sp>
    </p:spTree>
    <p:extLst>
      <p:ext uri="{BB962C8B-B14F-4D97-AF65-F5344CB8AC3E}">
        <p14:creationId xmlns:p14="http://schemas.microsoft.com/office/powerpoint/2010/main" val="552281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RedIsGood</a:t>
            </a:r>
            <a:endParaRPr lang="zh-CN" altLang="en-US" dirty="0"/>
          </a:p>
        </p:txBody>
      </p:sp>
      <p:pic>
        <p:nvPicPr>
          <p:cNvPr id="5" name="图片 4"/>
          <p:cNvPicPr>
            <a:picLocks noChangeAspect="1"/>
          </p:cNvPicPr>
          <p:nvPr/>
        </p:nvPicPr>
        <p:blipFill>
          <a:blip r:embed="rId2"/>
          <a:stretch>
            <a:fillRect/>
          </a:stretch>
        </p:blipFill>
        <p:spPr>
          <a:xfrm>
            <a:off x="1110667" y="1497503"/>
            <a:ext cx="9450879" cy="1497169"/>
          </a:xfrm>
          <a:prstGeom prst="rect">
            <a:avLst/>
          </a:prstGeom>
        </p:spPr>
      </p:pic>
      <p:pic>
        <p:nvPicPr>
          <p:cNvPr id="6" name="内容占位符 5"/>
          <p:cNvPicPr>
            <a:picLocks noGrp="1" noChangeAspect="1"/>
          </p:cNvPicPr>
          <p:nvPr>
            <p:ph idx="1"/>
          </p:nvPr>
        </p:nvPicPr>
        <p:blipFill>
          <a:blip r:embed="rId3"/>
          <a:stretch>
            <a:fillRect/>
          </a:stretch>
        </p:blipFill>
        <p:spPr>
          <a:xfrm>
            <a:off x="1348892" y="2816001"/>
            <a:ext cx="8974427" cy="4421225"/>
          </a:xfrm>
          <a:prstGeom prst="rect">
            <a:avLst/>
          </a:prstGeom>
        </p:spPr>
      </p:pic>
      <p:sp>
        <p:nvSpPr>
          <p:cNvPr id="3" name="矩形 2">
            <a:extLst>
              <a:ext uri="{FF2B5EF4-FFF2-40B4-BE49-F238E27FC236}">
                <a16:creationId xmlns:a16="http://schemas.microsoft.com/office/drawing/2014/main" xmlns="" id="{D7A2F0EF-5797-4905-9B31-CCB78EC09C5A}"/>
              </a:ext>
            </a:extLst>
          </p:cNvPr>
          <p:cNvSpPr/>
          <p:nvPr/>
        </p:nvSpPr>
        <p:spPr>
          <a:xfrm>
            <a:off x="8653139" y="4308851"/>
            <a:ext cx="1548882" cy="161419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en-US" altLang="zh-CN" dirty="0" err="1"/>
              <a:t>i</a:t>
            </a:r>
            <a:r>
              <a:rPr lang="en-US" altLang="zh-CN" dirty="0"/>
              <a:t>&gt;0,j&gt;0</a:t>
            </a:r>
          </a:p>
          <a:p>
            <a:pPr algn="ctr">
              <a:lnSpc>
                <a:spcPct val="150000"/>
              </a:lnSpc>
            </a:pPr>
            <a:r>
              <a:rPr lang="en-US" altLang="zh-CN" dirty="0" err="1"/>
              <a:t>i</a:t>
            </a:r>
            <a:r>
              <a:rPr lang="en-US" altLang="zh-CN" dirty="0"/>
              <a:t>&gt;0,j=0</a:t>
            </a:r>
          </a:p>
          <a:p>
            <a:pPr algn="ctr">
              <a:lnSpc>
                <a:spcPct val="150000"/>
              </a:lnSpc>
            </a:pPr>
            <a:r>
              <a:rPr lang="en-US" altLang="zh-CN" dirty="0" err="1"/>
              <a:t>i</a:t>
            </a:r>
            <a:r>
              <a:rPr lang="en-US" altLang="zh-CN" dirty="0"/>
              <a:t>=0</a:t>
            </a:r>
            <a:endParaRPr lang="zh-CN" altLang="en-US" dirty="0"/>
          </a:p>
        </p:txBody>
      </p:sp>
    </p:spTree>
    <p:extLst>
      <p:ext uri="{BB962C8B-B14F-4D97-AF65-F5344CB8AC3E}">
        <p14:creationId xmlns:p14="http://schemas.microsoft.com/office/powerpoint/2010/main" val="3129368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655B1E8A-F1A5-49D9-A3E3-7EE3B5156D0A}"/>
              </a:ext>
            </a:extLst>
          </p:cNvPr>
          <p:cNvSpPr>
            <a:spLocks noGrp="1"/>
          </p:cNvSpPr>
          <p:nvPr>
            <p:ph type="title"/>
          </p:nvPr>
        </p:nvSpPr>
        <p:spPr/>
        <p:txBody>
          <a:bodyPr/>
          <a:lstStyle/>
          <a:p>
            <a:r>
              <a:rPr lang="zh-CN" altLang="en-US" dirty="0"/>
              <a:t>小总结</a:t>
            </a:r>
          </a:p>
        </p:txBody>
      </p:sp>
      <p:sp>
        <p:nvSpPr>
          <p:cNvPr id="6" name="内容占位符 5">
            <a:extLst>
              <a:ext uri="{FF2B5EF4-FFF2-40B4-BE49-F238E27FC236}">
                <a16:creationId xmlns:a16="http://schemas.microsoft.com/office/drawing/2014/main" xmlns="" id="{85206095-9E5B-4668-B381-2CBCBE40A2A1}"/>
              </a:ext>
            </a:extLst>
          </p:cNvPr>
          <p:cNvSpPr>
            <a:spLocks noGrp="1"/>
          </p:cNvSpPr>
          <p:nvPr>
            <p:ph idx="1"/>
          </p:nvPr>
        </p:nvSpPr>
        <p:spPr/>
        <p:txBody>
          <a:bodyPr/>
          <a:lstStyle/>
          <a:p>
            <a:r>
              <a:rPr lang="zh-CN" altLang="en-US" dirty="0"/>
              <a:t>在数学期望递推、</a:t>
            </a:r>
            <a:r>
              <a:rPr lang="en-US" altLang="zh-CN" dirty="0" err="1"/>
              <a:t>dp</a:t>
            </a:r>
            <a:r>
              <a:rPr lang="zh-CN" altLang="en-US" dirty="0"/>
              <a:t>时，我们通常把终止状态作为初值，吧其实状态作为目标，</a:t>
            </a:r>
            <a:r>
              <a:rPr lang="zh-CN" altLang="en-US" b="1" dirty="0">
                <a:solidFill>
                  <a:srgbClr val="FF0000"/>
                </a:solidFill>
              </a:rPr>
              <a:t>倒着进行计算</a:t>
            </a:r>
            <a:r>
              <a:rPr lang="zh-CN" altLang="en-US" dirty="0"/>
              <a:t>。</a:t>
            </a:r>
            <a:endParaRPr lang="en-US" altLang="zh-CN" dirty="0"/>
          </a:p>
          <a:p>
            <a:r>
              <a:rPr lang="zh-CN" altLang="en-US" dirty="0"/>
              <a:t>因为在很多情况下，起始状态唯一（例如聪聪可可的起始状态）</a:t>
            </a:r>
            <a:endParaRPr lang="en-US" altLang="zh-CN" dirty="0"/>
          </a:p>
          <a:p>
            <a:r>
              <a:rPr lang="zh-CN" altLang="en-US" dirty="0"/>
              <a:t>终止状态很多（例如聪聪可可相遇的地方可能有多个）</a:t>
            </a:r>
            <a:endParaRPr lang="en-US" altLang="zh-CN" dirty="0"/>
          </a:p>
          <a:p>
            <a:r>
              <a:rPr lang="zh-CN" altLang="en-US" dirty="0"/>
              <a:t>如果正着计算，则还需要求出从其实状态到达每个终止状态的概率，与</a:t>
            </a:r>
            <a:r>
              <a:rPr lang="en-US" altLang="zh-CN" dirty="0"/>
              <a:t>F</a:t>
            </a:r>
            <a:r>
              <a:rPr lang="zh-CN" altLang="en-US" dirty="0"/>
              <a:t>值相乘求和才可得到答案；</a:t>
            </a:r>
            <a:endParaRPr lang="en-US" altLang="zh-CN" dirty="0"/>
          </a:p>
          <a:p>
            <a:r>
              <a:rPr lang="zh-CN" altLang="en-US" dirty="0"/>
              <a:t>而若倒着计算，因为起始状态唯一，概率一定是</a:t>
            </a:r>
            <a:r>
              <a:rPr lang="en-US" altLang="zh-CN" dirty="0"/>
              <a:t>1</a:t>
            </a:r>
            <a:r>
              <a:rPr lang="zh-CN" altLang="en-US" dirty="0"/>
              <a:t>，输出</a:t>
            </a:r>
            <a:r>
              <a:rPr lang="en-US" altLang="zh-CN" dirty="0"/>
              <a:t>F[</a:t>
            </a:r>
            <a:r>
              <a:rPr lang="zh-CN" altLang="en-US" dirty="0"/>
              <a:t>起始状态</a:t>
            </a:r>
            <a:r>
              <a:rPr lang="en-US" altLang="zh-CN" dirty="0"/>
              <a:t>]</a:t>
            </a:r>
            <a:r>
              <a:rPr lang="zh-CN" altLang="en-US" dirty="0"/>
              <a:t>的值即可</a:t>
            </a:r>
            <a:endParaRPr lang="en-US" altLang="zh-CN" dirty="0"/>
          </a:p>
          <a:p>
            <a:r>
              <a:rPr lang="zh-CN" altLang="en-US" dirty="0"/>
              <a:t>但如果要求概率，就常常是</a:t>
            </a:r>
            <a:r>
              <a:rPr lang="zh-CN" altLang="en-US" b="1" dirty="0">
                <a:solidFill>
                  <a:srgbClr val="FF0000"/>
                </a:solidFill>
              </a:rPr>
              <a:t>正推</a:t>
            </a:r>
          </a:p>
        </p:txBody>
      </p:sp>
    </p:spTree>
    <p:extLst>
      <p:ext uri="{BB962C8B-B14F-4D97-AF65-F5344CB8AC3E}">
        <p14:creationId xmlns:p14="http://schemas.microsoft.com/office/powerpoint/2010/main" val="77338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建立线性方程组解决</a:t>
            </a:r>
            <a:endParaRPr lang="en-US" altLang="zh-CN"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9764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41D3B9AB-8B65-4428-9548-46B1AD57C552}"/>
              </a:ext>
            </a:extLst>
          </p:cNvPr>
          <p:cNvSpPr>
            <a:spLocks noGrp="1"/>
          </p:cNvSpPr>
          <p:nvPr>
            <p:ph type="title"/>
          </p:nvPr>
        </p:nvSpPr>
        <p:spPr>
          <a:xfrm>
            <a:off x="838200" y="411778"/>
            <a:ext cx="10515600" cy="2070165"/>
          </a:xfrm>
        </p:spPr>
        <p:txBody>
          <a:bodyPr>
            <a:normAutofit/>
          </a:bodyPr>
          <a:lstStyle/>
          <a:p>
            <a:r>
              <a:rPr lang="zh-CN" altLang="en-US" dirty="0"/>
              <a:t>有</a:t>
            </a:r>
            <a:r>
              <a:rPr lang="en-US" altLang="zh-CN" dirty="0"/>
              <a:t>n</a:t>
            </a:r>
            <a:r>
              <a:rPr lang="zh-CN" altLang="en-US" dirty="0"/>
              <a:t>片荷叶，初始青蛙位于</a:t>
            </a:r>
            <a:r>
              <a:rPr lang="en-US" altLang="zh-CN" dirty="0"/>
              <a:t>n</a:t>
            </a:r>
            <a:r>
              <a:rPr lang="zh-CN" altLang="en-US" dirty="0"/>
              <a:t>，某一时刻在</a:t>
            </a:r>
            <a:r>
              <a:rPr lang="en-US" altLang="zh-CN" dirty="0"/>
              <a:t>k</a:t>
            </a:r>
            <a:r>
              <a:rPr lang="zh-CN" altLang="en-US" dirty="0"/>
              <a:t>号荷叶上，下一时刻将等概率调到</a:t>
            </a:r>
            <a:r>
              <a:rPr lang="en-US" altLang="zh-CN" dirty="0"/>
              <a:t>1~k</a:t>
            </a:r>
            <a:r>
              <a:rPr lang="zh-CN" altLang="en-US" dirty="0"/>
              <a:t>号荷叶上，问到</a:t>
            </a:r>
            <a:r>
              <a:rPr lang="en-US" altLang="zh-CN" dirty="0"/>
              <a:t>1</a:t>
            </a:r>
            <a:r>
              <a:rPr lang="zh-CN" altLang="en-US" dirty="0"/>
              <a:t>号荷叶的期望步数。</a:t>
            </a:r>
          </a:p>
        </p:txBody>
      </p:sp>
      <p:sp>
        <p:nvSpPr>
          <p:cNvPr id="5" name="内容占位符 4">
            <a:extLst>
              <a:ext uri="{FF2B5EF4-FFF2-40B4-BE49-F238E27FC236}">
                <a16:creationId xmlns:a16="http://schemas.microsoft.com/office/drawing/2014/main" xmlns="" id="{E04C44A1-AF42-4706-8C48-19A808D32D7F}"/>
              </a:ext>
            </a:extLst>
          </p:cNvPr>
          <p:cNvSpPr>
            <a:spLocks noGrp="1"/>
          </p:cNvSpPr>
          <p:nvPr>
            <p:ph idx="1"/>
          </p:nvPr>
        </p:nvSpPr>
        <p:spPr>
          <a:xfrm>
            <a:off x="838200" y="2777250"/>
            <a:ext cx="10515600" cy="3464930"/>
          </a:xfrm>
        </p:spPr>
        <p:txBody>
          <a:bodyPr/>
          <a:lstStyle/>
          <a:p>
            <a:r>
              <a:rPr lang="zh-CN" altLang="en-US" dirty="0"/>
              <a:t>设</a:t>
            </a:r>
            <a:r>
              <a:rPr lang="en-US" altLang="zh-CN" dirty="0"/>
              <a:t>f(x)</a:t>
            </a:r>
            <a:r>
              <a:rPr lang="zh-CN" altLang="en-US" dirty="0"/>
              <a:t>表示青蛙在</a:t>
            </a:r>
            <a:r>
              <a:rPr lang="en-US" altLang="zh-CN" dirty="0"/>
              <a:t>x</a:t>
            </a:r>
            <a:r>
              <a:rPr lang="zh-CN" altLang="en-US" dirty="0"/>
              <a:t>号荷叶跳到</a:t>
            </a:r>
            <a:r>
              <a:rPr lang="en-US" altLang="zh-CN" dirty="0"/>
              <a:t>1</a:t>
            </a:r>
            <a:r>
              <a:rPr lang="zh-CN" altLang="en-US" dirty="0"/>
              <a:t>号荷叶的期望步数，显然</a:t>
            </a:r>
            <a:r>
              <a:rPr lang="en-US" altLang="zh-CN" dirty="0"/>
              <a:t>f(1)=0</a:t>
            </a:r>
            <a:r>
              <a:rPr lang="zh-CN" altLang="en-US" dirty="0"/>
              <a:t>。</a:t>
            </a:r>
          </a:p>
          <a:p>
            <a:r>
              <a:rPr lang="en-US" altLang="zh-CN" dirty="0"/>
              <a:t>f(2)=1/2*(f(1)+1)+1/2*(f(2)+1)</a:t>
            </a:r>
            <a:r>
              <a:rPr lang="zh-CN" altLang="en-US" dirty="0"/>
              <a:t>。</a:t>
            </a:r>
          </a:p>
          <a:p>
            <a:r>
              <a:rPr lang="zh-CN" altLang="en-US" dirty="0"/>
              <a:t>在</a:t>
            </a:r>
            <a:r>
              <a:rPr lang="en-US" altLang="zh-CN" dirty="0"/>
              <a:t>2</a:t>
            </a:r>
            <a:r>
              <a:rPr lang="zh-CN" altLang="en-US" dirty="0"/>
              <a:t>号荷叶下一步的</a:t>
            </a:r>
            <a:r>
              <a:rPr lang="en-US" altLang="zh-CN" dirty="0"/>
              <a:t>2</a:t>
            </a:r>
            <a:r>
              <a:rPr lang="zh-CN" altLang="en-US" dirty="0"/>
              <a:t>中可能构成了</a:t>
            </a:r>
            <a:r>
              <a:rPr lang="en-US" altLang="zh-CN" dirty="0"/>
              <a:t>X</a:t>
            </a:r>
            <a:r>
              <a:rPr lang="zh-CN" altLang="en-US" dirty="0"/>
              <a:t>，</a:t>
            </a:r>
            <a:r>
              <a:rPr lang="en-US" altLang="zh-CN" dirty="0"/>
              <a:t>1/2</a:t>
            </a:r>
            <a:r>
              <a:rPr lang="zh-CN" altLang="en-US" dirty="0"/>
              <a:t>的概率到</a:t>
            </a:r>
            <a:r>
              <a:rPr lang="en-US" altLang="zh-CN" dirty="0"/>
              <a:t>1</a:t>
            </a:r>
            <a:r>
              <a:rPr lang="zh-CN" altLang="en-US" dirty="0"/>
              <a:t>号荷叶期望就是</a:t>
            </a:r>
            <a:r>
              <a:rPr lang="en-US" altLang="zh-CN" dirty="0"/>
              <a:t>f(1)+1</a:t>
            </a:r>
            <a:r>
              <a:rPr lang="zh-CN" altLang="en-US" dirty="0"/>
              <a:t>，</a:t>
            </a:r>
            <a:r>
              <a:rPr lang="en-US" altLang="zh-CN" dirty="0"/>
              <a:t>1/2</a:t>
            </a:r>
            <a:r>
              <a:rPr lang="zh-CN" altLang="en-US" dirty="0"/>
              <a:t>的概率到</a:t>
            </a:r>
            <a:r>
              <a:rPr lang="en-US" altLang="zh-CN" dirty="0"/>
              <a:t>2</a:t>
            </a:r>
            <a:r>
              <a:rPr lang="zh-CN" altLang="en-US" dirty="0"/>
              <a:t>号荷叶期望就是</a:t>
            </a:r>
            <a:r>
              <a:rPr lang="en-US" altLang="zh-CN" dirty="0"/>
              <a:t>f(2)+1</a:t>
            </a:r>
            <a:r>
              <a:rPr lang="zh-CN" altLang="en-US" dirty="0"/>
              <a:t>。（这就是期望方程通常</a:t>
            </a:r>
            <a:r>
              <a:rPr lang="en-US" altLang="zh-CN" dirty="0"/>
              <a:t>+1</a:t>
            </a:r>
            <a:r>
              <a:rPr lang="zh-CN" altLang="en-US" dirty="0"/>
              <a:t>的原因）</a:t>
            </a:r>
          </a:p>
          <a:p>
            <a:r>
              <a:rPr lang="zh-CN" altLang="en-US" dirty="0"/>
              <a:t>所以</a:t>
            </a:r>
            <a:r>
              <a:rPr lang="en-US" altLang="zh-CN" dirty="0"/>
              <a:t>f(x)=1+1/x*</a:t>
            </a:r>
            <a:r>
              <a:rPr lang="en-US" altLang="zh-CN" dirty="0" err="1"/>
              <a:t>Σf</a:t>
            </a:r>
            <a:r>
              <a:rPr lang="en-US" altLang="zh-CN" dirty="0"/>
              <a:t>(</a:t>
            </a:r>
            <a:r>
              <a:rPr lang="en-US" altLang="zh-CN" dirty="0" err="1"/>
              <a:t>i</a:t>
            </a:r>
            <a:r>
              <a:rPr lang="en-US" altLang="zh-CN" dirty="0"/>
              <a:t>)</a:t>
            </a:r>
            <a:r>
              <a:rPr lang="zh-CN" altLang="en-US" dirty="0"/>
              <a:t>，</a:t>
            </a:r>
            <a:r>
              <a:rPr lang="en-US" altLang="zh-CN" dirty="0" err="1"/>
              <a:t>i</a:t>
            </a:r>
            <a:r>
              <a:rPr lang="en-US" altLang="zh-CN" dirty="0"/>
              <a:t>=1~x</a:t>
            </a:r>
            <a:r>
              <a:rPr lang="zh-CN" altLang="en-US" dirty="0"/>
              <a:t>。</a:t>
            </a:r>
          </a:p>
        </p:txBody>
      </p:sp>
      <p:sp>
        <p:nvSpPr>
          <p:cNvPr id="6" name="文本框 5">
            <a:extLst>
              <a:ext uri="{FF2B5EF4-FFF2-40B4-BE49-F238E27FC236}">
                <a16:creationId xmlns:a16="http://schemas.microsoft.com/office/drawing/2014/main" xmlns="" id="{87545212-AE4B-4E54-9A9A-AE6EC34AAB5D}"/>
              </a:ext>
            </a:extLst>
          </p:cNvPr>
          <p:cNvSpPr txBox="1"/>
          <p:nvPr/>
        </p:nvSpPr>
        <p:spPr>
          <a:xfrm>
            <a:off x="4236098" y="5803641"/>
            <a:ext cx="3573625" cy="769441"/>
          </a:xfrm>
          <a:prstGeom prst="rect">
            <a:avLst/>
          </a:prstGeom>
          <a:noFill/>
        </p:spPr>
        <p:txBody>
          <a:bodyPr wrap="square" rtlCol="0">
            <a:spAutoFit/>
          </a:bodyPr>
          <a:lstStyle/>
          <a:p>
            <a:r>
              <a:rPr lang="zh-CN" altLang="en-US" sz="4400" dirty="0"/>
              <a:t>高斯消元即可</a:t>
            </a:r>
          </a:p>
        </p:txBody>
      </p:sp>
    </p:spTree>
    <p:extLst>
      <p:ext uri="{BB962C8B-B14F-4D97-AF65-F5344CB8AC3E}">
        <p14:creationId xmlns:p14="http://schemas.microsoft.com/office/powerpoint/2010/main" val="422335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rtlCol="0" anchor="ctr" anchorCtr="0" compatLnSpc="1">
            <a:prstTxWarp prst="textNoShape">
              <a:avLst/>
            </a:prstTxWarp>
            <a:normAutofit/>
          </a:bodyPr>
          <a:lstStyle/>
          <a:p>
            <a:pPr eaLnBrk="1" hangingPunct="1">
              <a:defRPr/>
            </a:pPr>
            <a:r>
              <a:rPr lang="zh-CN" altLang="en-US" b="1" dirty="0">
                <a:effectLst>
                  <a:outerShdw blurRad="38100" dist="38100" dir="2700000" algn="tl">
                    <a:srgbClr val="C0C0C0"/>
                  </a:outerShdw>
                </a:effectLst>
              </a:rPr>
              <a:t>引入模型</a:t>
            </a:r>
            <a:endParaRPr lang="en-US" altLang="zh-CN" b="1" dirty="0">
              <a:effectLst>
                <a:outerShdw blurRad="38100" dist="38100" dir="2700000" algn="tl">
                  <a:srgbClr val="C0C0C0"/>
                </a:outerShdw>
              </a:effectLst>
            </a:endParaRPr>
          </a:p>
        </p:txBody>
      </p:sp>
      <p:sp>
        <p:nvSpPr>
          <p:cNvPr id="3" name="内容占位符 2"/>
          <p:cNvSpPr>
            <a:spLocks noGrp="1"/>
          </p:cNvSpPr>
          <p:nvPr>
            <p:ph idx="1"/>
          </p:nvPr>
        </p:nvSpPr>
        <p:spPr/>
        <p:txBody>
          <a:bodyPr/>
          <a:lstStyle/>
          <a:p>
            <a:pPr eaLnBrk="1" hangingPunct="1"/>
            <a:r>
              <a:rPr lang="zh-CN" altLang="en-US"/>
              <a:t>给出一张有向图</a:t>
            </a:r>
            <a:r>
              <a:rPr lang="en-US" altLang="zh-CN" i="1"/>
              <a:t>G</a:t>
            </a:r>
            <a:r>
              <a:rPr lang="en-US" altLang="zh-CN"/>
              <a:t> = (</a:t>
            </a:r>
            <a:r>
              <a:rPr lang="en-US" altLang="zh-CN" i="1"/>
              <a:t>V</a:t>
            </a:r>
            <a:r>
              <a:rPr lang="en-US" altLang="zh-CN"/>
              <a:t>, </a:t>
            </a:r>
            <a:r>
              <a:rPr lang="en-US" altLang="zh-CN" i="1"/>
              <a:t>E</a:t>
            </a:r>
            <a:r>
              <a:rPr lang="en-US" altLang="zh-CN"/>
              <a:t>)</a:t>
            </a:r>
            <a:r>
              <a:rPr lang="zh-CN" altLang="en-US"/>
              <a:t>。</a:t>
            </a:r>
            <a:endParaRPr lang="en-US" altLang="zh-CN"/>
          </a:p>
          <a:p>
            <a:pPr eaLnBrk="1" hangingPunct="1"/>
            <a:r>
              <a:rPr lang="zh-CN" altLang="en-US"/>
              <a:t>顶点</a:t>
            </a:r>
            <a:r>
              <a:rPr lang="en-US" altLang="zh-CN" i="1"/>
              <a:t>i</a:t>
            </a:r>
            <a:r>
              <a:rPr lang="zh-CN" altLang="en-US"/>
              <a:t>的权值为</a:t>
            </a:r>
            <a:r>
              <a:rPr lang="en-US" altLang="zh-CN" i="1">
                <a:solidFill>
                  <a:srgbClr val="FF0000"/>
                </a:solidFill>
              </a:rPr>
              <a:t>W</a:t>
            </a:r>
            <a:r>
              <a:rPr lang="en-US" altLang="zh-CN" i="1" baseline="-25000">
                <a:solidFill>
                  <a:srgbClr val="FF0000"/>
                </a:solidFill>
              </a:rPr>
              <a:t>i</a:t>
            </a:r>
            <a:r>
              <a:rPr lang="zh-CN" altLang="en-US">
                <a:solidFill>
                  <a:srgbClr val="FF0000"/>
                </a:solidFill>
              </a:rPr>
              <a:t> </a:t>
            </a:r>
            <a:r>
              <a:rPr lang="zh-CN" altLang="en-US"/>
              <a:t>。</a:t>
            </a:r>
            <a:endParaRPr lang="en-US" altLang="zh-CN"/>
          </a:p>
          <a:p>
            <a:pPr eaLnBrk="1" hangingPunct="1"/>
            <a:r>
              <a:rPr lang="zh-CN" altLang="en-US"/>
              <a:t>给出</a:t>
            </a:r>
            <a:r>
              <a:rPr lang="en-US" altLang="zh-CN" i="1">
                <a:solidFill>
                  <a:srgbClr val="FF0000"/>
                </a:solidFill>
              </a:rPr>
              <a:t>P</a:t>
            </a:r>
            <a:r>
              <a:rPr lang="en-US" altLang="zh-CN" i="1" baseline="-25000">
                <a:solidFill>
                  <a:srgbClr val="FF0000"/>
                </a:solidFill>
              </a:rPr>
              <a:t>u</a:t>
            </a:r>
            <a:r>
              <a:rPr lang="en-US" altLang="zh-CN" baseline="-25000">
                <a:solidFill>
                  <a:srgbClr val="FF0000"/>
                </a:solidFill>
              </a:rPr>
              <a:t>, </a:t>
            </a:r>
            <a:r>
              <a:rPr lang="en-US" altLang="zh-CN" i="1" baseline="-25000">
                <a:solidFill>
                  <a:srgbClr val="FF0000"/>
                </a:solidFill>
              </a:rPr>
              <a:t>v</a:t>
            </a:r>
            <a:r>
              <a:rPr lang="zh-CN" altLang="en-US"/>
              <a:t>表示顶点</a:t>
            </a:r>
            <a:r>
              <a:rPr lang="en-US" altLang="zh-CN" i="1">
                <a:solidFill>
                  <a:srgbClr val="0000FF"/>
                </a:solidFill>
              </a:rPr>
              <a:t>u</a:t>
            </a:r>
            <a:r>
              <a:rPr lang="zh-CN" altLang="en-US"/>
              <a:t>经过边</a:t>
            </a:r>
            <a:r>
              <a:rPr lang="en-US" altLang="zh-CN">
                <a:solidFill>
                  <a:srgbClr val="0000FF"/>
                </a:solidFill>
              </a:rPr>
              <a:t>(</a:t>
            </a:r>
            <a:r>
              <a:rPr lang="en-US" altLang="zh-CN" i="1">
                <a:solidFill>
                  <a:srgbClr val="0000FF"/>
                </a:solidFill>
              </a:rPr>
              <a:t>u</a:t>
            </a:r>
            <a:r>
              <a:rPr lang="en-US" altLang="zh-CN">
                <a:solidFill>
                  <a:srgbClr val="0000FF"/>
                </a:solidFill>
              </a:rPr>
              <a:t>, </a:t>
            </a:r>
            <a:r>
              <a:rPr lang="en-US" altLang="zh-CN" i="1">
                <a:solidFill>
                  <a:srgbClr val="0000FF"/>
                </a:solidFill>
              </a:rPr>
              <a:t>v</a:t>
            </a:r>
            <a:r>
              <a:rPr lang="en-US" altLang="zh-CN">
                <a:solidFill>
                  <a:srgbClr val="0000FF"/>
                </a:solidFill>
              </a:rPr>
              <a:t>)</a:t>
            </a:r>
            <a:r>
              <a:rPr lang="zh-CN" altLang="en-US"/>
              <a:t>到顶点</a:t>
            </a:r>
            <a:r>
              <a:rPr lang="en-US" altLang="zh-CN" i="1">
                <a:solidFill>
                  <a:srgbClr val="0000FF"/>
                </a:solidFill>
              </a:rPr>
              <a:t>v</a:t>
            </a:r>
            <a:r>
              <a:rPr lang="zh-CN" altLang="en-US"/>
              <a:t>的概率。若某点</a:t>
            </a:r>
            <a:r>
              <a:rPr lang="en-US" altLang="zh-CN" i="1">
                <a:solidFill>
                  <a:srgbClr val="0000FF"/>
                </a:solidFill>
              </a:rPr>
              <a:t>i</a:t>
            </a:r>
            <a:r>
              <a:rPr lang="zh-CN" altLang="en-US"/>
              <a:t>发出边概率和为</a:t>
            </a:r>
            <a:r>
              <a:rPr lang="en-US" altLang="zh-CN" i="1">
                <a:solidFill>
                  <a:srgbClr val="FF0000"/>
                </a:solidFill>
              </a:rPr>
              <a:t>P</a:t>
            </a:r>
            <a:r>
              <a:rPr lang="en-US" altLang="zh-CN" i="1" baseline="-25000">
                <a:solidFill>
                  <a:srgbClr val="FF0000"/>
                </a:solidFill>
              </a:rPr>
              <a:t>i </a:t>
            </a:r>
            <a:r>
              <a:rPr lang="zh-CN" altLang="en-US"/>
              <a:t>，那么在顶点</a:t>
            </a:r>
            <a:r>
              <a:rPr lang="en-US" altLang="zh-CN" i="1">
                <a:solidFill>
                  <a:srgbClr val="0000FF"/>
                </a:solidFill>
              </a:rPr>
              <a:t>i</a:t>
            </a:r>
            <a:r>
              <a:rPr lang="zh-CN" altLang="en-US"/>
              <a:t>时有</a:t>
            </a:r>
            <a:r>
              <a:rPr lang="en-US" altLang="zh-CN">
                <a:solidFill>
                  <a:srgbClr val="FF0000"/>
                </a:solidFill>
              </a:rPr>
              <a:t>1</a:t>
            </a:r>
            <a:r>
              <a:rPr lang="zh-CN" altLang="en-US">
                <a:solidFill>
                  <a:srgbClr val="FF0000"/>
                </a:solidFill>
              </a:rPr>
              <a:t>－</a:t>
            </a:r>
            <a:r>
              <a:rPr lang="en-US" altLang="zh-CN" i="1">
                <a:solidFill>
                  <a:srgbClr val="FF0000"/>
                </a:solidFill>
              </a:rPr>
              <a:t>P</a:t>
            </a:r>
            <a:r>
              <a:rPr lang="en-US" altLang="zh-CN" i="1" baseline="-25000">
                <a:solidFill>
                  <a:srgbClr val="FF0000"/>
                </a:solidFill>
              </a:rPr>
              <a:t>i</a:t>
            </a:r>
            <a:r>
              <a:rPr lang="zh-CN" altLang="en-US"/>
              <a:t>的概率停止行动。</a:t>
            </a:r>
            <a:endParaRPr lang="en-US" altLang="zh-CN"/>
          </a:p>
          <a:p>
            <a:pPr eaLnBrk="1" hangingPunct="1"/>
            <a:r>
              <a:rPr lang="zh-CN" altLang="en-US"/>
              <a:t>定义路径权为这条路径上所有点权之和。</a:t>
            </a:r>
            <a:endParaRPr lang="en-US" altLang="zh-CN"/>
          </a:p>
          <a:p>
            <a:pPr eaLnBrk="1" hangingPunct="1"/>
            <a:r>
              <a:rPr lang="zh-CN" altLang="en-US">
                <a:solidFill>
                  <a:srgbClr val="0000FF"/>
                </a:solidFill>
              </a:rPr>
              <a:t>问从一个顶点</a:t>
            </a:r>
            <a:r>
              <a:rPr lang="en-US" altLang="zh-CN" i="1">
                <a:solidFill>
                  <a:srgbClr val="0000FF"/>
                </a:solidFill>
              </a:rPr>
              <a:t>s</a:t>
            </a:r>
            <a:r>
              <a:rPr lang="zh-CN" altLang="en-US">
                <a:solidFill>
                  <a:srgbClr val="0000FF"/>
                </a:solidFill>
              </a:rPr>
              <a:t>开始，在每次按照指定的概率走的前提下，到某一顶点停止行动时所走的路径权的期望值。</a:t>
            </a:r>
          </a:p>
        </p:txBody>
      </p:sp>
      <p:sp>
        <p:nvSpPr>
          <p:cNvPr id="25604"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b="0">
              <a:latin typeface="Gill Sans MT" pitchFamily="34" charset="0"/>
              <a:ea typeface="华文中宋" panose="02010600040101010101" pitchFamily="2" charset="-122"/>
            </a:endParaRPr>
          </a:p>
        </p:txBody>
      </p:sp>
    </p:spTree>
    <p:extLst>
      <p:ext uri="{BB962C8B-B14F-4D97-AF65-F5344CB8AC3E}">
        <p14:creationId xmlns:p14="http://schemas.microsoft.com/office/powerpoint/2010/main" val="1098705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rtlCol="0" anchor="ctr" anchorCtr="0" compatLnSpc="1">
            <a:prstTxWarp prst="textNoShape">
              <a:avLst/>
            </a:prstTxWarp>
            <a:normAutofit/>
          </a:bodyPr>
          <a:lstStyle/>
          <a:p>
            <a:pPr eaLnBrk="1" hangingPunct="1">
              <a:defRPr/>
            </a:pPr>
            <a:r>
              <a:rPr lang="zh-CN" altLang="en-US" b="1" dirty="0">
                <a:effectLst>
                  <a:outerShdw blurRad="38100" dist="38100" dir="2700000" algn="tl">
                    <a:srgbClr val="C0C0C0"/>
                  </a:outerShdw>
                </a:effectLst>
              </a:rPr>
              <a:t>引入模型</a:t>
            </a:r>
          </a:p>
        </p:txBody>
      </p:sp>
      <p:sp>
        <p:nvSpPr>
          <p:cNvPr id="3" name="内容占位符 2"/>
          <p:cNvSpPr>
            <a:spLocks noGrp="1"/>
          </p:cNvSpPr>
          <p:nvPr>
            <p:ph idx="1"/>
          </p:nvPr>
        </p:nvSpPr>
        <p:spPr>
          <a:xfrm>
            <a:off x="838200" y="1825625"/>
            <a:ext cx="6973887" cy="4351338"/>
          </a:xfrm>
        </p:spPr>
        <p:txBody>
          <a:bodyPr/>
          <a:lstStyle/>
          <a:p>
            <a:pPr eaLnBrk="1" hangingPunct="1"/>
            <a:r>
              <a:rPr lang="zh-CN" altLang="en-US" dirty="0"/>
              <a:t>例如这张有向图，</a:t>
            </a:r>
            <a:r>
              <a:rPr lang="en-US" altLang="zh-CN" i="1" dirty="0"/>
              <a:t> </a:t>
            </a:r>
            <a:r>
              <a:rPr lang="en-US" altLang="zh-CN" i="1" dirty="0">
                <a:solidFill>
                  <a:srgbClr val="0000FF"/>
                </a:solidFill>
              </a:rPr>
              <a:t>s</a:t>
            </a:r>
            <a:r>
              <a:rPr lang="en-US" altLang="zh-CN" i="1" dirty="0"/>
              <a:t> </a:t>
            </a:r>
            <a:r>
              <a:rPr lang="en-US" altLang="zh-CN" dirty="0"/>
              <a:t>= 1 </a:t>
            </a:r>
            <a:r>
              <a:rPr lang="zh-CN" altLang="en-US" dirty="0"/>
              <a:t>。</a:t>
            </a:r>
            <a:endParaRPr lang="en-US" altLang="zh-CN" dirty="0"/>
          </a:p>
          <a:p>
            <a:pPr eaLnBrk="1" hangingPunct="1"/>
            <a:r>
              <a:rPr lang="en-US" altLang="zh-CN" i="1" dirty="0">
                <a:solidFill>
                  <a:srgbClr val="FF0000"/>
                </a:solidFill>
              </a:rPr>
              <a:t>W</a:t>
            </a:r>
            <a:r>
              <a:rPr lang="en-US" altLang="zh-CN" baseline="-25000" dirty="0">
                <a:solidFill>
                  <a:srgbClr val="FF0000"/>
                </a:solidFill>
              </a:rPr>
              <a:t>1</a:t>
            </a:r>
            <a:r>
              <a:rPr lang="en-US" altLang="zh-CN" i="1" baseline="-25000" dirty="0">
                <a:solidFill>
                  <a:srgbClr val="FF0000"/>
                </a:solidFill>
              </a:rPr>
              <a:t> </a:t>
            </a:r>
            <a:r>
              <a:rPr lang="en-US" altLang="zh-CN" dirty="0"/>
              <a:t>= </a:t>
            </a:r>
            <a:r>
              <a:rPr lang="en-US" altLang="zh-CN" i="1" dirty="0">
                <a:solidFill>
                  <a:srgbClr val="FF0000"/>
                </a:solidFill>
              </a:rPr>
              <a:t>W</a:t>
            </a:r>
            <a:r>
              <a:rPr lang="en-US" altLang="zh-CN" i="1" baseline="-25000" dirty="0">
                <a:solidFill>
                  <a:srgbClr val="FF0000"/>
                </a:solidFill>
              </a:rPr>
              <a:t>2</a:t>
            </a:r>
            <a:r>
              <a:rPr lang="en-US" altLang="zh-CN" i="1" baseline="-25000" dirty="0"/>
              <a:t> </a:t>
            </a:r>
            <a:r>
              <a:rPr lang="en-US" altLang="zh-CN" dirty="0"/>
              <a:t>= </a:t>
            </a:r>
            <a:r>
              <a:rPr lang="en-US" altLang="zh-CN" i="1" dirty="0">
                <a:solidFill>
                  <a:srgbClr val="FF0000"/>
                </a:solidFill>
              </a:rPr>
              <a:t>W</a:t>
            </a:r>
            <a:r>
              <a:rPr lang="en-US" altLang="zh-CN" i="1" baseline="-25000" dirty="0">
                <a:solidFill>
                  <a:srgbClr val="FF0000"/>
                </a:solidFill>
              </a:rPr>
              <a:t>3 </a:t>
            </a:r>
            <a:r>
              <a:rPr lang="en-US" altLang="zh-CN" dirty="0"/>
              <a:t>= 1</a:t>
            </a:r>
            <a:r>
              <a:rPr lang="zh-CN" altLang="en-US" dirty="0"/>
              <a:t>，</a:t>
            </a:r>
            <a:r>
              <a:rPr lang="en-US" altLang="zh-CN" i="1" dirty="0">
                <a:solidFill>
                  <a:srgbClr val="FF0000"/>
                </a:solidFill>
              </a:rPr>
              <a:t>W</a:t>
            </a:r>
            <a:r>
              <a:rPr lang="en-US" altLang="zh-CN" i="1" baseline="-25000" dirty="0">
                <a:solidFill>
                  <a:srgbClr val="FF0000"/>
                </a:solidFill>
              </a:rPr>
              <a:t>4</a:t>
            </a:r>
            <a:r>
              <a:rPr lang="en-US" altLang="zh-CN" dirty="0"/>
              <a:t> = 0</a:t>
            </a:r>
            <a:r>
              <a:rPr lang="zh-CN" altLang="en-US" dirty="0"/>
              <a:t>。</a:t>
            </a:r>
            <a:endParaRPr lang="en-US" altLang="zh-CN" dirty="0"/>
          </a:p>
          <a:p>
            <a:pPr eaLnBrk="1" hangingPunct="1"/>
            <a:r>
              <a:rPr lang="zh-CN" altLang="en-US" dirty="0"/>
              <a:t>可以看到有两条路径。两条路径权分别为</a:t>
            </a:r>
            <a:r>
              <a:rPr lang="en-US" altLang="zh-CN" dirty="0"/>
              <a:t>3</a:t>
            </a:r>
            <a:r>
              <a:rPr lang="zh-CN" altLang="en-US" dirty="0"/>
              <a:t>和</a:t>
            </a:r>
            <a:r>
              <a:rPr lang="en-US" altLang="zh-CN" dirty="0"/>
              <a:t>2</a:t>
            </a:r>
            <a:r>
              <a:rPr lang="zh-CN" altLang="en-US" dirty="0"/>
              <a:t>，而走这两条路径的概率均为</a:t>
            </a:r>
            <a:r>
              <a:rPr lang="en-US" altLang="zh-CN" dirty="0"/>
              <a:t>0.5</a:t>
            </a:r>
            <a:r>
              <a:rPr lang="zh-CN" altLang="en-US" dirty="0"/>
              <a:t>。</a:t>
            </a:r>
            <a:endParaRPr lang="en-US" altLang="zh-CN" dirty="0"/>
          </a:p>
          <a:p>
            <a:pPr eaLnBrk="1" hangingPunct="1"/>
            <a:r>
              <a:rPr lang="zh-CN" altLang="en-US" dirty="0"/>
              <a:t>所以得到的期望为</a:t>
            </a:r>
          </a:p>
          <a:p>
            <a:pPr eaLnBrk="1" hangingPunct="1">
              <a:buClr>
                <a:schemeClr val="bg1"/>
              </a:buClr>
              <a:buFont typeface="Wingdings 2" panose="05020102010507070707" pitchFamily="18" charset="2"/>
              <a:buChar char=""/>
            </a:pPr>
            <a:r>
              <a:rPr lang="en-US" altLang="zh-CN" dirty="0"/>
              <a:t>2.5</a:t>
            </a:r>
            <a:r>
              <a:rPr lang="zh-CN" altLang="en-US" dirty="0"/>
              <a:t> </a:t>
            </a:r>
            <a:r>
              <a:rPr lang="en-US" altLang="zh-CN" dirty="0"/>
              <a:t>= 0.5×3 + 0.5×2 </a:t>
            </a:r>
            <a:r>
              <a:rPr lang="zh-CN" altLang="en-US" dirty="0"/>
              <a:t>。</a:t>
            </a:r>
          </a:p>
        </p:txBody>
      </p:sp>
      <p:sp>
        <p:nvSpPr>
          <p:cNvPr id="26628"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b="0">
              <a:latin typeface="Gill Sans MT" pitchFamily="34" charset="0"/>
              <a:ea typeface="华文中宋" panose="02010600040101010101" pitchFamily="2" charset="-122"/>
            </a:endParaRPr>
          </a:p>
        </p:txBody>
      </p:sp>
      <p:sp>
        <p:nvSpPr>
          <p:cNvPr id="8" name="椭圆 7"/>
          <p:cNvSpPr/>
          <p:nvPr/>
        </p:nvSpPr>
        <p:spPr>
          <a:xfrm>
            <a:off x="9024938" y="1500188"/>
            <a:ext cx="500062" cy="50006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1</a:t>
            </a:r>
            <a:endParaRPr lang="zh-CN" altLang="en-US" dirty="0">
              <a:solidFill>
                <a:schemeClr val="accent6">
                  <a:lumMod val="50000"/>
                </a:schemeClr>
              </a:solidFill>
            </a:endParaRPr>
          </a:p>
        </p:txBody>
      </p:sp>
      <p:sp>
        <p:nvSpPr>
          <p:cNvPr id="9" name="椭圆 8"/>
          <p:cNvSpPr/>
          <p:nvPr/>
        </p:nvSpPr>
        <p:spPr>
          <a:xfrm>
            <a:off x="8239126" y="2357438"/>
            <a:ext cx="500063" cy="50006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2</a:t>
            </a:r>
            <a:endParaRPr lang="zh-CN" altLang="en-US" dirty="0">
              <a:solidFill>
                <a:schemeClr val="accent6">
                  <a:lumMod val="50000"/>
                </a:schemeClr>
              </a:solidFill>
            </a:endParaRPr>
          </a:p>
        </p:txBody>
      </p:sp>
      <p:sp>
        <p:nvSpPr>
          <p:cNvPr id="10" name="椭圆 9"/>
          <p:cNvSpPr/>
          <p:nvPr/>
        </p:nvSpPr>
        <p:spPr>
          <a:xfrm>
            <a:off x="9810751" y="2357438"/>
            <a:ext cx="500063" cy="50006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3</a:t>
            </a:r>
            <a:endParaRPr lang="zh-CN" altLang="en-US" dirty="0">
              <a:solidFill>
                <a:schemeClr val="accent6">
                  <a:lumMod val="50000"/>
                </a:schemeClr>
              </a:solidFill>
            </a:endParaRPr>
          </a:p>
        </p:txBody>
      </p:sp>
      <p:sp>
        <p:nvSpPr>
          <p:cNvPr id="11" name="椭圆 10"/>
          <p:cNvSpPr/>
          <p:nvPr/>
        </p:nvSpPr>
        <p:spPr>
          <a:xfrm>
            <a:off x="9024938" y="3143251"/>
            <a:ext cx="500062" cy="50006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4</a:t>
            </a:r>
            <a:endParaRPr lang="zh-CN" altLang="en-US" dirty="0">
              <a:solidFill>
                <a:schemeClr val="accent6">
                  <a:lumMod val="50000"/>
                </a:schemeClr>
              </a:solidFill>
            </a:endParaRPr>
          </a:p>
        </p:txBody>
      </p:sp>
      <p:cxnSp>
        <p:nvCxnSpPr>
          <p:cNvPr id="16" name="直接箭头连接符 15"/>
          <p:cNvCxnSpPr>
            <a:stCxn id="8" idx="3"/>
            <a:endCxn id="9" idx="7"/>
          </p:cNvCxnSpPr>
          <p:nvPr/>
        </p:nvCxnSpPr>
        <p:spPr>
          <a:xfrm rot="5400000">
            <a:off x="8630444" y="1962944"/>
            <a:ext cx="503238" cy="431800"/>
          </a:xfrm>
          <a:prstGeom prst="straightConnector1">
            <a:avLst/>
          </a:prstGeom>
          <a:ln w="19050">
            <a:headEnd w="lg" len="lg"/>
            <a:tailEnd type="arrow" w="lg" len="lg"/>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5"/>
            <a:endCxn id="10" idx="1"/>
          </p:cNvCxnSpPr>
          <p:nvPr/>
        </p:nvCxnSpPr>
        <p:spPr>
          <a:xfrm rot="16200000" flipH="1">
            <a:off x="9416256" y="1962944"/>
            <a:ext cx="503238" cy="431800"/>
          </a:xfrm>
          <a:prstGeom prst="straightConnector1">
            <a:avLst/>
          </a:prstGeom>
          <a:ln w="19050">
            <a:headEnd w="lg" len="lg"/>
            <a:tailEnd type="arrow" w="lg" len="lg"/>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6"/>
            <a:endCxn id="10" idx="2"/>
          </p:cNvCxnSpPr>
          <p:nvPr/>
        </p:nvCxnSpPr>
        <p:spPr>
          <a:xfrm>
            <a:off x="8739188" y="2606675"/>
            <a:ext cx="1071562" cy="1588"/>
          </a:xfrm>
          <a:prstGeom prst="straightConnector1">
            <a:avLst/>
          </a:prstGeom>
          <a:ln w="19050">
            <a:headEnd w="lg" len="lg"/>
            <a:tailEnd type="arrow"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3"/>
            <a:endCxn id="11" idx="7"/>
          </p:cNvCxnSpPr>
          <p:nvPr/>
        </p:nvCxnSpPr>
        <p:spPr>
          <a:xfrm rot="5400000">
            <a:off x="9451975" y="2784475"/>
            <a:ext cx="431800" cy="431800"/>
          </a:xfrm>
          <a:prstGeom prst="straightConnector1">
            <a:avLst/>
          </a:prstGeom>
          <a:ln w="19050">
            <a:headEnd w="lg" len="lg"/>
            <a:tailEnd type="arrow" w="lg" len="lg"/>
          </a:ln>
        </p:spPr>
        <p:style>
          <a:lnRef idx="1">
            <a:schemeClr val="accent1"/>
          </a:lnRef>
          <a:fillRef idx="0">
            <a:schemeClr val="accent1"/>
          </a:fillRef>
          <a:effectRef idx="0">
            <a:schemeClr val="accent1"/>
          </a:effectRef>
          <a:fontRef idx="minor">
            <a:schemeClr val="tx1"/>
          </a:fontRef>
        </p:style>
      </p:cxnSp>
      <p:sp>
        <p:nvSpPr>
          <p:cNvPr id="23" name="TextBox 22"/>
          <p:cNvSpPr txBox="1">
            <a:spLocks noChangeArrowheads="1"/>
          </p:cNvSpPr>
          <p:nvPr/>
        </p:nvSpPr>
        <p:spPr bwMode="auto">
          <a:xfrm>
            <a:off x="9096375" y="22860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1</a:t>
            </a:r>
            <a:endParaRPr lang="zh-CN" altLang="en-US" b="0"/>
          </a:p>
        </p:txBody>
      </p:sp>
      <p:sp>
        <p:nvSpPr>
          <p:cNvPr id="24" name="TextBox 23"/>
          <p:cNvSpPr txBox="1">
            <a:spLocks noChangeArrowheads="1"/>
          </p:cNvSpPr>
          <p:nvPr/>
        </p:nvSpPr>
        <p:spPr bwMode="auto">
          <a:xfrm>
            <a:off x="8453439" y="1928814"/>
            <a:ext cx="504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0.5</a:t>
            </a:r>
            <a:endParaRPr lang="zh-CN" altLang="en-US" b="0"/>
          </a:p>
        </p:txBody>
      </p:sp>
      <p:sp>
        <p:nvSpPr>
          <p:cNvPr id="25" name="TextBox 24"/>
          <p:cNvSpPr txBox="1">
            <a:spLocks noChangeArrowheads="1"/>
          </p:cNvSpPr>
          <p:nvPr/>
        </p:nvSpPr>
        <p:spPr bwMode="auto">
          <a:xfrm>
            <a:off x="9667876" y="1928814"/>
            <a:ext cx="504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0.5</a:t>
            </a:r>
            <a:endParaRPr lang="zh-CN" altLang="en-US" b="0"/>
          </a:p>
        </p:txBody>
      </p:sp>
      <p:sp>
        <p:nvSpPr>
          <p:cNvPr id="26" name="TextBox 25"/>
          <p:cNvSpPr txBox="1">
            <a:spLocks noChangeArrowheads="1"/>
          </p:cNvSpPr>
          <p:nvPr/>
        </p:nvSpPr>
        <p:spPr bwMode="auto">
          <a:xfrm>
            <a:off x="9596439" y="2928939"/>
            <a:ext cx="312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1</a:t>
            </a:r>
            <a:endParaRPr lang="zh-CN" altLang="en-US" b="0"/>
          </a:p>
        </p:txBody>
      </p:sp>
    </p:spTree>
    <p:extLst>
      <p:ext uri="{BB962C8B-B14F-4D97-AF65-F5344CB8AC3E}">
        <p14:creationId xmlns:p14="http://schemas.microsoft.com/office/powerpoint/2010/main" val="4063897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40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p:cTn id="1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1" end="1"/>
                                            </p:txEl>
                                          </p:spTgt>
                                        </p:tgtEl>
                                        <p:attrNameLst>
                                          <p:attrName>ppt_h</p:attrName>
                                        </p:attrNameLst>
                                      </p:cBhvr>
                                      <p:tavLst>
                                        <p:tav tm="0">
                                          <p:val>
                                            <p:strVal val="#ppt_h"/>
                                          </p:val>
                                        </p:tav>
                                        <p:tav tm="100000">
                                          <p:val>
                                            <p:strVal val="#ppt_h"/>
                                          </p:val>
                                        </p:tav>
                                      </p:tavLst>
                                    </p:anim>
                                  </p:childTnLst>
                                </p:cTn>
                              </p:par>
                              <p:par>
                                <p:cTn id="13" presetID="38" presetClass="entr" presetSubtype="0" accel="50000" fill="hold" grpId="0" nodeType="withEffect">
                                  <p:stCondLst>
                                    <p:cond delay="0"/>
                                  </p:stCondLst>
                                  <p:iterate type="lt">
                                    <p:tmPct val="0"/>
                                  </p:iterate>
                                  <p:childTnLst>
                                    <p:set>
                                      <p:cBhvr>
                                        <p:cTn id="14" dur="1" fill="hold">
                                          <p:stCondLst>
                                            <p:cond delay="0"/>
                                          </p:stCondLst>
                                        </p:cTn>
                                        <p:tgtEl>
                                          <p:spTgt spid="8"/>
                                        </p:tgtEl>
                                        <p:attrNameLst>
                                          <p:attrName>style.visibility</p:attrName>
                                        </p:attrNameLst>
                                      </p:cBhvr>
                                      <p:to>
                                        <p:strVal val="visible"/>
                                      </p:to>
                                    </p:set>
                                    <p:set>
                                      <p:cBhvr>
                                        <p:cTn id="15" dur="182" fill="hold">
                                          <p:stCondLst>
                                            <p:cond delay="0"/>
                                          </p:stCondLst>
                                        </p:cTn>
                                        <p:tgtEl>
                                          <p:spTgt spid="8"/>
                                        </p:tgtEl>
                                        <p:attrNameLst>
                                          <p:attrName>style.rotation</p:attrName>
                                        </p:attrNameLst>
                                      </p:cBhvr>
                                      <p:to>
                                        <p:strVal val="-45.0"/>
                                      </p:to>
                                    </p:set>
                                    <p:anim calcmode="lin" valueType="num">
                                      <p:cBhvr>
                                        <p:cTn id="16" dur="182" fill="hold">
                                          <p:stCondLst>
                                            <p:cond delay="182"/>
                                          </p:stCondLst>
                                        </p:cTn>
                                        <p:tgtEl>
                                          <p:spTgt spid="8"/>
                                        </p:tgtEl>
                                        <p:attrNameLst>
                                          <p:attrName>style.rotation</p:attrName>
                                        </p:attrNameLst>
                                      </p:cBhvr>
                                      <p:tavLst>
                                        <p:tav tm="0">
                                          <p:val>
                                            <p:fltVal val="-45"/>
                                          </p:val>
                                        </p:tav>
                                        <p:tav tm="69900">
                                          <p:val>
                                            <p:fltVal val="45"/>
                                          </p:val>
                                        </p:tav>
                                        <p:tav tm="100000">
                                          <p:val>
                                            <p:fltVal val="0"/>
                                          </p:val>
                                        </p:tav>
                                      </p:tavLst>
                                    </p:anim>
                                    <p:anim calcmode="lin" valueType="num">
                                      <p:cBhvr>
                                        <p:cTn id="17" dur="182" fill="hold">
                                          <p:stCondLst>
                                            <p:cond delay="0"/>
                                          </p:stCondLst>
                                        </p:cTn>
                                        <p:tgtEl>
                                          <p:spTgt spid="8"/>
                                        </p:tgtEl>
                                        <p:attrNameLst>
                                          <p:attrName>ppt_y</p:attrName>
                                        </p:attrNameLst>
                                      </p:cBhvr>
                                      <p:tavLst>
                                        <p:tav tm="0">
                                          <p:val>
                                            <p:strVal val="#ppt_y-1"/>
                                          </p:val>
                                        </p:tav>
                                        <p:tav tm="100000">
                                          <p:val>
                                            <p:strVal val="#ppt_y-(0.354*#ppt_w-0.172*#ppt_h)"/>
                                          </p:val>
                                        </p:tav>
                                      </p:tavLst>
                                    </p:anim>
                                    <p:anim calcmode="lin" valueType="num">
                                      <p:cBhvr>
                                        <p:cTn id="18" dur="62" decel="50000" autoRev="1" fill="hold">
                                          <p:stCondLst>
                                            <p:cond delay="182"/>
                                          </p:stCondLst>
                                        </p:cTn>
                                        <p:tgtEl>
                                          <p:spTgt spid="8"/>
                                        </p:tgtEl>
                                        <p:attrNameLst>
                                          <p:attrName>ppt_y</p:attrName>
                                        </p:attrNameLst>
                                      </p:cBhvr>
                                      <p:tavLst>
                                        <p:tav tm="0">
                                          <p:val>
                                            <p:strVal val="#ppt_y-(0.354*#ppt_w-0.172*#ppt_h)"/>
                                          </p:val>
                                        </p:tav>
                                        <p:tav tm="100000">
                                          <p:val>
                                            <p:strVal val="#ppt_y-(0.354*#ppt_w-0.172*#ppt_h)-#ppt_h/2"/>
                                          </p:val>
                                        </p:tav>
                                      </p:tavLst>
                                    </p:anim>
                                    <p:anim calcmode="lin" valueType="num">
                                      <p:cBhvr>
                                        <p:cTn id="19" dur="54" fill="hold">
                                          <p:stCondLst>
                                            <p:cond delay="346"/>
                                          </p:stCondLst>
                                        </p:cTn>
                                        <p:tgtEl>
                                          <p:spTgt spid="8"/>
                                        </p:tgtEl>
                                        <p:attrNameLst>
                                          <p:attrName>ppt_y</p:attrName>
                                        </p:attrNameLst>
                                      </p:cBhvr>
                                      <p:tavLst>
                                        <p:tav tm="0">
                                          <p:val>
                                            <p:strVal val="#ppt_y-(0.354*#ppt_w-0.172*#ppt_h)"/>
                                          </p:val>
                                        </p:tav>
                                        <p:tav tm="100000">
                                          <p:val>
                                            <p:strVal val="#ppt_y"/>
                                          </p:val>
                                        </p:tav>
                                      </p:tavLst>
                                    </p:anim>
                                  </p:childTnLst>
                                </p:cTn>
                              </p:par>
                            </p:childTnLst>
                          </p:cTn>
                        </p:par>
                        <p:par>
                          <p:cTn id="20" fill="hold" nodeType="afterGroup">
                            <p:stCondLst>
                              <p:cond delay="900"/>
                            </p:stCondLst>
                            <p:childTnLst>
                              <p:par>
                                <p:cTn id="21" presetID="22" presetClass="entr" presetSubtype="2"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right)">
                                      <p:cBhvr>
                                        <p:cTn id="23" dur="400"/>
                                        <p:tgtEl>
                                          <p:spTgt spid="16"/>
                                        </p:tgtEl>
                                      </p:cBhvr>
                                    </p:animEffect>
                                  </p:childTnLst>
                                </p:cTn>
                              </p:par>
                              <p:par>
                                <p:cTn id="24" presetID="22" presetClass="entr" presetSubtype="8"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400"/>
                                        <p:tgtEl>
                                          <p:spTgt spid="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4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400"/>
                                        <p:tgtEl>
                                          <p:spTgt spid="25"/>
                                        </p:tgtEl>
                                      </p:cBhvr>
                                    </p:animEffect>
                                  </p:childTnLst>
                                </p:cTn>
                              </p:par>
                            </p:childTnLst>
                          </p:cTn>
                        </p:par>
                        <p:par>
                          <p:cTn id="33" fill="hold" nodeType="afterGroup">
                            <p:stCondLst>
                              <p:cond delay="1300"/>
                            </p:stCondLst>
                            <p:childTnLst>
                              <p:par>
                                <p:cTn id="34" presetID="53" presetClass="entr" presetSubtype="0"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400" fill="hold"/>
                                        <p:tgtEl>
                                          <p:spTgt spid="9"/>
                                        </p:tgtEl>
                                        <p:attrNameLst>
                                          <p:attrName>ppt_w</p:attrName>
                                        </p:attrNameLst>
                                      </p:cBhvr>
                                      <p:tavLst>
                                        <p:tav tm="0">
                                          <p:val>
                                            <p:fltVal val="0"/>
                                          </p:val>
                                        </p:tav>
                                        <p:tav tm="100000">
                                          <p:val>
                                            <p:strVal val="#ppt_w"/>
                                          </p:val>
                                        </p:tav>
                                      </p:tavLst>
                                    </p:anim>
                                    <p:anim calcmode="lin" valueType="num">
                                      <p:cBhvr>
                                        <p:cTn id="37" dur="400" fill="hold"/>
                                        <p:tgtEl>
                                          <p:spTgt spid="9"/>
                                        </p:tgtEl>
                                        <p:attrNameLst>
                                          <p:attrName>ppt_h</p:attrName>
                                        </p:attrNameLst>
                                      </p:cBhvr>
                                      <p:tavLst>
                                        <p:tav tm="0">
                                          <p:val>
                                            <p:fltVal val="0"/>
                                          </p:val>
                                        </p:tav>
                                        <p:tav tm="100000">
                                          <p:val>
                                            <p:strVal val="#ppt_h"/>
                                          </p:val>
                                        </p:tav>
                                      </p:tavLst>
                                    </p:anim>
                                    <p:animEffect transition="in" filter="fade">
                                      <p:cBhvr>
                                        <p:cTn id="38" dur="400"/>
                                        <p:tgtEl>
                                          <p:spTgt spid="9"/>
                                        </p:tgtEl>
                                      </p:cBhvr>
                                    </p:animEffect>
                                  </p:childTnLst>
                                </p:cTn>
                              </p:par>
                              <p:par>
                                <p:cTn id="39" presetID="53"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400" fill="hold"/>
                                        <p:tgtEl>
                                          <p:spTgt spid="10"/>
                                        </p:tgtEl>
                                        <p:attrNameLst>
                                          <p:attrName>ppt_w</p:attrName>
                                        </p:attrNameLst>
                                      </p:cBhvr>
                                      <p:tavLst>
                                        <p:tav tm="0">
                                          <p:val>
                                            <p:fltVal val="0"/>
                                          </p:val>
                                        </p:tav>
                                        <p:tav tm="100000">
                                          <p:val>
                                            <p:strVal val="#ppt_w"/>
                                          </p:val>
                                        </p:tav>
                                      </p:tavLst>
                                    </p:anim>
                                    <p:anim calcmode="lin" valueType="num">
                                      <p:cBhvr>
                                        <p:cTn id="42" dur="400" fill="hold"/>
                                        <p:tgtEl>
                                          <p:spTgt spid="10"/>
                                        </p:tgtEl>
                                        <p:attrNameLst>
                                          <p:attrName>ppt_h</p:attrName>
                                        </p:attrNameLst>
                                      </p:cBhvr>
                                      <p:tavLst>
                                        <p:tav tm="0">
                                          <p:val>
                                            <p:fltVal val="0"/>
                                          </p:val>
                                        </p:tav>
                                        <p:tav tm="100000">
                                          <p:val>
                                            <p:strVal val="#ppt_h"/>
                                          </p:val>
                                        </p:tav>
                                      </p:tavLst>
                                    </p:anim>
                                    <p:animEffect transition="in" filter="fade">
                                      <p:cBhvr>
                                        <p:cTn id="43" dur="400"/>
                                        <p:tgtEl>
                                          <p:spTgt spid="10"/>
                                        </p:tgtEl>
                                      </p:cBhvr>
                                    </p:animEffect>
                                  </p:childTnLst>
                                </p:cTn>
                              </p:par>
                            </p:childTnLst>
                          </p:cTn>
                        </p:par>
                        <p:par>
                          <p:cTn id="44" fill="hold" nodeType="afterGroup">
                            <p:stCondLst>
                              <p:cond delay="1700"/>
                            </p:stCondLst>
                            <p:childTnLst>
                              <p:par>
                                <p:cTn id="45" presetID="22" presetClass="entr" presetSubtype="8" fill="hold"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400"/>
                                        <p:tgtEl>
                                          <p:spTgt spid="2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400"/>
                                        <p:tgtEl>
                                          <p:spTgt spid="23"/>
                                        </p:tgtEl>
                                      </p:cBhvr>
                                    </p:animEffect>
                                  </p:childTnLst>
                                </p:cTn>
                              </p:par>
                              <p:par>
                                <p:cTn id="51" presetID="22" presetClass="entr" presetSubtype="2"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right)">
                                      <p:cBhvr>
                                        <p:cTn id="53" dur="400"/>
                                        <p:tgtEl>
                                          <p:spTgt spid="2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400"/>
                                        <p:tgtEl>
                                          <p:spTgt spid="26"/>
                                        </p:tgtEl>
                                      </p:cBhvr>
                                    </p:animEffect>
                                  </p:childTnLst>
                                </p:cTn>
                              </p:par>
                            </p:childTnLst>
                          </p:cTn>
                        </p:par>
                        <p:par>
                          <p:cTn id="57" fill="hold" nodeType="afterGroup">
                            <p:stCondLst>
                              <p:cond delay="2100"/>
                            </p:stCondLst>
                            <p:childTnLst>
                              <p:par>
                                <p:cTn id="58" presetID="53" presetClass="entr" presetSubtype="0" fill="hold" grpId="0" nodeType="after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400" fill="hold"/>
                                        <p:tgtEl>
                                          <p:spTgt spid="11"/>
                                        </p:tgtEl>
                                        <p:attrNameLst>
                                          <p:attrName>ppt_w</p:attrName>
                                        </p:attrNameLst>
                                      </p:cBhvr>
                                      <p:tavLst>
                                        <p:tav tm="0">
                                          <p:val>
                                            <p:fltVal val="0"/>
                                          </p:val>
                                        </p:tav>
                                        <p:tav tm="100000">
                                          <p:val>
                                            <p:strVal val="#ppt_w"/>
                                          </p:val>
                                        </p:tav>
                                      </p:tavLst>
                                    </p:anim>
                                    <p:anim calcmode="lin" valueType="num">
                                      <p:cBhvr>
                                        <p:cTn id="61" dur="400" fill="hold"/>
                                        <p:tgtEl>
                                          <p:spTgt spid="11"/>
                                        </p:tgtEl>
                                        <p:attrNameLst>
                                          <p:attrName>ppt_h</p:attrName>
                                        </p:attrNameLst>
                                      </p:cBhvr>
                                      <p:tavLst>
                                        <p:tav tm="0">
                                          <p:val>
                                            <p:fltVal val="0"/>
                                          </p:val>
                                        </p:tav>
                                        <p:tav tm="100000">
                                          <p:val>
                                            <p:strVal val="#ppt_h"/>
                                          </p:val>
                                        </p:tav>
                                      </p:tavLst>
                                    </p:anim>
                                    <p:animEffect transition="in" filter="fade">
                                      <p:cBhvr>
                                        <p:cTn id="62" dur="400"/>
                                        <p:tgtEl>
                                          <p:spTgt spid="1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7" presetClass="entr" presetSubtype="10" fill="hold" grpId="0" nodeType="clickEffect">
                                  <p:stCondLst>
                                    <p:cond delay="0"/>
                                  </p:stCondLst>
                                  <p:childTnLst>
                                    <p:set>
                                      <p:cBhvr>
                                        <p:cTn id="66" dur="1" fill="hold">
                                          <p:stCondLst>
                                            <p:cond delay="0"/>
                                          </p:stCondLst>
                                        </p:cTn>
                                        <p:tgtEl>
                                          <p:spTgt spid="3">
                                            <p:txEl>
                                              <p:pRg st="2" end="2"/>
                                            </p:txEl>
                                          </p:spTgt>
                                        </p:tgtEl>
                                        <p:attrNameLst>
                                          <p:attrName>style.visibility</p:attrName>
                                        </p:attrNameLst>
                                      </p:cBhvr>
                                      <p:to>
                                        <p:strVal val="visible"/>
                                      </p:to>
                                    </p:set>
                                    <p:anim calcmode="lin" valueType="num">
                                      <p:cBhvr>
                                        <p:cTn id="6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68" dur="500" fill="hold"/>
                                        <p:tgtEl>
                                          <p:spTgt spid="3">
                                            <p:txEl>
                                              <p:pRg st="2" end="2"/>
                                            </p:txEl>
                                          </p:spTgt>
                                        </p:tgtEl>
                                        <p:attrNameLst>
                                          <p:attrName>ppt_h</p:attrName>
                                        </p:attrNameLst>
                                      </p:cBhvr>
                                      <p:tavLst>
                                        <p:tav tm="0">
                                          <p:val>
                                            <p:strVal val="#ppt_h"/>
                                          </p:val>
                                        </p:tav>
                                        <p:tav tm="100000">
                                          <p:val>
                                            <p:strVal val="#ppt_h"/>
                                          </p:val>
                                        </p:tav>
                                      </p:tavLst>
                                    </p:anim>
                                  </p:childTnLst>
                                </p:cTn>
                              </p:par>
                              <p:par>
                                <p:cTn id="69" presetID="17" presetClass="entr" presetSubtype="10" fill="hold" grpId="0" nodeType="withEffect">
                                  <p:stCondLst>
                                    <p:cond delay="400"/>
                                  </p:stCondLst>
                                  <p:childTnLst>
                                    <p:set>
                                      <p:cBhvr>
                                        <p:cTn id="70" dur="1" fill="hold">
                                          <p:stCondLst>
                                            <p:cond delay="0"/>
                                          </p:stCondLst>
                                        </p:cTn>
                                        <p:tgtEl>
                                          <p:spTgt spid="3">
                                            <p:txEl>
                                              <p:pRg st="3" end="3"/>
                                            </p:txEl>
                                          </p:spTgt>
                                        </p:tgtEl>
                                        <p:attrNameLst>
                                          <p:attrName>style.visibility</p:attrName>
                                        </p:attrNameLst>
                                      </p:cBhvr>
                                      <p:to>
                                        <p:strVal val="visible"/>
                                      </p:to>
                                    </p:set>
                                    <p:anim calcmode="lin" valueType="num">
                                      <p:cBhvr>
                                        <p:cTn id="7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72" dur="500" fill="hold"/>
                                        <p:tgtEl>
                                          <p:spTgt spid="3">
                                            <p:txEl>
                                              <p:pRg st="3" end="3"/>
                                            </p:txEl>
                                          </p:spTgt>
                                        </p:tgtEl>
                                        <p:attrNameLst>
                                          <p:attrName>ppt_h</p:attrName>
                                        </p:attrNameLst>
                                      </p:cBhvr>
                                      <p:tavLst>
                                        <p:tav tm="0">
                                          <p:val>
                                            <p:strVal val="#ppt_h"/>
                                          </p:val>
                                        </p:tav>
                                        <p:tav tm="100000">
                                          <p:val>
                                            <p:strVal val="#ppt_h"/>
                                          </p:val>
                                        </p:tav>
                                      </p:tavLst>
                                    </p:anim>
                                  </p:childTnLst>
                                </p:cTn>
                              </p:par>
                              <p:par>
                                <p:cTn id="73" presetID="17" presetClass="entr" presetSubtype="10" fill="hold" grpId="0" nodeType="withEffect">
                                  <p:stCondLst>
                                    <p:cond delay="400"/>
                                  </p:stCondLst>
                                  <p:childTnLst>
                                    <p:set>
                                      <p:cBhvr>
                                        <p:cTn id="74" dur="1" fill="hold">
                                          <p:stCondLst>
                                            <p:cond delay="0"/>
                                          </p:stCondLst>
                                        </p:cTn>
                                        <p:tgtEl>
                                          <p:spTgt spid="3">
                                            <p:txEl>
                                              <p:pRg st="4" end="4"/>
                                            </p:txEl>
                                          </p:spTgt>
                                        </p:tgtEl>
                                        <p:attrNameLst>
                                          <p:attrName>style.visibility</p:attrName>
                                        </p:attrNameLst>
                                      </p:cBhvr>
                                      <p:to>
                                        <p:strVal val="visible"/>
                                      </p:to>
                                    </p:set>
                                    <p:anim calcmode="lin" valueType="num">
                                      <p:cBhvr>
                                        <p:cTn id="7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76" dur="500" fill="hold"/>
                                        <p:tgtEl>
                                          <p:spTgt spid="3">
                                            <p:txEl>
                                              <p:pRg st="4" end="4"/>
                                            </p:txEl>
                                          </p:spTgt>
                                        </p:tgtEl>
                                        <p:attrNameLst>
                                          <p:attrName>ppt_h</p:attrName>
                                        </p:attrNameLst>
                                      </p:cBhvr>
                                      <p:tavLst>
                                        <p:tav tm="0">
                                          <p:val>
                                            <p:strVal val="#ppt_h"/>
                                          </p:val>
                                        </p:tav>
                                        <p:tav tm="100000">
                                          <p:val>
                                            <p:strVal val="#ppt_h"/>
                                          </p:val>
                                        </p:tav>
                                      </p:tavLst>
                                    </p:anim>
                                  </p:childTnLst>
                                </p:cTn>
                              </p:par>
                              <p:par>
                                <p:cTn id="77" presetID="26" presetClass="emph" presetSubtype="0" fill="hold" grpId="1" nodeType="withEffect">
                                  <p:stCondLst>
                                    <p:cond delay="0"/>
                                  </p:stCondLst>
                                  <p:iterate type="lt">
                                    <p:tmPct val="0"/>
                                  </p:iterate>
                                  <p:childTnLst>
                                    <p:animEffect transition="out" filter="fade">
                                      <p:cBhvr>
                                        <p:cTn id="78" dur="1000" tmFilter="0, 0; .2, .5; .8, .5; 1, 0"/>
                                        <p:tgtEl>
                                          <p:spTgt spid="8"/>
                                        </p:tgtEl>
                                      </p:cBhvr>
                                    </p:animEffect>
                                    <p:animScale>
                                      <p:cBhvr>
                                        <p:cTn id="79" dur="500" autoRev="1" fill="hold"/>
                                        <p:tgtEl>
                                          <p:spTgt spid="8"/>
                                        </p:tgtEl>
                                      </p:cBhvr>
                                      <p:by x="105000" y="105000"/>
                                    </p:animScale>
                                  </p:childTnLst>
                                </p:cTn>
                              </p:par>
                              <p:par>
                                <p:cTn id="80" presetID="26" presetClass="emph" presetSubtype="0" fill="hold" grpId="1" nodeType="withEffect">
                                  <p:stCondLst>
                                    <p:cond delay="0"/>
                                  </p:stCondLst>
                                  <p:childTnLst>
                                    <p:animEffect transition="out" filter="fade">
                                      <p:cBhvr>
                                        <p:cTn id="81" dur="1000" tmFilter="0, 0; .2, .5; .8, .5; 1, 0"/>
                                        <p:tgtEl>
                                          <p:spTgt spid="24"/>
                                        </p:tgtEl>
                                      </p:cBhvr>
                                    </p:animEffect>
                                    <p:animScale>
                                      <p:cBhvr>
                                        <p:cTn id="82" dur="500" autoRev="1" fill="hold"/>
                                        <p:tgtEl>
                                          <p:spTgt spid="24"/>
                                        </p:tgtEl>
                                      </p:cBhvr>
                                      <p:by x="105000" y="105000"/>
                                    </p:animScale>
                                  </p:childTnLst>
                                </p:cTn>
                              </p:par>
                              <p:par>
                                <p:cTn id="83" presetID="26" presetClass="emph" presetSubtype="0" fill="hold" nodeType="withEffect">
                                  <p:stCondLst>
                                    <p:cond delay="0"/>
                                  </p:stCondLst>
                                  <p:childTnLst>
                                    <p:animEffect transition="out" filter="fade">
                                      <p:cBhvr>
                                        <p:cTn id="84" dur="1000" tmFilter="0, 0; .2, .5; .8, .5; 1, 0"/>
                                        <p:tgtEl>
                                          <p:spTgt spid="16"/>
                                        </p:tgtEl>
                                      </p:cBhvr>
                                    </p:animEffect>
                                    <p:animScale>
                                      <p:cBhvr>
                                        <p:cTn id="85" dur="500" autoRev="1" fill="hold"/>
                                        <p:tgtEl>
                                          <p:spTgt spid="16"/>
                                        </p:tgtEl>
                                      </p:cBhvr>
                                      <p:by x="105000" y="105000"/>
                                    </p:animScale>
                                  </p:childTnLst>
                                </p:cTn>
                              </p:par>
                              <p:par>
                                <p:cTn id="86" presetID="26" presetClass="emph" presetSubtype="0" fill="hold" grpId="1" nodeType="withEffect">
                                  <p:stCondLst>
                                    <p:cond delay="0"/>
                                  </p:stCondLst>
                                  <p:childTnLst>
                                    <p:animEffect transition="out" filter="fade">
                                      <p:cBhvr>
                                        <p:cTn id="87" dur="1000" tmFilter="0, 0; .2, .5; .8, .5; 1, 0"/>
                                        <p:tgtEl>
                                          <p:spTgt spid="9"/>
                                        </p:tgtEl>
                                      </p:cBhvr>
                                    </p:animEffect>
                                    <p:animScale>
                                      <p:cBhvr>
                                        <p:cTn id="88" dur="500" autoRev="1" fill="hold"/>
                                        <p:tgtEl>
                                          <p:spTgt spid="9"/>
                                        </p:tgtEl>
                                      </p:cBhvr>
                                      <p:by x="105000" y="105000"/>
                                    </p:animScale>
                                  </p:childTnLst>
                                </p:cTn>
                              </p:par>
                              <p:par>
                                <p:cTn id="89" presetID="26" presetClass="emph" presetSubtype="0" fill="hold" grpId="1" nodeType="withEffect">
                                  <p:stCondLst>
                                    <p:cond delay="0"/>
                                  </p:stCondLst>
                                  <p:childTnLst>
                                    <p:animEffect transition="out" filter="fade">
                                      <p:cBhvr>
                                        <p:cTn id="90" dur="1000" tmFilter="0, 0; .2, .5; .8, .5; 1, 0"/>
                                        <p:tgtEl>
                                          <p:spTgt spid="23"/>
                                        </p:tgtEl>
                                      </p:cBhvr>
                                    </p:animEffect>
                                    <p:animScale>
                                      <p:cBhvr>
                                        <p:cTn id="91" dur="500" autoRev="1" fill="hold"/>
                                        <p:tgtEl>
                                          <p:spTgt spid="23"/>
                                        </p:tgtEl>
                                      </p:cBhvr>
                                      <p:by x="105000" y="105000"/>
                                    </p:animScale>
                                  </p:childTnLst>
                                </p:cTn>
                              </p:par>
                              <p:par>
                                <p:cTn id="92" presetID="26" presetClass="emph" presetSubtype="0" fill="hold" nodeType="withEffect">
                                  <p:stCondLst>
                                    <p:cond delay="0"/>
                                  </p:stCondLst>
                                  <p:childTnLst>
                                    <p:animEffect transition="out" filter="fade">
                                      <p:cBhvr>
                                        <p:cTn id="93" dur="1000" tmFilter="0, 0; .2, .5; .8, .5; 1, 0"/>
                                        <p:tgtEl>
                                          <p:spTgt spid="20"/>
                                        </p:tgtEl>
                                      </p:cBhvr>
                                    </p:animEffect>
                                    <p:animScale>
                                      <p:cBhvr>
                                        <p:cTn id="94" dur="500" autoRev="1" fill="hold"/>
                                        <p:tgtEl>
                                          <p:spTgt spid="20"/>
                                        </p:tgtEl>
                                      </p:cBhvr>
                                      <p:by x="105000" y="105000"/>
                                    </p:animScale>
                                  </p:childTnLst>
                                </p:cTn>
                              </p:par>
                              <p:par>
                                <p:cTn id="95" presetID="26" presetClass="emph" presetSubtype="0" fill="hold" grpId="1" nodeType="withEffect">
                                  <p:stCondLst>
                                    <p:cond delay="0"/>
                                  </p:stCondLst>
                                  <p:childTnLst>
                                    <p:animEffect transition="out" filter="fade">
                                      <p:cBhvr>
                                        <p:cTn id="96" dur="1000" tmFilter="0, 0; .2, .5; .8, .5; 1, 0"/>
                                        <p:tgtEl>
                                          <p:spTgt spid="10"/>
                                        </p:tgtEl>
                                      </p:cBhvr>
                                    </p:animEffect>
                                    <p:animScale>
                                      <p:cBhvr>
                                        <p:cTn id="97" dur="500" autoRev="1" fill="hold"/>
                                        <p:tgtEl>
                                          <p:spTgt spid="10"/>
                                        </p:tgtEl>
                                      </p:cBhvr>
                                      <p:by x="105000" y="105000"/>
                                    </p:animScale>
                                  </p:childTnLst>
                                </p:cTn>
                              </p:par>
                              <p:par>
                                <p:cTn id="98" presetID="26" presetClass="emph" presetSubtype="0" fill="hold" grpId="1" nodeType="withEffect">
                                  <p:stCondLst>
                                    <p:cond delay="0"/>
                                  </p:stCondLst>
                                  <p:childTnLst>
                                    <p:animEffect transition="out" filter="fade">
                                      <p:cBhvr>
                                        <p:cTn id="99" dur="1000" tmFilter="0, 0; .2, .5; .8, .5; 1, 0"/>
                                        <p:tgtEl>
                                          <p:spTgt spid="26"/>
                                        </p:tgtEl>
                                      </p:cBhvr>
                                    </p:animEffect>
                                    <p:animScale>
                                      <p:cBhvr>
                                        <p:cTn id="100" dur="500" autoRev="1" fill="hold"/>
                                        <p:tgtEl>
                                          <p:spTgt spid="26"/>
                                        </p:tgtEl>
                                      </p:cBhvr>
                                      <p:by x="105000" y="105000"/>
                                    </p:animScale>
                                  </p:childTnLst>
                                </p:cTn>
                              </p:par>
                              <p:par>
                                <p:cTn id="101" presetID="26" presetClass="emph" presetSubtype="0" fill="hold" nodeType="withEffect">
                                  <p:stCondLst>
                                    <p:cond delay="0"/>
                                  </p:stCondLst>
                                  <p:childTnLst>
                                    <p:animEffect transition="out" filter="fade">
                                      <p:cBhvr>
                                        <p:cTn id="102" dur="1000" tmFilter="0, 0; .2, .5; .8, .5; 1, 0"/>
                                        <p:tgtEl>
                                          <p:spTgt spid="22"/>
                                        </p:tgtEl>
                                      </p:cBhvr>
                                    </p:animEffect>
                                    <p:animScale>
                                      <p:cBhvr>
                                        <p:cTn id="103" dur="500" autoRev="1" fill="hold"/>
                                        <p:tgtEl>
                                          <p:spTgt spid="22"/>
                                        </p:tgtEl>
                                      </p:cBhvr>
                                      <p:by x="105000" y="105000"/>
                                    </p:animScale>
                                  </p:childTnLst>
                                </p:cTn>
                              </p:par>
                              <p:par>
                                <p:cTn id="104" presetID="26" presetClass="emph" presetSubtype="0" fill="hold" grpId="1" nodeType="withEffect">
                                  <p:stCondLst>
                                    <p:cond delay="0"/>
                                  </p:stCondLst>
                                  <p:childTnLst>
                                    <p:animEffect transition="out" filter="fade">
                                      <p:cBhvr>
                                        <p:cTn id="105" dur="1000" tmFilter="0, 0; .2, .5; .8, .5; 1, 0"/>
                                        <p:tgtEl>
                                          <p:spTgt spid="11"/>
                                        </p:tgtEl>
                                      </p:cBhvr>
                                    </p:animEffect>
                                    <p:animScale>
                                      <p:cBhvr>
                                        <p:cTn id="106" dur="500" autoRev="1" fill="hold"/>
                                        <p:tgtEl>
                                          <p:spTgt spid="11"/>
                                        </p:tgtEl>
                                      </p:cBhvr>
                                      <p:by x="105000" y="105000"/>
                                    </p:animScale>
                                  </p:childTnLst>
                                </p:cTn>
                              </p:par>
                            </p:childTnLst>
                          </p:cTn>
                        </p:par>
                        <p:par>
                          <p:cTn id="107" fill="hold" nodeType="afterGroup">
                            <p:stCondLst>
                              <p:cond delay="1000"/>
                            </p:stCondLst>
                            <p:childTnLst>
                              <p:par>
                                <p:cTn id="108" presetID="26" presetClass="emph" presetSubtype="0" fill="hold" grpId="3" nodeType="afterEffect">
                                  <p:stCondLst>
                                    <p:cond delay="0"/>
                                  </p:stCondLst>
                                  <p:iterate type="lt">
                                    <p:tmPct val="0"/>
                                  </p:iterate>
                                  <p:childTnLst>
                                    <p:animEffect transition="out" filter="fade">
                                      <p:cBhvr>
                                        <p:cTn id="109" dur="1000" tmFilter="0, 0; .2, .5; .8, .5; 1, 0"/>
                                        <p:tgtEl>
                                          <p:spTgt spid="8"/>
                                        </p:tgtEl>
                                      </p:cBhvr>
                                    </p:animEffect>
                                    <p:animScale>
                                      <p:cBhvr>
                                        <p:cTn id="110" dur="500" autoRev="1" fill="hold"/>
                                        <p:tgtEl>
                                          <p:spTgt spid="8"/>
                                        </p:tgtEl>
                                      </p:cBhvr>
                                      <p:by x="105000" y="105000"/>
                                    </p:animScale>
                                  </p:childTnLst>
                                </p:cTn>
                              </p:par>
                              <p:par>
                                <p:cTn id="111" presetID="26" presetClass="emph" presetSubtype="0" fill="hold" nodeType="withEffect">
                                  <p:stCondLst>
                                    <p:cond delay="0"/>
                                  </p:stCondLst>
                                  <p:childTnLst>
                                    <p:animEffect transition="out" filter="fade">
                                      <p:cBhvr>
                                        <p:cTn id="112" dur="1000" tmFilter="0, 0; .2, .5; .8, .5; 1, 0"/>
                                        <p:tgtEl>
                                          <p:spTgt spid="24"/>
                                        </p:tgtEl>
                                      </p:cBhvr>
                                    </p:animEffect>
                                    <p:animScale>
                                      <p:cBhvr>
                                        <p:cTn id="113" dur="500" autoRev="1" fill="hold"/>
                                        <p:tgtEl>
                                          <p:spTgt spid="24"/>
                                        </p:tgtEl>
                                      </p:cBhvr>
                                      <p:by x="105000" y="105000"/>
                                    </p:animScale>
                                  </p:childTnLst>
                                </p:cTn>
                              </p:par>
                              <p:par>
                                <p:cTn id="114" presetID="26" presetClass="emph" presetSubtype="0" fill="hold" nodeType="withEffect">
                                  <p:stCondLst>
                                    <p:cond delay="0"/>
                                  </p:stCondLst>
                                  <p:childTnLst>
                                    <p:animEffect transition="out" filter="fade">
                                      <p:cBhvr>
                                        <p:cTn id="115" dur="1000" tmFilter="0, 0; .2, .5; .8, .5; 1, 0"/>
                                        <p:tgtEl>
                                          <p:spTgt spid="16"/>
                                        </p:tgtEl>
                                      </p:cBhvr>
                                    </p:animEffect>
                                    <p:animScale>
                                      <p:cBhvr>
                                        <p:cTn id="116" dur="500" autoRev="1" fill="hold"/>
                                        <p:tgtEl>
                                          <p:spTgt spid="16"/>
                                        </p:tgtEl>
                                      </p:cBhvr>
                                      <p:by x="105000" y="105000"/>
                                    </p:animScale>
                                  </p:childTnLst>
                                </p:cTn>
                              </p:par>
                              <p:par>
                                <p:cTn id="117" presetID="26" presetClass="emph" presetSubtype="0" fill="hold" nodeType="withEffect">
                                  <p:stCondLst>
                                    <p:cond delay="0"/>
                                  </p:stCondLst>
                                  <p:childTnLst>
                                    <p:animEffect transition="out" filter="fade">
                                      <p:cBhvr>
                                        <p:cTn id="118" dur="1000" tmFilter="0, 0; .2, .5; .8, .5; 1, 0"/>
                                        <p:tgtEl>
                                          <p:spTgt spid="9"/>
                                        </p:tgtEl>
                                      </p:cBhvr>
                                    </p:animEffect>
                                    <p:animScale>
                                      <p:cBhvr>
                                        <p:cTn id="119" dur="500" autoRev="1" fill="hold"/>
                                        <p:tgtEl>
                                          <p:spTgt spid="9"/>
                                        </p:tgtEl>
                                      </p:cBhvr>
                                      <p:by x="105000" y="105000"/>
                                    </p:animScale>
                                  </p:childTnLst>
                                </p:cTn>
                              </p:par>
                              <p:par>
                                <p:cTn id="120" presetID="26" presetClass="emph" presetSubtype="0" fill="hold" nodeType="withEffect">
                                  <p:stCondLst>
                                    <p:cond delay="0"/>
                                  </p:stCondLst>
                                  <p:childTnLst>
                                    <p:animEffect transition="out" filter="fade">
                                      <p:cBhvr>
                                        <p:cTn id="121" dur="1000" tmFilter="0, 0; .2, .5; .8, .5; 1, 0"/>
                                        <p:tgtEl>
                                          <p:spTgt spid="20"/>
                                        </p:tgtEl>
                                      </p:cBhvr>
                                    </p:animEffect>
                                    <p:animScale>
                                      <p:cBhvr>
                                        <p:cTn id="122" dur="500" autoRev="1" fill="hold"/>
                                        <p:tgtEl>
                                          <p:spTgt spid="20"/>
                                        </p:tgtEl>
                                      </p:cBhvr>
                                      <p:by x="105000" y="105000"/>
                                    </p:animScale>
                                  </p:childTnLst>
                                </p:cTn>
                              </p:par>
                              <p:par>
                                <p:cTn id="123" presetID="26" presetClass="emph" presetSubtype="0" fill="hold" nodeType="withEffect">
                                  <p:stCondLst>
                                    <p:cond delay="0"/>
                                  </p:stCondLst>
                                  <p:childTnLst>
                                    <p:animEffect transition="out" filter="fade">
                                      <p:cBhvr>
                                        <p:cTn id="124" dur="1000" tmFilter="0, 0; .2, .5; .8, .5; 1, 0"/>
                                        <p:tgtEl>
                                          <p:spTgt spid="23"/>
                                        </p:tgtEl>
                                      </p:cBhvr>
                                    </p:animEffect>
                                    <p:animScale>
                                      <p:cBhvr>
                                        <p:cTn id="125" dur="500" autoRev="1" fill="hold"/>
                                        <p:tgtEl>
                                          <p:spTgt spid="23"/>
                                        </p:tgtEl>
                                      </p:cBhvr>
                                      <p:by x="105000" y="105000"/>
                                    </p:animScale>
                                  </p:childTnLst>
                                </p:cTn>
                              </p:par>
                              <p:par>
                                <p:cTn id="126" presetID="26" presetClass="emph" presetSubtype="0" fill="hold" nodeType="withEffect">
                                  <p:stCondLst>
                                    <p:cond delay="0"/>
                                  </p:stCondLst>
                                  <p:childTnLst>
                                    <p:animEffect transition="out" filter="fade">
                                      <p:cBhvr>
                                        <p:cTn id="127" dur="1000" tmFilter="0, 0; .2, .5; .8, .5; 1, 0"/>
                                        <p:tgtEl>
                                          <p:spTgt spid="10"/>
                                        </p:tgtEl>
                                      </p:cBhvr>
                                    </p:animEffect>
                                    <p:animScale>
                                      <p:cBhvr>
                                        <p:cTn id="128" dur="500" autoRev="1" fill="hold"/>
                                        <p:tgtEl>
                                          <p:spTgt spid="10"/>
                                        </p:tgtEl>
                                      </p:cBhvr>
                                      <p:by x="105000" y="105000"/>
                                    </p:animScale>
                                  </p:childTnLst>
                                </p:cTn>
                              </p:par>
                              <p:par>
                                <p:cTn id="129" presetID="26" presetClass="emph" presetSubtype="0" fill="hold" nodeType="withEffect">
                                  <p:stCondLst>
                                    <p:cond delay="0"/>
                                  </p:stCondLst>
                                  <p:childTnLst>
                                    <p:animEffect transition="out" filter="fade">
                                      <p:cBhvr>
                                        <p:cTn id="130" dur="1000" tmFilter="0, 0; .2, .5; .8, .5; 1, 0"/>
                                        <p:tgtEl>
                                          <p:spTgt spid="26"/>
                                        </p:tgtEl>
                                      </p:cBhvr>
                                    </p:animEffect>
                                    <p:animScale>
                                      <p:cBhvr>
                                        <p:cTn id="131" dur="500" autoRev="1" fill="hold"/>
                                        <p:tgtEl>
                                          <p:spTgt spid="26"/>
                                        </p:tgtEl>
                                      </p:cBhvr>
                                      <p:by x="105000" y="105000"/>
                                    </p:animScale>
                                  </p:childTnLst>
                                </p:cTn>
                              </p:par>
                              <p:par>
                                <p:cTn id="132" presetID="26" presetClass="emph" presetSubtype="0" fill="hold" nodeType="withEffect">
                                  <p:stCondLst>
                                    <p:cond delay="0"/>
                                  </p:stCondLst>
                                  <p:childTnLst>
                                    <p:animEffect transition="out" filter="fade">
                                      <p:cBhvr>
                                        <p:cTn id="133" dur="1000" tmFilter="0, 0; .2, .5; .8, .5; 1, 0"/>
                                        <p:tgtEl>
                                          <p:spTgt spid="22"/>
                                        </p:tgtEl>
                                      </p:cBhvr>
                                    </p:animEffect>
                                    <p:animScale>
                                      <p:cBhvr>
                                        <p:cTn id="134" dur="500" autoRev="1" fill="hold"/>
                                        <p:tgtEl>
                                          <p:spTgt spid="22"/>
                                        </p:tgtEl>
                                      </p:cBhvr>
                                      <p:by x="105000" y="105000"/>
                                    </p:animScale>
                                  </p:childTnLst>
                                </p:cTn>
                              </p:par>
                              <p:par>
                                <p:cTn id="135" presetID="26" presetClass="emph" presetSubtype="0" fill="hold" nodeType="withEffect">
                                  <p:stCondLst>
                                    <p:cond delay="0"/>
                                  </p:stCondLst>
                                  <p:childTnLst>
                                    <p:animEffect transition="out" filter="fade">
                                      <p:cBhvr>
                                        <p:cTn id="136" dur="1000" tmFilter="0, 0; .2, .5; .8, .5; 1, 0"/>
                                        <p:tgtEl>
                                          <p:spTgt spid="11"/>
                                        </p:tgtEl>
                                      </p:cBhvr>
                                    </p:animEffect>
                                    <p:animScale>
                                      <p:cBhvr>
                                        <p:cTn id="137" dur="500" autoRev="1" fill="hold"/>
                                        <p:tgtEl>
                                          <p:spTgt spid="11"/>
                                        </p:tgtEl>
                                      </p:cBhvr>
                                      <p:by x="105000" y="105000"/>
                                    </p:animScale>
                                  </p:childTnLst>
                                </p:cTn>
                              </p:par>
                            </p:childTnLst>
                          </p:cTn>
                        </p:par>
                        <p:par>
                          <p:cTn id="138" fill="hold" nodeType="afterGroup">
                            <p:stCondLst>
                              <p:cond delay="2000"/>
                            </p:stCondLst>
                            <p:childTnLst>
                              <p:par>
                                <p:cTn id="139" presetID="26" presetClass="emph" presetSubtype="0" fill="hold" grpId="5" nodeType="afterEffect">
                                  <p:stCondLst>
                                    <p:cond delay="0"/>
                                  </p:stCondLst>
                                  <p:iterate type="lt">
                                    <p:tmPct val="0"/>
                                  </p:iterate>
                                  <p:childTnLst>
                                    <p:animEffect transition="out" filter="fade">
                                      <p:cBhvr>
                                        <p:cTn id="140" dur="1000" tmFilter="0, 0; .2, .5; .8, .5; 1, 0"/>
                                        <p:tgtEl>
                                          <p:spTgt spid="8"/>
                                        </p:tgtEl>
                                      </p:cBhvr>
                                    </p:animEffect>
                                    <p:animScale>
                                      <p:cBhvr>
                                        <p:cTn id="141" dur="500" autoRev="1" fill="hold"/>
                                        <p:tgtEl>
                                          <p:spTgt spid="8"/>
                                        </p:tgtEl>
                                      </p:cBhvr>
                                      <p:by x="105000" y="105000"/>
                                    </p:animScale>
                                  </p:childTnLst>
                                </p:cTn>
                              </p:par>
                              <p:par>
                                <p:cTn id="142" presetID="26" presetClass="emph" presetSubtype="0" fill="hold" nodeType="withEffect">
                                  <p:stCondLst>
                                    <p:cond delay="0"/>
                                  </p:stCondLst>
                                  <p:childTnLst>
                                    <p:animEffect transition="out" filter="fade">
                                      <p:cBhvr>
                                        <p:cTn id="143" dur="1000" tmFilter="0, 0; .2, .5; .8, .5; 1, 0"/>
                                        <p:tgtEl>
                                          <p:spTgt spid="24"/>
                                        </p:tgtEl>
                                      </p:cBhvr>
                                    </p:animEffect>
                                    <p:animScale>
                                      <p:cBhvr>
                                        <p:cTn id="144" dur="500" autoRev="1" fill="hold"/>
                                        <p:tgtEl>
                                          <p:spTgt spid="24"/>
                                        </p:tgtEl>
                                      </p:cBhvr>
                                      <p:by x="105000" y="105000"/>
                                    </p:animScale>
                                  </p:childTnLst>
                                </p:cTn>
                              </p:par>
                              <p:par>
                                <p:cTn id="145" presetID="26" presetClass="emph" presetSubtype="0" fill="hold" nodeType="withEffect">
                                  <p:stCondLst>
                                    <p:cond delay="0"/>
                                  </p:stCondLst>
                                  <p:childTnLst>
                                    <p:animEffect transition="out" filter="fade">
                                      <p:cBhvr>
                                        <p:cTn id="146" dur="1000" tmFilter="0, 0; .2, .5; .8, .5; 1, 0"/>
                                        <p:tgtEl>
                                          <p:spTgt spid="16"/>
                                        </p:tgtEl>
                                      </p:cBhvr>
                                    </p:animEffect>
                                    <p:animScale>
                                      <p:cBhvr>
                                        <p:cTn id="147" dur="500" autoRev="1" fill="hold"/>
                                        <p:tgtEl>
                                          <p:spTgt spid="16"/>
                                        </p:tgtEl>
                                      </p:cBhvr>
                                      <p:by x="105000" y="105000"/>
                                    </p:animScale>
                                  </p:childTnLst>
                                </p:cTn>
                              </p:par>
                              <p:par>
                                <p:cTn id="148" presetID="26" presetClass="emph" presetSubtype="0" fill="hold" nodeType="withEffect">
                                  <p:stCondLst>
                                    <p:cond delay="0"/>
                                  </p:stCondLst>
                                  <p:childTnLst>
                                    <p:animEffect transition="out" filter="fade">
                                      <p:cBhvr>
                                        <p:cTn id="149" dur="1000" tmFilter="0, 0; .2, .5; .8, .5; 1, 0"/>
                                        <p:tgtEl>
                                          <p:spTgt spid="9"/>
                                        </p:tgtEl>
                                      </p:cBhvr>
                                    </p:animEffect>
                                    <p:animScale>
                                      <p:cBhvr>
                                        <p:cTn id="150" dur="500" autoRev="1" fill="hold"/>
                                        <p:tgtEl>
                                          <p:spTgt spid="9"/>
                                        </p:tgtEl>
                                      </p:cBhvr>
                                      <p:by x="105000" y="105000"/>
                                    </p:animScale>
                                  </p:childTnLst>
                                </p:cTn>
                              </p:par>
                              <p:par>
                                <p:cTn id="151" presetID="26" presetClass="emph" presetSubtype="0" fill="hold" nodeType="withEffect">
                                  <p:stCondLst>
                                    <p:cond delay="0"/>
                                  </p:stCondLst>
                                  <p:childTnLst>
                                    <p:animEffect transition="out" filter="fade">
                                      <p:cBhvr>
                                        <p:cTn id="152" dur="1000" tmFilter="0, 0; .2, .5; .8, .5; 1, 0"/>
                                        <p:tgtEl>
                                          <p:spTgt spid="23"/>
                                        </p:tgtEl>
                                      </p:cBhvr>
                                    </p:animEffect>
                                    <p:animScale>
                                      <p:cBhvr>
                                        <p:cTn id="153" dur="500" autoRev="1" fill="hold"/>
                                        <p:tgtEl>
                                          <p:spTgt spid="23"/>
                                        </p:tgtEl>
                                      </p:cBhvr>
                                      <p:by x="105000" y="105000"/>
                                    </p:animScale>
                                  </p:childTnLst>
                                </p:cTn>
                              </p:par>
                              <p:par>
                                <p:cTn id="154" presetID="26" presetClass="emph" presetSubtype="0" fill="hold" nodeType="withEffect">
                                  <p:stCondLst>
                                    <p:cond delay="0"/>
                                  </p:stCondLst>
                                  <p:childTnLst>
                                    <p:animEffect transition="out" filter="fade">
                                      <p:cBhvr>
                                        <p:cTn id="155" dur="1000" tmFilter="0, 0; .2, .5; .8, .5; 1, 0"/>
                                        <p:tgtEl>
                                          <p:spTgt spid="20"/>
                                        </p:tgtEl>
                                      </p:cBhvr>
                                    </p:animEffect>
                                    <p:animScale>
                                      <p:cBhvr>
                                        <p:cTn id="156" dur="500" autoRev="1" fill="hold"/>
                                        <p:tgtEl>
                                          <p:spTgt spid="20"/>
                                        </p:tgtEl>
                                      </p:cBhvr>
                                      <p:by x="105000" y="105000"/>
                                    </p:animScale>
                                  </p:childTnLst>
                                </p:cTn>
                              </p:par>
                              <p:par>
                                <p:cTn id="157" presetID="26" presetClass="emph" presetSubtype="0" fill="hold" nodeType="withEffect">
                                  <p:stCondLst>
                                    <p:cond delay="0"/>
                                  </p:stCondLst>
                                  <p:childTnLst>
                                    <p:animEffect transition="out" filter="fade">
                                      <p:cBhvr>
                                        <p:cTn id="158" dur="1000" tmFilter="0, 0; .2, .5; .8, .5; 1, 0"/>
                                        <p:tgtEl>
                                          <p:spTgt spid="10"/>
                                        </p:tgtEl>
                                      </p:cBhvr>
                                    </p:animEffect>
                                    <p:animScale>
                                      <p:cBhvr>
                                        <p:cTn id="159" dur="500" autoRev="1" fill="hold"/>
                                        <p:tgtEl>
                                          <p:spTgt spid="10"/>
                                        </p:tgtEl>
                                      </p:cBhvr>
                                      <p:by x="105000" y="105000"/>
                                    </p:animScale>
                                  </p:childTnLst>
                                </p:cTn>
                              </p:par>
                              <p:par>
                                <p:cTn id="160" presetID="26" presetClass="emph" presetSubtype="0" fill="hold" nodeType="withEffect">
                                  <p:stCondLst>
                                    <p:cond delay="0"/>
                                  </p:stCondLst>
                                  <p:childTnLst>
                                    <p:animEffect transition="out" filter="fade">
                                      <p:cBhvr>
                                        <p:cTn id="161" dur="1000" tmFilter="0, 0; .2, .5; .8, .5; 1, 0"/>
                                        <p:tgtEl>
                                          <p:spTgt spid="26"/>
                                        </p:tgtEl>
                                      </p:cBhvr>
                                    </p:animEffect>
                                    <p:animScale>
                                      <p:cBhvr>
                                        <p:cTn id="162" dur="500" autoRev="1" fill="hold"/>
                                        <p:tgtEl>
                                          <p:spTgt spid="26"/>
                                        </p:tgtEl>
                                      </p:cBhvr>
                                      <p:by x="105000" y="105000"/>
                                    </p:animScale>
                                  </p:childTnLst>
                                </p:cTn>
                              </p:par>
                              <p:par>
                                <p:cTn id="163" presetID="26" presetClass="emph" presetSubtype="0" fill="hold" nodeType="withEffect">
                                  <p:stCondLst>
                                    <p:cond delay="0"/>
                                  </p:stCondLst>
                                  <p:childTnLst>
                                    <p:animEffect transition="out" filter="fade">
                                      <p:cBhvr>
                                        <p:cTn id="164" dur="1000" tmFilter="0, 0; .2, .5; .8, .5; 1, 0"/>
                                        <p:tgtEl>
                                          <p:spTgt spid="22"/>
                                        </p:tgtEl>
                                      </p:cBhvr>
                                    </p:animEffect>
                                    <p:animScale>
                                      <p:cBhvr>
                                        <p:cTn id="165" dur="500" autoRev="1" fill="hold"/>
                                        <p:tgtEl>
                                          <p:spTgt spid="22"/>
                                        </p:tgtEl>
                                      </p:cBhvr>
                                      <p:by x="105000" y="105000"/>
                                    </p:animScale>
                                  </p:childTnLst>
                                </p:cTn>
                              </p:par>
                              <p:par>
                                <p:cTn id="166" presetID="26" presetClass="emph" presetSubtype="0" fill="hold" nodeType="withEffect">
                                  <p:stCondLst>
                                    <p:cond delay="0"/>
                                  </p:stCondLst>
                                  <p:childTnLst>
                                    <p:animEffect transition="out" filter="fade">
                                      <p:cBhvr>
                                        <p:cTn id="167" dur="1000" tmFilter="0, 0; .2, .5; .8, .5; 1, 0"/>
                                        <p:tgtEl>
                                          <p:spTgt spid="11"/>
                                        </p:tgtEl>
                                      </p:cBhvr>
                                    </p:animEffect>
                                    <p:animScale>
                                      <p:cBhvr>
                                        <p:cTn id="168" dur="500" autoRev="1" fill="hold"/>
                                        <p:tgtEl>
                                          <p:spTgt spid="11"/>
                                        </p:tgtEl>
                                      </p:cBhvr>
                                      <p:by x="105000" y="105000"/>
                                    </p:animScale>
                                  </p:childTnLst>
                                </p:cTn>
                              </p:par>
                            </p:childTnLst>
                          </p:cTn>
                        </p:par>
                        <p:par>
                          <p:cTn id="169" fill="hold" nodeType="afterGroup">
                            <p:stCondLst>
                              <p:cond delay="3000"/>
                            </p:stCondLst>
                            <p:childTnLst>
                              <p:par>
                                <p:cTn id="170" presetID="26" presetClass="emph" presetSubtype="0" fill="hold" grpId="2" nodeType="afterEffect">
                                  <p:stCondLst>
                                    <p:cond delay="0"/>
                                  </p:stCondLst>
                                  <p:iterate type="lt">
                                    <p:tmPct val="0"/>
                                  </p:iterate>
                                  <p:childTnLst>
                                    <p:animEffect transition="out" filter="fade">
                                      <p:cBhvr>
                                        <p:cTn id="171" dur="1000" tmFilter="0, 0; .2, .5; .8, .5; 1, 0"/>
                                        <p:tgtEl>
                                          <p:spTgt spid="8"/>
                                        </p:tgtEl>
                                      </p:cBhvr>
                                    </p:animEffect>
                                    <p:animScale>
                                      <p:cBhvr>
                                        <p:cTn id="172" dur="500" autoRev="1" fill="hold"/>
                                        <p:tgtEl>
                                          <p:spTgt spid="8"/>
                                        </p:tgtEl>
                                      </p:cBhvr>
                                      <p:by x="105000" y="105000"/>
                                    </p:animScale>
                                  </p:childTnLst>
                                </p:cTn>
                              </p:par>
                              <p:par>
                                <p:cTn id="173" presetID="26" presetClass="emph" presetSubtype="0" fill="hold" nodeType="withEffect">
                                  <p:stCondLst>
                                    <p:cond delay="0"/>
                                  </p:stCondLst>
                                  <p:childTnLst>
                                    <p:animEffect transition="out" filter="fade">
                                      <p:cBhvr>
                                        <p:cTn id="174" dur="1000" tmFilter="0, 0; .2, .5; .8, .5; 1, 0"/>
                                        <p:tgtEl>
                                          <p:spTgt spid="25"/>
                                        </p:tgtEl>
                                      </p:cBhvr>
                                    </p:animEffect>
                                    <p:animScale>
                                      <p:cBhvr>
                                        <p:cTn id="175" dur="500" autoRev="1" fill="hold"/>
                                        <p:tgtEl>
                                          <p:spTgt spid="25"/>
                                        </p:tgtEl>
                                      </p:cBhvr>
                                      <p:by x="105000" y="105000"/>
                                    </p:animScale>
                                  </p:childTnLst>
                                </p:cTn>
                              </p:par>
                              <p:par>
                                <p:cTn id="176" presetID="26" presetClass="emph" presetSubtype="0" fill="hold" nodeType="withEffect">
                                  <p:stCondLst>
                                    <p:cond delay="0"/>
                                  </p:stCondLst>
                                  <p:childTnLst>
                                    <p:animEffect transition="out" filter="fade">
                                      <p:cBhvr>
                                        <p:cTn id="177" dur="1000" tmFilter="0, 0; .2, .5; .8, .5; 1, 0"/>
                                        <p:tgtEl>
                                          <p:spTgt spid="18"/>
                                        </p:tgtEl>
                                      </p:cBhvr>
                                    </p:animEffect>
                                    <p:animScale>
                                      <p:cBhvr>
                                        <p:cTn id="178" dur="500" autoRev="1" fill="hold"/>
                                        <p:tgtEl>
                                          <p:spTgt spid="18"/>
                                        </p:tgtEl>
                                      </p:cBhvr>
                                      <p:by x="105000" y="105000"/>
                                    </p:animScale>
                                  </p:childTnLst>
                                </p:cTn>
                              </p:par>
                              <p:par>
                                <p:cTn id="179" presetID="26" presetClass="emph" presetSubtype="0" fill="hold" nodeType="withEffect">
                                  <p:stCondLst>
                                    <p:cond delay="0"/>
                                  </p:stCondLst>
                                  <p:childTnLst>
                                    <p:animEffect transition="out" filter="fade">
                                      <p:cBhvr>
                                        <p:cTn id="180" dur="1000" tmFilter="0, 0; .2, .5; .8, .5; 1, 0"/>
                                        <p:tgtEl>
                                          <p:spTgt spid="10"/>
                                        </p:tgtEl>
                                      </p:cBhvr>
                                    </p:animEffect>
                                    <p:animScale>
                                      <p:cBhvr>
                                        <p:cTn id="181" dur="500" autoRev="1" fill="hold"/>
                                        <p:tgtEl>
                                          <p:spTgt spid="10"/>
                                        </p:tgtEl>
                                      </p:cBhvr>
                                      <p:by x="105000" y="105000"/>
                                    </p:animScale>
                                  </p:childTnLst>
                                </p:cTn>
                              </p:par>
                              <p:par>
                                <p:cTn id="182" presetID="26" presetClass="emph" presetSubtype="0" fill="hold" nodeType="withEffect">
                                  <p:stCondLst>
                                    <p:cond delay="0"/>
                                  </p:stCondLst>
                                  <p:childTnLst>
                                    <p:animEffect transition="out" filter="fade">
                                      <p:cBhvr>
                                        <p:cTn id="183" dur="1000" tmFilter="0, 0; .2, .5; .8, .5; 1, 0"/>
                                        <p:tgtEl>
                                          <p:spTgt spid="22"/>
                                        </p:tgtEl>
                                      </p:cBhvr>
                                    </p:animEffect>
                                    <p:animScale>
                                      <p:cBhvr>
                                        <p:cTn id="184" dur="500" autoRev="1" fill="hold"/>
                                        <p:tgtEl>
                                          <p:spTgt spid="22"/>
                                        </p:tgtEl>
                                      </p:cBhvr>
                                      <p:by x="105000" y="105000"/>
                                    </p:animScale>
                                  </p:childTnLst>
                                </p:cTn>
                              </p:par>
                              <p:par>
                                <p:cTn id="185" presetID="26" presetClass="emph" presetSubtype="0" fill="hold" nodeType="withEffect">
                                  <p:stCondLst>
                                    <p:cond delay="0"/>
                                  </p:stCondLst>
                                  <p:childTnLst>
                                    <p:animEffect transition="out" filter="fade">
                                      <p:cBhvr>
                                        <p:cTn id="186" dur="1000" tmFilter="0, 0; .2, .5; .8, .5; 1, 0"/>
                                        <p:tgtEl>
                                          <p:spTgt spid="26"/>
                                        </p:tgtEl>
                                      </p:cBhvr>
                                    </p:animEffect>
                                    <p:animScale>
                                      <p:cBhvr>
                                        <p:cTn id="187" dur="500" autoRev="1" fill="hold"/>
                                        <p:tgtEl>
                                          <p:spTgt spid="26"/>
                                        </p:tgtEl>
                                      </p:cBhvr>
                                      <p:by x="105000" y="105000"/>
                                    </p:animScale>
                                  </p:childTnLst>
                                </p:cTn>
                              </p:par>
                              <p:par>
                                <p:cTn id="188" presetID="26" presetClass="emph" presetSubtype="0" fill="hold" nodeType="withEffect">
                                  <p:stCondLst>
                                    <p:cond delay="0"/>
                                  </p:stCondLst>
                                  <p:childTnLst>
                                    <p:animEffect transition="out" filter="fade">
                                      <p:cBhvr>
                                        <p:cTn id="189" dur="1000" tmFilter="0, 0; .2, .5; .8, .5; 1, 0"/>
                                        <p:tgtEl>
                                          <p:spTgt spid="11"/>
                                        </p:tgtEl>
                                      </p:cBhvr>
                                    </p:animEffect>
                                    <p:animScale>
                                      <p:cBhvr>
                                        <p:cTn id="190" dur="500" autoRev="1" fill="hold"/>
                                        <p:tgtEl>
                                          <p:spTgt spid="11"/>
                                        </p:tgtEl>
                                      </p:cBhvr>
                                      <p:by x="105000" y="105000"/>
                                    </p:animScale>
                                  </p:childTnLst>
                                </p:cTn>
                              </p:par>
                            </p:childTnLst>
                          </p:cTn>
                        </p:par>
                        <p:par>
                          <p:cTn id="191" fill="hold" nodeType="afterGroup">
                            <p:stCondLst>
                              <p:cond delay="4000"/>
                            </p:stCondLst>
                            <p:childTnLst>
                              <p:par>
                                <p:cTn id="192" presetID="26" presetClass="emph" presetSubtype="0" fill="hold" grpId="4" nodeType="afterEffect">
                                  <p:stCondLst>
                                    <p:cond delay="0"/>
                                  </p:stCondLst>
                                  <p:iterate type="lt">
                                    <p:tmPct val="0"/>
                                  </p:iterate>
                                  <p:childTnLst>
                                    <p:animEffect transition="out" filter="fade">
                                      <p:cBhvr>
                                        <p:cTn id="193" dur="1000" tmFilter="0, 0; .2, .5; .8, .5; 1, 0"/>
                                        <p:tgtEl>
                                          <p:spTgt spid="8"/>
                                        </p:tgtEl>
                                      </p:cBhvr>
                                    </p:animEffect>
                                    <p:animScale>
                                      <p:cBhvr>
                                        <p:cTn id="194" dur="500" autoRev="1" fill="hold"/>
                                        <p:tgtEl>
                                          <p:spTgt spid="8"/>
                                        </p:tgtEl>
                                      </p:cBhvr>
                                      <p:by x="105000" y="105000"/>
                                    </p:animScale>
                                  </p:childTnLst>
                                </p:cTn>
                              </p:par>
                              <p:par>
                                <p:cTn id="195" presetID="26" presetClass="emph" presetSubtype="0" fill="hold" nodeType="withEffect">
                                  <p:stCondLst>
                                    <p:cond delay="0"/>
                                  </p:stCondLst>
                                  <p:childTnLst>
                                    <p:animEffect transition="out" filter="fade">
                                      <p:cBhvr>
                                        <p:cTn id="196" dur="1000" tmFilter="0, 0; .2, .5; .8, .5; 1, 0"/>
                                        <p:tgtEl>
                                          <p:spTgt spid="25"/>
                                        </p:tgtEl>
                                      </p:cBhvr>
                                    </p:animEffect>
                                    <p:animScale>
                                      <p:cBhvr>
                                        <p:cTn id="197" dur="500" autoRev="1" fill="hold"/>
                                        <p:tgtEl>
                                          <p:spTgt spid="25"/>
                                        </p:tgtEl>
                                      </p:cBhvr>
                                      <p:by x="105000" y="105000"/>
                                    </p:animScale>
                                  </p:childTnLst>
                                </p:cTn>
                              </p:par>
                              <p:par>
                                <p:cTn id="198" presetID="26" presetClass="emph" presetSubtype="0" fill="hold" nodeType="withEffect">
                                  <p:stCondLst>
                                    <p:cond delay="0"/>
                                  </p:stCondLst>
                                  <p:childTnLst>
                                    <p:animEffect transition="out" filter="fade">
                                      <p:cBhvr>
                                        <p:cTn id="199" dur="1000" tmFilter="0, 0; .2, .5; .8, .5; 1, 0"/>
                                        <p:tgtEl>
                                          <p:spTgt spid="18"/>
                                        </p:tgtEl>
                                      </p:cBhvr>
                                    </p:animEffect>
                                    <p:animScale>
                                      <p:cBhvr>
                                        <p:cTn id="200" dur="500" autoRev="1" fill="hold"/>
                                        <p:tgtEl>
                                          <p:spTgt spid="18"/>
                                        </p:tgtEl>
                                      </p:cBhvr>
                                      <p:by x="105000" y="105000"/>
                                    </p:animScale>
                                  </p:childTnLst>
                                </p:cTn>
                              </p:par>
                              <p:par>
                                <p:cTn id="201" presetID="26" presetClass="emph" presetSubtype="0" fill="hold" nodeType="withEffect">
                                  <p:stCondLst>
                                    <p:cond delay="0"/>
                                  </p:stCondLst>
                                  <p:childTnLst>
                                    <p:animEffect transition="out" filter="fade">
                                      <p:cBhvr>
                                        <p:cTn id="202" dur="1000" tmFilter="0, 0; .2, .5; .8, .5; 1, 0"/>
                                        <p:tgtEl>
                                          <p:spTgt spid="10"/>
                                        </p:tgtEl>
                                      </p:cBhvr>
                                    </p:animEffect>
                                    <p:animScale>
                                      <p:cBhvr>
                                        <p:cTn id="203" dur="500" autoRev="1" fill="hold"/>
                                        <p:tgtEl>
                                          <p:spTgt spid="10"/>
                                        </p:tgtEl>
                                      </p:cBhvr>
                                      <p:by x="105000" y="105000"/>
                                    </p:animScale>
                                  </p:childTnLst>
                                </p:cTn>
                              </p:par>
                              <p:par>
                                <p:cTn id="204" presetID="26" presetClass="emph" presetSubtype="0" fill="hold" nodeType="withEffect">
                                  <p:stCondLst>
                                    <p:cond delay="0"/>
                                  </p:stCondLst>
                                  <p:childTnLst>
                                    <p:animEffect transition="out" filter="fade">
                                      <p:cBhvr>
                                        <p:cTn id="205" dur="1000" tmFilter="0, 0; .2, .5; .8, .5; 1, 0"/>
                                        <p:tgtEl>
                                          <p:spTgt spid="26"/>
                                        </p:tgtEl>
                                      </p:cBhvr>
                                    </p:animEffect>
                                    <p:animScale>
                                      <p:cBhvr>
                                        <p:cTn id="206" dur="500" autoRev="1" fill="hold"/>
                                        <p:tgtEl>
                                          <p:spTgt spid="26"/>
                                        </p:tgtEl>
                                      </p:cBhvr>
                                      <p:by x="105000" y="105000"/>
                                    </p:animScale>
                                  </p:childTnLst>
                                </p:cTn>
                              </p:par>
                              <p:par>
                                <p:cTn id="207" presetID="26" presetClass="emph" presetSubtype="0" fill="hold" nodeType="withEffect">
                                  <p:stCondLst>
                                    <p:cond delay="0"/>
                                  </p:stCondLst>
                                  <p:childTnLst>
                                    <p:animEffect transition="out" filter="fade">
                                      <p:cBhvr>
                                        <p:cTn id="208" dur="1000" tmFilter="0, 0; .2, .5; .8, .5; 1, 0"/>
                                        <p:tgtEl>
                                          <p:spTgt spid="22"/>
                                        </p:tgtEl>
                                      </p:cBhvr>
                                    </p:animEffect>
                                    <p:animScale>
                                      <p:cBhvr>
                                        <p:cTn id="209" dur="500" autoRev="1" fill="hold"/>
                                        <p:tgtEl>
                                          <p:spTgt spid="22"/>
                                        </p:tgtEl>
                                      </p:cBhvr>
                                      <p:by x="105000" y="105000"/>
                                    </p:animScale>
                                  </p:childTnLst>
                                </p:cTn>
                              </p:par>
                              <p:par>
                                <p:cTn id="210" presetID="26" presetClass="emph" presetSubtype="0" fill="hold" nodeType="withEffect">
                                  <p:stCondLst>
                                    <p:cond delay="0"/>
                                  </p:stCondLst>
                                  <p:childTnLst>
                                    <p:animEffect transition="out" filter="fade">
                                      <p:cBhvr>
                                        <p:cTn id="211" dur="1000" tmFilter="0, 0; .2, .5; .8, .5; 1, 0"/>
                                        <p:tgtEl>
                                          <p:spTgt spid="11"/>
                                        </p:tgtEl>
                                      </p:cBhvr>
                                    </p:animEffect>
                                    <p:animScale>
                                      <p:cBhvr>
                                        <p:cTn id="212" dur="500" autoRev="1" fill="hold"/>
                                        <p:tgtEl>
                                          <p:spTgt spid="11"/>
                                        </p:tgtEl>
                                      </p:cBhvr>
                                      <p:by x="105000" y="105000"/>
                                    </p:animScale>
                                  </p:childTnLst>
                                </p:cTn>
                              </p:par>
                            </p:childTnLst>
                          </p:cTn>
                        </p:par>
                        <p:par>
                          <p:cTn id="213" fill="hold" nodeType="afterGroup">
                            <p:stCondLst>
                              <p:cond delay="5000"/>
                            </p:stCondLst>
                            <p:childTnLst>
                              <p:par>
                                <p:cTn id="214" presetID="26" presetClass="emph" presetSubtype="0" fill="hold" grpId="2" nodeType="afterEffect">
                                  <p:stCondLst>
                                    <p:cond delay="0"/>
                                  </p:stCondLst>
                                  <p:childTnLst>
                                    <p:animEffect transition="out" filter="fade">
                                      <p:cBhvr>
                                        <p:cTn id="215" dur="1000" tmFilter="0, 0; .2, .5; .8, .5; 1, 0"/>
                                        <p:tgtEl>
                                          <p:spTgt spid="26"/>
                                        </p:tgtEl>
                                      </p:cBhvr>
                                    </p:animEffect>
                                    <p:animScale>
                                      <p:cBhvr>
                                        <p:cTn id="216" dur="500" autoRev="1" fill="hold"/>
                                        <p:tgtEl>
                                          <p:spTgt spid="26"/>
                                        </p:tgtEl>
                                      </p:cBhvr>
                                      <p:by x="105000" y="105000"/>
                                    </p:animScale>
                                  </p:childTnLst>
                                </p:cTn>
                              </p:par>
                              <p:par>
                                <p:cTn id="217" presetID="26" presetClass="emph" presetSubtype="0" fill="hold" nodeType="withEffect">
                                  <p:stCondLst>
                                    <p:cond delay="0"/>
                                  </p:stCondLst>
                                  <p:childTnLst>
                                    <p:animEffect transition="out" filter="fade">
                                      <p:cBhvr>
                                        <p:cTn id="218" dur="1000" tmFilter="0, 0; .2, .5; .8, .5; 1, 0"/>
                                        <p:tgtEl>
                                          <p:spTgt spid="22"/>
                                        </p:tgtEl>
                                      </p:cBhvr>
                                    </p:animEffect>
                                    <p:animScale>
                                      <p:cBhvr>
                                        <p:cTn id="219" dur="500" autoRev="1" fill="hold"/>
                                        <p:tgtEl>
                                          <p:spTgt spid="22"/>
                                        </p:tgtEl>
                                      </p:cBhvr>
                                      <p:by x="105000" y="105000"/>
                                    </p:animScale>
                                  </p:childTnLst>
                                </p:cTn>
                              </p:par>
                              <p:par>
                                <p:cTn id="220" presetID="26" presetClass="emph" presetSubtype="0" fill="hold" nodeType="withEffect">
                                  <p:stCondLst>
                                    <p:cond delay="0"/>
                                  </p:stCondLst>
                                  <p:childTnLst>
                                    <p:animEffect transition="out" filter="fade">
                                      <p:cBhvr>
                                        <p:cTn id="221" dur="1000" tmFilter="0, 0; .2, .5; .8, .5; 1, 0"/>
                                        <p:tgtEl>
                                          <p:spTgt spid="10"/>
                                        </p:tgtEl>
                                      </p:cBhvr>
                                    </p:animEffect>
                                    <p:animScale>
                                      <p:cBhvr>
                                        <p:cTn id="222" dur="500" autoRev="1" fill="hold"/>
                                        <p:tgtEl>
                                          <p:spTgt spid="10"/>
                                        </p:tgtEl>
                                      </p:cBhvr>
                                      <p:by x="105000" y="105000"/>
                                    </p:animScale>
                                  </p:childTnLst>
                                </p:cTn>
                              </p:par>
                              <p:par>
                                <p:cTn id="223" presetID="26" presetClass="emph" presetSubtype="0" fill="hold" nodeType="withEffect">
                                  <p:stCondLst>
                                    <p:cond delay="0"/>
                                  </p:stCondLst>
                                  <p:childTnLst>
                                    <p:animEffect transition="out" filter="fade">
                                      <p:cBhvr>
                                        <p:cTn id="224" dur="1000" tmFilter="0, 0; .2, .5; .8, .5; 1, 0"/>
                                        <p:tgtEl>
                                          <p:spTgt spid="25"/>
                                        </p:tgtEl>
                                      </p:cBhvr>
                                    </p:animEffect>
                                    <p:animScale>
                                      <p:cBhvr>
                                        <p:cTn id="225" dur="500" autoRev="1" fill="hold"/>
                                        <p:tgtEl>
                                          <p:spTgt spid="25"/>
                                        </p:tgtEl>
                                      </p:cBhvr>
                                      <p:by x="105000" y="105000"/>
                                    </p:animScale>
                                  </p:childTnLst>
                                </p:cTn>
                              </p:par>
                              <p:par>
                                <p:cTn id="226" presetID="26" presetClass="emph" presetSubtype="0" fill="hold" nodeType="withEffect">
                                  <p:stCondLst>
                                    <p:cond delay="0"/>
                                  </p:stCondLst>
                                  <p:childTnLst>
                                    <p:animEffect transition="out" filter="fade">
                                      <p:cBhvr>
                                        <p:cTn id="227" dur="1000" tmFilter="0, 0; .2, .5; .8, .5; 1, 0"/>
                                        <p:tgtEl>
                                          <p:spTgt spid="18"/>
                                        </p:tgtEl>
                                      </p:cBhvr>
                                    </p:animEffect>
                                    <p:animScale>
                                      <p:cBhvr>
                                        <p:cTn id="228" dur="500" autoRev="1" fill="hold"/>
                                        <p:tgtEl>
                                          <p:spTgt spid="18"/>
                                        </p:tgtEl>
                                      </p:cBhvr>
                                      <p:by x="105000" y="105000"/>
                                    </p:animScale>
                                  </p:childTnLst>
                                </p:cTn>
                              </p:par>
                              <p:par>
                                <p:cTn id="229" presetID="26" presetClass="emph" presetSubtype="0" fill="hold" nodeType="withEffect">
                                  <p:stCondLst>
                                    <p:cond delay="0"/>
                                  </p:stCondLst>
                                  <p:iterate type="lt">
                                    <p:tmPct val="0"/>
                                  </p:iterate>
                                  <p:childTnLst>
                                    <p:animEffect transition="out" filter="fade">
                                      <p:cBhvr>
                                        <p:cTn id="230" dur="1000" tmFilter="0, 0; .2, .5; .8, .5; 1, 0"/>
                                        <p:tgtEl>
                                          <p:spTgt spid="8"/>
                                        </p:tgtEl>
                                      </p:cBhvr>
                                    </p:animEffect>
                                    <p:animScale>
                                      <p:cBhvr>
                                        <p:cTn id="231" dur="500" autoRev="1" fill="hold"/>
                                        <p:tgtEl>
                                          <p:spTgt spid="8"/>
                                        </p:tgtEl>
                                      </p:cBhvr>
                                      <p:by x="105000" y="105000"/>
                                    </p:animScale>
                                  </p:childTnLst>
                                </p:cTn>
                              </p:par>
                              <p:par>
                                <p:cTn id="232" presetID="26" presetClass="emph" presetSubtype="0" fill="hold" nodeType="withEffect">
                                  <p:stCondLst>
                                    <p:cond delay="0"/>
                                  </p:stCondLst>
                                  <p:childTnLst>
                                    <p:animEffect transition="out" filter="fade">
                                      <p:cBhvr>
                                        <p:cTn id="233" dur="1000" tmFilter="0, 0; .2, .5; .8, .5; 1, 0"/>
                                        <p:tgtEl>
                                          <p:spTgt spid="11"/>
                                        </p:tgtEl>
                                      </p:cBhvr>
                                    </p:animEffect>
                                    <p:animScale>
                                      <p:cBhvr>
                                        <p:cTn id="234" dur="50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8" grpId="1" animBg="1"/>
      <p:bldP spid="8" grpId="2" animBg="1"/>
      <p:bldP spid="8" grpId="3" animBg="1"/>
      <p:bldP spid="8" grpId="4" animBg="1"/>
      <p:bldP spid="8" grpId="5" animBg="1"/>
      <p:bldP spid="9" grpId="0" animBg="1"/>
      <p:bldP spid="9" grpId="1" animBg="1"/>
      <p:bldP spid="10" grpId="0" animBg="1"/>
      <p:bldP spid="10" grpId="1" animBg="1"/>
      <p:bldP spid="11" grpId="0" animBg="1"/>
      <p:bldP spid="11" grpId="1" animBg="1"/>
      <p:bldP spid="23" grpId="0"/>
      <p:bldP spid="23" grpId="1"/>
      <p:bldP spid="24" grpId="0"/>
      <p:bldP spid="24" grpId="1"/>
      <p:bldP spid="25" grpId="0"/>
      <p:bldP spid="26" grpId="0"/>
      <p:bldP spid="26" grpId="1"/>
      <p:bldP spid="26"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idx="4294967295"/>
          </p:nvPr>
        </p:nvSpPr>
        <p:spPr/>
        <p:txBody>
          <a:bodyPr/>
          <a:lstStyle/>
          <a:p>
            <a:pPr eaLnBrk="1" hangingPunct="1"/>
            <a:r>
              <a:rPr kumimoji="1" lang="zh-CN" altLang="en-US" b="0"/>
              <a:t>随机事件及其运算</a:t>
            </a:r>
          </a:p>
        </p:txBody>
      </p:sp>
      <p:sp>
        <p:nvSpPr>
          <p:cNvPr id="18434" name="Rectangle 3"/>
          <p:cNvSpPr>
            <a:spLocks noGrp="1"/>
          </p:cNvSpPr>
          <p:nvPr>
            <p:ph type="body" idx="4294967295"/>
          </p:nvPr>
        </p:nvSpPr>
        <p:spPr/>
        <p:txBody>
          <a:bodyPr>
            <a:normAutofit lnSpcReduction="10000"/>
          </a:bodyPr>
          <a:lstStyle/>
          <a:p>
            <a:pPr eaLnBrk="1" hangingPunct="1"/>
            <a:r>
              <a:rPr kumimoji="1" lang="zh-CN" altLang="en-US" sz="2800" dirty="0">
                <a:solidFill>
                  <a:schemeClr val="tx1"/>
                </a:solidFill>
              </a:rPr>
              <a:t> </a:t>
            </a:r>
            <a:r>
              <a:rPr kumimoji="1" lang="zh-CN" altLang="en-US" sz="2800" dirty="0">
                <a:solidFill>
                  <a:schemeClr val="tx1"/>
                </a:solidFill>
                <a:latin typeface="黑体" panose="02010609060101010101" pitchFamily="49" charset="-122"/>
              </a:rPr>
              <a:t>基本事件</a:t>
            </a:r>
            <a:r>
              <a:rPr kumimoji="1" lang="el-GR" altLang="zh-CN" sz="2800" dirty="0">
                <a:solidFill>
                  <a:schemeClr val="tx1"/>
                </a:solidFill>
                <a:latin typeface="黑体" panose="02010609060101010101" pitchFamily="49" charset="-122"/>
              </a:rPr>
              <a:t>ω</a:t>
            </a:r>
            <a:r>
              <a:rPr kumimoji="1" lang="en-US" altLang="zh-CN" sz="2800" dirty="0">
                <a:solidFill>
                  <a:schemeClr val="tx1"/>
                </a:solidFill>
                <a:latin typeface="黑体" panose="02010609060101010101" pitchFamily="49" charset="-122"/>
              </a:rPr>
              <a:t>(</a:t>
            </a:r>
            <a:r>
              <a:rPr kumimoji="1" lang="zh-CN" altLang="en-US" sz="2800" dirty="0">
                <a:solidFill>
                  <a:schemeClr val="tx1"/>
                </a:solidFill>
                <a:latin typeface="黑体" panose="02010609060101010101" pitchFamily="49" charset="-122"/>
              </a:rPr>
              <a:t>也称样本点</a:t>
            </a:r>
            <a:r>
              <a:rPr kumimoji="1" lang="en-US" altLang="zh-CN" sz="2800" dirty="0">
                <a:solidFill>
                  <a:schemeClr val="tx1"/>
                </a:solidFill>
                <a:latin typeface="黑体" panose="02010609060101010101" pitchFamily="49" charset="-122"/>
              </a:rPr>
              <a:t>)</a:t>
            </a:r>
            <a:r>
              <a:rPr kumimoji="1" lang="zh-CN" altLang="en-US" sz="2800" dirty="0">
                <a:solidFill>
                  <a:schemeClr val="tx1"/>
                </a:solidFill>
                <a:latin typeface="黑体" panose="02010609060101010101" pitchFamily="49" charset="-122"/>
              </a:rPr>
              <a:t>： 一次试验可能出现的每一个直接的</a:t>
            </a:r>
          </a:p>
          <a:p>
            <a:pPr eaLnBrk="1" hangingPunct="1">
              <a:buFont typeface="Arial" panose="020B0604020202020204" pitchFamily="34" charset="0"/>
              <a:buNone/>
            </a:pPr>
            <a:r>
              <a:rPr kumimoji="1" lang="zh-CN" altLang="en-US" sz="2800" dirty="0">
                <a:solidFill>
                  <a:schemeClr val="tx1"/>
                </a:solidFill>
                <a:latin typeface="黑体" panose="02010609060101010101" pitchFamily="49" charset="-122"/>
              </a:rPr>
              <a:t>   结果。也就是随机试验不能够再分解的结果。如：</a:t>
            </a:r>
          </a:p>
          <a:p>
            <a:pPr eaLnBrk="1" hangingPunct="1">
              <a:buFont typeface="Arial" panose="020B0604020202020204" pitchFamily="34" charset="0"/>
              <a:buNone/>
            </a:pPr>
            <a:r>
              <a:rPr kumimoji="1" lang="zh-CN" altLang="en-US" sz="2800" dirty="0">
                <a:solidFill>
                  <a:schemeClr val="tx1"/>
                </a:solidFill>
                <a:latin typeface="黑体" panose="02010609060101010101" pitchFamily="49" charset="-122"/>
              </a:rPr>
              <a:t>　 </a:t>
            </a:r>
            <a:r>
              <a:rPr kumimoji="1" lang="en-US" altLang="zh-CN" sz="2800" dirty="0">
                <a:solidFill>
                  <a:schemeClr val="tx1"/>
                </a:solidFill>
                <a:latin typeface="黑体" panose="02010609060101010101" pitchFamily="49" charset="-122"/>
              </a:rPr>
              <a:t>E1</a:t>
            </a:r>
            <a:r>
              <a:rPr kumimoji="1" lang="zh-CN" altLang="en-US" sz="2800" dirty="0">
                <a:solidFill>
                  <a:schemeClr val="tx1"/>
                </a:solidFill>
                <a:latin typeface="黑体" panose="02010609060101010101" pitchFamily="49" charset="-122"/>
              </a:rPr>
              <a:t>有两个基本事件：</a:t>
            </a:r>
            <a:r>
              <a:rPr kumimoji="1" lang="en-US" altLang="zh-CN" sz="2800" dirty="0">
                <a:solidFill>
                  <a:schemeClr val="tx1"/>
                </a:solidFill>
                <a:latin typeface="黑体" panose="02010609060101010101" pitchFamily="49" charset="-122"/>
              </a:rPr>
              <a:t>E</a:t>
            </a:r>
            <a:r>
              <a:rPr kumimoji="1" lang="en-US" altLang="zh-CN" sz="1800" dirty="0">
                <a:solidFill>
                  <a:schemeClr val="tx1"/>
                </a:solidFill>
                <a:latin typeface="黑体" panose="02010609060101010101" pitchFamily="49" charset="-122"/>
              </a:rPr>
              <a:t>1</a:t>
            </a:r>
            <a:r>
              <a:rPr kumimoji="1" lang="en-US" altLang="zh-CN" sz="2800" dirty="0">
                <a:solidFill>
                  <a:schemeClr val="tx1"/>
                </a:solidFill>
                <a:latin typeface="黑体" panose="02010609060101010101" pitchFamily="49" charset="-122"/>
              </a:rPr>
              <a:t> ={</a:t>
            </a:r>
            <a:r>
              <a:rPr kumimoji="1" lang="zh-CN" altLang="en-US" sz="2800" dirty="0">
                <a:solidFill>
                  <a:schemeClr val="tx1"/>
                </a:solidFill>
                <a:latin typeface="黑体" panose="02010609060101010101" pitchFamily="49" charset="-122"/>
              </a:rPr>
              <a:t>出现正面</a:t>
            </a:r>
            <a:r>
              <a:rPr kumimoji="1" lang="en-US" altLang="zh-CN" sz="2800" dirty="0">
                <a:solidFill>
                  <a:schemeClr val="tx1"/>
                </a:solidFill>
                <a:latin typeface="黑体" panose="02010609060101010101" pitchFamily="49" charset="-122"/>
              </a:rPr>
              <a:t>}</a:t>
            </a:r>
            <a:r>
              <a:rPr kumimoji="1" lang="zh-CN" altLang="en-US" sz="2800" dirty="0">
                <a:solidFill>
                  <a:schemeClr val="tx1"/>
                </a:solidFill>
                <a:latin typeface="黑体" panose="02010609060101010101" pitchFamily="49" charset="-122"/>
              </a:rPr>
              <a:t>， </a:t>
            </a:r>
            <a:r>
              <a:rPr kumimoji="1" lang="en-US" altLang="zh-CN" sz="2800" dirty="0">
                <a:solidFill>
                  <a:schemeClr val="tx1"/>
                </a:solidFill>
                <a:latin typeface="黑体" panose="02010609060101010101" pitchFamily="49" charset="-122"/>
              </a:rPr>
              <a:t>E</a:t>
            </a:r>
            <a:r>
              <a:rPr kumimoji="1" lang="en-US" altLang="zh-CN" sz="1800" dirty="0">
                <a:solidFill>
                  <a:schemeClr val="tx1"/>
                </a:solidFill>
                <a:latin typeface="黑体" panose="02010609060101010101" pitchFamily="49" charset="-122"/>
              </a:rPr>
              <a:t>2</a:t>
            </a:r>
            <a:r>
              <a:rPr kumimoji="1" lang="en-US" altLang="zh-CN" sz="2800" dirty="0">
                <a:solidFill>
                  <a:schemeClr val="tx1"/>
                </a:solidFill>
                <a:latin typeface="黑体" panose="02010609060101010101" pitchFamily="49" charset="-122"/>
              </a:rPr>
              <a:t>={</a:t>
            </a:r>
            <a:r>
              <a:rPr kumimoji="1" lang="zh-CN" altLang="en-US" sz="2800" dirty="0">
                <a:solidFill>
                  <a:schemeClr val="tx1"/>
                </a:solidFill>
                <a:latin typeface="黑体" panose="02010609060101010101" pitchFamily="49" charset="-122"/>
              </a:rPr>
              <a:t>出现反面</a:t>
            </a:r>
            <a:r>
              <a:rPr kumimoji="1" lang="en-US" altLang="zh-CN" sz="2800" dirty="0">
                <a:solidFill>
                  <a:schemeClr val="tx1"/>
                </a:solidFill>
                <a:latin typeface="黑体" panose="02010609060101010101" pitchFamily="49" charset="-122"/>
              </a:rPr>
              <a:t>}</a:t>
            </a:r>
            <a:endParaRPr kumimoji="1" lang="zh-CN" altLang="en-US" sz="2800" dirty="0">
              <a:solidFill>
                <a:schemeClr val="tx1"/>
              </a:solidFill>
              <a:latin typeface="黑体" panose="02010609060101010101" pitchFamily="49" charset="-122"/>
            </a:endParaRPr>
          </a:p>
          <a:p>
            <a:pPr eaLnBrk="1" hangingPunct="1">
              <a:buFont typeface="Arial" panose="020B0604020202020204" pitchFamily="34" charset="0"/>
              <a:buNone/>
            </a:pPr>
            <a:r>
              <a:rPr kumimoji="1" lang="zh-CN" altLang="en-US" sz="2800" dirty="0">
                <a:solidFill>
                  <a:schemeClr val="tx1"/>
                </a:solidFill>
                <a:latin typeface="黑体" panose="02010609060101010101" pitchFamily="49" charset="-122"/>
              </a:rPr>
              <a:t>　 </a:t>
            </a:r>
            <a:r>
              <a:rPr kumimoji="1" lang="en-US" altLang="zh-CN" sz="2800" dirty="0">
                <a:solidFill>
                  <a:schemeClr val="tx1"/>
                </a:solidFill>
                <a:latin typeface="黑体" panose="02010609060101010101" pitchFamily="49" charset="-122"/>
              </a:rPr>
              <a:t>E2</a:t>
            </a:r>
            <a:r>
              <a:rPr kumimoji="1" lang="zh-CN" altLang="en-US" sz="2800" dirty="0">
                <a:solidFill>
                  <a:schemeClr val="tx1"/>
                </a:solidFill>
                <a:latin typeface="黑体" panose="02010609060101010101" pitchFamily="49" charset="-122"/>
              </a:rPr>
              <a:t>有六个基本事件： </a:t>
            </a:r>
            <a:r>
              <a:rPr kumimoji="1" lang="en-US" altLang="zh-CN" sz="2800" dirty="0" err="1">
                <a:solidFill>
                  <a:schemeClr val="tx1"/>
                </a:solidFill>
                <a:latin typeface="黑体" panose="02010609060101010101" pitchFamily="49" charset="-122"/>
              </a:rPr>
              <a:t>E</a:t>
            </a:r>
            <a:r>
              <a:rPr kumimoji="1" lang="en-US" altLang="zh-CN" sz="1800" dirty="0" err="1">
                <a:solidFill>
                  <a:schemeClr val="tx1"/>
                </a:solidFill>
                <a:latin typeface="黑体" panose="02010609060101010101" pitchFamily="49" charset="-122"/>
              </a:rPr>
              <a:t>i</a:t>
            </a:r>
            <a:r>
              <a:rPr kumimoji="1" lang="en-US" altLang="zh-CN" sz="2800" dirty="0">
                <a:solidFill>
                  <a:schemeClr val="tx1"/>
                </a:solidFill>
                <a:latin typeface="黑体" panose="02010609060101010101" pitchFamily="49" charset="-122"/>
              </a:rPr>
              <a:t> ={</a:t>
            </a:r>
            <a:r>
              <a:rPr kumimoji="1" lang="zh-CN" altLang="en-US" sz="2800" dirty="0">
                <a:solidFill>
                  <a:schemeClr val="tx1"/>
                </a:solidFill>
                <a:latin typeface="黑体" panose="02010609060101010101" pitchFamily="49" charset="-122"/>
              </a:rPr>
              <a:t>出现 </a:t>
            </a:r>
            <a:r>
              <a:rPr kumimoji="1" lang="en-US" altLang="zh-CN" sz="2800" dirty="0" err="1">
                <a:solidFill>
                  <a:schemeClr val="tx1"/>
                </a:solidFill>
                <a:latin typeface="黑体" panose="02010609060101010101" pitchFamily="49" charset="-122"/>
              </a:rPr>
              <a:t>i</a:t>
            </a:r>
            <a:r>
              <a:rPr kumimoji="1" lang="en-US" altLang="zh-CN" sz="2800" dirty="0">
                <a:solidFill>
                  <a:schemeClr val="tx1"/>
                </a:solidFill>
                <a:latin typeface="黑体" panose="02010609060101010101" pitchFamily="49" charset="-122"/>
              </a:rPr>
              <a:t> </a:t>
            </a:r>
            <a:r>
              <a:rPr kumimoji="1" lang="zh-CN" altLang="en-US" sz="2800" dirty="0">
                <a:solidFill>
                  <a:schemeClr val="tx1"/>
                </a:solidFill>
                <a:latin typeface="黑体" panose="02010609060101010101" pitchFamily="49" charset="-122"/>
              </a:rPr>
              <a:t>点</a:t>
            </a:r>
            <a:r>
              <a:rPr kumimoji="1" lang="en-US" altLang="zh-CN" sz="2800" dirty="0">
                <a:solidFill>
                  <a:schemeClr val="tx1"/>
                </a:solidFill>
                <a:latin typeface="黑体" panose="02010609060101010101" pitchFamily="49" charset="-122"/>
              </a:rPr>
              <a:t>}</a:t>
            </a:r>
            <a:r>
              <a:rPr kumimoji="1" lang="zh-CN" altLang="en-US" sz="2800" dirty="0">
                <a:solidFill>
                  <a:schemeClr val="tx1"/>
                </a:solidFill>
                <a:latin typeface="黑体" panose="02010609060101010101" pitchFamily="49" charset="-122"/>
              </a:rPr>
              <a:t>，</a:t>
            </a:r>
            <a:r>
              <a:rPr kumimoji="1" lang="en-US" altLang="zh-CN" sz="2800" dirty="0" err="1">
                <a:solidFill>
                  <a:schemeClr val="tx1"/>
                </a:solidFill>
                <a:latin typeface="黑体" panose="02010609060101010101" pitchFamily="49" charset="-122"/>
              </a:rPr>
              <a:t>i</a:t>
            </a:r>
            <a:r>
              <a:rPr kumimoji="1" lang="en-US" altLang="zh-CN" sz="2800" dirty="0">
                <a:solidFill>
                  <a:schemeClr val="tx1"/>
                </a:solidFill>
                <a:latin typeface="黑体" panose="02010609060101010101" pitchFamily="49" charset="-122"/>
              </a:rPr>
              <a:t>=1,2,3,4,5,6</a:t>
            </a:r>
          </a:p>
          <a:p>
            <a:pPr eaLnBrk="1" hangingPunct="1"/>
            <a:r>
              <a:rPr kumimoji="1" lang="zh-CN" altLang="en-US" sz="2800" dirty="0">
                <a:solidFill>
                  <a:schemeClr val="tx1"/>
                </a:solidFill>
                <a:latin typeface="黑体" panose="02010609060101010101" pitchFamily="49" charset="-122"/>
              </a:rPr>
              <a:t> 样本空间</a:t>
            </a:r>
            <a:r>
              <a:rPr kumimoji="1" lang="el-GR" altLang="zh-CN" sz="2800" dirty="0">
                <a:solidFill>
                  <a:schemeClr val="tx1"/>
                </a:solidFill>
                <a:latin typeface="黑体" panose="02010609060101010101" pitchFamily="49" charset="-122"/>
              </a:rPr>
              <a:t>Ω</a:t>
            </a:r>
            <a:r>
              <a:rPr kumimoji="1" lang="zh-CN" altLang="en-US" sz="2800" dirty="0">
                <a:solidFill>
                  <a:schemeClr val="tx1"/>
                </a:solidFill>
                <a:latin typeface="黑体" panose="02010609060101010101" pitchFamily="49" charset="-122"/>
              </a:rPr>
              <a:t>：全体基本事件的集合。如：</a:t>
            </a:r>
          </a:p>
          <a:p>
            <a:pPr eaLnBrk="1" hangingPunct="1">
              <a:buFont typeface="Arial" panose="020B0604020202020204" pitchFamily="34" charset="0"/>
              <a:buNone/>
            </a:pPr>
            <a:r>
              <a:rPr kumimoji="1" lang="zh-CN" altLang="en-US" sz="2800" dirty="0">
                <a:solidFill>
                  <a:schemeClr val="tx1"/>
                </a:solidFill>
                <a:latin typeface="黑体" panose="02010609060101010101" pitchFamily="49" charset="-122"/>
              </a:rPr>
              <a:t>　 </a:t>
            </a:r>
            <a:r>
              <a:rPr kumimoji="1" lang="en-US" altLang="zh-CN" sz="2800" dirty="0">
                <a:solidFill>
                  <a:schemeClr val="tx1"/>
                </a:solidFill>
                <a:latin typeface="黑体" panose="02010609060101010101" pitchFamily="49" charset="-122"/>
              </a:rPr>
              <a:t>E2</a:t>
            </a:r>
            <a:r>
              <a:rPr kumimoji="1" lang="zh-CN" altLang="en-US" sz="2800" dirty="0">
                <a:solidFill>
                  <a:schemeClr val="tx1"/>
                </a:solidFill>
                <a:latin typeface="黑体" panose="02010609060101010101" pitchFamily="49" charset="-122"/>
              </a:rPr>
              <a:t>的样本空间为 </a:t>
            </a:r>
            <a:r>
              <a:rPr kumimoji="1" lang="el-GR" altLang="zh-CN" sz="2800" dirty="0">
                <a:solidFill>
                  <a:schemeClr val="tx1"/>
                </a:solidFill>
                <a:latin typeface="黑体" panose="02010609060101010101" pitchFamily="49" charset="-122"/>
              </a:rPr>
              <a:t>Ω</a:t>
            </a:r>
            <a:r>
              <a:rPr kumimoji="1" lang="en-US" altLang="zh-CN" sz="2800" dirty="0">
                <a:solidFill>
                  <a:schemeClr val="tx1"/>
                </a:solidFill>
                <a:latin typeface="黑体" panose="02010609060101010101" pitchFamily="49" charset="-122"/>
              </a:rPr>
              <a:t>={1</a:t>
            </a:r>
            <a:r>
              <a:rPr kumimoji="1" lang="zh-CN" altLang="en-US" sz="2800" dirty="0">
                <a:solidFill>
                  <a:schemeClr val="tx1"/>
                </a:solidFill>
                <a:latin typeface="黑体" panose="02010609060101010101" pitchFamily="49" charset="-122"/>
              </a:rPr>
              <a:t>，</a:t>
            </a:r>
            <a:r>
              <a:rPr kumimoji="1" lang="en-US" altLang="zh-CN" sz="2800" dirty="0">
                <a:solidFill>
                  <a:schemeClr val="tx1"/>
                </a:solidFill>
                <a:latin typeface="黑体" panose="02010609060101010101" pitchFamily="49" charset="-122"/>
              </a:rPr>
              <a:t>2</a:t>
            </a:r>
            <a:r>
              <a:rPr kumimoji="1" lang="zh-CN" altLang="en-US" sz="2800" dirty="0">
                <a:solidFill>
                  <a:schemeClr val="tx1"/>
                </a:solidFill>
                <a:latin typeface="黑体" panose="02010609060101010101" pitchFamily="49" charset="-122"/>
              </a:rPr>
              <a:t>，</a:t>
            </a:r>
            <a:r>
              <a:rPr kumimoji="1" lang="en-US" altLang="zh-CN" sz="2800" dirty="0">
                <a:solidFill>
                  <a:schemeClr val="tx1"/>
                </a:solidFill>
                <a:latin typeface="黑体" panose="02010609060101010101" pitchFamily="49" charset="-122"/>
              </a:rPr>
              <a:t>3</a:t>
            </a:r>
            <a:r>
              <a:rPr kumimoji="1" lang="zh-CN" altLang="en-US" sz="2800" dirty="0">
                <a:solidFill>
                  <a:schemeClr val="tx1"/>
                </a:solidFill>
                <a:latin typeface="黑体" panose="02010609060101010101" pitchFamily="49" charset="-122"/>
              </a:rPr>
              <a:t>，</a:t>
            </a:r>
            <a:r>
              <a:rPr kumimoji="1" lang="en-US" altLang="zh-CN" sz="2800" dirty="0">
                <a:solidFill>
                  <a:schemeClr val="tx1"/>
                </a:solidFill>
                <a:latin typeface="黑体" panose="02010609060101010101" pitchFamily="49" charset="-122"/>
              </a:rPr>
              <a:t>4</a:t>
            </a:r>
            <a:r>
              <a:rPr kumimoji="1" lang="zh-CN" altLang="en-US" sz="2800" dirty="0">
                <a:solidFill>
                  <a:schemeClr val="tx1"/>
                </a:solidFill>
                <a:latin typeface="黑体" panose="02010609060101010101" pitchFamily="49" charset="-122"/>
              </a:rPr>
              <a:t>，</a:t>
            </a:r>
            <a:r>
              <a:rPr kumimoji="1" lang="en-US" altLang="zh-CN" sz="2800" dirty="0">
                <a:solidFill>
                  <a:schemeClr val="tx1"/>
                </a:solidFill>
                <a:latin typeface="黑体" panose="02010609060101010101" pitchFamily="49" charset="-122"/>
              </a:rPr>
              <a:t>5</a:t>
            </a:r>
            <a:r>
              <a:rPr kumimoji="1" lang="zh-CN" altLang="en-US" sz="2800" dirty="0">
                <a:solidFill>
                  <a:schemeClr val="tx1"/>
                </a:solidFill>
                <a:latin typeface="黑体" panose="02010609060101010101" pitchFamily="49" charset="-122"/>
              </a:rPr>
              <a:t>，</a:t>
            </a:r>
            <a:r>
              <a:rPr kumimoji="1" lang="en-US" altLang="zh-CN" sz="2800" dirty="0">
                <a:solidFill>
                  <a:schemeClr val="tx1"/>
                </a:solidFill>
                <a:latin typeface="黑体" panose="02010609060101010101" pitchFamily="49" charset="-122"/>
              </a:rPr>
              <a:t>6}</a:t>
            </a:r>
          </a:p>
          <a:p>
            <a:pPr eaLnBrk="1" hangingPunct="1"/>
            <a:r>
              <a:rPr kumimoji="1" lang="zh-CN" altLang="en-US" sz="2800" dirty="0">
                <a:solidFill>
                  <a:schemeClr val="tx1"/>
                </a:solidFill>
                <a:latin typeface="黑体" panose="02010609060101010101" pitchFamily="49" charset="-122"/>
              </a:rPr>
              <a:t> 随机事件：试验的每一个可能结果。用大写字母</a:t>
            </a:r>
            <a:r>
              <a:rPr kumimoji="1" lang="en-US" altLang="zh-CN" sz="2800" dirty="0">
                <a:solidFill>
                  <a:schemeClr val="tx1"/>
                </a:solidFill>
                <a:latin typeface="黑体" panose="02010609060101010101" pitchFamily="49" charset="-122"/>
              </a:rPr>
              <a:t>A,B,C </a:t>
            </a:r>
            <a:r>
              <a:rPr kumimoji="1" lang="zh-CN" altLang="en-US" sz="2800" dirty="0">
                <a:solidFill>
                  <a:schemeClr val="tx1"/>
                </a:solidFill>
                <a:latin typeface="黑体" panose="02010609060101010101" pitchFamily="49" charset="-122"/>
              </a:rPr>
              <a:t>等表示 </a:t>
            </a:r>
          </a:p>
          <a:p>
            <a:pPr eaLnBrk="1" hangingPunct="1">
              <a:buFont typeface="Arial" panose="020B0604020202020204" pitchFamily="34" charset="0"/>
              <a:buNone/>
            </a:pPr>
            <a:r>
              <a:rPr kumimoji="1" lang="zh-CN" altLang="en-US" sz="2800" dirty="0">
                <a:solidFill>
                  <a:schemeClr val="tx1"/>
                </a:solidFill>
                <a:latin typeface="黑体" panose="02010609060101010101" pitchFamily="49" charset="-122"/>
              </a:rPr>
              <a:t>   随机事件也就是样本空间的子集，即若干基本事件组成的集合。</a:t>
            </a:r>
          </a:p>
          <a:p>
            <a:pPr eaLnBrk="1" hangingPunct="1">
              <a:buFont typeface="Arial" panose="020B0604020202020204" pitchFamily="34" charset="0"/>
              <a:buNone/>
            </a:pPr>
            <a:r>
              <a:rPr kumimoji="1" lang="zh-CN" altLang="en-US" sz="2800" dirty="0">
                <a:solidFill>
                  <a:schemeClr val="tx1"/>
                </a:solidFill>
                <a:latin typeface="黑体" panose="02010609060101010101" pitchFamily="49" charset="-122"/>
              </a:rPr>
              <a:t>   如：在</a:t>
            </a:r>
            <a:r>
              <a:rPr kumimoji="1" lang="en-US" altLang="zh-CN" sz="2800" dirty="0">
                <a:solidFill>
                  <a:schemeClr val="tx1"/>
                </a:solidFill>
                <a:latin typeface="黑体" panose="02010609060101010101" pitchFamily="49" charset="-122"/>
              </a:rPr>
              <a:t>E</a:t>
            </a:r>
            <a:r>
              <a:rPr kumimoji="1" lang="en-US" altLang="zh-CN" sz="1800" dirty="0">
                <a:solidFill>
                  <a:schemeClr val="tx1"/>
                </a:solidFill>
                <a:latin typeface="黑体" panose="02010609060101010101" pitchFamily="49" charset="-122"/>
              </a:rPr>
              <a:t>2</a:t>
            </a:r>
            <a:r>
              <a:rPr kumimoji="1" lang="zh-CN" altLang="en-US" sz="2800" dirty="0">
                <a:solidFill>
                  <a:schemeClr val="tx1"/>
                </a:solidFill>
                <a:latin typeface="黑体" panose="02010609060101010101" pitchFamily="49" charset="-122"/>
              </a:rPr>
              <a:t>中，“出现偶数点”的事件可表示为</a:t>
            </a:r>
            <a:r>
              <a:rPr kumimoji="1" lang="en-US" altLang="zh-CN" sz="2800" dirty="0">
                <a:solidFill>
                  <a:schemeClr val="tx1"/>
                </a:solidFill>
                <a:latin typeface="黑体" panose="02010609060101010101" pitchFamily="49" charset="-122"/>
              </a:rPr>
              <a:t>A= {2</a:t>
            </a:r>
            <a:r>
              <a:rPr kumimoji="1" lang="zh-CN" altLang="en-US" sz="2800" dirty="0">
                <a:solidFill>
                  <a:schemeClr val="tx1"/>
                </a:solidFill>
                <a:latin typeface="黑体" panose="02010609060101010101" pitchFamily="49" charset="-122"/>
              </a:rPr>
              <a:t>，</a:t>
            </a:r>
            <a:r>
              <a:rPr kumimoji="1" lang="en-US" altLang="zh-CN" sz="2800" dirty="0">
                <a:solidFill>
                  <a:schemeClr val="tx1"/>
                </a:solidFill>
                <a:latin typeface="黑体" panose="02010609060101010101" pitchFamily="49" charset="-122"/>
              </a:rPr>
              <a:t>4</a:t>
            </a:r>
            <a:r>
              <a:rPr kumimoji="1" lang="zh-CN" altLang="en-US" sz="2800" dirty="0">
                <a:solidFill>
                  <a:schemeClr val="tx1"/>
                </a:solidFill>
                <a:latin typeface="黑体" panose="02010609060101010101" pitchFamily="49" charset="-122"/>
              </a:rPr>
              <a:t>，</a:t>
            </a:r>
            <a:r>
              <a:rPr kumimoji="1" lang="en-US" altLang="zh-CN" sz="2800" dirty="0">
                <a:solidFill>
                  <a:schemeClr val="tx1"/>
                </a:solidFill>
                <a:latin typeface="黑体" panose="02010609060101010101" pitchFamily="49" charset="-122"/>
              </a:rPr>
              <a:t>6}</a:t>
            </a:r>
          </a:p>
        </p:txBody>
      </p:sp>
      <p:sp>
        <p:nvSpPr>
          <p:cNvPr id="2" name="矩形 1">
            <a:extLst>
              <a:ext uri="{FF2B5EF4-FFF2-40B4-BE49-F238E27FC236}">
                <a16:creationId xmlns:a16="http://schemas.microsoft.com/office/drawing/2014/main" xmlns="" id="{314C6575-CFC0-4E02-AA36-ECCA15AC9D03}"/>
              </a:ext>
            </a:extLst>
          </p:cNvPr>
          <p:cNvSpPr/>
          <p:nvPr/>
        </p:nvSpPr>
        <p:spPr>
          <a:xfrm>
            <a:off x="6161315" y="872636"/>
            <a:ext cx="5576596" cy="646331"/>
          </a:xfrm>
          <a:prstGeom prst="rect">
            <a:avLst/>
          </a:prstGeom>
        </p:spPr>
        <p:txBody>
          <a:bodyPr wrap="square">
            <a:spAutoFit/>
          </a:bodyPr>
          <a:lstStyle/>
          <a:p>
            <a:r>
              <a:rPr kumimoji="1" lang="en-US" altLang="zh-CN" dirty="0">
                <a:solidFill>
                  <a:schemeClr val="tx2"/>
                </a:solidFill>
                <a:latin typeface="黑体" panose="02010609060101010101" pitchFamily="49" charset="-122"/>
              </a:rPr>
              <a:t>E1 </a:t>
            </a:r>
            <a:r>
              <a:rPr kumimoji="1" lang="zh-CN" altLang="en-US" dirty="0">
                <a:solidFill>
                  <a:schemeClr val="tx2"/>
                </a:solidFill>
                <a:latin typeface="黑体" panose="02010609060101010101" pitchFamily="49" charset="-122"/>
              </a:rPr>
              <a:t>：抛一枚硬币，观察正、反面出现的情况</a:t>
            </a:r>
          </a:p>
          <a:p>
            <a:r>
              <a:rPr kumimoji="1" lang="en-US" altLang="zh-CN" dirty="0">
                <a:solidFill>
                  <a:schemeClr val="tx2"/>
                </a:solidFill>
                <a:latin typeface="黑体" panose="02010609060101010101" pitchFamily="49" charset="-122"/>
              </a:rPr>
              <a:t>E2 </a:t>
            </a:r>
            <a:r>
              <a:rPr kumimoji="1" lang="zh-CN" altLang="en-US" dirty="0">
                <a:solidFill>
                  <a:schemeClr val="tx2"/>
                </a:solidFill>
                <a:latin typeface="黑体" panose="02010609060101010101" pitchFamily="49" charset="-122"/>
              </a:rPr>
              <a:t>：掷一颗骰子，观察出现的点数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blinds(horizontal)">
                                      <p:cBhvr>
                                        <p:cTn id="7" dur="500"/>
                                        <p:tgtEl>
                                          <p:spTgt spid="1843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434">
                                            <p:txEl>
                                              <p:pRg st="1" end="1"/>
                                            </p:txEl>
                                          </p:spTgt>
                                        </p:tgtEl>
                                        <p:attrNameLst>
                                          <p:attrName>style.visibility</p:attrName>
                                        </p:attrNameLst>
                                      </p:cBhvr>
                                      <p:to>
                                        <p:strVal val="visible"/>
                                      </p:to>
                                    </p:set>
                                    <p:animEffect transition="in" filter="blinds(horizontal)">
                                      <p:cBhvr>
                                        <p:cTn id="10" dur="500"/>
                                        <p:tgtEl>
                                          <p:spTgt spid="1843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8434">
                                            <p:txEl>
                                              <p:pRg st="2" end="2"/>
                                            </p:txEl>
                                          </p:spTgt>
                                        </p:tgtEl>
                                        <p:attrNameLst>
                                          <p:attrName>style.visibility</p:attrName>
                                        </p:attrNameLst>
                                      </p:cBhvr>
                                      <p:to>
                                        <p:strVal val="visible"/>
                                      </p:to>
                                    </p:set>
                                    <p:animEffect transition="in" filter="blinds(horizontal)">
                                      <p:cBhvr>
                                        <p:cTn id="13" dur="500"/>
                                        <p:tgtEl>
                                          <p:spTgt spid="1843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8434">
                                            <p:txEl>
                                              <p:pRg st="3" end="3"/>
                                            </p:txEl>
                                          </p:spTgt>
                                        </p:tgtEl>
                                        <p:attrNameLst>
                                          <p:attrName>style.visibility</p:attrName>
                                        </p:attrNameLst>
                                      </p:cBhvr>
                                      <p:to>
                                        <p:strVal val="visible"/>
                                      </p:to>
                                    </p:set>
                                    <p:animEffect transition="in" filter="blinds(horizontal)">
                                      <p:cBhvr>
                                        <p:cTn id="16" dur="500"/>
                                        <p:tgtEl>
                                          <p:spTgt spid="1843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8434">
                                            <p:txEl>
                                              <p:pRg st="4" end="4"/>
                                            </p:txEl>
                                          </p:spTgt>
                                        </p:tgtEl>
                                        <p:attrNameLst>
                                          <p:attrName>style.visibility</p:attrName>
                                        </p:attrNameLst>
                                      </p:cBhvr>
                                      <p:to>
                                        <p:strVal val="visible"/>
                                      </p:to>
                                    </p:set>
                                    <p:animEffect transition="in" filter="blinds(horizontal)">
                                      <p:cBhvr>
                                        <p:cTn id="21" dur="500"/>
                                        <p:tgtEl>
                                          <p:spTgt spid="18434">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8434">
                                            <p:txEl>
                                              <p:pRg st="5" end="5"/>
                                            </p:txEl>
                                          </p:spTgt>
                                        </p:tgtEl>
                                        <p:attrNameLst>
                                          <p:attrName>style.visibility</p:attrName>
                                        </p:attrNameLst>
                                      </p:cBhvr>
                                      <p:to>
                                        <p:strVal val="visible"/>
                                      </p:to>
                                    </p:set>
                                    <p:animEffect transition="in" filter="blinds(horizontal)">
                                      <p:cBhvr>
                                        <p:cTn id="24" dur="500"/>
                                        <p:tgtEl>
                                          <p:spTgt spid="1843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8434">
                                            <p:txEl>
                                              <p:pRg st="6" end="6"/>
                                            </p:txEl>
                                          </p:spTgt>
                                        </p:tgtEl>
                                        <p:attrNameLst>
                                          <p:attrName>style.visibility</p:attrName>
                                        </p:attrNameLst>
                                      </p:cBhvr>
                                      <p:to>
                                        <p:strVal val="visible"/>
                                      </p:to>
                                    </p:set>
                                    <p:animEffect transition="in" filter="blinds(horizontal)">
                                      <p:cBhvr>
                                        <p:cTn id="29" dur="500"/>
                                        <p:tgtEl>
                                          <p:spTgt spid="18434">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8434">
                                            <p:txEl>
                                              <p:pRg st="7" end="7"/>
                                            </p:txEl>
                                          </p:spTgt>
                                        </p:tgtEl>
                                        <p:attrNameLst>
                                          <p:attrName>style.visibility</p:attrName>
                                        </p:attrNameLst>
                                      </p:cBhvr>
                                      <p:to>
                                        <p:strVal val="visible"/>
                                      </p:to>
                                    </p:set>
                                    <p:animEffect transition="in" filter="blinds(horizontal)">
                                      <p:cBhvr>
                                        <p:cTn id="32" dur="500"/>
                                        <p:tgtEl>
                                          <p:spTgt spid="18434">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8434">
                                            <p:txEl>
                                              <p:pRg st="8" end="8"/>
                                            </p:txEl>
                                          </p:spTgt>
                                        </p:tgtEl>
                                        <p:attrNameLst>
                                          <p:attrName>style.visibility</p:attrName>
                                        </p:attrNameLst>
                                      </p:cBhvr>
                                      <p:to>
                                        <p:strVal val="visible"/>
                                      </p:to>
                                    </p:set>
                                    <p:animEffect transition="in" filter="blinds(horizontal)">
                                      <p:cBhvr>
                                        <p:cTn id="35" dur="500"/>
                                        <p:tgtEl>
                                          <p:spTgt spid="1843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rtlCol="0" anchor="ctr" anchorCtr="0" compatLnSpc="1">
            <a:prstTxWarp prst="textNoShape">
              <a:avLst/>
            </a:prstTxWarp>
            <a:normAutofit/>
          </a:bodyPr>
          <a:lstStyle/>
          <a:p>
            <a:pPr eaLnBrk="1" hangingPunct="1">
              <a:defRPr/>
            </a:pPr>
            <a:r>
              <a:rPr lang="zh-CN" altLang="en-US" b="1" dirty="0">
                <a:effectLst>
                  <a:outerShdw blurRad="38100" dist="38100" dir="2700000" algn="tl">
                    <a:srgbClr val="C0C0C0"/>
                  </a:outerShdw>
                </a:effectLst>
              </a:rPr>
              <a:t>引入模型</a:t>
            </a:r>
          </a:p>
        </p:txBody>
      </p:sp>
      <p:sp>
        <p:nvSpPr>
          <p:cNvPr id="3" name="内容占位符 2"/>
          <p:cNvSpPr>
            <a:spLocks noGrp="1"/>
          </p:cNvSpPr>
          <p:nvPr>
            <p:ph idx="1"/>
          </p:nvPr>
        </p:nvSpPr>
        <p:spPr/>
        <p:txBody>
          <a:bodyPr/>
          <a:lstStyle/>
          <a:p>
            <a:pPr eaLnBrk="1" hangingPunct="1"/>
            <a:r>
              <a:rPr lang="zh-CN" altLang="en-US"/>
              <a:t>对于这种不存在环的有向图。</a:t>
            </a:r>
          </a:p>
          <a:p>
            <a:pPr eaLnBrk="1" hangingPunct="1"/>
            <a:r>
              <a:rPr lang="zh-CN" altLang="en-US"/>
              <a:t>设</a:t>
            </a:r>
            <a:r>
              <a:rPr lang="en-US" altLang="zh-CN" i="1">
                <a:solidFill>
                  <a:srgbClr val="FF0000"/>
                </a:solidFill>
              </a:rPr>
              <a:t>F</a:t>
            </a:r>
            <a:r>
              <a:rPr lang="en-US" altLang="zh-CN" i="1" baseline="-25000">
                <a:solidFill>
                  <a:srgbClr val="FF0000"/>
                </a:solidFill>
              </a:rPr>
              <a:t>i</a:t>
            </a:r>
            <a:r>
              <a:rPr lang="zh-CN" altLang="en-US"/>
              <a:t>表示从顶点</a:t>
            </a:r>
            <a:r>
              <a:rPr lang="en-US" altLang="zh-CN" i="1">
                <a:solidFill>
                  <a:srgbClr val="0000FF"/>
                </a:solidFill>
              </a:rPr>
              <a:t>i</a:t>
            </a:r>
            <a:r>
              <a:rPr lang="zh-CN" altLang="en-US"/>
              <a:t>出发的路</a:t>
            </a:r>
            <a:endParaRPr lang="en-US" altLang="zh-CN"/>
          </a:p>
          <a:p>
            <a:pPr eaLnBrk="1" hangingPunct="1">
              <a:buClr>
                <a:schemeClr val="bg1"/>
              </a:buClr>
            </a:pPr>
            <a:r>
              <a:rPr lang="zh-CN" altLang="en-US"/>
              <a:t>径权期望。</a:t>
            </a:r>
            <a:endParaRPr lang="en-US" altLang="zh-CN"/>
          </a:p>
          <a:p>
            <a:pPr eaLnBrk="1" hangingPunct="1"/>
            <a:r>
              <a:rPr lang="zh-CN" altLang="en-US"/>
              <a:t>可以分成两类情况。</a:t>
            </a:r>
            <a:endParaRPr lang="en-US" altLang="zh-CN"/>
          </a:p>
          <a:p>
            <a:pPr eaLnBrk="1" hangingPunct="1"/>
            <a:r>
              <a:rPr lang="zh-CN" altLang="en-US"/>
              <a:t>从顶点</a:t>
            </a:r>
            <a:r>
              <a:rPr lang="en-US" altLang="zh-CN" i="1">
                <a:solidFill>
                  <a:srgbClr val="0000FF"/>
                </a:solidFill>
              </a:rPr>
              <a:t>i</a:t>
            </a:r>
            <a:r>
              <a:rPr lang="zh-CN" altLang="en-US"/>
              <a:t>出发经过相邻顶点</a:t>
            </a:r>
            <a:r>
              <a:rPr lang="en-US" altLang="zh-CN" i="1">
                <a:solidFill>
                  <a:srgbClr val="0000FF"/>
                </a:solidFill>
              </a:rPr>
              <a:t>k</a:t>
            </a:r>
            <a:r>
              <a:rPr lang="zh-CN" altLang="en-US"/>
              <a:t>的路</a:t>
            </a:r>
            <a:endParaRPr lang="en-US" altLang="zh-CN"/>
          </a:p>
          <a:p>
            <a:pPr eaLnBrk="1" hangingPunct="1">
              <a:buClr>
                <a:schemeClr val="bg1"/>
              </a:buClr>
            </a:pPr>
            <a:r>
              <a:rPr lang="zh-CN" altLang="en-US"/>
              <a:t>径权期望为</a:t>
            </a:r>
            <a:r>
              <a:rPr lang="en-US" altLang="zh-CN" i="1">
                <a:solidFill>
                  <a:srgbClr val="FF0000"/>
                </a:solidFill>
              </a:rPr>
              <a:t>F</a:t>
            </a:r>
            <a:r>
              <a:rPr lang="en-US" altLang="zh-CN" i="1" baseline="-25000">
                <a:solidFill>
                  <a:srgbClr val="FF0000"/>
                </a:solidFill>
              </a:rPr>
              <a:t>k</a:t>
            </a:r>
            <a:r>
              <a:rPr lang="en-US" altLang="zh-CN" i="1">
                <a:solidFill>
                  <a:srgbClr val="FF0000"/>
                </a:solidFill>
              </a:rPr>
              <a:t> +W</a:t>
            </a:r>
            <a:r>
              <a:rPr lang="en-US" altLang="zh-CN" i="1" baseline="-25000">
                <a:solidFill>
                  <a:srgbClr val="FF0000"/>
                </a:solidFill>
              </a:rPr>
              <a:t>i </a:t>
            </a:r>
            <a:r>
              <a:rPr lang="zh-CN" altLang="en-US"/>
              <a:t>，概率</a:t>
            </a:r>
            <a:r>
              <a:rPr lang="en-US" altLang="zh-CN" i="1">
                <a:solidFill>
                  <a:srgbClr val="FF0000"/>
                </a:solidFill>
              </a:rPr>
              <a:t>P</a:t>
            </a:r>
            <a:r>
              <a:rPr lang="en-US" altLang="zh-CN" i="1" baseline="-25000">
                <a:solidFill>
                  <a:srgbClr val="FF0000"/>
                </a:solidFill>
              </a:rPr>
              <a:t>i</a:t>
            </a:r>
            <a:r>
              <a:rPr lang="en-US" altLang="zh-CN" baseline="-25000">
                <a:solidFill>
                  <a:srgbClr val="FF0000"/>
                </a:solidFill>
              </a:rPr>
              <a:t>, </a:t>
            </a:r>
            <a:r>
              <a:rPr lang="en-US" altLang="zh-CN" i="1" baseline="-25000">
                <a:solidFill>
                  <a:srgbClr val="FF0000"/>
                </a:solidFill>
              </a:rPr>
              <a:t>k</a:t>
            </a:r>
            <a:r>
              <a:rPr lang="zh-CN" altLang="en-US"/>
              <a:t> 。</a:t>
            </a:r>
            <a:endParaRPr lang="en-US" altLang="zh-CN"/>
          </a:p>
          <a:p>
            <a:pPr eaLnBrk="1" hangingPunct="1"/>
            <a:r>
              <a:rPr lang="zh-CN" altLang="en-US"/>
              <a:t>停止行动路径权</a:t>
            </a:r>
            <a:r>
              <a:rPr lang="en-US" altLang="zh-CN" i="1">
                <a:solidFill>
                  <a:srgbClr val="FF0000"/>
                </a:solidFill>
              </a:rPr>
              <a:t>W</a:t>
            </a:r>
            <a:r>
              <a:rPr lang="en-US" altLang="zh-CN" i="1" baseline="-25000">
                <a:solidFill>
                  <a:srgbClr val="FF0000"/>
                </a:solidFill>
              </a:rPr>
              <a:t>i</a:t>
            </a:r>
            <a:r>
              <a:rPr lang="zh-CN" altLang="en-US"/>
              <a:t> 。</a:t>
            </a:r>
          </a:p>
        </p:txBody>
      </p:sp>
      <p:sp>
        <p:nvSpPr>
          <p:cNvPr id="2765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b="0">
              <a:latin typeface="Gill Sans MT" pitchFamily="34" charset="0"/>
              <a:ea typeface="华文中宋" panose="02010600040101010101" pitchFamily="2" charset="-122"/>
            </a:endParaRPr>
          </a:p>
        </p:txBody>
      </p:sp>
      <p:sp>
        <p:nvSpPr>
          <p:cNvPr id="8" name="椭圆 7"/>
          <p:cNvSpPr/>
          <p:nvPr/>
        </p:nvSpPr>
        <p:spPr>
          <a:xfrm>
            <a:off x="9024938" y="1500188"/>
            <a:ext cx="500062" cy="50006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1</a:t>
            </a:r>
            <a:endParaRPr lang="zh-CN" altLang="en-US" dirty="0">
              <a:solidFill>
                <a:schemeClr val="accent6">
                  <a:lumMod val="50000"/>
                </a:schemeClr>
              </a:solidFill>
            </a:endParaRPr>
          </a:p>
        </p:txBody>
      </p:sp>
      <p:sp>
        <p:nvSpPr>
          <p:cNvPr id="9" name="椭圆 8"/>
          <p:cNvSpPr/>
          <p:nvPr/>
        </p:nvSpPr>
        <p:spPr>
          <a:xfrm>
            <a:off x="8239126" y="2357438"/>
            <a:ext cx="500063" cy="50006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2</a:t>
            </a:r>
            <a:endParaRPr lang="zh-CN" altLang="en-US" dirty="0">
              <a:solidFill>
                <a:schemeClr val="accent6">
                  <a:lumMod val="50000"/>
                </a:schemeClr>
              </a:solidFill>
            </a:endParaRPr>
          </a:p>
        </p:txBody>
      </p:sp>
      <p:sp>
        <p:nvSpPr>
          <p:cNvPr id="10" name="椭圆 9"/>
          <p:cNvSpPr/>
          <p:nvPr/>
        </p:nvSpPr>
        <p:spPr>
          <a:xfrm>
            <a:off x="9810751" y="2357438"/>
            <a:ext cx="500063" cy="50006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3</a:t>
            </a:r>
            <a:endParaRPr lang="zh-CN" altLang="en-US" dirty="0">
              <a:solidFill>
                <a:schemeClr val="accent6">
                  <a:lumMod val="50000"/>
                </a:schemeClr>
              </a:solidFill>
            </a:endParaRPr>
          </a:p>
        </p:txBody>
      </p:sp>
      <p:sp>
        <p:nvSpPr>
          <p:cNvPr id="11" name="椭圆 10"/>
          <p:cNvSpPr/>
          <p:nvPr/>
        </p:nvSpPr>
        <p:spPr>
          <a:xfrm>
            <a:off x="9024938" y="3143251"/>
            <a:ext cx="500062" cy="50006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4</a:t>
            </a:r>
            <a:endParaRPr lang="zh-CN" altLang="en-US" dirty="0">
              <a:solidFill>
                <a:schemeClr val="accent6">
                  <a:lumMod val="50000"/>
                </a:schemeClr>
              </a:solidFill>
            </a:endParaRPr>
          </a:p>
        </p:txBody>
      </p:sp>
      <p:cxnSp>
        <p:nvCxnSpPr>
          <p:cNvPr id="16" name="直接箭头连接符 15"/>
          <p:cNvCxnSpPr>
            <a:stCxn id="8" idx="3"/>
            <a:endCxn id="9" idx="7"/>
          </p:cNvCxnSpPr>
          <p:nvPr/>
        </p:nvCxnSpPr>
        <p:spPr>
          <a:xfrm rot="5400000">
            <a:off x="8630444" y="1962944"/>
            <a:ext cx="503238" cy="431800"/>
          </a:xfrm>
          <a:prstGeom prst="straightConnector1">
            <a:avLst/>
          </a:prstGeom>
          <a:ln w="19050">
            <a:headEnd w="lg" len="lg"/>
            <a:tailEnd type="arrow" w="lg" len="lg"/>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5"/>
            <a:endCxn id="10" idx="1"/>
          </p:cNvCxnSpPr>
          <p:nvPr/>
        </p:nvCxnSpPr>
        <p:spPr>
          <a:xfrm rot="16200000" flipH="1">
            <a:off x="9416256" y="1962944"/>
            <a:ext cx="503238" cy="431800"/>
          </a:xfrm>
          <a:prstGeom prst="straightConnector1">
            <a:avLst/>
          </a:prstGeom>
          <a:ln w="19050">
            <a:headEnd w="lg" len="lg"/>
            <a:tailEnd type="arrow" w="lg" len="lg"/>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6"/>
            <a:endCxn id="10" idx="2"/>
          </p:cNvCxnSpPr>
          <p:nvPr/>
        </p:nvCxnSpPr>
        <p:spPr>
          <a:xfrm>
            <a:off x="8739188" y="2606675"/>
            <a:ext cx="1071562" cy="1588"/>
          </a:xfrm>
          <a:prstGeom prst="straightConnector1">
            <a:avLst/>
          </a:prstGeom>
          <a:ln w="19050">
            <a:headEnd w="lg" len="lg"/>
            <a:tailEnd type="arrow"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3"/>
            <a:endCxn id="11" idx="7"/>
          </p:cNvCxnSpPr>
          <p:nvPr/>
        </p:nvCxnSpPr>
        <p:spPr>
          <a:xfrm rot="5400000">
            <a:off x="9451975" y="2784475"/>
            <a:ext cx="431800" cy="431800"/>
          </a:xfrm>
          <a:prstGeom prst="straightConnector1">
            <a:avLst/>
          </a:prstGeom>
          <a:ln w="19050">
            <a:headEnd w="lg" len="lg"/>
            <a:tailEnd type="arrow" w="lg" len="lg"/>
          </a:ln>
        </p:spPr>
        <p:style>
          <a:lnRef idx="1">
            <a:schemeClr val="accent1"/>
          </a:lnRef>
          <a:fillRef idx="0">
            <a:schemeClr val="accent1"/>
          </a:fillRef>
          <a:effectRef idx="0">
            <a:schemeClr val="accent1"/>
          </a:effectRef>
          <a:fontRef idx="minor">
            <a:schemeClr val="tx1"/>
          </a:fontRef>
        </p:style>
      </p:cxnSp>
      <p:sp>
        <p:nvSpPr>
          <p:cNvPr id="27661" name="TextBox 22"/>
          <p:cNvSpPr txBox="1">
            <a:spLocks noChangeArrowheads="1"/>
          </p:cNvSpPr>
          <p:nvPr/>
        </p:nvSpPr>
        <p:spPr bwMode="auto">
          <a:xfrm>
            <a:off x="9096375" y="22860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1</a:t>
            </a:r>
            <a:endParaRPr lang="zh-CN" altLang="en-US" b="0"/>
          </a:p>
        </p:txBody>
      </p:sp>
      <p:sp>
        <p:nvSpPr>
          <p:cNvPr id="27662" name="TextBox 23"/>
          <p:cNvSpPr txBox="1">
            <a:spLocks noChangeArrowheads="1"/>
          </p:cNvSpPr>
          <p:nvPr/>
        </p:nvSpPr>
        <p:spPr bwMode="auto">
          <a:xfrm>
            <a:off x="8453439" y="1928814"/>
            <a:ext cx="504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0.5</a:t>
            </a:r>
            <a:endParaRPr lang="zh-CN" altLang="en-US" b="0"/>
          </a:p>
        </p:txBody>
      </p:sp>
      <p:sp>
        <p:nvSpPr>
          <p:cNvPr id="27663" name="TextBox 24"/>
          <p:cNvSpPr txBox="1">
            <a:spLocks noChangeArrowheads="1"/>
          </p:cNvSpPr>
          <p:nvPr/>
        </p:nvSpPr>
        <p:spPr bwMode="auto">
          <a:xfrm>
            <a:off x="9667876" y="1928814"/>
            <a:ext cx="504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0.5</a:t>
            </a:r>
            <a:endParaRPr lang="zh-CN" altLang="en-US" b="0"/>
          </a:p>
        </p:txBody>
      </p:sp>
      <p:sp>
        <p:nvSpPr>
          <p:cNvPr id="27664" name="TextBox 25"/>
          <p:cNvSpPr txBox="1">
            <a:spLocks noChangeArrowheads="1"/>
          </p:cNvSpPr>
          <p:nvPr/>
        </p:nvSpPr>
        <p:spPr bwMode="auto">
          <a:xfrm>
            <a:off x="9596439" y="2928939"/>
            <a:ext cx="312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1</a:t>
            </a:r>
            <a:endParaRPr lang="zh-CN" altLang="en-US" b="0"/>
          </a:p>
        </p:txBody>
      </p:sp>
      <p:sp>
        <p:nvSpPr>
          <p:cNvPr id="27665"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66"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888931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vert="horz" wrap="square" lIns="91440" tIns="45720" rIns="91440" bIns="45720" numCol="1" rtlCol="0" anchor="ctr" anchorCtr="0" compatLnSpc="1">
            <a:prstTxWarp prst="textNoShape">
              <a:avLst/>
            </a:prstTxWarp>
            <a:normAutofit/>
          </a:bodyPr>
          <a:lstStyle/>
          <a:p>
            <a:pPr eaLnBrk="1" hangingPunct="1">
              <a:defRPr/>
            </a:pPr>
            <a:r>
              <a:rPr lang="zh-CN" altLang="en-US" b="1" dirty="0">
                <a:effectLst>
                  <a:outerShdw blurRad="38100" dist="38100" dir="2700000" algn="tl">
                    <a:srgbClr val="C0C0C0"/>
                  </a:outerShdw>
                </a:effectLst>
              </a:rPr>
              <a:t>引入模型</a:t>
            </a:r>
          </a:p>
        </p:txBody>
      </p:sp>
      <p:sp>
        <p:nvSpPr>
          <p:cNvPr id="3" name="内容占位符 2"/>
          <p:cNvSpPr>
            <a:spLocks noGrp="1"/>
          </p:cNvSpPr>
          <p:nvPr>
            <p:ph idx="4294967295"/>
          </p:nvPr>
        </p:nvSpPr>
        <p:spPr/>
        <p:txBody>
          <a:bodyPr/>
          <a:lstStyle/>
          <a:p>
            <a:pPr eaLnBrk="1" hangingPunct="1"/>
            <a:r>
              <a:rPr lang="zh-CN" altLang="en-US"/>
              <a:t>可以得到如下的递推式</a:t>
            </a:r>
          </a:p>
          <a:p>
            <a:pPr eaLnBrk="1" hangingPunct="1">
              <a:buClr>
                <a:schemeClr val="bg1"/>
              </a:buClr>
              <a:buFont typeface="Wingdings 2" panose="05020102010507070707" pitchFamily="18" charset="2"/>
              <a:buChar char=""/>
            </a:pPr>
            <a:r>
              <a:rPr lang="zh-CN" altLang="en-US"/>
              <a:t>并按照拓扑序来递推</a:t>
            </a:r>
          </a:p>
          <a:p>
            <a:pPr eaLnBrk="1" hangingPunct="1">
              <a:buClr>
                <a:schemeClr val="bg1"/>
              </a:buClr>
              <a:buFont typeface="Wingdings 2" panose="05020102010507070707" pitchFamily="18" charset="2"/>
              <a:buChar char=""/>
            </a:pPr>
            <a:endParaRPr lang="zh-CN" altLang="en-US"/>
          </a:p>
          <a:p>
            <a:pPr eaLnBrk="1" hangingPunct="1">
              <a:buClr>
                <a:schemeClr val="bg1"/>
              </a:buClr>
              <a:buFont typeface="Wingdings 2" panose="05020102010507070707" pitchFamily="18" charset="2"/>
              <a:buChar char=""/>
            </a:pPr>
            <a:endParaRPr lang="zh-CN" altLang="en-US"/>
          </a:p>
          <a:p>
            <a:pPr eaLnBrk="1" hangingPunct="1">
              <a:buFont typeface="Wingdings 2" panose="05020102010507070707" pitchFamily="18" charset="2"/>
              <a:buChar char=""/>
            </a:pPr>
            <a:r>
              <a:rPr lang="zh-CN" altLang="en-US"/>
              <a:t>但若将这张有向图稍作修改</a:t>
            </a:r>
            <a:endParaRPr lang="en-US" altLang="zh-CN"/>
          </a:p>
          <a:p>
            <a:pPr eaLnBrk="1" hangingPunct="1">
              <a:buClr>
                <a:schemeClr val="bg1"/>
              </a:buClr>
              <a:buFont typeface="Wingdings 2" panose="05020102010507070707" pitchFamily="18" charset="2"/>
              <a:buChar char=""/>
            </a:pPr>
            <a:endParaRPr lang="en-US" altLang="zh-CN"/>
          </a:p>
          <a:p>
            <a:pPr eaLnBrk="1" hangingPunct="1">
              <a:buClr>
                <a:schemeClr val="bg1"/>
              </a:buClr>
              <a:buFont typeface="Wingdings 2" panose="05020102010507070707" pitchFamily="18" charset="2"/>
              <a:buChar char=""/>
            </a:pPr>
            <a:endParaRPr lang="en-US" altLang="zh-CN"/>
          </a:p>
        </p:txBody>
      </p:sp>
      <p:sp>
        <p:nvSpPr>
          <p:cNvPr id="3077"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b="0">
              <a:latin typeface="Gill Sans MT" pitchFamily="34" charset="0"/>
              <a:ea typeface="华文中宋" panose="02010600040101010101" pitchFamily="2" charset="-122"/>
            </a:endParaRPr>
          </a:p>
        </p:txBody>
      </p:sp>
      <p:sp>
        <p:nvSpPr>
          <p:cNvPr id="17" name="椭圆 16"/>
          <p:cNvSpPr/>
          <p:nvPr/>
        </p:nvSpPr>
        <p:spPr>
          <a:xfrm>
            <a:off x="9024938" y="1500188"/>
            <a:ext cx="500062" cy="50006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1</a:t>
            </a:r>
            <a:endParaRPr lang="zh-CN" altLang="en-US" dirty="0">
              <a:solidFill>
                <a:schemeClr val="accent6">
                  <a:lumMod val="50000"/>
                </a:schemeClr>
              </a:solidFill>
            </a:endParaRPr>
          </a:p>
        </p:txBody>
      </p:sp>
      <p:sp>
        <p:nvSpPr>
          <p:cNvPr id="19" name="椭圆 18"/>
          <p:cNvSpPr/>
          <p:nvPr/>
        </p:nvSpPr>
        <p:spPr>
          <a:xfrm>
            <a:off x="8239126" y="2357438"/>
            <a:ext cx="500063" cy="50006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2</a:t>
            </a:r>
            <a:endParaRPr lang="zh-CN" altLang="en-US" dirty="0">
              <a:solidFill>
                <a:schemeClr val="accent6">
                  <a:lumMod val="50000"/>
                </a:schemeClr>
              </a:solidFill>
            </a:endParaRPr>
          </a:p>
        </p:txBody>
      </p:sp>
      <p:sp>
        <p:nvSpPr>
          <p:cNvPr id="21" name="椭圆 20"/>
          <p:cNvSpPr/>
          <p:nvPr/>
        </p:nvSpPr>
        <p:spPr>
          <a:xfrm>
            <a:off x="9810751" y="2357438"/>
            <a:ext cx="500063" cy="50006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3</a:t>
            </a:r>
            <a:endParaRPr lang="zh-CN" altLang="en-US" dirty="0">
              <a:solidFill>
                <a:schemeClr val="accent6">
                  <a:lumMod val="50000"/>
                </a:schemeClr>
              </a:solidFill>
            </a:endParaRPr>
          </a:p>
        </p:txBody>
      </p:sp>
      <p:sp>
        <p:nvSpPr>
          <p:cNvPr id="27" name="椭圆 26"/>
          <p:cNvSpPr/>
          <p:nvPr/>
        </p:nvSpPr>
        <p:spPr>
          <a:xfrm>
            <a:off x="9024938" y="3143251"/>
            <a:ext cx="500062" cy="50006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4</a:t>
            </a:r>
            <a:endParaRPr lang="zh-CN" altLang="en-US" dirty="0">
              <a:solidFill>
                <a:schemeClr val="accent6">
                  <a:lumMod val="50000"/>
                </a:schemeClr>
              </a:solidFill>
            </a:endParaRPr>
          </a:p>
        </p:txBody>
      </p:sp>
      <p:cxnSp>
        <p:nvCxnSpPr>
          <p:cNvPr id="28" name="直接箭头连接符 27"/>
          <p:cNvCxnSpPr>
            <a:stCxn id="17" idx="3"/>
            <a:endCxn id="19" idx="7"/>
          </p:cNvCxnSpPr>
          <p:nvPr/>
        </p:nvCxnSpPr>
        <p:spPr>
          <a:xfrm rot="5400000">
            <a:off x="8630444" y="1962944"/>
            <a:ext cx="503238" cy="431800"/>
          </a:xfrm>
          <a:prstGeom prst="straightConnector1">
            <a:avLst/>
          </a:prstGeom>
          <a:ln w="19050">
            <a:tailEnd type="arrow" w="lg" len="lg"/>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7" idx="5"/>
            <a:endCxn id="21" idx="1"/>
          </p:cNvCxnSpPr>
          <p:nvPr/>
        </p:nvCxnSpPr>
        <p:spPr>
          <a:xfrm rot="16200000" flipH="1">
            <a:off x="9416256" y="1962944"/>
            <a:ext cx="503238" cy="431800"/>
          </a:xfrm>
          <a:prstGeom prst="straightConnector1">
            <a:avLst/>
          </a:prstGeom>
          <a:ln w="19050">
            <a:tailEnd type="arrow" w="lg" len="lg"/>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9" idx="6"/>
            <a:endCxn id="21" idx="2"/>
          </p:cNvCxnSpPr>
          <p:nvPr/>
        </p:nvCxnSpPr>
        <p:spPr>
          <a:xfrm>
            <a:off x="8739188" y="2606675"/>
            <a:ext cx="1071562" cy="1588"/>
          </a:xfrm>
          <a:prstGeom prst="straightConnector1">
            <a:avLst/>
          </a:prstGeom>
          <a:ln w="19050">
            <a:tailEnd type="arrow" w="lg"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1" idx="3"/>
            <a:endCxn id="27" idx="7"/>
          </p:cNvCxnSpPr>
          <p:nvPr/>
        </p:nvCxnSpPr>
        <p:spPr>
          <a:xfrm rot="5400000">
            <a:off x="9451975" y="2784475"/>
            <a:ext cx="431800" cy="431800"/>
          </a:xfrm>
          <a:prstGeom prst="straightConnector1">
            <a:avLst/>
          </a:prstGeom>
          <a:ln w="19050">
            <a:tailEnd type="arrow" w="lg" len="lg"/>
          </a:ln>
        </p:spPr>
        <p:style>
          <a:lnRef idx="1">
            <a:schemeClr val="accent1"/>
          </a:lnRef>
          <a:fillRef idx="0">
            <a:schemeClr val="accent1"/>
          </a:fillRef>
          <a:effectRef idx="0">
            <a:schemeClr val="accent1"/>
          </a:effectRef>
          <a:fontRef idx="minor">
            <a:schemeClr val="tx1"/>
          </a:fontRef>
        </p:style>
      </p:cxnSp>
      <p:sp>
        <p:nvSpPr>
          <p:cNvPr id="3086" name="TextBox 22"/>
          <p:cNvSpPr txBox="1">
            <a:spLocks noChangeArrowheads="1"/>
          </p:cNvSpPr>
          <p:nvPr/>
        </p:nvSpPr>
        <p:spPr bwMode="auto">
          <a:xfrm>
            <a:off x="9096375" y="22860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1</a:t>
            </a:r>
            <a:endParaRPr lang="zh-CN" altLang="en-US" b="0"/>
          </a:p>
        </p:txBody>
      </p:sp>
      <p:sp>
        <p:nvSpPr>
          <p:cNvPr id="3087" name="TextBox 23"/>
          <p:cNvSpPr txBox="1">
            <a:spLocks noChangeArrowheads="1"/>
          </p:cNvSpPr>
          <p:nvPr/>
        </p:nvSpPr>
        <p:spPr bwMode="auto">
          <a:xfrm>
            <a:off x="8453439" y="1928814"/>
            <a:ext cx="504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0.5</a:t>
            </a:r>
            <a:endParaRPr lang="zh-CN" altLang="en-US" b="0"/>
          </a:p>
        </p:txBody>
      </p:sp>
      <p:sp>
        <p:nvSpPr>
          <p:cNvPr id="3088" name="TextBox 24"/>
          <p:cNvSpPr txBox="1">
            <a:spLocks noChangeArrowheads="1"/>
          </p:cNvSpPr>
          <p:nvPr/>
        </p:nvSpPr>
        <p:spPr bwMode="auto">
          <a:xfrm>
            <a:off x="9667876" y="1928814"/>
            <a:ext cx="504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0.5</a:t>
            </a:r>
            <a:endParaRPr lang="zh-CN" altLang="en-US" b="0"/>
          </a:p>
        </p:txBody>
      </p:sp>
      <p:sp>
        <p:nvSpPr>
          <p:cNvPr id="3089" name="TextBox 25"/>
          <p:cNvSpPr txBox="1">
            <a:spLocks noChangeArrowheads="1"/>
          </p:cNvSpPr>
          <p:nvPr/>
        </p:nvSpPr>
        <p:spPr bwMode="auto">
          <a:xfrm>
            <a:off x="9596439" y="2928939"/>
            <a:ext cx="312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1</a:t>
            </a:r>
            <a:endParaRPr lang="zh-CN" altLang="en-US" b="0"/>
          </a:p>
        </p:txBody>
      </p:sp>
      <p:graphicFrame>
        <p:nvGraphicFramePr>
          <p:cNvPr id="74772" name="Object 2"/>
          <p:cNvGraphicFramePr>
            <a:graphicFrameLocks noChangeAspect="1"/>
          </p:cNvGraphicFramePr>
          <p:nvPr/>
        </p:nvGraphicFramePr>
        <p:xfrm>
          <a:off x="3462339" y="2643189"/>
          <a:ext cx="3857625" cy="949325"/>
        </p:xfrm>
        <a:graphic>
          <a:graphicData uri="http://schemas.openxmlformats.org/presentationml/2006/ole">
            <mc:AlternateContent xmlns:mc="http://schemas.openxmlformats.org/markup-compatibility/2006">
              <mc:Choice xmlns:v="urn:schemas-microsoft-com:vml" Requires="v">
                <p:oleObj spid="_x0000_s2062" name="公式" r:id="rId4" imgW="1434960" imgH="355320" progId="Equation.3">
                  <p:embed/>
                </p:oleObj>
              </mc:Choice>
              <mc:Fallback>
                <p:oleObj name="公式" r:id="rId4" imgW="1434960" imgH="355320" progId="Equation.3">
                  <p:embed/>
                  <p:pic>
                    <p:nvPicPr>
                      <p:cNvPr id="7477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2339" y="2643189"/>
                        <a:ext cx="3857625"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矩形 19"/>
          <p:cNvSpPr/>
          <p:nvPr/>
        </p:nvSpPr>
        <p:spPr>
          <a:xfrm>
            <a:off x="3829050" y="3000376"/>
            <a:ext cx="190500" cy="276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2" name="矩形 21"/>
          <p:cNvSpPr/>
          <p:nvPr/>
        </p:nvSpPr>
        <p:spPr>
          <a:xfrm>
            <a:off x="6019801" y="3000376"/>
            <a:ext cx="428625" cy="276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extLst>
      <p:ext uri="{BB962C8B-B14F-4D97-AF65-F5344CB8AC3E}">
        <p14:creationId xmlns:p14="http://schemas.microsoft.com/office/powerpoint/2010/main" val="407646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p:cTn id="1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1" end="1"/>
                                            </p:txEl>
                                          </p:spTgt>
                                        </p:tgtEl>
                                        <p:attrNameLst>
                                          <p:attrName>ppt_h</p:attrName>
                                        </p:attrNameLst>
                                      </p:cBhvr>
                                      <p:tavLst>
                                        <p:tav tm="0">
                                          <p:val>
                                            <p:strVal val="#ppt_h"/>
                                          </p:val>
                                        </p:tav>
                                        <p:tav tm="100000">
                                          <p:val>
                                            <p:strVal val="#ppt_h"/>
                                          </p:val>
                                        </p:tav>
                                      </p:tavLst>
                                    </p:anim>
                                  </p:childTnLst>
                                </p:cTn>
                              </p:par>
                              <p:par>
                                <p:cTn id="13" presetID="10" presetClass="entr" presetSubtype="0" fill="hold" nodeType="withEffect">
                                  <p:stCondLst>
                                    <p:cond delay="0"/>
                                  </p:stCondLst>
                                  <p:childTnLst>
                                    <p:set>
                                      <p:cBhvr>
                                        <p:cTn id="14" dur="1" fill="hold">
                                          <p:stCondLst>
                                            <p:cond delay="0"/>
                                          </p:stCondLst>
                                        </p:cTn>
                                        <p:tgtEl>
                                          <p:spTgt spid="74772"/>
                                        </p:tgtEl>
                                        <p:attrNameLst>
                                          <p:attrName>style.visibility</p:attrName>
                                        </p:attrNameLst>
                                      </p:cBhvr>
                                      <p:to>
                                        <p:strVal val="visible"/>
                                      </p:to>
                                    </p:set>
                                    <p:animEffect transition="in" filter="fade">
                                      <p:cBhvr>
                                        <p:cTn id="15" dur="500"/>
                                        <p:tgtEl>
                                          <p:spTgt spid="7477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1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p:cTn id="26"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vert="horz" wrap="square" lIns="91440" tIns="45720" rIns="91440" bIns="45720" numCol="1" rtlCol="0" anchor="ctr" anchorCtr="0" compatLnSpc="1">
            <a:prstTxWarp prst="textNoShape">
              <a:avLst/>
            </a:prstTxWarp>
            <a:normAutofit/>
          </a:bodyPr>
          <a:lstStyle/>
          <a:p>
            <a:pPr eaLnBrk="1" hangingPunct="1">
              <a:defRPr/>
            </a:pPr>
            <a:r>
              <a:rPr lang="zh-CN" altLang="en-US" b="1" dirty="0">
                <a:effectLst>
                  <a:outerShdw blurRad="38100" dist="38100" dir="2700000" algn="tl">
                    <a:srgbClr val="C0C0C0"/>
                  </a:outerShdw>
                </a:effectLst>
              </a:rPr>
              <a:t>引入模型</a:t>
            </a:r>
          </a:p>
        </p:txBody>
      </p:sp>
      <p:sp>
        <p:nvSpPr>
          <p:cNvPr id="3" name="内容占位符 2"/>
          <p:cNvSpPr>
            <a:spLocks noGrp="1"/>
          </p:cNvSpPr>
          <p:nvPr>
            <p:ph idx="4294967295"/>
          </p:nvPr>
        </p:nvSpPr>
        <p:spPr/>
        <p:txBody>
          <a:bodyPr/>
          <a:lstStyle/>
          <a:p>
            <a:pPr eaLnBrk="1" hangingPunct="1"/>
            <a:r>
              <a:rPr lang="zh-CN" altLang="en-US"/>
              <a:t>可以得到如下的递推式</a:t>
            </a:r>
          </a:p>
          <a:p>
            <a:pPr eaLnBrk="1" hangingPunct="1">
              <a:buClr>
                <a:schemeClr val="bg1"/>
              </a:buClr>
              <a:buFont typeface="Wingdings 2" panose="05020102010507070707" pitchFamily="18" charset="2"/>
              <a:buChar char=""/>
            </a:pPr>
            <a:r>
              <a:rPr lang="zh-CN" altLang="en-US"/>
              <a:t>并按照拓扑序来递推</a:t>
            </a:r>
          </a:p>
          <a:p>
            <a:pPr eaLnBrk="1" hangingPunct="1">
              <a:buClr>
                <a:schemeClr val="bg1"/>
              </a:buClr>
              <a:buFont typeface="Wingdings 2" panose="05020102010507070707" pitchFamily="18" charset="2"/>
              <a:buNone/>
            </a:pPr>
            <a:endParaRPr lang="en-US" altLang="zh-CN"/>
          </a:p>
          <a:p>
            <a:pPr eaLnBrk="1" hangingPunct="1">
              <a:buClr>
                <a:schemeClr val="bg1"/>
              </a:buClr>
              <a:buFont typeface="Wingdings 2" panose="05020102010507070707" pitchFamily="18" charset="2"/>
              <a:buNone/>
            </a:pPr>
            <a:endParaRPr lang="en-US" altLang="zh-CN"/>
          </a:p>
          <a:p>
            <a:pPr eaLnBrk="1" hangingPunct="1"/>
            <a:r>
              <a:rPr lang="zh-CN" altLang="en-US"/>
              <a:t>但若将这张有向图稍作修改</a:t>
            </a:r>
            <a:endParaRPr lang="en-US" altLang="zh-CN"/>
          </a:p>
          <a:p>
            <a:pPr eaLnBrk="1" hangingPunct="1">
              <a:buClr>
                <a:schemeClr val="bg1"/>
              </a:buClr>
              <a:buFont typeface="Wingdings 2" panose="05020102010507070707" pitchFamily="18" charset="2"/>
              <a:buChar char=""/>
            </a:pPr>
            <a:r>
              <a:rPr lang="zh-CN" altLang="en-US"/>
              <a:t>图存在环。</a:t>
            </a:r>
            <a:endParaRPr lang="en-US" altLang="zh-CN"/>
          </a:p>
        </p:txBody>
      </p:sp>
      <p:sp>
        <p:nvSpPr>
          <p:cNvPr id="4101"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b="0">
              <a:latin typeface="Gill Sans MT" pitchFamily="34" charset="0"/>
              <a:ea typeface="华文中宋" panose="02010600040101010101" pitchFamily="2" charset="-122"/>
            </a:endParaRPr>
          </a:p>
        </p:txBody>
      </p:sp>
      <p:graphicFrame>
        <p:nvGraphicFramePr>
          <p:cNvPr id="74772" name="Object 2"/>
          <p:cNvGraphicFramePr>
            <a:graphicFrameLocks noChangeAspect="1"/>
          </p:cNvGraphicFramePr>
          <p:nvPr/>
        </p:nvGraphicFramePr>
        <p:xfrm>
          <a:off x="3462339" y="2643189"/>
          <a:ext cx="3857625" cy="949325"/>
        </p:xfrm>
        <a:graphic>
          <a:graphicData uri="http://schemas.openxmlformats.org/presentationml/2006/ole">
            <mc:AlternateContent xmlns:mc="http://schemas.openxmlformats.org/markup-compatibility/2006">
              <mc:Choice xmlns:v="urn:schemas-microsoft-com:vml" Requires="v">
                <p:oleObj spid="_x0000_s3086" name="公式" r:id="rId4" imgW="1434960" imgH="355320" progId="Equation.3">
                  <p:embed/>
                </p:oleObj>
              </mc:Choice>
              <mc:Fallback>
                <p:oleObj name="公式" r:id="rId4" imgW="1434960" imgH="355320" progId="Equation.3">
                  <p:embed/>
                  <p:pic>
                    <p:nvPicPr>
                      <p:cNvPr id="7477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2339" y="2643189"/>
                        <a:ext cx="3857625"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矩形 19"/>
          <p:cNvSpPr/>
          <p:nvPr/>
        </p:nvSpPr>
        <p:spPr>
          <a:xfrm>
            <a:off x="3829050" y="3000376"/>
            <a:ext cx="190500" cy="276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2" name="矩形 21"/>
          <p:cNvSpPr/>
          <p:nvPr/>
        </p:nvSpPr>
        <p:spPr>
          <a:xfrm>
            <a:off x="6019801" y="3000376"/>
            <a:ext cx="428625" cy="276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3" name="椭圆 22"/>
          <p:cNvSpPr/>
          <p:nvPr/>
        </p:nvSpPr>
        <p:spPr>
          <a:xfrm>
            <a:off x="9024938" y="1500188"/>
            <a:ext cx="500062" cy="50006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1</a:t>
            </a:r>
            <a:endParaRPr lang="zh-CN" altLang="en-US" dirty="0">
              <a:solidFill>
                <a:schemeClr val="accent6">
                  <a:lumMod val="50000"/>
                </a:schemeClr>
              </a:solidFill>
            </a:endParaRPr>
          </a:p>
        </p:txBody>
      </p:sp>
      <p:sp>
        <p:nvSpPr>
          <p:cNvPr id="24" name="椭圆 23"/>
          <p:cNvSpPr/>
          <p:nvPr/>
        </p:nvSpPr>
        <p:spPr>
          <a:xfrm>
            <a:off x="8239126" y="2357438"/>
            <a:ext cx="500063" cy="50006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2</a:t>
            </a:r>
            <a:endParaRPr lang="zh-CN" altLang="en-US" dirty="0">
              <a:solidFill>
                <a:schemeClr val="accent6">
                  <a:lumMod val="50000"/>
                </a:schemeClr>
              </a:solidFill>
            </a:endParaRPr>
          </a:p>
        </p:txBody>
      </p:sp>
      <p:sp>
        <p:nvSpPr>
          <p:cNvPr id="25" name="椭圆 24"/>
          <p:cNvSpPr/>
          <p:nvPr/>
        </p:nvSpPr>
        <p:spPr>
          <a:xfrm>
            <a:off x="9810751" y="2357438"/>
            <a:ext cx="500063" cy="50006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3</a:t>
            </a:r>
            <a:endParaRPr lang="zh-CN" altLang="en-US" dirty="0">
              <a:solidFill>
                <a:schemeClr val="accent6">
                  <a:lumMod val="50000"/>
                </a:schemeClr>
              </a:solidFill>
            </a:endParaRPr>
          </a:p>
        </p:txBody>
      </p:sp>
      <p:sp>
        <p:nvSpPr>
          <p:cNvPr id="26" name="椭圆 25"/>
          <p:cNvSpPr/>
          <p:nvPr/>
        </p:nvSpPr>
        <p:spPr>
          <a:xfrm>
            <a:off x="9024938" y="3143251"/>
            <a:ext cx="500062" cy="50006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4</a:t>
            </a:r>
            <a:endParaRPr lang="zh-CN" altLang="en-US" dirty="0">
              <a:solidFill>
                <a:schemeClr val="accent6">
                  <a:lumMod val="50000"/>
                </a:schemeClr>
              </a:solidFill>
            </a:endParaRPr>
          </a:p>
        </p:txBody>
      </p:sp>
      <p:cxnSp>
        <p:nvCxnSpPr>
          <p:cNvPr id="32" name="直接箭头连接符 31"/>
          <p:cNvCxnSpPr>
            <a:stCxn id="23" idx="3"/>
            <a:endCxn id="24" idx="7"/>
          </p:cNvCxnSpPr>
          <p:nvPr/>
        </p:nvCxnSpPr>
        <p:spPr>
          <a:xfrm rot="5400000">
            <a:off x="8630444" y="1962944"/>
            <a:ext cx="503238" cy="431800"/>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4" idx="6"/>
            <a:endCxn id="25" idx="2"/>
          </p:cNvCxnSpPr>
          <p:nvPr/>
        </p:nvCxnSpPr>
        <p:spPr>
          <a:xfrm>
            <a:off x="8739188" y="2606675"/>
            <a:ext cx="1071562" cy="1588"/>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5" idx="3"/>
            <a:endCxn id="26" idx="7"/>
          </p:cNvCxnSpPr>
          <p:nvPr/>
        </p:nvCxnSpPr>
        <p:spPr>
          <a:xfrm rot="5400000">
            <a:off x="9451975" y="2784475"/>
            <a:ext cx="431800" cy="431800"/>
          </a:xfrm>
          <a:prstGeom prst="straightConnector1">
            <a:avLst/>
          </a:prstGeom>
          <a:ln w="19050">
            <a:tailEnd type="arrow" w="lg" len="lg"/>
          </a:ln>
        </p:spPr>
        <p:style>
          <a:lnRef idx="1">
            <a:schemeClr val="accent1"/>
          </a:lnRef>
          <a:fillRef idx="0">
            <a:schemeClr val="accent1"/>
          </a:fillRef>
          <a:effectRef idx="0">
            <a:schemeClr val="accent1"/>
          </a:effectRef>
          <a:fontRef idx="minor">
            <a:schemeClr val="tx1"/>
          </a:fontRef>
        </p:style>
      </p:cxnSp>
      <p:sp>
        <p:nvSpPr>
          <p:cNvPr id="4111" name="TextBox 22"/>
          <p:cNvSpPr txBox="1">
            <a:spLocks noChangeArrowheads="1"/>
          </p:cNvSpPr>
          <p:nvPr/>
        </p:nvSpPr>
        <p:spPr bwMode="auto">
          <a:xfrm>
            <a:off x="9096375" y="22860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1</a:t>
            </a:r>
            <a:endParaRPr lang="zh-CN" altLang="en-US" b="0"/>
          </a:p>
        </p:txBody>
      </p:sp>
      <p:sp>
        <p:nvSpPr>
          <p:cNvPr id="4112" name="TextBox 24"/>
          <p:cNvSpPr txBox="1">
            <a:spLocks noChangeArrowheads="1"/>
          </p:cNvSpPr>
          <p:nvPr/>
        </p:nvSpPr>
        <p:spPr bwMode="auto">
          <a:xfrm>
            <a:off x="9667876" y="1928814"/>
            <a:ext cx="504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0.5</a:t>
            </a:r>
            <a:endParaRPr lang="zh-CN" altLang="en-US" b="0"/>
          </a:p>
        </p:txBody>
      </p:sp>
      <p:cxnSp>
        <p:nvCxnSpPr>
          <p:cNvPr id="42" name="直接箭头连接符 41"/>
          <p:cNvCxnSpPr>
            <a:stCxn id="25" idx="1"/>
            <a:endCxn id="23" idx="5"/>
          </p:cNvCxnSpPr>
          <p:nvPr/>
        </p:nvCxnSpPr>
        <p:spPr>
          <a:xfrm rot="16200000" flipV="1">
            <a:off x="9416256" y="1962944"/>
            <a:ext cx="503238" cy="431800"/>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4114" name="TextBox 24"/>
          <p:cNvSpPr txBox="1">
            <a:spLocks noChangeArrowheads="1"/>
          </p:cNvSpPr>
          <p:nvPr/>
        </p:nvSpPr>
        <p:spPr bwMode="auto">
          <a:xfrm>
            <a:off x="9667876" y="2928939"/>
            <a:ext cx="504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0.5</a:t>
            </a:r>
            <a:endParaRPr lang="zh-CN" altLang="en-US" b="0"/>
          </a:p>
        </p:txBody>
      </p:sp>
      <p:sp>
        <p:nvSpPr>
          <p:cNvPr id="4115" name="TextBox 23"/>
          <p:cNvSpPr txBox="1">
            <a:spLocks noChangeArrowheads="1"/>
          </p:cNvSpPr>
          <p:nvPr/>
        </p:nvSpPr>
        <p:spPr bwMode="auto">
          <a:xfrm>
            <a:off x="8640764" y="1928814"/>
            <a:ext cx="312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1</a:t>
            </a:r>
            <a:endParaRPr lang="zh-CN" altLang="en-US" b="0"/>
          </a:p>
        </p:txBody>
      </p:sp>
    </p:spTree>
    <p:extLst>
      <p:ext uri="{BB962C8B-B14F-4D97-AF65-F5344CB8AC3E}">
        <p14:creationId xmlns:p14="http://schemas.microsoft.com/office/powerpoint/2010/main" val="370459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with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p:cTn id="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8" dur="5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rtlCol="0" anchor="ctr" anchorCtr="0" compatLnSpc="1">
            <a:prstTxWarp prst="textNoShape">
              <a:avLst/>
            </a:prstTxWarp>
            <a:normAutofit/>
          </a:bodyPr>
          <a:lstStyle/>
          <a:p>
            <a:pPr eaLnBrk="1" hangingPunct="1">
              <a:defRPr/>
            </a:pPr>
            <a:r>
              <a:rPr lang="zh-CN" altLang="en-US" b="1" dirty="0">
                <a:effectLst>
                  <a:outerShdw blurRad="38100" dist="38100" dir="2700000" algn="tl">
                    <a:srgbClr val="C0C0C0"/>
                  </a:outerShdw>
                </a:effectLst>
              </a:rPr>
              <a:t>引入模型</a:t>
            </a:r>
          </a:p>
        </p:txBody>
      </p:sp>
      <p:sp>
        <p:nvSpPr>
          <p:cNvPr id="19459" name="内容占位符 2"/>
          <p:cNvSpPr>
            <a:spLocks noGrp="1"/>
          </p:cNvSpPr>
          <p:nvPr>
            <p:ph idx="1"/>
          </p:nvPr>
        </p:nvSpPr>
        <p:spPr>
          <a:xfrm>
            <a:off x="838200" y="1825625"/>
            <a:ext cx="6357938" cy="4351338"/>
          </a:xfrm>
        </p:spPr>
        <p:txBody>
          <a:bodyPr/>
          <a:lstStyle/>
          <a:p>
            <a:pPr eaLnBrk="1" hangingPunct="1"/>
            <a:r>
              <a:rPr lang="zh-CN" altLang="en-US" dirty="0"/>
              <a:t>所以对于一般的有向图，可　　　　　　以设</a:t>
            </a:r>
            <a:r>
              <a:rPr lang="en-US" altLang="zh-CN" i="1" dirty="0" err="1"/>
              <a:t>F</a:t>
            </a:r>
            <a:r>
              <a:rPr lang="en-US" altLang="zh-CN" i="1" baseline="-25000" dirty="0" err="1"/>
              <a:t>i</a:t>
            </a:r>
            <a:r>
              <a:rPr lang="en-US" altLang="zh-CN" baseline="-25000" dirty="0" err="1"/>
              <a:t>,</a:t>
            </a:r>
            <a:r>
              <a:rPr lang="en-US" altLang="zh-CN" i="1" baseline="-25000" dirty="0" err="1"/>
              <a:t>j</a:t>
            </a:r>
            <a:r>
              <a:rPr lang="zh-CN" altLang="en-US" dirty="0"/>
              <a:t>为从顶点</a:t>
            </a:r>
            <a:r>
              <a:rPr lang="en-US" altLang="zh-CN" i="1" dirty="0" err="1"/>
              <a:t>i</a:t>
            </a:r>
            <a:r>
              <a:rPr lang="zh-CN" altLang="en-US" dirty="0"/>
              <a:t>出发，经　　　　　　过</a:t>
            </a:r>
            <a:r>
              <a:rPr lang="en-US" altLang="zh-CN" i="1" dirty="0"/>
              <a:t>j</a:t>
            </a:r>
            <a:r>
              <a:rPr lang="zh-CN" altLang="en-US" dirty="0"/>
              <a:t>步所走路径的路径权　　　　　　期望。</a:t>
            </a:r>
            <a:endParaRPr lang="en-US" altLang="zh-CN" sz="2500" dirty="0"/>
          </a:p>
          <a:p>
            <a:pPr eaLnBrk="1" hangingPunct="1"/>
            <a:endParaRPr lang="en-US" altLang="zh-CN" sz="700" dirty="0"/>
          </a:p>
          <a:p>
            <a:pPr eaLnBrk="1" hangingPunct="1"/>
            <a:r>
              <a:rPr lang="zh-CN" altLang="en-US" dirty="0"/>
              <a:t>那么有：</a:t>
            </a:r>
            <a:endParaRPr lang="en-US" altLang="zh-CN" dirty="0"/>
          </a:p>
          <a:p>
            <a:pPr eaLnBrk="1" hangingPunct="1"/>
            <a:endParaRPr lang="en-US" altLang="zh-CN" dirty="0"/>
          </a:p>
          <a:p>
            <a:pPr eaLnBrk="1" hangingPunct="1">
              <a:buFont typeface="Wingdings 2" panose="05020102010507070707" pitchFamily="18" charset="2"/>
              <a:buNone/>
            </a:pPr>
            <a:r>
              <a:rPr lang="zh-CN" altLang="en-US" sz="2400" dirty="0"/>
              <a:t>　</a:t>
            </a:r>
            <a:r>
              <a:rPr lang="zh-CN" altLang="en-US" dirty="0"/>
              <a:t>当</a:t>
            </a:r>
            <a:r>
              <a:rPr lang="en-US" altLang="zh-CN" i="1" dirty="0"/>
              <a:t>j</a:t>
            </a:r>
            <a:r>
              <a:rPr lang="en-US" altLang="zh-CN" dirty="0"/>
              <a:t> &gt; 0</a:t>
            </a:r>
            <a:r>
              <a:rPr lang="zh-CN" altLang="en-US" dirty="0"/>
              <a:t>时</a:t>
            </a:r>
          </a:p>
        </p:txBody>
      </p:sp>
      <p:sp>
        <p:nvSpPr>
          <p:cNvPr id="5126"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b="0">
              <a:latin typeface="Gill Sans MT" pitchFamily="34" charset="0"/>
              <a:ea typeface="华文中宋" panose="02010600040101010101" pitchFamily="2" charset="-122"/>
            </a:endParaRPr>
          </a:p>
        </p:txBody>
      </p:sp>
      <p:sp>
        <p:nvSpPr>
          <p:cNvPr id="5127" name="Rectangle 1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b="0"/>
          </a:p>
        </p:txBody>
      </p:sp>
      <p:graphicFrame>
        <p:nvGraphicFramePr>
          <p:cNvPr id="19474" name="Object 18"/>
          <p:cNvGraphicFramePr>
            <a:graphicFrameLocks noChangeAspect="1"/>
          </p:cNvGraphicFramePr>
          <p:nvPr/>
        </p:nvGraphicFramePr>
        <p:xfrm>
          <a:off x="3452814" y="4214814"/>
          <a:ext cx="1463675" cy="642937"/>
        </p:xfrm>
        <a:graphic>
          <a:graphicData uri="http://schemas.openxmlformats.org/presentationml/2006/ole">
            <mc:AlternateContent xmlns:mc="http://schemas.openxmlformats.org/markup-compatibility/2006">
              <mc:Choice xmlns:v="urn:schemas-microsoft-com:vml" Requires="v">
                <p:oleObj spid="_x0000_s4122" name="公式" r:id="rId4" imgW="545760" imgH="241200" progId="Equation.3">
                  <p:embed/>
                </p:oleObj>
              </mc:Choice>
              <mc:Fallback>
                <p:oleObj name="公式" r:id="rId4" imgW="545760" imgH="241200" progId="Equation.3">
                  <p:embed/>
                  <p:pic>
                    <p:nvPicPr>
                      <p:cNvPr id="19474"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2814" y="4214814"/>
                        <a:ext cx="1463675"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8" name="Rectangle 21"/>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b="0"/>
          </a:p>
        </p:txBody>
      </p:sp>
      <p:graphicFrame>
        <p:nvGraphicFramePr>
          <p:cNvPr id="19479" name="Object 23"/>
          <p:cNvGraphicFramePr>
            <a:graphicFrameLocks noChangeAspect="1"/>
          </p:cNvGraphicFramePr>
          <p:nvPr/>
        </p:nvGraphicFramePr>
        <p:xfrm>
          <a:off x="3538539" y="5429251"/>
          <a:ext cx="3857625" cy="949325"/>
        </p:xfrm>
        <a:graphic>
          <a:graphicData uri="http://schemas.openxmlformats.org/presentationml/2006/ole">
            <mc:AlternateContent xmlns:mc="http://schemas.openxmlformats.org/markup-compatibility/2006">
              <mc:Choice xmlns:v="urn:schemas-microsoft-com:vml" Requires="v">
                <p:oleObj spid="_x0000_s4123" name="公式" r:id="rId6" imgW="1434960" imgH="355320" progId="Equation.3">
                  <p:embed/>
                </p:oleObj>
              </mc:Choice>
              <mc:Fallback>
                <p:oleObj name="公式" r:id="rId6" imgW="1434960" imgH="355320" progId="Equation.3">
                  <p:embed/>
                  <p:pic>
                    <p:nvPicPr>
                      <p:cNvPr id="19479"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8539" y="5429251"/>
                        <a:ext cx="3857625"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椭圆 39"/>
          <p:cNvSpPr/>
          <p:nvPr/>
        </p:nvSpPr>
        <p:spPr>
          <a:xfrm>
            <a:off x="9024938" y="1500188"/>
            <a:ext cx="500062" cy="50006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1</a:t>
            </a:r>
            <a:endParaRPr lang="zh-CN" altLang="en-US" dirty="0">
              <a:solidFill>
                <a:schemeClr val="accent6">
                  <a:lumMod val="50000"/>
                </a:schemeClr>
              </a:solidFill>
            </a:endParaRPr>
          </a:p>
        </p:txBody>
      </p:sp>
      <p:sp>
        <p:nvSpPr>
          <p:cNvPr id="41" name="椭圆 40"/>
          <p:cNvSpPr/>
          <p:nvPr/>
        </p:nvSpPr>
        <p:spPr>
          <a:xfrm>
            <a:off x="8239126" y="2357438"/>
            <a:ext cx="500063" cy="50006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2</a:t>
            </a:r>
            <a:endParaRPr lang="zh-CN" altLang="en-US" dirty="0">
              <a:solidFill>
                <a:schemeClr val="accent6">
                  <a:lumMod val="50000"/>
                </a:schemeClr>
              </a:solidFill>
            </a:endParaRPr>
          </a:p>
        </p:txBody>
      </p:sp>
      <p:sp>
        <p:nvSpPr>
          <p:cNvPr id="42" name="椭圆 41"/>
          <p:cNvSpPr/>
          <p:nvPr/>
        </p:nvSpPr>
        <p:spPr>
          <a:xfrm>
            <a:off x="9810751" y="2357438"/>
            <a:ext cx="500063" cy="50006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3</a:t>
            </a:r>
            <a:endParaRPr lang="zh-CN" altLang="en-US" dirty="0">
              <a:solidFill>
                <a:schemeClr val="accent6">
                  <a:lumMod val="50000"/>
                </a:schemeClr>
              </a:solidFill>
            </a:endParaRPr>
          </a:p>
        </p:txBody>
      </p:sp>
      <p:sp>
        <p:nvSpPr>
          <p:cNvPr id="43" name="椭圆 42"/>
          <p:cNvSpPr/>
          <p:nvPr/>
        </p:nvSpPr>
        <p:spPr>
          <a:xfrm>
            <a:off x="9024938" y="3143251"/>
            <a:ext cx="500062" cy="50006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4</a:t>
            </a:r>
            <a:endParaRPr lang="zh-CN" altLang="en-US" dirty="0">
              <a:solidFill>
                <a:schemeClr val="accent6">
                  <a:lumMod val="50000"/>
                </a:schemeClr>
              </a:solidFill>
            </a:endParaRPr>
          </a:p>
        </p:txBody>
      </p:sp>
      <p:cxnSp>
        <p:nvCxnSpPr>
          <p:cNvPr id="44" name="直接箭头连接符 43"/>
          <p:cNvCxnSpPr>
            <a:stCxn id="40" idx="3"/>
            <a:endCxn id="41" idx="7"/>
          </p:cNvCxnSpPr>
          <p:nvPr/>
        </p:nvCxnSpPr>
        <p:spPr>
          <a:xfrm rot="5400000">
            <a:off x="8630444" y="1962944"/>
            <a:ext cx="503238" cy="431800"/>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41" idx="6"/>
            <a:endCxn id="42" idx="2"/>
          </p:cNvCxnSpPr>
          <p:nvPr/>
        </p:nvCxnSpPr>
        <p:spPr>
          <a:xfrm>
            <a:off x="8739188" y="2606675"/>
            <a:ext cx="1071562" cy="1588"/>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42" idx="3"/>
            <a:endCxn id="43" idx="7"/>
          </p:cNvCxnSpPr>
          <p:nvPr/>
        </p:nvCxnSpPr>
        <p:spPr>
          <a:xfrm rot="5400000">
            <a:off x="9451975" y="2784475"/>
            <a:ext cx="431800" cy="431800"/>
          </a:xfrm>
          <a:prstGeom prst="straightConnector1">
            <a:avLst/>
          </a:prstGeom>
          <a:ln w="19050">
            <a:tailEnd type="arrow" w="lg" len="lg"/>
          </a:ln>
        </p:spPr>
        <p:style>
          <a:lnRef idx="1">
            <a:schemeClr val="accent1"/>
          </a:lnRef>
          <a:fillRef idx="0">
            <a:schemeClr val="accent1"/>
          </a:fillRef>
          <a:effectRef idx="0">
            <a:schemeClr val="accent1"/>
          </a:effectRef>
          <a:fontRef idx="minor">
            <a:schemeClr val="tx1"/>
          </a:fontRef>
        </p:style>
      </p:cxnSp>
      <p:sp>
        <p:nvSpPr>
          <p:cNvPr id="5136" name="TextBox 22"/>
          <p:cNvSpPr txBox="1">
            <a:spLocks noChangeArrowheads="1"/>
          </p:cNvSpPr>
          <p:nvPr/>
        </p:nvSpPr>
        <p:spPr bwMode="auto">
          <a:xfrm>
            <a:off x="9096375" y="22860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1</a:t>
            </a:r>
            <a:endParaRPr lang="zh-CN" altLang="en-US" b="0"/>
          </a:p>
        </p:txBody>
      </p:sp>
      <p:sp>
        <p:nvSpPr>
          <p:cNvPr id="5137" name="TextBox 24"/>
          <p:cNvSpPr txBox="1">
            <a:spLocks noChangeArrowheads="1"/>
          </p:cNvSpPr>
          <p:nvPr/>
        </p:nvSpPr>
        <p:spPr bwMode="auto">
          <a:xfrm>
            <a:off x="9667876" y="1928814"/>
            <a:ext cx="504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0.5</a:t>
            </a:r>
            <a:endParaRPr lang="zh-CN" altLang="en-US" b="0"/>
          </a:p>
        </p:txBody>
      </p:sp>
      <p:cxnSp>
        <p:nvCxnSpPr>
          <p:cNvPr id="58" name="直接箭头连接符 57"/>
          <p:cNvCxnSpPr>
            <a:stCxn id="42" idx="1"/>
            <a:endCxn id="40" idx="5"/>
          </p:cNvCxnSpPr>
          <p:nvPr/>
        </p:nvCxnSpPr>
        <p:spPr>
          <a:xfrm rot="16200000" flipV="1">
            <a:off x="9416256" y="1962944"/>
            <a:ext cx="503238" cy="431800"/>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5139" name="TextBox 24"/>
          <p:cNvSpPr txBox="1">
            <a:spLocks noChangeArrowheads="1"/>
          </p:cNvSpPr>
          <p:nvPr/>
        </p:nvSpPr>
        <p:spPr bwMode="auto">
          <a:xfrm>
            <a:off x="9667876" y="2928939"/>
            <a:ext cx="504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0.5</a:t>
            </a:r>
            <a:endParaRPr lang="zh-CN" altLang="en-US" b="0"/>
          </a:p>
        </p:txBody>
      </p:sp>
      <p:sp>
        <p:nvSpPr>
          <p:cNvPr id="5140" name="TextBox 23"/>
          <p:cNvSpPr txBox="1">
            <a:spLocks noChangeArrowheads="1"/>
          </p:cNvSpPr>
          <p:nvPr/>
        </p:nvSpPr>
        <p:spPr bwMode="auto">
          <a:xfrm>
            <a:off x="8640764" y="1928814"/>
            <a:ext cx="312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1</a:t>
            </a:r>
            <a:endParaRPr lang="zh-CN" altLang="en-US" b="0"/>
          </a:p>
        </p:txBody>
      </p:sp>
    </p:spTree>
    <p:extLst>
      <p:ext uri="{BB962C8B-B14F-4D97-AF65-F5344CB8AC3E}">
        <p14:creationId xmlns:p14="http://schemas.microsoft.com/office/powerpoint/2010/main" val="144606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p:cTn id="7" dur="500" fill="hold"/>
                                        <p:tgtEl>
                                          <p:spTgt spid="1945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945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9459">
                                            <p:txEl>
                                              <p:pRg st="2" end="2"/>
                                            </p:txEl>
                                          </p:spTgt>
                                        </p:tgtEl>
                                        <p:attrNameLst>
                                          <p:attrName>style.visibility</p:attrName>
                                        </p:attrNameLst>
                                      </p:cBhvr>
                                      <p:to>
                                        <p:strVal val="visible"/>
                                      </p:to>
                                    </p:set>
                                    <p:anim calcmode="lin" valueType="num">
                                      <p:cBhvr>
                                        <p:cTn id="13" dur="500" fill="hold"/>
                                        <p:tgtEl>
                                          <p:spTgt spid="19459">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19459">
                                            <p:txEl>
                                              <p:pRg st="2" end="2"/>
                                            </p:txEl>
                                          </p:spTgt>
                                        </p:tgtEl>
                                        <p:attrNameLst>
                                          <p:attrName>ppt_h</p:attrName>
                                        </p:attrNameLst>
                                      </p:cBhvr>
                                      <p:tavLst>
                                        <p:tav tm="0">
                                          <p:val>
                                            <p:strVal val="#ppt_h"/>
                                          </p:val>
                                        </p:tav>
                                        <p:tav tm="100000">
                                          <p:val>
                                            <p:strVal val="#ppt_h"/>
                                          </p:val>
                                        </p:tav>
                                      </p:tavLst>
                                    </p:anim>
                                  </p:childTnLst>
                                </p:cTn>
                              </p:par>
                              <p:par>
                                <p:cTn id="15" presetID="17" presetClass="entr" presetSubtype="10" fill="hold" nodeType="withEffect">
                                  <p:stCondLst>
                                    <p:cond delay="400"/>
                                  </p:stCondLst>
                                  <p:childTnLst>
                                    <p:set>
                                      <p:cBhvr>
                                        <p:cTn id="16" dur="1" fill="hold">
                                          <p:stCondLst>
                                            <p:cond delay="0"/>
                                          </p:stCondLst>
                                        </p:cTn>
                                        <p:tgtEl>
                                          <p:spTgt spid="19474"/>
                                        </p:tgtEl>
                                        <p:attrNameLst>
                                          <p:attrName>style.visibility</p:attrName>
                                        </p:attrNameLst>
                                      </p:cBhvr>
                                      <p:to>
                                        <p:strVal val="visible"/>
                                      </p:to>
                                    </p:set>
                                    <p:anim calcmode="lin" valueType="num">
                                      <p:cBhvr>
                                        <p:cTn id="17" dur="500" fill="hold"/>
                                        <p:tgtEl>
                                          <p:spTgt spid="19474"/>
                                        </p:tgtEl>
                                        <p:attrNameLst>
                                          <p:attrName>ppt_w</p:attrName>
                                        </p:attrNameLst>
                                      </p:cBhvr>
                                      <p:tavLst>
                                        <p:tav tm="0">
                                          <p:val>
                                            <p:fltVal val="0"/>
                                          </p:val>
                                        </p:tav>
                                        <p:tav tm="100000">
                                          <p:val>
                                            <p:strVal val="#ppt_w"/>
                                          </p:val>
                                        </p:tav>
                                      </p:tavLst>
                                    </p:anim>
                                    <p:anim calcmode="lin" valueType="num">
                                      <p:cBhvr>
                                        <p:cTn id="18" dur="500" fill="hold"/>
                                        <p:tgtEl>
                                          <p:spTgt spid="19474"/>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 calcmode="lin" valueType="num">
                                      <p:cBhvr>
                                        <p:cTn id="23" dur="500" fill="hold"/>
                                        <p:tgtEl>
                                          <p:spTgt spid="19459">
                                            <p:txEl>
                                              <p:pRg st="4" end="4"/>
                                            </p:txEl>
                                          </p:spTgt>
                                        </p:tgtEl>
                                        <p:attrNameLst>
                                          <p:attrName>ppt_w</p:attrName>
                                        </p:attrNameLst>
                                      </p:cBhvr>
                                      <p:tavLst>
                                        <p:tav tm="0">
                                          <p:val>
                                            <p:fltVal val="0"/>
                                          </p:val>
                                        </p:tav>
                                        <p:tav tm="100000">
                                          <p:val>
                                            <p:strVal val="#ppt_w"/>
                                          </p:val>
                                        </p:tav>
                                      </p:tavLst>
                                    </p:anim>
                                    <p:anim calcmode="lin" valueType="num">
                                      <p:cBhvr>
                                        <p:cTn id="24" dur="500" fill="hold"/>
                                        <p:tgtEl>
                                          <p:spTgt spid="19459">
                                            <p:txEl>
                                              <p:pRg st="4" end="4"/>
                                            </p:txEl>
                                          </p:spTgt>
                                        </p:tgtEl>
                                        <p:attrNameLst>
                                          <p:attrName>ppt_h</p:attrName>
                                        </p:attrNameLst>
                                      </p:cBhvr>
                                      <p:tavLst>
                                        <p:tav tm="0">
                                          <p:val>
                                            <p:strVal val="#ppt_h"/>
                                          </p:val>
                                        </p:tav>
                                        <p:tav tm="100000">
                                          <p:val>
                                            <p:strVal val="#ppt_h"/>
                                          </p:val>
                                        </p:tav>
                                      </p:tavLst>
                                    </p:anim>
                                  </p:childTnLst>
                                </p:cTn>
                              </p:par>
                              <p:par>
                                <p:cTn id="25" presetID="17" presetClass="entr" presetSubtype="10" fill="hold" nodeType="withEffect">
                                  <p:stCondLst>
                                    <p:cond delay="400"/>
                                  </p:stCondLst>
                                  <p:childTnLst>
                                    <p:set>
                                      <p:cBhvr>
                                        <p:cTn id="26" dur="1" fill="hold">
                                          <p:stCondLst>
                                            <p:cond delay="0"/>
                                          </p:stCondLst>
                                        </p:cTn>
                                        <p:tgtEl>
                                          <p:spTgt spid="19479"/>
                                        </p:tgtEl>
                                        <p:attrNameLst>
                                          <p:attrName>style.visibility</p:attrName>
                                        </p:attrNameLst>
                                      </p:cBhvr>
                                      <p:to>
                                        <p:strVal val="visible"/>
                                      </p:to>
                                    </p:set>
                                    <p:anim calcmode="lin" valueType="num">
                                      <p:cBhvr>
                                        <p:cTn id="27" dur="500" fill="hold"/>
                                        <p:tgtEl>
                                          <p:spTgt spid="19479"/>
                                        </p:tgtEl>
                                        <p:attrNameLst>
                                          <p:attrName>ppt_w</p:attrName>
                                        </p:attrNameLst>
                                      </p:cBhvr>
                                      <p:tavLst>
                                        <p:tav tm="0">
                                          <p:val>
                                            <p:fltVal val="0"/>
                                          </p:val>
                                        </p:tav>
                                        <p:tav tm="100000">
                                          <p:val>
                                            <p:strVal val="#ppt_w"/>
                                          </p:val>
                                        </p:tav>
                                      </p:tavLst>
                                    </p:anim>
                                    <p:anim calcmode="lin" valueType="num">
                                      <p:cBhvr>
                                        <p:cTn id="28" dur="500" fill="hold"/>
                                        <p:tgtEl>
                                          <p:spTgt spid="1947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rtlCol="0" anchor="ctr" anchorCtr="0" compatLnSpc="1">
            <a:prstTxWarp prst="textNoShape">
              <a:avLst/>
            </a:prstTxWarp>
            <a:normAutofit/>
          </a:bodyPr>
          <a:lstStyle/>
          <a:p>
            <a:pPr eaLnBrk="1" hangingPunct="1">
              <a:defRPr/>
            </a:pPr>
            <a:r>
              <a:rPr lang="zh-CN" altLang="en-US" b="1" dirty="0">
                <a:effectLst>
                  <a:outerShdw blurRad="38100" dist="38100" dir="2700000" algn="tl">
                    <a:srgbClr val="C0C0C0"/>
                  </a:outerShdw>
                </a:effectLst>
              </a:rPr>
              <a:t>引入模型</a:t>
            </a:r>
          </a:p>
        </p:txBody>
      </p:sp>
      <p:sp>
        <p:nvSpPr>
          <p:cNvPr id="19459" name="内容占位符 2"/>
          <p:cNvSpPr>
            <a:spLocks noGrp="1"/>
          </p:cNvSpPr>
          <p:nvPr>
            <p:ph idx="1"/>
          </p:nvPr>
        </p:nvSpPr>
        <p:spPr>
          <a:xfrm>
            <a:off x="838200" y="1825625"/>
            <a:ext cx="5047445" cy="4351338"/>
          </a:xfrm>
        </p:spPr>
        <p:txBody>
          <a:bodyPr/>
          <a:lstStyle/>
          <a:p>
            <a:pPr eaLnBrk="1" hangingPunct="1"/>
            <a:r>
              <a:rPr lang="zh-CN" altLang="en-US"/>
              <a:t>所以对于一般的情况，可　　　　　　以设</a:t>
            </a:r>
            <a:r>
              <a:rPr lang="en-US" altLang="zh-CN" i="1" dirty="0" err="1"/>
              <a:t>F</a:t>
            </a:r>
            <a:r>
              <a:rPr lang="en-US" altLang="zh-CN" i="1" baseline="-25000" dirty="0" err="1"/>
              <a:t>i</a:t>
            </a:r>
            <a:r>
              <a:rPr lang="en-US" altLang="zh-CN" baseline="-25000" dirty="0" err="1"/>
              <a:t>,</a:t>
            </a:r>
            <a:r>
              <a:rPr lang="en-US" altLang="zh-CN" i="1" baseline="-25000" dirty="0" err="1"/>
              <a:t>j</a:t>
            </a:r>
            <a:r>
              <a:rPr lang="zh-CN" altLang="en-US" dirty="0"/>
              <a:t>为从顶点</a:t>
            </a:r>
            <a:r>
              <a:rPr lang="en-US" altLang="zh-CN" i="1" dirty="0" err="1"/>
              <a:t>i</a:t>
            </a:r>
            <a:r>
              <a:rPr lang="zh-CN" altLang="en-US" dirty="0"/>
              <a:t>出发，经　　　　　　过</a:t>
            </a:r>
            <a:r>
              <a:rPr lang="en-US" altLang="zh-CN" i="1" dirty="0"/>
              <a:t>j</a:t>
            </a:r>
            <a:r>
              <a:rPr lang="zh-CN" altLang="en-US" dirty="0"/>
              <a:t>步所走路径的路径权　　　　　　期望。</a:t>
            </a:r>
            <a:endParaRPr lang="en-US" altLang="zh-CN" sz="2500" dirty="0"/>
          </a:p>
          <a:p>
            <a:pPr eaLnBrk="1" hangingPunct="1"/>
            <a:endParaRPr lang="en-US" altLang="zh-CN" sz="700" dirty="0"/>
          </a:p>
          <a:p>
            <a:pPr eaLnBrk="1" hangingPunct="1"/>
            <a:r>
              <a:rPr lang="zh-CN" altLang="en-US" dirty="0"/>
              <a:t>那么有：</a:t>
            </a:r>
            <a:endParaRPr lang="en-US" altLang="zh-CN" dirty="0"/>
          </a:p>
          <a:p>
            <a:pPr eaLnBrk="1" hangingPunct="1"/>
            <a:endParaRPr lang="en-US" altLang="zh-CN" dirty="0"/>
          </a:p>
          <a:p>
            <a:pPr eaLnBrk="1" hangingPunct="1">
              <a:buFont typeface="Wingdings 2" panose="05020102010507070707" pitchFamily="18" charset="2"/>
              <a:buNone/>
            </a:pPr>
            <a:r>
              <a:rPr lang="zh-CN" altLang="en-US" sz="2400" dirty="0"/>
              <a:t>　</a:t>
            </a:r>
            <a:r>
              <a:rPr lang="zh-CN" altLang="en-US" dirty="0"/>
              <a:t>当</a:t>
            </a:r>
            <a:r>
              <a:rPr lang="en-US" altLang="zh-CN" i="1" dirty="0"/>
              <a:t>j</a:t>
            </a:r>
            <a:r>
              <a:rPr lang="en-US" altLang="zh-CN" dirty="0"/>
              <a:t> &gt; 0</a:t>
            </a:r>
            <a:r>
              <a:rPr lang="zh-CN" altLang="en-US" dirty="0"/>
              <a:t>时</a:t>
            </a:r>
          </a:p>
        </p:txBody>
      </p:sp>
      <p:sp>
        <p:nvSpPr>
          <p:cNvPr id="6150"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b="0">
              <a:latin typeface="Gill Sans MT" pitchFamily="34" charset="0"/>
              <a:ea typeface="华文中宋" panose="02010600040101010101" pitchFamily="2" charset="-122"/>
            </a:endParaRPr>
          </a:p>
        </p:txBody>
      </p:sp>
      <p:sp>
        <p:nvSpPr>
          <p:cNvPr id="6151" name="Rectangle 1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b="0"/>
          </a:p>
        </p:txBody>
      </p:sp>
      <p:graphicFrame>
        <p:nvGraphicFramePr>
          <p:cNvPr id="19474" name="Object 2"/>
          <p:cNvGraphicFramePr>
            <a:graphicFrameLocks noChangeAspect="1"/>
          </p:cNvGraphicFramePr>
          <p:nvPr/>
        </p:nvGraphicFramePr>
        <p:xfrm>
          <a:off x="3452814" y="4221164"/>
          <a:ext cx="1463675" cy="642937"/>
        </p:xfrm>
        <a:graphic>
          <a:graphicData uri="http://schemas.openxmlformats.org/presentationml/2006/ole">
            <mc:AlternateContent xmlns:mc="http://schemas.openxmlformats.org/markup-compatibility/2006">
              <mc:Choice xmlns:v="urn:schemas-microsoft-com:vml" Requires="v">
                <p:oleObj spid="_x0000_s5146" name="公式" r:id="rId4" imgW="545760" imgH="241200" progId="Equation.3">
                  <p:embed/>
                </p:oleObj>
              </mc:Choice>
              <mc:Fallback>
                <p:oleObj name="公式" r:id="rId4" imgW="545760" imgH="241200" progId="Equation.3">
                  <p:embed/>
                  <p:pic>
                    <p:nvPicPr>
                      <p:cNvPr id="194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2814" y="4221164"/>
                        <a:ext cx="1463675"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2" name="Rectangle 21"/>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b="0"/>
          </a:p>
        </p:txBody>
      </p:sp>
      <p:graphicFrame>
        <p:nvGraphicFramePr>
          <p:cNvPr id="19476" name="Object 3"/>
          <p:cNvGraphicFramePr>
            <a:graphicFrameLocks noChangeAspect="1"/>
          </p:cNvGraphicFramePr>
          <p:nvPr/>
        </p:nvGraphicFramePr>
        <p:xfrm>
          <a:off x="3538539" y="5429251"/>
          <a:ext cx="3857625" cy="949325"/>
        </p:xfrm>
        <a:graphic>
          <a:graphicData uri="http://schemas.openxmlformats.org/presentationml/2006/ole">
            <mc:AlternateContent xmlns:mc="http://schemas.openxmlformats.org/markup-compatibility/2006">
              <mc:Choice xmlns:v="urn:schemas-microsoft-com:vml" Requires="v">
                <p:oleObj spid="_x0000_s5147" name="公式" r:id="rId6" imgW="1434960" imgH="355320" progId="Equation.3">
                  <p:embed/>
                </p:oleObj>
              </mc:Choice>
              <mc:Fallback>
                <p:oleObj name="公式" r:id="rId6" imgW="1434960" imgH="355320" progId="Equation.3">
                  <p:embed/>
                  <p:pic>
                    <p:nvPicPr>
                      <p:cNvPr id="19476"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8539" y="5429251"/>
                        <a:ext cx="3857625"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内容占位符 2"/>
          <p:cNvSpPr txBox="1">
            <a:spLocks/>
          </p:cNvSpPr>
          <p:nvPr/>
        </p:nvSpPr>
        <p:spPr bwMode="auto">
          <a:xfrm>
            <a:off x="2959100" y="1446213"/>
            <a:ext cx="7499350" cy="4800600"/>
          </a:xfrm>
          <a:prstGeom prst="rect">
            <a:avLst/>
          </a:prstGeom>
          <a:noFill/>
          <a:ln w="9525">
            <a:noFill/>
            <a:miter lim="800000"/>
            <a:headEnd/>
            <a:tailEnd/>
          </a:ln>
        </p:spPr>
        <p:txBody>
          <a:bodyPr/>
          <a:lstStyle/>
          <a:p>
            <a:pPr marL="365125" indent="-282575">
              <a:spcBef>
                <a:spcPts val="600"/>
              </a:spcBef>
              <a:buClr>
                <a:schemeClr val="accent1"/>
              </a:buClr>
              <a:buSzPct val="80000"/>
              <a:buFont typeface="Wingdings 2" pitchFamily="18" charset="2"/>
              <a:buChar char=""/>
              <a:defRPr/>
            </a:pPr>
            <a:endParaRPr lang="en-US" altLang="zh-CN" sz="3200" dirty="0"/>
          </a:p>
          <a:p>
            <a:pPr marL="365125" indent="-282575">
              <a:spcBef>
                <a:spcPts val="600"/>
              </a:spcBef>
              <a:buClr>
                <a:schemeClr val="accent1"/>
              </a:buClr>
              <a:buSzPct val="80000"/>
              <a:buFont typeface="Wingdings 2" pitchFamily="18" charset="2"/>
              <a:buChar char=""/>
              <a:defRPr/>
            </a:pPr>
            <a:endParaRPr lang="en-US" altLang="zh-CN" sz="3200" dirty="0"/>
          </a:p>
          <a:p>
            <a:pPr marL="365125" indent="-282575" eaLnBrk="0" hangingPunct="0">
              <a:spcBef>
                <a:spcPts val="600"/>
              </a:spcBef>
              <a:buClr>
                <a:schemeClr val="accent1"/>
              </a:buClr>
              <a:buSzPct val="80000"/>
              <a:buFont typeface="Wingdings 2" pitchFamily="18" charset="2"/>
              <a:buChar char=""/>
              <a:defRPr/>
            </a:pPr>
            <a:r>
              <a:rPr lang="zh-CN" altLang="en-US" sz="3200" dirty="0"/>
              <a:t>若</a:t>
            </a:r>
            <a:r>
              <a:rPr lang="en-US" altLang="zh-CN" sz="3200" i="1" dirty="0" err="1"/>
              <a:t>F</a:t>
            </a:r>
            <a:r>
              <a:rPr lang="en-US" altLang="zh-CN" sz="3200" i="1" baseline="-25000" dirty="0" err="1"/>
              <a:t>i</a:t>
            </a:r>
            <a:r>
              <a:rPr lang="en-US" altLang="zh-CN" sz="3200" baseline="-25000" dirty="0" err="1"/>
              <a:t>,</a:t>
            </a:r>
            <a:r>
              <a:rPr lang="en-US" altLang="zh-CN" sz="3200" i="1" baseline="-25000" dirty="0" err="1"/>
              <a:t>j</a:t>
            </a:r>
            <a:r>
              <a:rPr lang="zh-CN" altLang="en-US" sz="3200" dirty="0"/>
              <a:t>当</a:t>
            </a:r>
            <a:r>
              <a:rPr lang="en-US" sz="3200" dirty="0"/>
              <a:t> </a:t>
            </a:r>
            <a:r>
              <a:rPr lang="en-US" altLang="zh-CN" sz="3200" i="1" dirty="0"/>
              <a:t>j</a:t>
            </a:r>
            <a:r>
              <a:rPr lang="zh-CN" altLang="en-US" sz="3200" i="1" dirty="0"/>
              <a:t>→∞</a:t>
            </a:r>
            <a:r>
              <a:rPr lang="zh-CN" altLang="en-US" sz="3200" dirty="0"/>
              <a:t>时收敛，设　　　　　　收敛于</a:t>
            </a:r>
            <a:r>
              <a:rPr lang="en-US" altLang="zh-CN" sz="3200" i="1" dirty="0" err="1"/>
              <a:t>F</a:t>
            </a:r>
            <a:r>
              <a:rPr lang="en-US" altLang="zh-CN" sz="3200" i="1" baseline="-25000" dirty="0" err="1"/>
              <a:t>i</a:t>
            </a:r>
            <a:endParaRPr lang="en-US" altLang="zh-CN" sz="3200" dirty="0"/>
          </a:p>
          <a:p>
            <a:pPr marL="365125" indent="-282575" eaLnBrk="0" hangingPunct="0">
              <a:spcBef>
                <a:spcPts val="600"/>
              </a:spcBef>
              <a:buClr>
                <a:schemeClr val="accent1"/>
              </a:buClr>
              <a:buSzPct val="80000"/>
              <a:buFont typeface="Wingdings 2" pitchFamily="18" charset="2"/>
              <a:buChar char=""/>
              <a:defRPr/>
            </a:pPr>
            <a:r>
              <a:rPr lang="zh-CN" altLang="en-US" sz="3200" dirty="0"/>
              <a:t>那么答案即为</a:t>
            </a:r>
            <a:r>
              <a:rPr lang="en-US" altLang="zh-CN" sz="3200" i="1" dirty="0"/>
              <a:t>F</a:t>
            </a:r>
            <a:r>
              <a:rPr lang="en-US" altLang="zh-CN" sz="3200" i="1" baseline="-25000" dirty="0"/>
              <a:t>s</a:t>
            </a:r>
            <a:r>
              <a:rPr lang="zh-CN" altLang="en-US" sz="3200" dirty="0"/>
              <a:t>。</a:t>
            </a:r>
            <a:endParaRPr lang="en-US" altLang="zh-CN" sz="3200" dirty="0"/>
          </a:p>
        </p:txBody>
      </p:sp>
      <p:sp>
        <p:nvSpPr>
          <p:cNvPr id="44" name="椭圆 43"/>
          <p:cNvSpPr/>
          <p:nvPr/>
        </p:nvSpPr>
        <p:spPr>
          <a:xfrm>
            <a:off x="9024938" y="1500188"/>
            <a:ext cx="500062" cy="50006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1</a:t>
            </a:r>
            <a:endParaRPr lang="zh-CN" altLang="en-US" dirty="0">
              <a:solidFill>
                <a:schemeClr val="accent6">
                  <a:lumMod val="50000"/>
                </a:schemeClr>
              </a:solidFill>
            </a:endParaRPr>
          </a:p>
        </p:txBody>
      </p:sp>
      <p:sp>
        <p:nvSpPr>
          <p:cNvPr id="45" name="椭圆 44"/>
          <p:cNvSpPr/>
          <p:nvPr/>
        </p:nvSpPr>
        <p:spPr>
          <a:xfrm>
            <a:off x="8239126" y="2357438"/>
            <a:ext cx="500063" cy="50006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2</a:t>
            </a:r>
            <a:endParaRPr lang="zh-CN" altLang="en-US" dirty="0">
              <a:solidFill>
                <a:schemeClr val="accent6">
                  <a:lumMod val="50000"/>
                </a:schemeClr>
              </a:solidFill>
            </a:endParaRPr>
          </a:p>
        </p:txBody>
      </p:sp>
      <p:sp>
        <p:nvSpPr>
          <p:cNvPr id="47" name="椭圆 46"/>
          <p:cNvSpPr/>
          <p:nvPr/>
        </p:nvSpPr>
        <p:spPr>
          <a:xfrm>
            <a:off x="9810751" y="2357438"/>
            <a:ext cx="500063" cy="50006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3</a:t>
            </a:r>
            <a:endParaRPr lang="zh-CN" altLang="en-US" dirty="0">
              <a:solidFill>
                <a:schemeClr val="accent6">
                  <a:lumMod val="50000"/>
                </a:schemeClr>
              </a:solidFill>
            </a:endParaRPr>
          </a:p>
        </p:txBody>
      </p:sp>
      <p:sp>
        <p:nvSpPr>
          <p:cNvPr id="48" name="椭圆 47"/>
          <p:cNvSpPr/>
          <p:nvPr/>
        </p:nvSpPr>
        <p:spPr>
          <a:xfrm>
            <a:off x="9024938" y="3143251"/>
            <a:ext cx="500062" cy="50006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4</a:t>
            </a:r>
            <a:endParaRPr lang="zh-CN" altLang="en-US" dirty="0">
              <a:solidFill>
                <a:schemeClr val="accent6">
                  <a:lumMod val="50000"/>
                </a:schemeClr>
              </a:solidFill>
            </a:endParaRPr>
          </a:p>
        </p:txBody>
      </p:sp>
      <p:cxnSp>
        <p:nvCxnSpPr>
          <p:cNvPr id="49" name="直接箭头连接符 48"/>
          <p:cNvCxnSpPr>
            <a:stCxn id="44" idx="3"/>
            <a:endCxn id="45" idx="7"/>
          </p:cNvCxnSpPr>
          <p:nvPr/>
        </p:nvCxnSpPr>
        <p:spPr>
          <a:xfrm rot="5400000">
            <a:off x="8630444" y="1962944"/>
            <a:ext cx="503238" cy="431800"/>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5" idx="6"/>
            <a:endCxn id="47" idx="2"/>
          </p:cNvCxnSpPr>
          <p:nvPr/>
        </p:nvCxnSpPr>
        <p:spPr>
          <a:xfrm>
            <a:off x="8739188" y="2606675"/>
            <a:ext cx="1071562" cy="1588"/>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47" idx="3"/>
            <a:endCxn id="48" idx="7"/>
          </p:cNvCxnSpPr>
          <p:nvPr/>
        </p:nvCxnSpPr>
        <p:spPr>
          <a:xfrm rot="5400000">
            <a:off x="9451975" y="2784475"/>
            <a:ext cx="431800" cy="431800"/>
          </a:xfrm>
          <a:prstGeom prst="straightConnector1">
            <a:avLst/>
          </a:prstGeom>
          <a:ln w="19050">
            <a:tailEnd type="arrow" w="lg" len="lg"/>
          </a:ln>
        </p:spPr>
        <p:style>
          <a:lnRef idx="1">
            <a:schemeClr val="accent1"/>
          </a:lnRef>
          <a:fillRef idx="0">
            <a:schemeClr val="accent1"/>
          </a:fillRef>
          <a:effectRef idx="0">
            <a:schemeClr val="accent1"/>
          </a:effectRef>
          <a:fontRef idx="minor">
            <a:schemeClr val="tx1"/>
          </a:fontRef>
        </p:style>
      </p:cxnSp>
      <p:sp>
        <p:nvSpPr>
          <p:cNvPr id="6161" name="TextBox 22"/>
          <p:cNvSpPr txBox="1">
            <a:spLocks noChangeArrowheads="1"/>
          </p:cNvSpPr>
          <p:nvPr/>
        </p:nvSpPr>
        <p:spPr bwMode="auto">
          <a:xfrm>
            <a:off x="9096375" y="22860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1</a:t>
            </a:r>
            <a:endParaRPr lang="zh-CN" altLang="en-US" b="0"/>
          </a:p>
        </p:txBody>
      </p:sp>
      <p:sp>
        <p:nvSpPr>
          <p:cNvPr id="6162" name="TextBox 24"/>
          <p:cNvSpPr txBox="1">
            <a:spLocks noChangeArrowheads="1"/>
          </p:cNvSpPr>
          <p:nvPr/>
        </p:nvSpPr>
        <p:spPr bwMode="auto">
          <a:xfrm>
            <a:off x="9667876" y="1928814"/>
            <a:ext cx="504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0.5</a:t>
            </a:r>
            <a:endParaRPr lang="zh-CN" altLang="en-US" b="0"/>
          </a:p>
        </p:txBody>
      </p:sp>
      <p:cxnSp>
        <p:nvCxnSpPr>
          <p:cNvPr id="54" name="直接箭头连接符 53"/>
          <p:cNvCxnSpPr>
            <a:stCxn id="47" idx="1"/>
            <a:endCxn id="44" idx="5"/>
          </p:cNvCxnSpPr>
          <p:nvPr/>
        </p:nvCxnSpPr>
        <p:spPr>
          <a:xfrm rot="16200000" flipV="1">
            <a:off x="9416256" y="1962944"/>
            <a:ext cx="503238" cy="431800"/>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6164" name="TextBox 24"/>
          <p:cNvSpPr txBox="1">
            <a:spLocks noChangeArrowheads="1"/>
          </p:cNvSpPr>
          <p:nvPr/>
        </p:nvSpPr>
        <p:spPr bwMode="auto">
          <a:xfrm>
            <a:off x="9667876" y="2928939"/>
            <a:ext cx="504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0.5</a:t>
            </a:r>
            <a:endParaRPr lang="zh-CN" altLang="en-US" b="0"/>
          </a:p>
        </p:txBody>
      </p:sp>
      <p:sp>
        <p:nvSpPr>
          <p:cNvPr id="6165" name="TextBox 23"/>
          <p:cNvSpPr txBox="1">
            <a:spLocks noChangeArrowheads="1"/>
          </p:cNvSpPr>
          <p:nvPr/>
        </p:nvSpPr>
        <p:spPr bwMode="auto">
          <a:xfrm>
            <a:off x="8640764" y="1928814"/>
            <a:ext cx="312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1</a:t>
            </a:r>
            <a:endParaRPr lang="zh-CN" altLang="en-US" b="0"/>
          </a:p>
        </p:txBody>
      </p:sp>
    </p:spTree>
    <p:extLst>
      <p:ext uri="{BB962C8B-B14F-4D97-AF65-F5344CB8AC3E}">
        <p14:creationId xmlns:p14="http://schemas.microsoft.com/office/powerpoint/2010/main" val="347352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grpId="0" nodeType="withEffect">
                                  <p:stCondLst>
                                    <p:cond delay="0"/>
                                  </p:stCondLst>
                                  <p:childTnLst>
                                    <p:animEffect transition="out" filter="fade">
                                      <p:cBhvr>
                                        <p:cTn id="6" dur="1000"/>
                                        <p:tgtEl>
                                          <p:spTgt spid="19459">
                                            <p:txEl>
                                              <p:pRg st="0" end="0"/>
                                            </p:txEl>
                                          </p:spTgt>
                                        </p:tgtEl>
                                      </p:cBhvr>
                                    </p:animEffect>
                                    <p:set>
                                      <p:cBhvr>
                                        <p:cTn id="7" dur="1" fill="hold">
                                          <p:stCondLst>
                                            <p:cond delay="999"/>
                                          </p:stCondLst>
                                        </p:cTn>
                                        <p:tgtEl>
                                          <p:spTgt spid="19459">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000"/>
                                        <p:tgtEl>
                                          <p:spTgt spid="19459">
                                            <p:txEl>
                                              <p:pRg st="2" end="2"/>
                                            </p:txEl>
                                          </p:spTgt>
                                        </p:tgtEl>
                                      </p:cBhvr>
                                    </p:animEffect>
                                    <p:set>
                                      <p:cBhvr>
                                        <p:cTn id="10" dur="1" fill="hold">
                                          <p:stCondLst>
                                            <p:cond delay="999"/>
                                          </p:stCondLst>
                                        </p:cTn>
                                        <p:tgtEl>
                                          <p:spTgt spid="19459">
                                            <p:txEl>
                                              <p:pRg st="2" end="2"/>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1000"/>
                                        <p:tgtEl>
                                          <p:spTgt spid="19459">
                                            <p:txEl>
                                              <p:pRg st="4" end="4"/>
                                            </p:txEl>
                                          </p:spTgt>
                                        </p:tgtEl>
                                      </p:cBhvr>
                                    </p:animEffect>
                                    <p:set>
                                      <p:cBhvr>
                                        <p:cTn id="13" dur="1" fill="hold">
                                          <p:stCondLst>
                                            <p:cond delay="999"/>
                                          </p:stCondLst>
                                        </p:cTn>
                                        <p:tgtEl>
                                          <p:spTgt spid="19459">
                                            <p:txEl>
                                              <p:pRg st="4" end="4"/>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1000"/>
                                        <p:tgtEl>
                                          <p:spTgt spid="19474"/>
                                        </p:tgtEl>
                                      </p:cBhvr>
                                    </p:animEffect>
                                    <p:set>
                                      <p:cBhvr>
                                        <p:cTn id="16" dur="1" fill="hold">
                                          <p:stCondLst>
                                            <p:cond delay="999"/>
                                          </p:stCondLst>
                                        </p:cTn>
                                        <p:tgtEl>
                                          <p:spTgt spid="19474"/>
                                        </p:tgtEl>
                                        <p:attrNameLst>
                                          <p:attrName>style.visibility</p:attrName>
                                        </p:attrNameLst>
                                      </p:cBhvr>
                                      <p:to>
                                        <p:strVal val="hidden"/>
                                      </p:to>
                                    </p:set>
                                  </p:childTnLst>
                                </p:cTn>
                              </p:par>
                              <p:par>
                                <p:cTn id="17" presetID="64" presetClass="path" presetSubtype="0" accel="50000" decel="50000" fill="hold" nodeType="withEffect">
                                  <p:stCondLst>
                                    <p:cond delay="0"/>
                                  </p:stCondLst>
                                  <p:childTnLst>
                                    <p:animMotion origin="layout" path="M 0 3.7037E-7 L 0 -0.57083 " pathEditMode="relative" rAng="0" ptsTypes="AA">
                                      <p:cBhvr>
                                        <p:cTn id="18" dur="1000" fill="hold"/>
                                        <p:tgtEl>
                                          <p:spTgt spid="19476"/>
                                        </p:tgtEl>
                                        <p:attrNameLst>
                                          <p:attrName>ppt_x</p:attrName>
                                          <p:attrName>ppt_y</p:attrName>
                                        </p:attrNameLst>
                                      </p:cBhvr>
                                      <p:rCtr x="0" y="-28542"/>
                                    </p:animMotion>
                                  </p:childTnLst>
                                </p:cTn>
                              </p:par>
                              <p:par>
                                <p:cTn id="19" presetID="10"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P spid="3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rtlCol="0" anchor="ctr" anchorCtr="0" compatLnSpc="1">
            <a:prstTxWarp prst="textNoShape">
              <a:avLst/>
            </a:prstTxWarp>
            <a:normAutofit/>
          </a:bodyPr>
          <a:lstStyle/>
          <a:p>
            <a:pPr eaLnBrk="1" hangingPunct="1">
              <a:defRPr/>
            </a:pPr>
            <a:r>
              <a:rPr lang="zh-CN" altLang="en-US" b="1" dirty="0">
                <a:effectLst>
                  <a:outerShdw blurRad="38100" dist="38100" dir="2700000" algn="tl">
                    <a:srgbClr val="C0C0C0"/>
                  </a:outerShdw>
                </a:effectLst>
              </a:rPr>
              <a:t>引入模型</a:t>
            </a:r>
          </a:p>
        </p:txBody>
      </p:sp>
      <p:sp>
        <p:nvSpPr>
          <p:cNvPr id="7172" name="内容占位符 2"/>
          <p:cNvSpPr>
            <a:spLocks noGrp="1"/>
          </p:cNvSpPr>
          <p:nvPr>
            <p:ph idx="1"/>
          </p:nvPr>
        </p:nvSpPr>
        <p:spPr>
          <a:xfrm>
            <a:off x="838200" y="1825625"/>
            <a:ext cx="6329364" cy="4351338"/>
          </a:xfrm>
        </p:spPr>
        <p:txBody>
          <a:bodyPr/>
          <a:lstStyle/>
          <a:p>
            <a:pPr eaLnBrk="1" hangingPunct="1"/>
            <a:endParaRPr lang="en-US" altLang="zh-CN" dirty="0"/>
          </a:p>
          <a:p>
            <a:pPr eaLnBrk="1" hangingPunct="1"/>
            <a:endParaRPr lang="en-US" altLang="zh-CN" dirty="0"/>
          </a:p>
          <a:p>
            <a:r>
              <a:rPr lang="zh-CN" altLang="en-US" dirty="0"/>
              <a:t>若</a:t>
            </a:r>
            <a:r>
              <a:rPr lang="en-US" altLang="zh-CN" i="1" dirty="0" err="1"/>
              <a:t>F</a:t>
            </a:r>
            <a:r>
              <a:rPr lang="en-US" altLang="zh-CN" i="1" baseline="-25000" dirty="0" err="1"/>
              <a:t>i</a:t>
            </a:r>
            <a:r>
              <a:rPr lang="en-US" altLang="zh-CN" baseline="-25000" dirty="0" err="1"/>
              <a:t>,</a:t>
            </a:r>
            <a:r>
              <a:rPr lang="en-US" altLang="zh-CN" i="1" baseline="-25000" dirty="0" err="1"/>
              <a:t>j</a:t>
            </a:r>
            <a:r>
              <a:rPr lang="zh-CN" altLang="en-US" dirty="0"/>
              <a:t>当</a:t>
            </a:r>
            <a:r>
              <a:rPr lang="en-US" altLang="zh-CN" dirty="0">
                <a:ea typeface="华文中宋" panose="02010600040101010101" pitchFamily="2" charset="-122"/>
              </a:rPr>
              <a:t> </a:t>
            </a:r>
            <a:r>
              <a:rPr lang="en-US" altLang="zh-CN" i="1" dirty="0"/>
              <a:t>j</a:t>
            </a:r>
            <a:r>
              <a:rPr lang="zh-CN" altLang="en-US" i="1" dirty="0"/>
              <a:t>→∞</a:t>
            </a:r>
            <a:r>
              <a:rPr lang="zh-CN" altLang="en-US" dirty="0"/>
              <a:t>时收敛，设　　　　　　收敛于</a:t>
            </a:r>
            <a:r>
              <a:rPr lang="en-US" altLang="zh-CN" i="1" dirty="0"/>
              <a:t>F</a:t>
            </a:r>
            <a:r>
              <a:rPr lang="en-US" altLang="zh-CN" i="1" baseline="-25000" dirty="0"/>
              <a:t>i</a:t>
            </a:r>
          </a:p>
          <a:p>
            <a:pPr>
              <a:buClr>
                <a:schemeClr val="bg1"/>
              </a:buClr>
            </a:pPr>
            <a:r>
              <a:rPr lang="zh-CN" altLang="en-US" dirty="0"/>
              <a:t>那么答案即为</a:t>
            </a:r>
            <a:r>
              <a:rPr lang="en-US" altLang="zh-CN" i="1" dirty="0"/>
              <a:t>F</a:t>
            </a:r>
            <a:r>
              <a:rPr lang="en-US" altLang="zh-CN" i="1" baseline="-25000" dirty="0"/>
              <a:t>s</a:t>
            </a:r>
            <a:r>
              <a:rPr lang="zh-CN" altLang="en-US" dirty="0"/>
              <a:t>。</a:t>
            </a:r>
            <a:endParaRPr lang="en-US" altLang="zh-CN" dirty="0"/>
          </a:p>
          <a:p>
            <a:r>
              <a:rPr lang="zh-CN" altLang="en-US" dirty="0"/>
              <a:t>可以利用迭代求出满足精度要求的解，但是时间复杂度无法接受。</a:t>
            </a:r>
            <a:endParaRPr lang="en-US" altLang="zh-CN" dirty="0"/>
          </a:p>
          <a:p>
            <a:endParaRPr lang="zh-CN" altLang="en-US" dirty="0"/>
          </a:p>
        </p:txBody>
      </p:sp>
      <p:sp>
        <p:nvSpPr>
          <p:cNvPr id="7173"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b="0">
              <a:latin typeface="Gill Sans MT" pitchFamily="34" charset="0"/>
              <a:ea typeface="华文中宋" panose="02010600040101010101" pitchFamily="2" charset="-122"/>
            </a:endParaRPr>
          </a:p>
        </p:txBody>
      </p:sp>
      <p:graphicFrame>
        <p:nvGraphicFramePr>
          <p:cNvPr id="7170" name="Object 2"/>
          <p:cNvGraphicFramePr>
            <a:graphicFrameLocks noChangeAspect="1"/>
          </p:cNvGraphicFramePr>
          <p:nvPr/>
        </p:nvGraphicFramePr>
        <p:xfrm>
          <a:off x="3538539" y="1500189"/>
          <a:ext cx="3857625" cy="949325"/>
        </p:xfrm>
        <a:graphic>
          <a:graphicData uri="http://schemas.openxmlformats.org/presentationml/2006/ole">
            <mc:AlternateContent xmlns:mc="http://schemas.openxmlformats.org/markup-compatibility/2006">
              <mc:Choice xmlns:v="urn:schemas-microsoft-com:vml" Requires="v">
                <p:oleObj spid="_x0000_s6158" name="公式" r:id="rId4" imgW="1434960" imgH="355320" progId="Equation.3">
                  <p:embed/>
                </p:oleObj>
              </mc:Choice>
              <mc:Fallback>
                <p:oleObj name="公式" r:id="rId4" imgW="1434960" imgH="355320" progId="Equation.3">
                  <p:embed/>
                  <p:pic>
                    <p:nvPicPr>
                      <p:cNvPr id="717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8539" y="1500189"/>
                        <a:ext cx="3857625"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椭圆 18"/>
          <p:cNvSpPr/>
          <p:nvPr/>
        </p:nvSpPr>
        <p:spPr>
          <a:xfrm>
            <a:off x="9024938" y="1500188"/>
            <a:ext cx="500062" cy="50006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1</a:t>
            </a:r>
            <a:endParaRPr lang="zh-CN" altLang="en-US" dirty="0">
              <a:solidFill>
                <a:schemeClr val="accent6">
                  <a:lumMod val="50000"/>
                </a:schemeClr>
              </a:solidFill>
            </a:endParaRPr>
          </a:p>
        </p:txBody>
      </p:sp>
      <p:sp>
        <p:nvSpPr>
          <p:cNvPr id="21" name="椭圆 20"/>
          <p:cNvSpPr/>
          <p:nvPr/>
        </p:nvSpPr>
        <p:spPr>
          <a:xfrm>
            <a:off x="8239126" y="2357438"/>
            <a:ext cx="500063" cy="50006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2</a:t>
            </a:r>
            <a:endParaRPr lang="zh-CN" altLang="en-US" dirty="0">
              <a:solidFill>
                <a:schemeClr val="accent6">
                  <a:lumMod val="50000"/>
                </a:schemeClr>
              </a:solidFill>
            </a:endParaRPr>
          </a:p>
        </p:txBody>
      </p:sp>
      <p:sp>
        <p:nvSpPr>
          <p:cNvPr id="27" name="椭圆 26"/>
          <p:cNvSpPr/>
          <p:nvPr/>
        </p:nvSpPr>
        <p:spPr>
          <a:xfrm>
            <a:off x="9810751" y="2357438"/>
            <a:ext cx="500063" cy="50006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3</a:t>
            </a:r>
            <a:endParaRPr lang="zh-CN" altLang="en-US" dirty="0">
              <a:solidFill>
                <a:schemeClr val="accent6">
                  <a:lumMod val="50000"/>
                </a:schemeClr>
              </a:solidFill>
            </a:endParaRPr>
          </a:p>
        </p:txBody>
      </p:sp>
      <p:sp>
        <p:nvSpPr>
          <p:cNvPr id="28" name="椭圆 27"/>
          <p:cNvSpPr/>
          <p:nvPr/>
        </p:nvSpPr>
        <p:spPr>
          <a:xfrm>
            <a:off x="9024938" y="3143251"/>
            <a:ext cx="500062" cy="50006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4</a:t>
            </a:r>
            <a:endParaRPr lang="zh-CN" altLang="en-US" dirty="0">
              <a:solidFill>
                <a:schemeClr val="accent6">
                  <a:lumMod val="50000"/>
                </a:schemeClr>
              </a:solidFill>
            </a:endParaRPr>
          </a:p>
        </p:txBody>
      </p:sp>
      <p:cxnSp>
        <p:nvCxnSpPr>
          <p:cNvPr id="29" name="直接箭头连接符 28"/>
          <p:cNvCxnSpPr>
            <a:stCxn id="19" idx="3"/>
            <a:endCxn id="21" idx="7"/>
          </p:cNvCxnSpPr>
          <p:nvPr/>
        </p:nvCxnSpPr>
        <p:spPr>
          <a:xfrm rot="5400000">
            <a:off x="8630444" y="1962944"/>
            <a:ext cx="503238" cy="431800"/>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1" idx="6"/>
            <a:endCxn id="27" idx="2"/>
          </p:cNvCxnSpPr>
          <p:nvPr/>
        </p:nvCxnSpPr>
        <p:spPr>
          <a:xfrm>
            <a:off x="8739188" y="2606675"/>
            <a:ext cx="1071562" cy="1588"/>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7" idx="3"/>
            <a:endCxn id="28" idx="7"/>
          </p:cNvCxnSpPr>
          <p:nvPr/>
        </p:nvCxnSpPr>
        <p:spPr>
          <a:xfrm rot="5400000">
            <a:off x="9451975" y="2784475"/>
            <a:ext cx="431800" cy="431800"/>
          </a:xfrm>
          <a:prstGeom prst="straightConnector1">
            <a:avLst/>
          </a:prstGeom>
          <a:ln w="19050">
            <a:tailEnd type="arrow" w="lg" len="lg"/>
          </a:ln>
        </p:spPr>
        <p:style>
          <a:lnRef idx="1">
            <a:schemeClr val="accent1"/>
          </a:lnRef>
          <a:fillRef idx="0">
            <a:schemeClr val="accent1"/>
          </a:fillRef>
          <a:effectRef idx="0">
            <a:schemeClr val="accent1"/>
          </a:effectRef>
          <a:fontRef idx="minor">
            <a:schemeClr val="tx1"/>
          </a:fontRef>
        </p:style>
      </p:cxnSp>
      <p:sp>
        <p:nvSpPr>
          <p:cNvPr id="7181" name="TextBox 22"/>
          <p:cNvSpPr txBox="1">
            <a:spLocks noChangeArrowheads="1"/>
          </p:cNvSpPr>
          <p:nvPr/>
        </p:nvSpPr>
        <p:spPr bwMode="auto">
          <a:xfrm>
            <a:off x="9096375" y="22860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1</a:t>
            </a:r>
            <a:endParaRPr lang="zh-CN" altLang="en-US" b="0"/>
          </a:p>
        </p:txBody>
      </p:sp>
      <p:sp>
        <p:nvSpPr>
          <p:cNvPr id="7182" name="TextBox 24"/>
          <p:cNvSpPr txBox="1">
            <a:spLocks noChangeArrowheads="1"/>
          </p:cNvSpPr>
          <p:nvPr/>
        </p:nvSpPr>
        <p:spPr bwMode="auto">
          <a:xfrm>
            <a:off x="9667876" y="1928814"/>
            <a:ext cx="504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0.5</a:t>
            </a:r>
            <a:endParaRPr lang="zh-CN" altLang="en-US" b="0"/>
          </a:p>
        </p:txBody>
      </p:sp>
      <p:cxnSp>
        <p:nvCxnSpPr>
          <p:cNvPr id="34" name="直接箭头连接符 33"/>
          <p:cNvCxnSpPr>
            <a:stCxn id="27" idx="1"/>
            <a:endCxn id="19" idx="5"/>
          </p:cNvCxnSpPr>
          <p:nvPr/>
        </p:nvCxnSpPr>
        <p:spPr>
          <a:xfrm rot="16200000" flipV="1">
            <a:off x="9416256" y="1962944"/>
            <a:ext cx="503238" cy="431800"/>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7184" name="TextBox 24"/>
          <p:cNvSpPr txBox="1">
            <a:spLocks noChangeArrowheads="1"/>
          </p:cNvSpPr>
          <p:nvPr/>
        </p:nvSpPr>
        <p:spPr bwMode="auto">
          <a:xfrm>
            <a:off x="9667876" y="2928939"/>
            <a:ext cx="504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0.5</a:t>
            </a:r>
            <a:endParaRPr lang="zh-CN" altLang="en-US" b="0"/>
          </a:p>
        </p:txBody>
      </p:sp>
      <p:sp>
        <p:nvSpPr>
          <p:cNvPr id="7185" name="TextBox 23"/>
          <p:cNvSpPr txBox="1">
            <a:spLocks noChangeArrowheads="1"/>
          </p:cNvSpPr>
          <p:nvPr/>
        </p:nvSpPr>
        <p:spPr bwMode="auto">
          <a:xfrm>
            <a:off x="8640764" y="1928814"/>
            <a:ext cx="312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1</a:t>
            </a:r>
            <a:endParaRPr lang="zh-CN" altLang="en-US" b="0"/>
          </a:p>
        </p:txBody>
      </p:sp>
    </p:spTree>
    <p:extLst>
      <p:ext uri="{BB962C8B-B14F-4D97-AF65-F5344CB8AC3E}">
        <p14:creationId xmlns:p14="http://schemas.microsoft.com/office/powerpoint/2010/main" val="1544530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rtlCol="0" anchor="ctr" anchorCtr="0" compatLnSpc="1">
            <a:prstTxWarp prst="textNoShape">
              <a:avLst/>
            </a:prstTxWarp>
            <a:normAutofit/>
          </a:bodyPr>
          <a:lstStyle/>
          <a:p>
            <a:pPr eaLnBrk="1" hangingPunct="1">
              <a:defRPr/>
            </a:pPr>
            <a:r>
              <a:rPr lang="zh-CN" altLang="en-US" b="1" dirty="0">
                <a:effectLst>
                  <a:outerShdw blurRad="38100" dist="38100" dir="2700000" algn="tl">
                    <a:srgbClr val="C0C0C0"/>
                  </a:outerShdw>
                </a:effectLst>
              </a:rPr>
              <a:t>引入模型</a:t>
            </a:r>
          </a:p>
        </p:txBody>
      </p:sp>
      <p:sp>
        <p:nvSpPr>
          <p:cNvPr id="8197" name="内容占位符 2"/>
          <p:cNvSpPr>
            <a:spLocks noGrp="1"/>
          </p:cNvSpPr>
          <p:nvPr>
            <p:ph idx="1"/>
          </p:nvPr>
        </p:nvSpPr>
        <p:spPr/>
        <p:txBody>
          <a:bodyPr/>
          <a:lstStyle/>
          <a:p>
            <a:pPr eaLnBrk="1" hangingPunct="1"/>
            <a:r>
              <a:rPr lang="zh-CN" altLang="en-US"/>
              <a:t>方程形式：</a:t>
            </a:r>
            <a:endParaRPr lang="en-US" altLang="zh-CN"/>
          </a:p>
          <a:p>
            <a:pPr eaLnBrk="1" hangingPunct="1"/>
            <a:endParaRPr lang="en-US" altLang="zh-CN"/>
          </a:p>
          <a:p>
            <a:endParaRPr lang="zh-CN" altLang="en-US"/>
          </a:p>
          <a:p>
            <a:r>
              <a:rPr lang="zh-CN" altLang="en-US"/>
              <a:t>对于右图可以得到如下</a:t>
            </a:r>
            <a:r>
              <a:rPr lang="zh-CN" altLang="en-US">
                <a:solidFill>
                  <a:srgbClr val="FF0000"/>
                </a:solidFill>
              </a:rPr>
              <a:t>方程组</a:t>
            </a:r>
            <a:endParaRPr lang="en-US" altLang="zh-CN">
              <a:solidFill>
                <a:srgbClr val="FF0000"/>
              </a:solidFill>
            </a:endParaRPr>
          </a:p>
          <a:p>
            <a:endParaRPr lang="en-US" altLang="zh-CN"/>
          </a:p>
          <a:p>
            <a:endParaRPr lang="zh-CN" altLang="en-US"/>
          </a:p>
        </p:txBody>
      </p:sp>
      <p:sp>
        <p:nvSpPr>
          <p:cNvPr id="8198"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b="0">
              <a:latin typeface="Gill Sans MT" pitchFamily="34" charset="0"/>
              <a:ea typeface="华文中宋" panose="02010600040101010101" pitchFamily="2" charset="-122"/>
            </a:endParaRPr>
          </a:p>
        </p:txBody>
      </p:sp>
      <p:graphicFrame>
        <p:nvGraphicFramePr>
          <p:cNvPr id="8194" name="Object 2"/>
          <p:cNvGraphicFramePr>
            <a:graphicFrameLocks noChangeAspect="1"/>
          </p:cNvGraphicFramePr>
          <p:nvPr/>
        </p:nvGraphicFramePr>
        <p:xfrm>
          <a:off x="3538539" y="2119314"/>
          <a:ext cx="3857625" cy="949325"/>
        </p:xfrm>
        <a:graphic>
          <a:graphicData uri="http://schemas.openxmlformats.org/presentationml/2006/ole">
            <mc:AlternateContent xmlns:mc="http://schemas.openxmlformats.org/markup-compatibility/2006">
              <mc:Choice xmlns:v="urn:schemas-microsoft-com:vml" Requires="v">
                <p:oleObj spid="_x0000_s7194" name="公式" r:id="rId4" imgW="1434960" imgH="355320" progId="Equation.3">
                  <p:embed/>
                </p:oleObj>
              </mc:Choice>
              <mc:Fallback>
                <p:oleObj name="公式" r:id="rId4" imgW="1434960" imgH="355320" progId="Equation.3">
                  <p:embed/>
                  <p:pic>
                    <p:nvPicPr>
                      <p:cNvPr id="819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8539" y="2119314"/>
                        <a:ext cx="3857625"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矩形 19"/>
          <p:cNvSpPr/>
          <p:nvPr/>
        </p:nvSpPr>
        <p:spPr>
          <a:xfrm>
            <a:off x="3905250" y="2476501"/>
            <a:ext cx="190500" cy="276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矩形 21"/>
          <p:cNvSpPr/>
          <p:nvPr/>
        </p:nvSpPr>
        <p:spPr>
          <a:xfrm>
            <a:off x="6096001" y="2476501"/>
            <a:ext cx="428625" cy="276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201"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b="0"/>
          </a:p>
        </p:txBody>
      </p:sp>
      <p:graphicFrame>
        <p:nvGraphicFramePr>
          <p:cNvPr id="8195" name="Object 4"/>
          <p:cNvGraphicFramePr>
            <a:graphicFrameLocks noChangeAspect="1"/>
          </p:cNvGraphicFramePr>
          <p:nvPr/>
        </p:nvGraphicFramePr>
        <p:xfrm>
          <a:off x="3351214" y="3881438"/>
          <a:ext cx="3800475" cy="2571750"/>
        </p:xfrm>
        <a:graphic>
          <a:graphicData uri="http://schemas.openxmlformats.org/presentationml/2006/ole">
            <mc:AlternateContent xmlns:mc="http://schemas.openxmlformats.org/markup-compatibility/2006">
              <mc:Choice xmlns:v="urn:schemas-microsoft-com:vml" Requires="v">
                <p:oleObj spid="_x0000_s7195" name="公式" r:id="rId6" imgW="1396800" imgH="939600" progId="Equation.3">
                  <p:embed/>
                </p:oleObj>
              </mc:Choice>
              <mc:Fallback>
                <p:oleObj name="公式" r:id="rId6" imgW="1396800" imgH="939600" progId="Equation.3">
                  <p:embed/>
                  <p:pic>
                    <p:nvPicPr>
                      <p:cNvPr id="8195"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1214" y="3881438"/>
                        <a:ext cx="3800475" cy="2571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椭圆 26"/>
          <p:cNvSpPr/>
          <p:nvPr/>
        </p:nvSpPr>
        <p:spPr>
          <a:xfrm>
            <a:off x="9024938" y="1500188"/>
            <a:ext cx="500062" cy="50006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1</a:t>
            </a:r>
            <a:endParaRPr lang="zh-CN" altLang="en-US" dirty="0">
              <a:solidFill>
                <a:schemeClr val="accent6">
                  <a:lumMod val="50000"/>
                </a:schemeClr>
              </a:solidFill>
            </a:endParaRPr>
          </a:p>
        </p:txBody>
      </p:sp>
      <p:sp>
        <p:nvSpPr>
          <p:cNvPr id="28" name="椭圆 27"/>
          <p:cNvSpPr/>
          <p:nvPr/>
        </p:nvSpPr>
        <p:spPr>
          <a:xfrm>
            <a:off x="8239126" y="2357438"/>
            <a:ext cx="500063" cy="50006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2</a:t>
            </a:r>
            <a:endParaRPr lang="zh-CN" altLang="en-US" dirty="0">
              <a:solidFill>
                <a:schemeClr val="accent6">
                  <a:lumMod val="50000"/>
                </a:schemeClr>
              </a:solidFill>
            </a:endParaRPr>
          </a:p>
        </p:txBody>
      </p:sp>
      <p:sp>
        <p:nvSpPr>
          <p:cNvPr id="29" name="椭圆 28"/>
          <p:cNvSpPr/>
          <p:nvPr/>
        </p:nvSpPr>
        <p:spPr>
          <a:xfrm>
            <a:off x="9810751" y="2357438"/>
            <a:ext cx="500063" cy="50006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3</a:t>
            </a:r>
            <a:endParaRPr lang="zh-CN" altLang="en-US" dirty="0">
              <a:solidFill>
                <a:schemeClr val="accent6">
                  <a:lumMod val="50000"/>
                </a:schemeClr>
              </a:solidFill>
            </a:endParaRPr>
          </a:p>
        </p:txBody>
      </p:sp>
      <p:sp>
        <p:nvSpPr>
          <p:cNvPr id="30" name="椭圆 29"/>
          <p:cNvSpPr/>
          <p:nvPr/>
        </p:nvSpPr>
        <p:spPr>
          <a:xfrm>
            <a:off x="9024938" y="3143251"/>
            <a:ext cx="500062" cy="50006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4</a:t>
            </a:r>
            <a:endParaRPr lang="zh-CN" altLang="en-US" dirty="0">
              <a:solidFill>
                <a:schemeClr val="accent6">
                  <a:lumMod val="50000"/>
                </a:schemeClr>
              </a:solidFill>
            </a:endParaRPr>
          </a:p>
        </p:txBody>
      </p:sp>
      <p:cxnSp>
        <p:nvCxnSpPr>
          <p:cNvPr id="31" name="直接箭头连接符 30"/>
          <p:cNvCxnSpPr>
            <a:stCxn id="27" idx="3"/>
            <a:endCxn id="28" idx="7"/>
          </p:cNvCxnSpPr>
          <p:nvPr/>
        </p:nvCxnSpPr>
        <p:spPr>
          <a:xfrm rot="5400000">
            <a:off x="8630444" y="1962944"/>
            <a:ext cx="503238" cy="431800"/>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8" idx="6"/>
            <a:endCxn id="29" idx="2"/>
          </p:cNvCxnSpPr>
          <p:nvPr/>
        </p:nvCxnSpPr>
        <p:spPr>
          <a:xfrm>
            <a:off x="8739188" y="2606675"/>
            <a:ext cx="1071562" cy="1588"/>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9" idx="3"/>
            <a:endCxn id="30" idx="7"/>
          </p:cNvCxnSpPr>
          <p:nvPr/>
        </p:nvCxnSpPr>
        <p:spPr>
          <a:xfrm rot="5400000">
            <a:off x="9451975" y="2784475"/>
            <a:ext cx="431800" cy="431800"/>
          </a:xfrm>
          <a:prstGeom prst="straightConnector1">
            <a:avLst/>
          </a:prstGeom>
          <a:ln w="19050">
            <a:tailEnd type="arrow" w="lg" len="lg"/>
          </a:ln>
        </p:spPr>
        <p:style>
          <a:lnRef idx="1">
            <a:schemeClr val="accent1"/>
          </a:lnRef>
          <a:fillRef idx="0">
            <a:schemeClr val="accent1"/>
          </a:fillRef>
          <a:effectRef idx="0">
            <a:schemeClr val="accent1"/>
          </a:effectRef>
          <a:fontRef idx="minor">
            <a:schemeClr val="tx1"/>
          </a:fontRef>
        </p:style>
      </p:cxnSp>
      <p:sp>
        <p:nvSpPr>
          <p:cNvPr id="8209" name="TextBox 22"/>
          <p:cNvSpPr txBox="1">
            <a:spLocks noChangeArrowheads="1"/>
          </p:cNvSpPr>
          <p:nvPr/>
        </p:nvSpPr>
        <p:spPr bwMode="auto">
          <a:xfrm>
            <a:off x="9096375" y="22860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1</a:t>
            </a:r>
            <a:endParaRPr lang="zh-CN" altLang="en-US" b="0"/>
          </a:p>
        </p:txBody>
      </p:sp>
      <p:sp>
        <p:nvSpPr>
          <p:cNvPr id="8210" name="TextBox 24"/>
          <p:cNvSpPr txBox="1">
            <a:spLocks noChangeArrowheads="1"/>
          </p:cNvSpPr>
          <p:nvPr/>
        </p:nvSpPr>
        <p:spPr bwMode="auto">
          <a:xfrm>
            <a:off x="9667876" y="1928814"/>
            <a:ext cx="504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0.5</a:t>
            </a:r>
            <a:endParaRPr lang="zh-CN" altLang="en-US" b="0"/>
          </a:p>
        </p:txBody>
      </p:sp>
      <p:cxnSp>
        <p:nvCxnSpPr>
          <p:cNvPr id="40" name="直接箭头连接符 39"/>
          <p:cNvCxnSpPr>
            <a:stCxn id="29" idx="1"/>
            <a:endCxn id="27" idx="5"/>
          </p:cNvCxnSpPr>
          <p:nvPr/>
        </p:nvCxnSpPr>
        <p:spPr>
          <a:xfrm rot="16200000" flipV="1">
            <a:off x="9416256" y="1962944"/>
            <a:ext cx="503238" cy="431800"/>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8212" name="TextBox 24"/>
          <p:cNvSpPr txBox="1">
            <a:spLocks noChangeArrowheads="1"/>
          </p:cNvSpPr>
          <p:nvPr/>
        </p:nvSpPr>
        <p:spPr bwMode="auto">
          <a:xfrm>
            <a:off x="9667876" y="2928939"/>
            <a:ext cx="504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0.5</a:t>
            </a:r>
            <a:endParaRPr lang="zh-CN" altLang="en-US" b="0"/>
          </a:p>
        </p:txBody>
      </p:sp>
      <p:sp>
        <p:nvSpPr>
          <p:cNvPr id="8213" name="TextBox 23"/>
          <p:cNvSpPr txBox="1">
            <a:spLocks noChangeArrowheads="1"/>
          </p:cNvSpPr>
          <p:nvPr/>
        </p:nvSpPr>
        <p:spPr bwMode="auto">
          <a:xfrm>
            <a:off x="8640764" y="1928814"/>
            <a:ext cx="312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1</a:t>
            </a:r>
            <a:endParaRPr lang="zh-CN" altLang="en-US" b="0"/>
          </a:p>
        </p:txBody>
      </p:sp>
    </p:spTree>
    <p:extLst>
      <p:ext uri="{BB962C8B-B14F-4D97-AF65-F5344CB8AC3E}">
        <p14:creationId xmlns:p14="http://schemas.microsoft.com/office/powerpoint/2010/main" val="4211192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rtlCol="0" anchor="ctr" anchorCtr="0" compatLnSpc="1">
            <a:prstTxWarp prst="textNoShape">
              <a:avLst/>
            </a:prstTxWarp>
            <a:normAutofit/>
          </a:bodyPr>
          <a:lstStyle/>
          <a:p>
            <a:pPr eaLnBrk="1" hangingPunct="1">
              <a:defRPr/>
            </a:pPr>
            <a:r>
              <a:rPr lang="zh-CN" altLang="en-US" b="1" dirty="0">
                <a:effectLst>
                  <a:outerShdw blurRad="38100" dist="38100" dir="2700000" algn="tl">
                    <a:srgbClr val="C0C0C0"/>
                  </a:outerShdw>
                </a:effectLst>
              </a:rPr>
              <a:t>引入模型</a:t>
            </a:r>
          </a:p>
        </p:txBody>
      </p:sp>
      <p:sp>
        <p:nvSpPr>
          <p:cNvPr id="9220" name="内容占位符 2"/>
          <p:cNvSpPr>
            <a:spLocks noGrp="1"/>
          </p:cNvSpPr>
          <p:nvPr>
            <p:ph idx="1"/>
          </p:nvPr>
        </p:nvSpPr>
        <p:spPr/>
        <p:txBody>
          <a:bodyPr/>
          <a:lstStyle/>
          <a:p>
            <a:pPr eaLnBrk="1" hangingPunct="1"/>
            <a:endParaRPr lang="en-US" altLang="zh-CN"/>
          </a:p>
          <a:p>
            <a:pPr eaLnBrk="1" hangingPunct="1"/>
            <a:endParaRPr lang="en-US" altLang="zh-CN"/>
          </a:p>
          <a:p>
            <a:r>
              <a:rPr lang="zh-CN" altLang="en-US"/>
              <a:t>高斯消元</a:t>
            </a:r>
            <a:endParaRPr lang="en-US" altLang="zh-CN"/>
          </a:p>
          <a:p>
            <a:endParaRPr lang="zh-CN" altLang="en-US"/>
          </a:p>
        </p:txBody>
      </p:sp>
      <p:sp>
        <p:nvSpPr>
          <p:cNvPr id="9221"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b="0">
              <a:latin typeface="Gill Sans MT" pitchFamily="34" charset="0"/>
              <a:ea typeface="华文中宋" panose="02010600040101010101" pitchFamily="2" charset="-122"/>
            </a:endParaRPr>
          </a:p>
        </p:txBody>
      </p:sp>
      <p:graphicFrame>
        <p:nvGraphicFramePr>
          <p:cNvPr id="9218" name="Object 2"/>
          <p:cNvGraphicFramePr>
            <a:graphicFrameLocks noChangeAspect="1"/>
          </p:cNvGraphicFramePr>
          <p:nvPr/>
        </p:nvGraphicFramePr>
        <p:xfrm>
          <a:off x="3538539" y="1500189"/>
          <a:ext cx="3857625" cy="949325"/>
        </p:xfrm>
        <a:graphic>
          <a:graphicData uri="http://schemas.openxmlformats.org/presentationml/2006/ole">
            <mc:AlternateContent xmlns:mc="http://schemas.openxmlformats.org/markup-compatibility/2006">
              <mc:Choice xmlns:v="urn:schemas-microsoft-com:vml" Requires="v">
                <p:oleObj spid="_x0000_s8206" name="公式" r:id="rId4" imgW="1434960" imgH="355320" progId="Equation.3">
                  <p:embed/>
                </p:oleObj>
              </mc:Choice>
              <mc:Fallback>
                <p:oleObj name="公式" r:id="rId4" imgW="1434960" imgH="355320" progId="Equation.3">
                  <p:embed/>
                  <p:pic>
                    <p:nvPicPr>
                      <p:cNvPr id="921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8539" y="1500189"/>
                        <a:ext cx="3857625"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矩形 19"/>
          <p:cNvSpPr/>
          <p:nvPr/>
        </p:nvSpPr>
        <p:spPr>
          <a:xfrm>
            <a:off x="3905250" y="1857376"/>
            <a:ext cx="190500" cy="276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矩形 21"/>
          <p:cNvSpPr/>
          <p:nvPr/>
        </p:nvSpPr>
        <p:spPr>
          <a:xfrm>
            <a:off x="6096001" y="1857376"/>
            <a:ext cx="428625" cy="276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224"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b="0"/>
          </a:p>
        </p:txBody>
      </p:sp>
      <p:sp>
        <p:nvSpPr>
          <p:cNvPr id="32" name="双括号 31"/>
          <p:cNvSpPr/>
          <p:nvPr/>
        </p:nvSpPr>
        <p:spPr>
          <a:xfrm>
            <a:off x="3524251" y="3357563"/>
            <a:ext cx="4214813" cy="1928812"/>
          </a:xfrm>
          <a:prstGeom prst="bracketPair">
            <a:avLst>
              <a:gd name="adj" fmla="val 800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defRPr/>
            </a:pPr>
            <a:r>
              <a:rPr lang="en-US" altLang="zh-CN" sz="3000" dirty="0">
                <a:cs typeface="Arial" pitchFamily="34" charset="0"/>
              </a:rPr>
              <a:t>1	-1	0	0	1</a:t>
            </a:r>
          </a:p>
          <a:p>
            <a:pPr>
              <a:defRPr/>
            </a:pPr>
            <a:r>
              <a:rPr lang="en-US" altLang="zh-CN" sz="3000" dirty="0">
                <a:cs typeface="Arial" pitchFamily="34" charset="0"/>
              </a:rPr>
              <a:t>0	1	-1	0	1</a:t>
            </a:r>
          </a:p>
          <a:p>
            <a:pPr>
              <a:defRPr/>
            </a:pPr>
            <a:r>
              <a:rPr lang="en-US" altLang="zh-CN" sz="3000" dirty="0">
                <a:cs typeface="Arial" pitchFamily="34" charset="0"/>
              </a:rPr>
              <a:t>-0.5	0	1	-0.5	1</a:t>
            </a:r>
          </a:p>
          <a:p>
            <a:pPr>
              <a:defRPr/>
            </a:pPr>
            <a:r>
              <a:rPr lang="en-US" altLang="zh-CN" sz="3000" dirty="0">
                <a:cs typeface="Arial" pitchFamily="34" charset="0"/>
              </a:rPr>
              <a:t>0	0	0	1	0</a:t>
            </a:r>
            <a:endParaRPr lang="zh-CN" altLang="en-US" sz="3000" dirty="0">
              <a:cs typeface="Arial" pitchFamily="34" charset="0"/>
            </a:endParaRPr>
          </a:p>
        </p:txBody>
      </p:sp>
      <p:sp>
        <p:nvSpPr>
          <p:cNvPr id="27" name="椭圆 26"/>
          <p:cNvSpPr/>
          <p:nvPr/>
        </p:nvSpPr>
        <p:spPr>
          <a:xfrm>
            <a:off x="9024938" y="1500188"/>
            <a:ext cx="500062" cy="50006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1</a:t>
            </a:r>
            <a:endParaRPr lang="zh-CN" altLang="en-US" dirty="0">
              <a:solidFill>
                <a:schemeClr val="accent6">
                  <a:lumMod val="50000"/>
                </a:schemeClr>
              </a:solidFill>
            </a:endParaRPr>
          </a:p>
        </p:txBody>
      </p:sp>
      <p:sp>
        <p:nvSpPr>
          <p:cNvPr id="28" name="椭圆 27"/>
          <p:cNvSpPr/>
          <p:nvPr/>
        </p:nvSpPr>
        <p:spPr>
          <a:xfrm>
            <a:off x="8239126" y="2357438"/>
            <a:ext cx="500063" cy="50006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2</a:t>
            </a:r>
            <a:endParaRPr lang="zh-CN" altLang="en-US" dirty="0">
              <a:solidFill>
                <a:schemeClr val="accent6">
                  <a:lumMod val="50000"/>
                </a:schemeClr>
              </a:solidFill>
            </a:endParaRPr>
          </a:p>
        </p:txBody>
      </p:sp>
      <p:sp>
        <p:nvSpPr>
          <p:cNvPr id="29" name="椭圆 28"/>
          <p:cNvSpPr/>
          <p:nvPr/>
        </p:nvSpPr>
        <p:spPr>
          <a:xfrm>
            <a:off x="9810751" y="2357438"/>
            <a:ext cx="500063" cy="50006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3</a:t>
            </a:r>
            <a:endParaRPr lang="zh-CN" altLang="en-US" dirty="0">
              <a:solidFill>
                <a:schemeClr val="accent6">
                  <a:lumMod val="50000"/>
                </a:schemeClr>
              </a:solidFill>
            </a:endParaRPr>
          </a:p>
        </p:txBody>
      </p:sp>
      <p:sp>
        <p:nvSpPr>
          <p:cNvPr id="30" name="椭圆 29"/>
          <p:cNvSpPr/>
          <p:nvPr/>
        </p:nvSpPr>
        <p:spPr>
          <a:xfrm>
            <a:off x="9024938" y="3143251"/>
            <a:ext cx="500062" cy="50006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accent6">
                    <a:lumMod val="50000"/>
                  </a:schemeClr>
                </a:solidFill>
              </a:rPr>
              <a:t>4</a:t>
            </a:r>
            <a:endParaRPr lang="zh-CN" altLang="en-US" dirty="0">
              <a:solidFill>
                <a:schemeClr val="accent6">
                  <a:lumMod val="50000"/>
                </a:schemeClr>
              </a:solidFill>
            </a:endParaRPr>
          </a:p>
        </p:txBody>
      </p:sp>
      <p:cxnSp>
        <p:nvCxnSpPr>
          <p:cNvPr id="31" name="直接箭头连接符 30"/>
          <p:cNvCxnSpPr>
            <a:stCxn id="27" idx="3"/>
            <a:endCxn id="28" idx="7"/>
          </p:cNvCxnSpPr>
          <p:nvPr/>
        </p:nvCxnSpPr>
        <p:spPr>
          <a:xfrm rot="5400000">
            <a:off x="8630444" y="1962944"/>
            <a:ext cx="503238" cy="431800"/>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8" idx="6"/>
            <a:endCxn id="29" idx="2"/>
          </p:cNvCxnSpPr>
          <p:nvPr/>
        </p:nvCxnSpPr>
        <p:spPr>
          <a:xfrm>
            <a:off x="8739188" y="2606675"/>
            <a:ext cx="1071562" cy="1588"/>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9" idx="3"/>
            <a:endCxn id="30" idx="7"/>
          </p:cNvCxnSpPr>
          <p:nvPr/>
        </p:nvCxnSpPr>
        <p:spPr>
          <a:xfrm rot="5400000">
            <a:off x="9451975" y="2784475"/>
            <a:ext cx="431800" cy="431800"/>
          </a:xfrm>
          <a:prstGeom prst="straightConnector1">
            <a:avLst/>
          </a:prstGeom>
          <a:ln w="19050">
            <a:tailEnd type="arrow" w="lg" len="lg"/>
          </a:ln>
        </p:spPr>
        <p:style>
          <a:lnRef idx="1">
            <a:schemeClr val="accent1"/>
          </a:lnRef>
          <a:fillRef idx="0">
            <a:schemeClr val="accent1"/>
          </a:fillRef>
          <a:effectRef idx="0">
            <a:schemeClr val="accent1"/>
          </a:effectRef>
          <a:fontRef idx="minor">
            <a:schemeClr val="tx1"/>
          </a:fontRef>
        </p:style>
      </p:cxnSp>
      <p:sp>
        <p:nvSpPr>
          <p:cNvPr id="9233" name="TextBox 22"/>
          <p:cNvSpPr txBox="1">
            <a:spLocks noChangeArrowheads="1"/>
          </p:cNvSpPr>
          <p:nvPr/>
        </p:nvSpPr>
        <p:spPr bwMode="auto">
          <a:xfrm>
            <a:off x="9096375" y="22860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1</a:t>
            </a:r>
            <a:endParaRPr lang="zh-CN" altLang="en-US" b="0"/>
          </a:p>
        </p:txBody>
      </p:sp>
      <p:sp>
        <p:nvSpPr>
          <p:cNvPr id="9234" name="TextBox 24"/>
          <p:cNvSpPr txBox="1">
            <a:spLocks noChangeArrowheads="1"/>
          </p:cNvSpPr>
          <p:nvPr/>
        </p:nvSpPr>
        <p:spPr bwMode="auto">
          <a:xfrm>
            <a:off x="9667876" y="1928814"/>
            <a:ext cx="504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0.5</a:t>
            </a:r>
            <a:endParaRPr lang="zh-CN" altLang="en-US" b="0"/>
          </a:p>
        </p:txBody>
      </p:sp>
      <p:cxnSp>
        <p:nvCxnSpPr>
          <p:cNvPr id="41" name="直接箭头连接符 40"/>
          <p:cNvCxnSpPr>
            <a:stCxn id="29" idx="1"/>
            <a:endCxn id="27" idx="5"/>
          </p:cNvCxnSpPr>
          <p:nvPr/>
        </p:nvCxnSpPr>
        <p:spPr>
          <a:xfrm rot="16200000" flipV="1">
            <a:off x="9416256" y="1962944"/>
            <a:ext cx="503238" cy="431800"/>
          </a:xfrm>
          <a:prstGeom prst="straightConnector1">
            <a:avLst/>
          </a:prstGeom>
          <a:ln w="190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9236" name="TextBox 24"/>
          <p:cNvSpPr txBox="1">
            <a:spLocks noChangeArrowheads="1"/>
          </p:cNvSpPr>
          <p:nvPr/>
        </p:nvSpPr>
        <p:spPr bwMode="auto">
          <a:xfrm>
            <a:off x="9667876" y="2928939"/>
            <a:ext cx="504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0.5</a:t>
            </a:r>
            <a:endParaRPr lang="zh-CN" altLang="en-US" b="0"/>
          </a:p>
        </p:txBody>
      </p:sp>
      <p:sp>
        <p:nvSpPr>
          <p:cNvPr id="9237" name="TextBox 23"/>
          <p:cNvSpPr txBox="1">
            <a:spLocks noChangeArrowheads="1"/>
          </p:cNvSpPr>
          <p:nvPr/>
        </p:nvSpPr>
        <p:spPr bwMode="auto">
          <a:xfrm>
            <a:off x="8640764" y="1928814"/>
            <a:ext cx="312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1</a:t>
            </a:r>
            <a:endParaRPr lang="zh-CN" altLang="en-US" b="0"/>
          </a:p>
        </p:txBody>
      </p:sp>
    </p:spTree>
    <p:extLst>
      <p:ext uri="{BB962C8B-B14F-4D97-AF65-F5344CB8AC3E}">
        <p14:creationId xmlns:p14="http://schemas.microsoft.com/office/powerpoint/2010/main" val="221326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rtlCol="0" anchor="ctr" anchorCtr="0" compatLnSpc="1">
            <a:prstTxWarp prst="textNoShape">
              <a:avLst/>
            </a:prstTxWarp>
            <a:normAutofit/>
          </a:bodyPr>
          <a:lstStyle/>
          <a:p>
            <a:pPr eaLnBrk="1" hangingPunct="1">
              <a:defRPr/>
            </a:pPr>
            <a:r>
              <a:rPr lang="zh-CN" altLang="en-US" b="1" dirty="0">
                <a:effectLst>
                  <a:outerShdw blurRad="38100" dist="38100" dir="2700000" algn="tl">
                    <a:srgbClr val="C0C0C0"/>
                  </a:outerShdw>
                </a:effectLst>
              </a:rPr>
              <a:t>引入模型</a:t>
            </a:r>
          </a:p>
        </p:txBody>
      </p:sp>
      <p:sp>
        <p:nvSpPr>
          <p:cNvPr id="11268" name="内容占位符 2"/>
          <p:cNvSpPr>
            <a:spLocks noGrp="1"/>
          </p:cNvSpPr>
          <p:nvPr>
            <p:ph idx="1"/>
          </p:nvPr>
        </p:nvSpPr>
        <p:spPr/>
        <p:txBody>
          <a:bodyPr/>
          <a:lstStyle/>
          <a:p>
            <a:r>
              <a:rPr lang="zh-CN" altLang="en-US"/>
              <a:t>方程组中只含有与</a:t>
            </a:r>
            <a:r>
              <a:rPr lang="en-US" altLang="zh-CN" i="1"/>
              <a:t>s</a:t>
            </a:r>
            <a:r>
              <a:rPr lang="zh-CN" altLang="en-US"/>
              <a:t>相关的点。</a:t>
            </a:r>
          </a:p>
          <a:p>
            <a:r>
              <a:rPr lang="zh-CN" altLang="en-US"/>
              <a:t>方程组没有唯一解的情况。</a:t>
            </a:r>
            <a:endParaRPr lang="en-US" altLang="zh-CN"/>
          </a:p>
          <a:p>
            <a:pPr eaLnBrk="1" hangingPunct="1"/>
            <a:r>
              <a:rPr lang="zh-CN" altLang="en-US"/>
              <a:t>可以调整消元顺序让所要求的</a:t>
            </a:r>
            <a:r>
              <a:rPr lang="en-US" altLang="zh-CN" i="1"/>
              <a:t>F</a:t>
            </a:r>
            <a:r>
              <a:rPr lang="en-US" altLang="zh-CN" i="1" baseline="-25000"/>
              <a:t>s</a:t>
            </a:r>
            <a:r>
              <a:rPr lang="zh-CN" altLang="en-US"/>
              <a:t>放在最后，这样就可以不用回代。</a:t>
            </a:r>
          </a:p>
          <a:p>
            <a:pPr eaLnBrk="1" hangingPunct="1"/>
            <a:r>
              <a:rPr lang="zh-CN" altLang="en-US"/>
              <a:t>若权在边上而不在点上的话，设边</a:t>
            </a:r>
            <a:r>
              <a:rPr lang="en-US" altLang="zh-CN"/>
              <a:t>(</a:t>
            </a:r>
            <a:r>
              <a:rPr lang="en-US" altLang="zh-CN" i="1"/>
              <a:t>u</a:t>
            </a:r>
            <a:r>
              <a:rPr lang="en-US" altLang="zh-CN"/>
              <a:t>, </a:t>
            </a:r>
            <a:r>
              <a:rPr lang="en-US" altLang="zh-CN" i="1"/>
              <a:t>v</a:t>
            </a:r>
            <a:r>
              <a:rPr lang="en-US" altLang="zh-CN"/>
              <a:t>)</a:t>
            </a:r>
            <a:r>
              <a:rPr lang="zh-CN" altLang="en-US"/>
              <a:t>的权值为</a:t>
            </a:r>
            <a:r>
              <a:rPr lang="en-US" altLang="zh-CN" i="1"/>
              <a:t>W</a:t>
            </a:r>
            <a:r>
              <a:rPr lang="en-US" altLang="zh-CN" i="1" baseline="-25000"/>
              <a:t>u</a:t>
            </a:r>
            <a:r>
              <a:rPr lang="en-US" altLang="zh-CN" baseline="-25000"/>
              <a:t>,</a:t>
            </a:r>
            <a:r>
              <a:rPr lang="en-US" altLang="zh-CN" i="1" baseline="-25000"/>
              <a:t>v</a:t>
            </a:r>
            <a:r>
              <a:rPr lang="zh-CN" altLang="en-US"/>
              <a:t>，那么同理方程即为</a:t>
            </a:r>
            <a:endParaRPr lang="en-US" altLang="zh-CN"/>
          </a:p>
          <a:p>
            <a:pPr eaLnBrk="1" hangingPunct="1"/>
            <a:endParaRPr lang="en-US" altLang="zh-CN"/>
          </a:p>
          <a:p>
            <a:pPr eaLnBrk="1" hangingPunct="1"/>
            <a:endParaRPr lang="en-US" altLang="zh-CN"/>
          </a:p>
          <a:p>
            <a:pPr eaLnBrk="1" hangingPunct="1"/>
            <a:endParaRPr lang="en-US" altLang="zh-CN"/>
          </a:p>
        </p:txBody>
      </p:sp>
      <p:sp>
        <p:nvSpPr>
          <p:cNvPr id="10245"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b="0">
              <a:latin typeface="Gill Sans MT" pitchFamily="34" charset="0"/>
              <a:ea typeface="华文中宋" panose="02010600040101010101" pitchFamily="2" charset="-122"/>
            </a:endParaRPr>
          </a:p>
        </p:txBody>
      </p:sp>
      <p:sp>
        <p:nvSpPr>
          <p:cNvPr id="10246"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b="0"/>
          </a:p>
        </p:txBody>
      </p:sp>
      <p:sp>
        <p:nvSpPr>
          <p:cNvPr id="10247"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b="0"/>
          </a:p>
        </p:txBody>
      </p:sp>
      <p:graphicFrame>
        <p:nvGraphicFramePr>
          <p:cNvPr id="11266" name="Object 3"/>
          <p:cNvGraphicFramePr>
            <a:graphicFrameLocks noChangeAspect="1"/>
          </p:cNvGraphicFramePr>
          <p:nvPr/>
        </p:nvGraphicFramePr>
        <p:xfrm>
          <a:off x="3432175" y="4724400"/>
          <a:ext cx="4000500" cy="973138"/>
        </p:xfrm>
        <a:graphic>
          <a:graphicData uri="http://schemas.openxmlformats.org/presentationml/2006/ole">
            <mc:AlternateContent xmlns:mc="http://schemas.openxmlformats.org/markup-compatibility/2006">
              <mc:Choice xmlns:v="urn:schemas-microsoft-com:vml" Requires="v">
                <p:oleObj spid="_x0000_s9230" name="公式" r:id="rId4" imgW="1447172" imgH="355446" progId="Equation.3">
                  <p:embed/>
                </p:oleObj>
              </mc:Choice>
              <mc:Fallback>
                <p:oleObj name="公式" r:id="rId4" imgW="1447172" imgH="355446" progId="Equation.3">
                  <p:embed/>
                  <p:pic>
                    <p:nvPicPr>
                      <p:cNvPr id="1126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2175" y="4724400"/>
                        <a:ext cx="4000500"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8507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Effect transition="in" filter="fade">
                                      <p:cBhvr>
                                        <p:cTn id="7" dur="500"/>
                                        <p:tgtEl>
                                          <p:spTgt spid="112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268">
                                            <p:txEl>
                                              <p:pRg st="1" end="1"/>
                                            </p:txEl>
                                          </p:spTgt>
                                        </p:tgtEl>
                                        <p:attrNameLst>
                                          <p:attrName>style.visibility</p:attrName>
                                        </p:attrNameLst>
                                      </p:cBhvr>
                                      <p:to>
                                        <p:strVal val="visible"/>
                                      </p:to>
                                    </p:set>
                                    <p:animEffect transition="in" filter="fade">
                                      <p:cBhvr>
                                        <p:cTn id="12" dur="500"/>
                                        <p:tgtEl>
                                          <p:spTgt spid="1126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1268">
                                            <p:txEl>
                                              <p:pRg st="2" end="2"/>
                                            </p:txEl>
                                          </p:spTgt>
                                        </p:tgtEl>
                                        <p:attrNameLst>
                                          <p:attrName>style.visibility</p:attrName>
                                        </p:attrNameLst>
                                      </p:cBhvr>
                                      <p:to>
                                        <p:strVal val="visible"/>
                                      </p:to>
                                    </p:set>
                                    <p:animEffect transition="in" filter="fade">
                                      <p:cBhvr>
                                        <p:cTn id="17" dur="500"/>
                                        <p:tgtEl>
                                          <p:spTgt spid="1126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1268">
                                            <p:txEl>
                                              <p:pRg st="3" end="3"/>
                                            </p:txEl>
                                          </p:spTgt>
                                        </p:tgtEl>
                                        <p:attrNameLst>
                                          <p:attrName>style.visibility</p:attrName>
                                        </p:attrNameLst>
                                      </p:cBhvr>
                                      <p:to>
                                        <p:strVal val="visible"/>
                                      </p:to>
                                    </p:set>
                                    <p:animEffect transition="in" filter="fade">
                                      <p:cBhvr>
                                        <p:cTn id="22" dur="500"/>
                                        <p:tgtEl>
                                          <p:spTgt spid="11268">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1266"/>
                                        </p:tgtEl>
                                        <p:attrNameLst>
                                          <p:attrName>style.visibility</p:attrName>
                                        </p:attrNameLst>
                                      </p:cBhvr>
                                      <p:to>
                                        <p:strVal val="visible"/>
                                      </p:to>
                                    </p:set>
                                    <p:animEffect transition="in" filter="fade">
                                      <p:cBhvr>
                                        <p:cTn id="25"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dirty="0">
                <a:solidFill>
                  <a:schemeClr val="tx2">
                    <a:satMod val="130000"/>
                  </a:schemeClr>
                </a:solidFill>
              </a:rPr>
              <a:t>例题：</a:t>
            </a:r>
            <a:r>
              <a:rPr lang="en-US" altLang="zh-CN" b="1" dirty="0">
                <a:solidFill>
                  <a:schemeClr val="tx2">
                    <a:satMod val="130000"/>
                  </a:schemeClr>
                </a:solidFill>
              </a:rPr>
              <a:t>First Knight</a:t>
            </a:r>
            <a:endParaRPr lang="zh-CN" altLang="en-US" b="1" dirty="0">
              <a:solidFill>
                <a:schemeClr val="tx2">
                  <a:satMod val="130000"/>
                </a:schemeClr>
              </a:solidFill>
            </a:endParaRPr>
          </a:p>
        </p:txBody>
      </p:sp>
      <p:sp>
        <p:nvSpPr>
          <p:cNvPr id="3" name="内容占位符 2"/>
          <p:cNvSpPr>
            <a:spLocks noGrp="1"/>
          </p:cNvSpPr>
          <p:nvPr>
            <p:ph idx="1"/>
          </p:nvPr>
        </p:nvSpPr>
        <p:spPr/>
        <p:txBody>
          <a:bodyPr/>
          <a:lstStyle/>
          <a:p>
            <a:pPr eaLnBrk="1" hangingPunct="1"/>
            <a:r>
              <a:rPr lang="zh-CN" altLang="en-US"/>
              <a:t>题目来源：</a:t>
            </a:r>
            <a:r>
              <a:rPr lang="en-US" altLang="zh-CN"/>
              <a:t>SWERC 08</a:t>
            </a:r>
          </a:p>
          <a:p>
            <a:pPr eaLnBrk="1" hangingPunct="1"/>
            <a:r>
              <a:rPr lang="zh-CN" altLang="en-US"/>
              <a:t>一个</a:t>
            </a:r>
            <a:r>
              <a:rPr lang="en-US" altLang="zh-CN" i="1"/>
              <a:t>m</a:t>
            </a:r>
            <a:r>
              <a:rPr lang="en-US" altLang="zh-CN"/>
              <a:t>×</a:t>
            </a:r>
            <a:r>
              <a:rPr lang="en-US" altLang="zh-CN" i="1"/>
              <a:t>n</a:t>
            </a:r>
            <a:r>
              <a:rPr lang="zh-CN" altLang="en-US"/>
              <a:t>的棋盘，左上至右下编号为</a:t>
            </a:r>
            <a:r>
              <a:rPr lang="en-US" altLang="zh-CN"/>
              <a:t>(1, 1)</a:t>
            </a:r>
            <a:r>
              <a:rPr lang="zh-CN" altLang="en-US"/>
              <a:t>至 </a:t>
            </a:r>
            <a:r>
              <a:rPr lang="en-US" altLang="zh-CN"/>
              <a:t>(</a:t>
            </a:r>
            <a:r>
              <a:rPr lang="en-US" altLang="zh-CN" i="1"/>
              <a:t>m</a:t>
            </a:r>
            <a:r>
              <a:rPr lang="en-US" altLang="zh-CN"/>
              <a:t>, </a:t>
            </a:r>
            <a:r>
              <a:rPr lang="en-US" altLang="zh-CN" i="1"/>
              <a:t>n</a:t>
            </a:r>
            <a:r>
              <a:rPr lang="en-US" altLang="zh-CN"/>
              <a:t>)</a:t>
            </a:r>
            <a:r>
              <a:rPr lang="zh-CN" altLang="en-US"/>
              <a:t>，并给定每个格子到周围四个格子的概率　　。</a:t>
            </a:r>
            <a:endParaRPr lang="en-US" altLang="zh-CN"/>
          </a:p>
          <a:p>
            <a:pPr eaLnBrk="1" hangingPunct="1"/>
            <a:r>
              <a:rPr lang="zh-CN" altLang="en-US"/>
              <a:t>一个骑士从</a:t>
            </a:r>
            <a:r>
              <a:rPr lang="en-US" altLang="zh-CN"/>
              <a:t>(1, 1)</a:t>
            </a:r>
            <a:r>
              <a:rPr lang="zh-CN" altLang="en-US"/>
              <a:t>开始，按照给定概率走，问到达</a:t>
            </a:r>
            <a:r>
              <a:rPr lang="en-US" altLang="zh-CN"/>
              <a:t>(</a:t>
            </a:r>
            <a:r>
              <a:rPr lang="en-US" altLang="zh-CN" i="1"/>
              <a:t>m</a:t>
            </a:r>
            <a:r>
              <a:rPr lang="en-US" altLang="zh-CN"/>
              <a:t>, </a:t>
            </a:r>
            <a:r>
              <a:rPr lang="en-US" altLang="zh-CN" i="1"/>
              <a:t>n</a:t>
            </a:r>
            <a:r>
              <a:rPr lang="en-US" altLang="zh-CN"/>
              <a:t>)</a:t>
            </a:r>
            <a:r>
              <a:rPr lang="zh-CN" altLang="en-US"/>
              <a:t>的期望步数。</a:t>
            </a:r>
            <a:endParaRPr lang="en-US" altLang="zh-CN"/>
          </a:p>
          <a:p>
            <a:pPr eaLnBrk="1" hangingPunct="1"/>
            <a:r>
              <a:rPr lang="zh-CN" altLang="en-US"/>
              <a:t>题目保证从任一格开始到</a:t>
            </a:r>
            <a:r>
              <a:rPr lang="en-US" altLang="zh-CN"/>
              <a:t>(m, n)</a:t>
            </a:r>
            <a:r>
              <a:rPr lang="zh-CN" altLang="en-US"/>
              <a:t>的概率均为</a:t>
            </a:r>
            <a:r>
              <a:rPr lang="en-US" altLang="zh-CN"/>
              <a:t>1 </a:t>
            </a:r>
            <a:r>
              <a:rPr lang="zh-CN" altLang="en-US"/>
              <a:t>。</a:t>
            </a:r>
            <a:endParaRPr lang="en-US" altLang="zh-CN"/>
          </a:p>
        </p:txBody>
      </p:sp>
      <p:sp>
        <p:nvSpPr>
          <p:cNvPr id="11269"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b="0">
              <a:latin typeface="Gill Sans MT" pitchFamily="34" charset="0"/>
              <a:ea typeface="华文中宋" panose="02010600040101010101" pitchFamily="2" charset="-122"/>
            </a:endParaRPr>
          </a:p>
        </p:txBody>
      </p:sp>
      <p:sp>
        <p:nvSpPr>
          <p:cNvPr id="11270"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b="0"/>
          </a:p>
        </p:txBody>
      </p:sp>
      <p:graphicFrame>
        <p:nvGraphicFramePr>
          <p:cNvPr id="2050" name="Object 2"/>
          <p:cNvGraphicFramePr>
            <a:graphicFrameLocks noChangeAspect="1"/>
          </p:cNvGraphicFramePr>
          <p:nvPr>
            <p:extLst>
              <p:ext uri="{D42A27DB-BD31-4B8C-83A1-F6EECF244321}">
                <p14:modId xmlns:p14="http://schemas.microsoft.com/office/powerpoint/2010/main" val="1635831495"/>
              </p:ext>
            </p:extLst>
          </p:nvPr>
        </p:nvGraphicFramePr>
        <p:xfrm>
          <a:off x="5405437" y="2700986"/>
          <a:ext cx="690563" cy="642938"/>
        </p:xfrm>
        <a:graphic>
          <a:graphicData uri="http://schemas.openxmlformats.org/presentationml/2006/ole">
            <mc:AlternateContent xmlns:mc="http://schemas.openxmlformats.org/markup-compatibility/2006">
              <mc:Choice xmlns:v="urn:schemas-microsoft-com:vml" Requires="v">
                <p:oleObj spid="_x0000_s10254" name="公式" r:id="rId4" imgW="279279" imgH="253890" progId="Equation.3">
                  <p:embed/>
                </p:oleObj>
              </mc:Choice>
              <mc:Fallback>
                <p:oleObj name="公式" r:id="rId4" imgW="279279" imgH="253890" progId="Equation.3">
                  <p:embed/>
                  <p:pic>
                    <p:nvPicPr>
                      <p:cNvPr id="20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5437" y="2700986"/>
                        <a:ext cx="690563"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8310564" y="642939"/>
            <a:ext cx="2071687" cy="554037"/>
          </a:xfrm>
          <a:prstGeom prst="rect">
            <a:avLst/>
          </a:prstGeom>
          <a:noFill/>
        </p:spPr>
        <p:txBody>
          <a:bodyPr>
            <a:spAutoFit/>
          </a:bodyPr>
          <a:lstStyle/>
          <a:p>
            <a:pPr algn="r">
              <a:defRPr/>
            </a:pPr>
            <a:r>
              <a:rPr lang="en-US" altLang="zh-CN" sz="3000" dirty="0">
                <a:solidFill>
                  <a:schemeClr val="accent3">
                    <a:lumMod val="75000"/>
                  </a:schemeClr>
                </a:solidFill>
                <a:latin typeface="Arial" charset="0"/>
              </a:rPr>
              <a:t>[</a:t>
            </a:r>
            <a:r>
              <a:rPr lang="zh-CN" altLang="en-US" sz="3000" dirty="0">
                <a:solidFill>
                  <a:schemeClr val="accent3">
                    <a:lumMod val="75000"/>
                  </a:schemeClr>
                </a:solidFill>
                <a:latin typeface="Arial" charset="0"/>
              </a:rPr>
              <a:t>问题描述</a:t>
            </a:r>
            <a:r>
              <a:rPr lang="en-US" altLang="zh-CN" sz="3000" dirty="0">
                <a:solidFill>
                  <a:schemeClr val="accent3">
                    <a:lumMod val="75000"/>
                  </a:schemeClr>
                </a:solidFill>
                <a:latin typeface="Arial" charset="0"/>
              </a:rPr>
              <a:t>]</a:t>
            </a:r>
            <a:endParaRPr lang="zh-CN" altLang="en-US" sz="3000" dirty="0">
              <a:solidFill>
                <a:schemeClr val="accent3">
                  <a:lumMod val="75000"/>
                </a:schemeClr>
              </a:solidFill>
              <a:latin typeface="Arial" charset="0"/>
            </a:endParaRPr>
          </a:p>
        </p:txBody>
      </p:sp>
    </p:spTree>
    <p:extLst>
      <p:ext uri="{BB962C8B-B14F-4D97-AF65-F5344CB8AC3E}">
        <p14:creationId xmlns:p14="http://schemas.microsoft.com/office/powerpoint/2010/main" val="305149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2000"/>
                                        <p:tgtEl>
                                          <p:spTgt spid="205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9"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p:cTn id="24"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3">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9"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3"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5" name="Rectangle 2"/>
          <p:cNvSpPr>
            <a:spLocks noGrp="1"/>
          </p:cNvSpPr>
          <p:nvPr>
            <p:ph type="title" idx="4294967295"/>
          </p:nvPr>
        </p:nvSpPr>
        <p:spPr/>
        <p:txBody>
          <a:bodyPr/>
          <a:lstStyle/>
          <a:p>
            <a:pPr eaLnBrk="1" hangingPunct="1"/>
            <a:r>
              <a:rPr kumimoji="1" lang="zh-CN" altLang="en-US" b="0"/>
              <a:t>随机事件及其运算</a:t>
            </a:r>
          </a:p>
        </p:txBody>
      </p:sp>
      <p:sp>
        <p:nvSpPr>
          <p:cNvPr id="19486" name="Rectangle 3"/>
          <p:cNvSpPr>
            <a:spLocks noGrp="1"/>
          </p:cNvSpPr>
          <p:nvPr>
            <p:ph type="body" idx="4294967295"/>
          </p:nvPr>
        </p:nvSpPr>
        <p:spPr/>
        <p:txBody>
          <a:bodyPr>
            <a:normAutofit fontScale="92500" lnSpcReduction="10000"/>
          </a:bodyPr>
          <a:lstStyle/>
          <a:p>
            <a:pPr eaLnBrk="1" hangingPunct="1"/>
            <a:r>
              <a:rPr kumimoji="1" lang="zh-CN" altLang="en-US">
                <a:solidFill>
                  <a:schemeClr val="tx1"/>
                </a:solidFill>
                <a:latin typeface="黑体" panose="02010609060101010101" pitchFamily="49" charset="-122"/>
              </a:rPr>
              <a:t>事件发生：当事件</a:t>
            </a:r>
            <a:r>
              <a:rPr kumimoji="1" lang="en-US" altLang="zh-CN">
                <a:solidFill>
                  <a:schemeClr val="tx1"/>
                </a:solidFill>
                <a:latin typeface="黑体" panose="02010609060101010101" pitchFamily="49" charset="-122"/>
              </a:rPr>
              <a:t>A</a:t>
            </a:r>
            <a:r>
              <a:rPr kumimoji="1" lang="zh-CN" altLang="en-US">
                <a:solidFill>
                  <a:schemeClr val="tx1"/>
                </a:solidFill>
                <a:latin typeface="黑体" panose="02010609060101010101" pitchFamily="49" charset="-122"/>
              </a:rPr>
              <a:t>所包含的基本事件有一个出现，就说事件</a:t>
            </a:r>
            <a:r>
              <a:rPr kumimoji="1" lang="en-US" altLang="zh-CN">
                <a:solidFill>
                  <a:schemeClr val="tx1"/>
                </a:solidFill>
                <a:latin typeface="黑体" panose="02010609060101010101" pitchFamily="49" charset="-122"/>
              </a:rPr>
              <a:t>A</a:t>
            </a:r>
            <a:r>
              <a:rPr kumimoji="1" lang="zh-CN" altLang="en-US">
                <a:solidFill>
                  <a:schemeClr val="tx1"/>
                </a:solidFill>
                <a:latin typeface="黑体" panose="02010609060101010101" pitchFamily="49" charset="-122"/>
              </a:rPr>
              <a:t>发生了，否则就说事件</a:t>
            </a:r>
            <a:r>
              <a:rPr kumimoji="1" lang="en-US" altLang="zh-CN">
                <a:solidFill>
                  <a:schemeClr val="tx1"/>
                </a:solidFill>
                <a:latin typeface="黑体" panose="02010609060101010101" pitchFamily="49" charset="-122"/>
              </a:rPr>
              <a:t>A</a:t>
            </a:r>
            <a:r>
              <a:rPr kumimoji="1" lang="zh-CN" altLang="en-US">
                <a:solidFill>
                  <a:schemeClr val="tx1"/>
                </a:solidFill>
                <a:latin typeface="黑体" panose="02010609060101010101" pitchFamily="49" charset="-122"/>
              </a:rPr>
              <a:t>未发生</a:t>
            </a:r>
          </a:p>
          <a:p>
            <a:pPr eaLnBrk="1" hangingPunct="1"/>
            <a:r>
              <a:rPr kumimoji="1" lang="zh-CN" altLang="en-US">
                <a:solidFill>
                  <a:schemeClr val="tx1"/>
                </a:solidFill>
                <a:latin typeface="黑体" panose="02010609060101010101" pitchFamily="49" charset="-122"/>
              </a:rPr>
              <a:t>必然事件：一定发生的事件，也就是样本空间</a:t>
            </a:r>
            <a:r>
              <a:rPr kumimoji="1" lang="el-GR" altLang="zh-CN">
                <a:solidFill>
                  <a:schemeClr val="tx1"/>
                </a:solidFill>
                <a:latin typeface="黑体" panose="02010609060101010101" pitchFamily="49" charset="-122"/>
              </a:rPr>
              <a:t>Ω</a:t>
            </a:r>
            <a:endParaRPr kumimoji="1" lang="en-US" altLang="zh-CN">
              <a:solidFill>
                <a:schemeClr val="tx1"/>
              </a:solidFill>
              <a:latin typeface="黑体" panose="02010609060101010101" pitchFamily="49" charset="-122"/>
            </a:endParaRPr>
          </a:p>
          <a:p>
            <a:pPr eaLnBrk="1" hangingPunct="1"/>
            <a:r>
              <a:rPr kumimoji="1" lang="zh-CN" altLang="en-US">
                <a:solidFill>
                  <a:schemeClr val="tx1"/>
                </a:solidFill>
                <a:latin typeface="黑体" panose="02010609060101010101" pitchFamily="49" charset="-122"/>
              </a:rPr>
              <a:t>不可能事件：一定不发生的事件，记为</a:t>
            </a:r>
            <a:r>
              <a:rPr kumimoji="1" lang="el-GR" altLang="zh-CN">
                <a:solidFill>
                  <a:schemeClr val="tx1"/>
                </a:solidFill>
                <a:latin typeface="黑体" panose="02010609060101010101" pitchFamily="49" charset="-122"/>
              </a:rPr>
              <a:t>Φ</a:t>
            </a:r>
            <a:endParaRPr kumimoji="1" lang="en-US" altLang="zh-CN">
              <a:solidFill>
                <a:schemeClr val="tx1"/>
              </a:solidFill>
              <a:latin typeface="黑体" panose="02010609060101010101" pitchFamily="49" charset="-122"/>
            </a:endParaRPr>
          </a:p>
          <a:p>
            <a:pPr eaLnBrk="1" hangingPunct="1"/>
            <a:r>
              <a:rPr kumimoji="1" lang="zh-CN" altLang="en-US">
                <a:solidFill>
                  <a:schemeClr val="tx1"/>
                </a:solidFill>
                <a:latin typeface="黑体" panose="02010609060101010101" pitchFamily="49" charset="-122"/>
              </a:rPr>
              <a:t>事件包含：如果事件</a:t>
            </a:r>
            <a:r>
              <a:rPr kumimoji="1" lang="en-US" altLang="zh-CN">
                <a:solidFill>
                  <a:schemeClr val="tx1"/>
                </a:solidFill>
                <a:latin typeface="黑体" panose="02010609060101010101" pitchFamily="49" charset="-122"/>
              </a:rPr>
              <a:t>A</a:t>
            </a:r>
            <a:r>
              <a:rPr kumimoji="1" lang="zh-CN" altLang="en-US">
                <a:solidFill>
                  <a:schemeClr val="tx1"/>
                </a:solidFill>
                <a:latin typeface="黑体" panose="02010609060101010101" pitchFamily="49" charset="-122"/>
              </a:rPr>
              <a:t>发生必然导致事件</a:t>
            </a:r>
            <a:r>
              <a:rPr kumimoji="1" lang="en-US" altLang="zh-CN">
                <a:solidFill>
                  <a:schemeClr val="tx1"/>
                </a:solidFill>
                <a:latin typeface="黑体" panose="02010609060101010101" pitchFamily="49" charset="-122"/>
              </a:rPr>
              <a:t>B</a:t>
            </a:r>
            <a:r>
              <a:rPr kumimoji="1" lang="zh-CN" altLang="en-US">
                <a:solidFill>
                  <a:schemeClr val="tx1"/>
                </a:solidFill>
                <a:latin typeface="黑体" panose="02010609060101010101" pitchFamily="49" charset="-122"/>
              </a:rPr>
              <a:t>发生．则称事件</a:t>
            </a:r>
            <a:r>
              <a:rPr kumimoji="1" lang="en-US" altLang="zh-CN">
                <a:solidFill>
                  <a:schemeClr val="tx1"/>
                </a:solidFill>
                <a:latin typeface="黑体" panose="02010609060101010101" pitchFamily="49" charset="-122"/>
              </a:rPr>
              <a:t>B</a:t>
            </a:r>
            <a:r>
              <a:rPr kumimoji="1" lang="zh-CN" altLang="en-US">
                <a:solidFill>
                  <a:schemeClr val="tx1"/>
                </a:solidFill>
                <a:latin typeface="黑体" panose="02010609060101010101" pitchFamily="49" charset="-122"/>
              </a:rPr>
              <a:t>包含事件</a:t>
            </a:r>
            <a:r>
              <a:rPr kumimoji="1" lang="en-US" altLang="zh-CN">
                <a:solidFill>
                  <a:schemeClr val="tx1"/>
                </a:solidFill>
                <a:latin typeface="黑体" panose="02010609060101010101" pitchFamily="49" charset="-122"/>
              </a:rPr>
              <a:t>A</a:t>
            </a:r>
            <a:r>
              <a:rPr kumimoji="1" lang="zh-CN" altLang="en-US">
                <a:solidFill>
                  <a:schemeClr val="tx1"/>
                </a:solidFill>
                <a:latin typeface="黑体" panose="02010609060101010101" pitchFamily="49" charset="-122"/>
              </a:rPr>
              <a:t>，记作 </a:t>
            </a:r>
            <a:r>
              <a:rPr kumimoji="1" lang="en-US" altLang="zh-CN">
                <a:solidFill>
                  <a:schemeClr val="tx1"/>
                </a:solidFill>
                <a:latin typeface="黑体" panose="02010609060101010101" pitchFamily="49" charset="-122"/>
              </a:rPr>
              <a:t>A⊂ B   </a:t>
            </a:r>
            <a:r>
              <a:rPr kumimoji="1" lang="zh-CN" altLang="en-US">
                <a:solidFill>
                  <a:schemeClr val="tx1"/>
                </a:solidFill>
                <a:latin typeface="黑体" panose="02010609060101010101" pitchFamily="49" charset="-122"/>
              </a:rPr>
              <a:t>或 </a:t>
            </a:r>
            <a:r>
              <a:rPr kumimoji="1" lang="en-US" altLang="zh-CN">
                <a:solidFill>
                  <a:schemeClr val="tx1"/>
                </a:solidFill>
                <a:latin typeface="黑体" panose="02010609060101010101" pitchFamily="49" charset="-122"/>
              </a:rPr>
              <a:t>B ⊃ A</a:t>
            </a:r>
          </a:p>
          <a:p>
            <a:pPr eaLnBrk="1" hangingPunct="1"/>
            <a:r>
              <a:rPr kumimoji="1" lang="zh-CN" altLang="en-US">
                <a:solidFill>
                  <a:schemeClr val="tx1"/>
                </a:solidFill>
                <a:latin typeface="黑体" panose="02010609060101010101" pitchFamily="49" charset="-122"/>
              </a:rPr>
              <a:t>事件的和：事件</a:t>
            </a:r>
            <a:r>
              <a:rPr kumimoji="1" lang="en-US" altLang="zh-CN">
                <a:solidFill>
                  <a:schemeClr val="tx1"/>
                </a:solidFill>
                <a:latin typeface="黑体" panose="02010609060101010101" pitchFamily="49" charset="-122"/>
              </a:rPr>
              <a:t>A</a:t>
            </a:r>
            <a:r>
              <a:rPr kumimoji="1" lang="zh-CN" altLang="en-US">
                <a:solidFill>
                  <a:schemeClr val="tx1"/>
                </a:solidFill>
                <a:latin typeface="黑体" panose="02010609060101010101" pitchFamily="49" charset="-122"/>
              </a:rPr>
              <a:t>与事件</a:t>
            </a:r>
            <a:r>
              <a:rPr kumimoji="1" lang="en-US" altLang="zh-CN">
                <a:solidFill>
                  <a:schemeClr val="tx1"/>
                </a:solidFill>
                <a:latin typeface="黑体" panose="02010609060101010101" pitchFamily="49" charset="-122"/>
              </a:rPr>
              <a:t>B</a:t>
            </a:r>
            <a:r>
              <a:rPr kumimoji="1" lang="zh-CN" altLang="en-US">
                <a:solidFill>
                  <a:schemeClr val="tx1"/>
                </a:solidFill>
                <a:latin typeface="黑体" panose="02010609060101010101" pitchFamily="49" charset="-122"/>
              </a:rPr>
              <a:t>至少有一个发生，这样的一个事件称为事件</a:t>
            </a:r>
            <a:r>
              <a:rPr kumimoji="1" lang="en-US" altLang="zh-CN">
                <a:solidFill>
                  <a:schemeClr val="tx1"/>
                </a:solidFill>
                <a:latin typeface="黑体" panose="02010609060101010101" pitchFamily="49" charset="-122"/>
              </a:rPr>
              <a:t>A    </a:t>
            </a:r>
            <a:r>
              <a:rPr kumimoji="1" lang="zh-CN" altLang="en-US">
                <a:solidFill>
                  <a:schemeClr val="tx1"/>
                </a:solidFill>
                <a:latin typeface="黑体" panose="02010609060101010101" pitchFamily="49" charset="-122"/>
              </a:rPr>
              <a:t>与事件</a:t>
            </a:r>
            <a:r>
              <a:rPr kumimoji="1" lang="en-US" altLang="zh-CN">
                <a:solidFill>
                  <a:schemeClr val="tx1"/>
                </a:solidFill>
                <a:latin typeface="黑体" panose="02010609060101010101" pitchFamily="49" charset="-122"/>
              </a:rPr>
              <a:t>B</a:t>
            </a:r>
            <a:r>
              <a:rPr kumimoji="1" lang="zh-CN" altLang="en-US">
                <a:solidFill>
                  <a:schemeClr val="tx1"/>
                </a:solidFill>
                <a:latin typeface="黑体" panose="02010609060101010101" pitchFamily="49" charset="-122"/>
              </a:rPr>
              <a:t>的和或并，记为</a:t>
            </a:r>
            <a:r>
              <a:rPr kumimoji="1" lang="en-US" altLang="zh-CN">
                <a:solidFill>
                  <a:schemeClr val="tx1"/>
                </a:solidFill>
                <a:latin typeface="黑体" panose="02010609060101010101" pitchFamily="49" charset="-122"/>
              </a:rPr>
              <a:t>A U B </a:t>
            </a:r>
            <a:r>
              <a:rPr kumimoji="1" lang="zh-CN" altLang="en-US">
                <a:solidFill>
                  <a:schemeClr val="tx1"/>
                </a:solidFill>
                <a:latin typeface="黑体" panose="02010609060101010101" pitchFamily="49" charset="-122"/>
              </a:rPr>
              <a:t>或 </a:t>
            </a:r>
            <a:r>
              <a:rPr kumimoji="1" lang="en-US" altLang="zh-CN">
                <a:solidFill>
                  <a:schemeClr val="tx1"/>
                </a:solidFill>
                <a:latin typeface="黑体" panose="02010609060101010101" pitchFamily="49" charset="-122"/>
              </a:rPr>
              <a:t>A + B</a:t>
            </a:r>
          </a:p>
          <a:p>
            <a:pPr eaLnBrk="1" hangingPunct="1"/>
            <a:r>
              <a:rPr kumimoji="1" lang="zh-CN" altLang="en-US">
                <a:solidFill>
                  <a:schemeClr val="tx1"/>
                </a:solidFill>
                <a:latin typeface="黑体" panose="02010609060101010101" pitchFamily="49" charset="-122"/>
              </a:rPr>
              <a:t>事件的积：事件</a:t>
            </a:r>
            <a:r>
              <a:rPr kumimoji="1" lang="en-US" altLang="zh-CN">
                <a:solidFill>
                  <a:schemeClr val="tx1"/>
                </a:solidFill>
                <a:latin typeface="黑体" panose="02010609060101010101" pitchFamily="49" charset="-122"/>
              </a:rPr>
              <a:t>A</a:t>
            </a:r>
            <a:r>
              <a:rPr kumimoji="1" lang="zh-CN" altLang="en-US">
                <a:solidFill>
                  <a:schemeClr val="tx1"/>
                </a:solidFill>
                <a:latin typeface="黑体" panose="02010609060101010101" pitchFamily="49" charset="-122"/>
              </a:rPr>
              <a:t>与事件</a:t>
            </a:r>
            <a:r>
              <a:rPr kumimoji="1" lang="en-US" altLang="zh-CN">
                <a:solidFill>
                  <a:schemeClr val="tx1"/>
                </a:solidFill>
                <a:latin typeface="黑体" panose="02010609060101010101" pitchFamily="49" charset="-122"/>
              </a:rPr>
              <a:t>B</a:t>
            </a:r>
            <a:r>
              <a:rPr kumimoji="1" lang="zh-CN" altLang="en-US">
                <a:solidFill>
                  <a:schemeClr val="tx1"/>
                </a:solidFill>
                <a:latin typeface="黑体" panose="02010609060101010101" pitchFamily="49" charset="-122"/>
              </a:rPr>
              <a:t>同时发生，这样的事件称为事件</a:t>
            </a:r>
            <a:r>
              <a:rPr kumimoji="1" lang="en-US" altLang="zh-CN">
                <a:solidFill>
                  <a:schemeClr val="tx1"/>
                </a:solidFill>
                <a:latin typeface="黑体" panose="02010609060101010101" pitchFamily="49" charset="-122"/>
              </a:rPr>
              <a:t>A</a:t>
            </a:r>
            <a:r>
              <a:rPr kumimoji="1" lang="zh-CN" altLang="en-US">
                <a:solidFill>
                  <a:schemeClr val="tx1"/>
                </a:solidFill>
                <a:latin typeface="黑体" panose="02010609060101010101" pitchFamily="49" charset="-122"/>
              </a:rPr>
              <a:t>与事件</a:t>
            </a:r>
            <a:r>
              <a:rPr kumimoji="1" lang="en-US" altLang="zh-CN">
                <a:solidFill>
                  <a:schemeClr val="tx1"/>
                </a:solidFill>
                <a:latin typeface="黑体" panose="02010609060101010101" pitchFamily="49" charset="-122"/>
              </a:rPr>
              <a:t>B</a:t>
            </a:r>
            <a:r>
              <a:rPr kumimoji="1" lang="zh-CN" altLang="en-US">
                <a:solidFill>
                  <a:schemeClr val="tx1"/>
                </a:solidFill>
                <a:latin typeface="黑体" panose="02010609060101010101" pitchFamily="49" charset="-122"/>
              </a:rPr>
              <a:t>的积或交，记为</a:t>
            </a:r>
            <a:r>
              <a:rPr kumimoji="1" lang="en-US" altLang="zh-CN">
                <a:solidFill>
                  <a:schemeClr val="tx1"/>
                </a:solidFill>
                <a:latin typeface="黑体" panose="02010609060101010101" pitchFamily="49" charset="-122"/>
              </a:rPr>
              <a:t>A</a:t>
            </a:r>
            <a:r>
              <a:rPr kumimoji="1" lang="en-US" altLang="zh-CN">
                <a:solidFill>
                  <a:schemeClr val="tx1"/>
                </a:solidFill>
                <a:latin typeface="黑体" panose="02010609060101010101" pitchFamily="49" charset="-122"/>
                <a:cs typeface="Arial" panose="020B0604020202020204" pitchFamily="34" charset="0"/>
              </a:rPr>
              <a:t>∩B</a:t>
            </a:r>
            <a:r>
              <a:rPr kumimoji="1" lang="en-US" altLang="zh-CN">
                <a:solidFill>
                  <a:schemeClr val="tx1"/>
                </a:solidFill>
                <a:latin typeface="黑体" panose="02010609060101010101" pitchFamily="49" charset="-122"/>
              </a:rPr>
              <a:t> </a:t>
            </a:r>
            <a:r>
              <a:rPr kumimoji="1" lang="zh-CN" altLang="en-US">
                <a:solidFill>
                  <a:schemeClr val="tx1"/>
                </a:solidFill>
                <a:latin typeface="黑体" panose="02010609060101010101" pitchFamily="49" charset="-122"/>
              </a:rPr>
              <a:t>或 </a:t>
            </a:r>
            <a:r>
              <a:rPr kumimoji="1" lang="en-US" altLang="zh-CN">
                <a:solidFill>
                  <a:schemeClr val="tx1"/>
                </a:solidFill>
                <a:latin typeface="黑体" panose="02010609060101010101" pitchFamily="49" charset="-122"/>
              </a:rPr>
              <a:t>AB</a:t>
            </a:r>
          </a:p>
          <a:p>
            <a:pPr eaLnBrk="1" hangingPunct="1"/>
            <a:r>
              <a:rPr kumimoji="1" lang="zh-CN" altLang="en-US">
                <a:solidFill>
                  <a:schemeClr val="tx1"/>
                </a:solidFill>
                <a:latin typeface="黑体" panose="02010609060101010101" pitchFamily="49" charset="-122"/>
              </a:rPr>
              <a:t>事件的和与积可以推广到多个事件</a:t>
            </a:r>
          </a:p>
        </p:txBody>
      </p:sp>
      <p:graphicFrame>
        <p:nvGraphicFramePr>
          <p:cNvPr id="19484" name="Object 28"/>
          <p:cNvGraphicFramePr>
            <a:graphicFrameLocks noChangeAspect="1"/>
          </p:cNvGraphicFramePr>
          <p:nvPr/>
        </p:nvGraphicFramePr>
        <p:xfrm>
          <a:off x="6038850" y="3319463"/>
          <a:ext cx="114300" cy="215900"/>
        </p:xfrm>
        <a:graphic>
          <a:graphicData uri="http://schemas.openxmlformats.org/presentationml/2006/ole">
            <mc:AlternateContent xmlns:mc="http://schemas.openxmlformats.org/markup-compatibility/2006">
              <mc:Choice xmlns:v="urn:schemas-microsoft-com:vml" Requires="v">
                <p:oleObj spid="_x0000_s12297" name="公式" r:id="rId3" imgW="2743200" imgH="5181600" progId="Equation.3">
                  <p:embed/>
                </p:oleObj>
              </mc:Choice>
              <mc:Fallback>
                <p:oleObj name="公式" r:id="rId3" imgW="2743200" imgH="5181600" progId="Equation.3">
                  <p:embed/>
                  <p:pic>
                    <p:nvPicPr>
                      <p:cNvPr id="19484" name="Object 28"/>
                      <p:cNvPicPr>
                        <a:picLocks noChangeAspect="1"/>
                      </p:cNvPicPr>
                      <p:nvPr/>
                    </p:nvPicPr>
                    <p:blipFill>
                      <a:blip r:embed="rId4"/>
                      <a:stretch>
                        <a:fillRect/>
                      </a:stretch>
                    </p:blipFill>
                    <p:spPr>
                      <a:xfrm>
                        <a:off x="6038850" y="3319463"/>
                        <a:ext cx="114300" cy="215900"/>
                      </a:xfrm>
                      <a:prstGeom prst="rect">
                        <a:avLst/>
                      </a:prstGeom>
                      <a:noFill/>
                      <a:ln w="9525">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9486">
                                            <p:txEl>
                                              <p:pRg st="0" end="0"/>
                                            </p:txEl>
                                          </p:spTgt>
                                        </p:tgtEl>
                                        <p:attrNameLst>
                                          <p:attrName>style.visibility</p:attrName>
                                        </p:attrNameLst>
                                      </p:cBhvr>
                                      <p:to>
                                        <p:strVal val="visible"/>
                                      </p:to>
                                    </p:set>
                                    <p:animEffect transition="in" filter="blinds(horizontal)">
                                      <p:cBhvr>
                                        <p:cTn id="7" dur="500"/>
                                        <p:tgtEl>
                                          <p:spTgt spid="194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86">
                                            <p:txEl>
                                              <p:pRg st="1" end="1"/>
                                            </p:txEl>
                                          </p:spTgt>
                                        </p:tgtEl>
                                        <p:attrNameLst>
                                          <p:attrName>style.visibility</p:attrName>
                                        </p:attrNameLst>
                                      </p:cBhvr>
                                      <p:to>
                                        <p:strVal val="visible"/>
                                      </p:to>
                                    </p:set>
                                    <p:animEffect transition="in" filter="blinds(horizontal)">
                                      <p:cBhvr>
                                        <p:cTn id="12" dur="500"/>
                                        <p:tgtEl>
                                          <p:spTgt spid="194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486">
                                            <p:txEl>
                                              <p:pRg st="2" end="2"/>
                                            </p:txEl>
                                          </p:spTgt>
                                        </p:tgtEl>
                                        <p:attrNameLst>
                                          <p:attrName>style.visibility</p:attrName>
                                        </p:attrNameLst>
                                      </p:cBhvr>
                                      <p:to>
                                        <p:strVal val="visible"/>
                                      </p:to>
                                    </p:set>
                                    <p:animEffect transition="in" filter="blinds(horizontal)">
                                      <p:cBhvr>
                                        <p:cTn id="17" dur="500"/>
                                        <p:tgtEl>
                                          <p:spTgt spid="194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486">
                                            <p:txEl>
                                              <p:pRg st="3" end="3"/>
                                            </p:txEl>
                                          </p:spTgt>
                                        </p:tgtEl>
                                        <p:attrNameLst>
                                          <p:attrName>style.visibility</p:attrName>
                                        </p:attrNameLst>
                                      </p:cBhvr>
                                      <p:to>
                                        <p:strVal val="visible"/>
                                      </p:to>
                                    </p:set>
                                    <p:animEffect transition="in" filter="blinds(horizontal)">
                                      <p:cBhvr>
                                        <p:cTn id="22" dur="500"/>
                                        <p:tgtEl>
                                          <p:spTgt spid="1948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486">
                                            <p:txEl>
                                              <p:pRg st="4" end="4"/>
                                            </p:txEl>
                                          </p:spTgt>
                                        </p:tgtEl>
                                        <p:attrNameLst>
                                          <p:attrName>style.visibility</p:attrName>
                                        </p:attrNameLst>
                                      </p:cBhvr>
                                      <p:to>
                                        <p:strVal val="visible"/>
                                      </p:to>
                                    </p:set>
                                    <p:animEffect transition="in" filter="blinds(horizontal)">
                                      <p:cBhvr>
                                        <p:cTn id="27" dur="500"/>
                                        <p:tgtEl>
                                          <p:spTgt spid="1948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486">
                                            <p:txEl>
                                              <p:pRg st="5" end="5"/>
                                            </p:txEl>
                                          </p:spTgt>
                                        </p:tgtEl>
                                        <p:attrNameLst>
                                          <p:attrName>style.visibility</p:attrName>
                                        </p:attrNameLst>
                                      </p:cBhvr>
                                      <p:to>
                                        <p:strVal val="visible"/>
                                      </p:to>
                                    </p:set>
                                    <p:animEffect transition="in" filter="blinds(horizontal)">
                                      <p:cBhvr>
                                        <p:cTn id="32" dur="500"/>
                                        <p:tgtEl>
                                          <p:spTgt spid="1948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9486">
                                            <p:txEl>
                                              <p:pRg st="6" end="6"/>
                                            </p:txEl>
                                          </p:spTgt>
                                        </p:tgtEl>
                                        <p:attrNameLst>
                                          <p:attrName>style.visibility</p:attrName>
                                        </p:attrNameLst>
                                      </p:cBhvr>
                                      <p:to>
                                        <p:strVal val="visible"/>
                                      </p:to>
                                    </p:set>
                                    <p:animEffect transition="in" filter="blinds(horizontal)">
                                      <p:cBhvr>
                                        <p:cTn id="37" dur="500"/>
                                        <p:tgtEl>
                                          <p:spTgt spid="1948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dirty="0">
                <a:solidFill>
                  <a:schemeClr val="tx2">
                    <a:satMod val="130000"/>
                  </a:schemeClr>
                </a:solidFill>
              </a:rPr>
              <a:t>例题：</a:t>
            </a:r>
            <a:r>
              <a:rPr lang="en-US" altLang="zh-CN" b="1" dirty="0">
                <a:solidFill>
                  <a:schemeClr val="tx2">
                    <a:satMod val="130000"/>
                  </a:schemeClr>
                </a:solidFill>
              </a:rPr>
              <a:t>First Knight</a:t>
            </a:r>
            <a:endParaRPr lang="zh-CN" altLang="en-US" b="1" dirty="0">
              <a:solidFill>
                <a:schemeClr val="tx2">
                  <a:satMod val="130000"/>
                </a:schemeClr>
              </a:solidFill>
            </a:endParaRPr>
          </a:p>
        </p:txBody>
      </p:sp>
      <p:sp>
        <p:nvSpPr>
          <p:cNvPr id="3" name="内容占位符 2"/>
          <p:cNvSpPr>
            <a:spLocks noGrp="1"/>
          </p:cNvSpPr>
          <p:nvPr>
            <p:ph idx="1"/>
          </p:nvPr>
        </p:nvSpPr>
        <p:spPr>
          <a:xfrm>
            <a:off x="2959100" y="1500189"/>
            <a:ext cx="7423150" cy="1443037"/>
          </a:xfrm>
        </p:spPr>
        <p:txBody>
          <a:bodyPr/>
          <a:lstStyle/>
          <a:p>
            <a:pPr eaLnBrk="1" hangingPunct="1"/>
            <a:r>
              <a:rPr lang="zh-CN" altLang="en-US"/>
              <a:t>列出方程直接求解？</a:t>
            </a:r>
            <a:endParaRPr lang="en-US" altLang="zh-CN"/>
          </a:p>
          <a:p>
            <a:pPr eaLnBrk="1" hangingPunct="1"/>
            <a:r>
              <a:rPr lang="en-US" altLang="zh-CN" i="1"/>
              <a:t>E</a:t>
            </a:r>
            <a:r>
              <a:rPr lang="en-US" altLang="zh-CN" i="1" baseline="-25000"/>
              <a:t>i</a:t>
            </a:r>
            <a:r>
              <a:rPr lang="en-US" altLang="zh-CN" baseline="-25000"/>
              <a:t>, </a:t>
            </a:r>
            <a:r>
              <a:rPr lang="en-US" altLang="zh-CN" i="1" baseline="-25000"/>
              <a:t>j</a:t>
            </a:r>
            <a:r>
              <a:rPr lang="zh-CN" altLang="en-US"/>
              <a:t>表示从</a:t>
            </a:r>
            <a:r>
              <a:rPr lang="en-US" altLang="zh-CN"/>
              <a:t>(</a:t>
            </a:r>
            <a:r>
              <a:rPr lang="en-US" altLang="zh-CN" i="1"/>
              <a:t>i</a:t>
            </a:r>
            <a:r>
              <a:rPr lang="en-US" altLang="zh-CN"/>
              <a:t>, </a:t>
            </a:r>
            <a:r>
              <a:rPr lang="en-US" altLang="zh-CN" i="1"/>
              <a:t>j</a:t>
            </a:r>
            <a:r>
              <a:rPr lang="en-US" altLang="zh-CN"/>
              <a:t>)</a:t>
            </a:r>
            <a:r>
              <a:rPr lang="zh-CN" altLang="en-US"/>
              <a:t>出发的步数期望。</a:t>
            </a:r>
            <a:endParaRPr lang="en-US" altLang="zh-CN"/>
          </a:p>
        </p:txBody>
      </p:sp>
      <p:sp>
        <p:nvSpPr>
          <p:cNvPr id="12293"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b="0">
              <a:latin typeface="Gill Sans MT" pitchFamily="34" charset="0"/>
              <a:ea typeface="华文中宋" panose="02010600040101010101" pitchFamily="2" charset="-122"/>
            </a:endParaRPr>
          </a:p>
        </p:txBody>
      </p:sp>
      <p:sp>
        <p:nvSpPr>
          <p:cNvPr id="12294"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b="0"/>
          </a:p>
        </p:txBody>
      </p:sp>
      <p:sp>
        <p:nvSpPr>
          <p:cNvPr id="12295"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b="0"/>
          </a:p>
        </p:txBody>
      </p:sp>
      <p:graphicFrame>
        <p:nvGraphicFramePr>
          <p:cNvPr id="41987" name="Object 3"/>
          <p:cNvGraphicFramePr>
            <a:graphicFrameLocks noChangeAspect="1"/>
          </p:cNvGraphicFramePr>
          <p:nvPr/>
        </p:nvGraphicFramePr>
        <p:xfrm>
          <a:off x="3359150" y="2714626"/>
          <a:ext cx="6840538" cy="563563"/>
        </p:xfrm>
        <a:graphic>
          <a:graphicData uri="http://schemas.openxmlformats.org/presentationml/2006/ole">
            <mc:AlternateContent xmlns:mc="http://schemas.openxmlformats.org/markup-compatibility/2006">
              <mc:Choice xmlns:v="urn:schemas-microsoft-com:vml" Requires="v">
                <p:oleObj spid="_x0000_s11278" name="公式" r:id="rId4" imgW="3124080" imgH="253800" progId="Equation.3">
                  <p:embed/>
                </p:oleObj>
              </mc:Choice>
              <mc:Fallback>
                <p:oleObj name="公式" r:id="rId4" imgW="3124080" imgH="253800" progId="Equation.3">
                  <p:embed/>
                  <p:pic>
                    <p:nvPicPr>
                      <p:cNvPr id="4198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9150" y="2714626"/>
                        <a:ext cx="6840538" cy="56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a:spLocks noChangeArrowheads="1"/>
          </p:cNvSpPr>
          <p:nvPr/>
        </p:nvSpPr>
        <p:spPr bwMode="auto">
          <a:xfrm>
            <a:off x="3438526" y="3721101"/>
            <a:ext cx="2786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4000" b="0" i="1"/>
              <a:t>m</a:t>
            </a:r>
            <a:r>
              <a:rPr lang="en-US" altLang="zh-CN" sz="4000" b="0"/>
              <a:t>, </a:t>
            </a:r>
            <a:r>
              <a:rPr lang="en-US" altLang="zh-CN" sz="4000" b="0" i="1"/>
              <a:t>n</a:t>
            </a:r>
            <a:r>
              <a:rPr lang="en-US" altLang="zh-CN" sz="4000" b="0"/>
              <a:t> ≤ 40</a:t>
            </a:r>
            <a:endParaRPr lang="zh-CN" altLang="en-US" sz="4000" b="0"/>
          </a:p>
        </p:txBody>
      </p:sp>
      <p:sp>
        <p:nvSpPr>
          <p:cNvPr id="10" name="TextBox 9"/>
          <p:cNvSpPr txBox="1">
            <a:spLocks noChangeArrowheads="1"/>
          </p:cNvSpPr>
          <p:nvPr/>
        </p:nvSpPr>
        <p:spPr bwMode="auto">
          <a:xfrm>
            <a:off x="5595939" y="3721101"/>
            <a:ext cx="20716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4000" b="0">
                <a:solidFill>
                  <a:srgbClr val="FF0000"/>
                </a:solidFill>
              </a:rPr>
              <a:t>Accept?</a:t>
            </a:r>
            <a:endParaRPr lang="zh-CN" altLang="en-US" sz="4000" b="0">
              <a:solidFill>
                <a:srgbClr val="FF0000"/>
              </a:solidFill>
            </a:endParaRPr>
          </a:p>
        </p:txBody>
      </p:sp>
      <p:sp>
        <p:nvSpPr>
          <p:cNvPr id="11" name="TextBox 10"/>
          <p:cNvSpPr txBox="1"/>
          <p:nvPr/>
        </p:nvSpPr>
        <p:spPr>
          <a:xfrm>
            <a:off x="4595813" y="4565650"/>
            <a:ext cx="4286250" cy="579438"/>
          </a:xfrm>
          <a:prstGeom prst="rect">
            <a:avLst/>
          </a:prstGeom>
          <a:noFill/>
        </p:spPr>
        <p:txBody>
          <a:bodyPr>
            <a:spAutoFit/>
          </a:bodyPr>
          <a:lstStyle/>
          <a:p>
            <a:pPr>
              <a:defRPr/>
            </a:pPr>
            <a:r>
              <a:rPr lang="zh-CN" altLang="en-US" sz="3200" dirty="0"/>
              <a:t>时间复杂度</a:t>
            </a:r>
            <a:r>
              <a:rPr lang="en-US" sz="3200" i="1" dirty="0">
                <a:latin typeface="Arial" charset="0"/>
                <a:ea typeface="宋体" charset="-122"/>
              </a:rPr>
              <a:t>O</a:t>
            </a:r>
            <a:r>
              <a:rPr lang="en-US" sz="3200" dirty="0">
                <a:latin typeface="Arial" charset="0"/>
                <a:ea typeface="宋体" charset="-122"/>
              </a:rPr>
              <a:t>(</a:t>
            </a:r>
            <a:r>
              <a:rPr lang="en-US" sz="3200" i="1" dirty="0">
                <a:latin typeface="Arial" charset="0"/>
                <a:ea typeface="宋体" charset="-122"/>
              </a:rPr>
              <a:t>m</a:t>
            </a:r>
            <a:r>
              <a:rPr lang="en-US" sz="3200" baseline="30000" dirty="0">
                <a:latin typeface="Arial" charset="0"/>
                <a:ea typeface="宋体" charset="-122"/>
              </a:rPr>
              <a:t>3</a:t>
            </a:r>
            <a:r>
              <a:rPr lang="en-US" sz="3200" i="1" dirty="0">
                <a:latin typeface="Arial" charset="0"/>
                <a:ea typeface="宋体" charset="-122"/>
              </a:rPr>
              <a:t>n</a:t>
            </a:r>
            <a:r>
              <a:rPr lang="en-US" sz="3200" baseline="30000" dirty="0">
                <a:latin typeface="Arial" charset="0"/>
                <a:ea typeface="宋体" charset="-122"/>
              </a:rPr>
              <a:t>3</a:t>
            </a:r>
            <a:r>
              <a:rPr lang="en-US" sz="3200" dirty="0">
                <a:latin typeface="Arial" charset="0"/>
                <a:ea typeface="宋体" charset="-122"/>
              </a:rPr>
              <a:t>)</a:t>
            </a:r>
            <a:endParaRPr lang="zh-CN" altLang="en-US" sz="3200" dirty="0"/>
          </a:p>
        </p:txBody>
      </p:sp>
      <p:sp>
        <p:nvSpPr>
          <p:cNvPr id="12" name="TextBox 11"/>
          <p:cNvSpPr txBox="1"/>
          <p:nvPr/>
        </p:nvSpPr>
        <p:spPr>
          <a:xfrm>
            <a:off x="3881438" y="5299076"/>
            <a:ext cx="5643562" cy="701675"/>
          </a:xfrm>
          <a:prstGeom prst="rect">
            <a:avLst/>
          </a:prstGeom>
          <a:noFill/>
        </p:spPr>
        <p:txBody>
          <a:bodyPr>
            <a:spAutoFit/>
          </a:bodyPr>
          <a:lstStyle/>
          <a:p>
            <a:pPr>
              <a:defRPr/>
            </a:pPr>
            <a:r>
              <a:rPr lang="en-US" sz="4000" dirty="0">
                <a:solidFill>
                  <a:schemeClr val="accent6">
                    <a:lumMod val="75000"/>
                  </a:schemeClr>
                </a:solidFill>
                <a:latin typeface="Arial" charset="0"/>
                <a:ea typeface="宋体" charset="-122"/>
              </a:rPr>
              <a:t>Time limit exceeded </a:t>
            </a:r>
            <a:r>
              <a:rPr lang="en-US" sz="4000" dirty="0">
                <a:solidFill>
                  <a:schemeClr val="accent6">
                    <a:lumMod val="75000"/>
                  </a:schemeClr>
                </a:solidFill>
                <a:latin typeface="Arial" charset="0"/>
                <a:ea typeface="宋体" charset="-122"/>
                <a:sym typeface="Wingdings" pitchFamily="2" charset="2"/>
              </a:rPr>
              <a:t></a:t>
            </a:r>
            <a:endParaRPr lang="zh-CN" altLang="en-US" sz="4000" dirty="0">
              <a:solidFill>
                <a:schemeClr val="accent6">
                  <a:lumMod val="75000"/>
                </a:schemeClr>
              </a:solidFill>
              <a:latin typeface="Arial" charset="0"/>
              <a:ea typeface="宋体" charset="-122"/>
            </a:endParaRPr>
          </a:p>
        </p:txBody>
      </p:sp>
      <p:sp>
        <p:nvSpPr>
          <p:cNvPr id="14" name="TextBox 13"/>
          <p:cNvSpPr txBox="1"/>
          <p:nvPr/>
        </p:nvSpPr>
        <p:spPr>
          <a:xfrm rot="21169455">
            <a:off x="5202239" y="4362451"/>
            <a:ext cx="3267075" cy="747713"/>
          </a:xfrm>
          <a:prstGeom prst="rect">
            <a:avLst/>
          </a:prstGeom>
          <a:noFill/>
        </p:spPr>
        <p:txBody>
          <a:bodyPr>
            <a:spAutoFit/>
          </a:bodyPr>
          <a:lstStyle/>
          <a:p>
            <a:pPr>
              <a:defRPr/>
            </a:pPr>
            <a:r>
              <a:rPr lang="zh-CN" altLang="en-US" sz="4300" dirty="0">
                <a:solidFill>
                  <a:srgbClr val="002060"/>
                </a:solidFill>
                <a:effectLst>
                  <a:outerShdw blurRad="50000" dist="30000" dir="5400000" algn="tl" rotWithShape="0">
                    <a:srgbClr val="000000">
                      <a:alpha val="30000"/>
                    </a:srgbClr>
                  </a:outerShdw>
                </a:effectLst>
                <a:latin typeface="+mj-lt"/>
                <a:ea typeface="+mj-ea"/>
                <a:cs typeface="+mj-cs"/>
              </a:rPr>
              <a:t>进行优化！</a:t>
            </a:r>
          </a:p>
        </p:txBody>
      </p:sp>
      <p:sp>
        <p:nvSpPr>
          <p:cNvPr id="13" name="TextBox 12"/>
          <p:cNvSpPr txBox="1"/>
          <p:nvPr/>
        </p:nvSpPr>
        <p:spPr>
          <a:xfrm>
            <a:off x="8310564" y="642939"/>
            <a:ext cx="2071687" cy="554037"/>
          </a:xfrm>
          <a:prstGeom prst="rect">
            <a:avLst/>
          </a:prstGeom>
          <a:noFill/>
        </p:spPr>
        <p:txBody>
          <a:bodyPr>
            <a:spAutoFit/>
          </a:bodyPr>
          <a:lstStyle/>
          <a:p>
            <a:pPr algn="r">
              <a:defRPr/>
            </a:pPr>
            <a:r>
              <a:rPr lang="en-US" altLang="zh-CN" sz="3000" dirty="0">
                <a:solidFill>
                  <a:schemeClr val="accent3">
                    <a:lumMod val="75000"/>
                  </a:schemeClr>
                </a:solidFill>
                <a:latin typeface="Arial" charset="0"/>
              </a:rPr>
              <a:t>[</a:t>
            </a:r>
            <a:r>
              <a:rPr lang="zh-CN" altLang="en-US" sz="3000" dirty="0">
                <a:solidFill>
                  <a:schemeClr val="accent3">
                    <a:lumMod val="75000"/>
                  </a:schemeClr>
                </a:solidFill>
                <a:latin typeface="Arial" charset="0"/>
              </a:rPr>
              <a:t>分析</a:t>
            </a:r>
            <a:r>
              <a:rPr lang="en-US" altLang="zh-CN" sz="3000" dirty="0">
                <a:solidFill>
                  <a:schemeClr val="accent3">
                    <a:lumMod val="75000"/>
                  </a:schemeClr>
                </a:solidFill>
                <a:latin typeface="Arial" charset="0"/>
              </a:rPr>
              <a:t>]</a:t>
            </a:r>
            <a:endParaRPr lang="zh-CN" altLang="en-US" sz="3000" dirty="0">
              <a:solidFill>
                <a:schemeClr val="accent3">
                  <a:lumMod val="75000"/>
                </a:schemeClr>
              </a:solidFill>
              <a:latin typeface="Arial" charset="0"/>
            </a:endParaRPr>
          </a:p>
        </p:txBody>
      </p:sp>
    </p:spTree>
    <p:extLst>
      <p:ext uri="{BB962C8B-B14F-4D97-AF65-F5344CB8AC3E}">
        <p14:creationId xmlns:p14="http://schemas.microsoft.com/office/powerpoint/2010/main" val="2552459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400"/>
                                  </p:stCondLst>
                                  <p:childTnLst>
                                    <p:set>
                                      <p:cBhvr>
                                        <p:cTn id="12" dur="1" fill="hold">
                                          <p:stCondLst>
                                            <p:cond delay="0"/>
                                          </p:stCondLst>
                                        </p:cTn>
                                        <p:tgtEl>
                                          <p:spTgt spid="41987"/>
                                        </p:tgtEl>
                                        <p:attrNameLst>
                                          <p:attrName>style.visibility</p:attrName>
                                        </p:attrNameLst>
                                      </p:cBhvr>
                                      <p:to>
                                        <p:strVal val="visible"/>
                                      </p:to>
                                    </p:set>
                                    <p:animEffect transition="in" filter="fade">
                                      <p:cBhvr>
                                        <p:cTn id="13" dur="500"/>
                                        <p:tgtEl>
                                          <p:spTgt spid="4198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1" presetClass="entr" presetSubtype="0" fill="hold" grpId="0" nodeType="clickEffect">
                                  <p:stCondLst>
                                    <p:cond delay="0"/>
                                  </p:stCondLst>
                                  <p:iterate type="lt">
                                    <p:tmPct val="10000"/>
                                  </p:iterate>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0"/>
                                        </p:tgtEl>
                                        <p:attrNameLst>
                                          <p:attrName>ppt_y</p:attrName>
                                        </p:attrNameLst>
                                      </p:cBhvr>
                                      <p:tavLst>
                                        <p:tav tm="0">
                                          <p:val>
                                            <p:strVal val="#ppt_y"/>
                                          </p:val>
                                        </p:tav>
                                        <p:tav tm="100000">
                                          <p:val>
                                            <p:strVal val="#ppt_y"/>
                                          </p:val>
                                        </p:tav>
                                      </p:tavLst>
                                    </p:anim>
                                    <p:anim calcmode="lin" valueType="num">
                                      <p:cBhvr>
                                        <p:cTn id="20"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8" presetClass="exit" presetSubtype="0" accel="50000" fill="hold" grpId="1" nodeType="clickEffect">
                                  <p:stCondLst>
                                    <p:cond delay="0"/>
                                  </p:stCondLst>
                                  <p:iterate type="lt">
                                    <p:tmPct val="50000"/>
                                  </p:iterate>
                                  <p:childTnLst>
                                    <p:anim calcmode="lin" valueType="num">
                                      <p:cBhvr>
                                        <p:cTn id="26" dur="500">
                                          <p:stCondLst>
                                            <p:cond delay="0"/>
                                          </p:stCondLst>
                                        </p:cTn>
                                        <p:tgtEl>
                                          <p:spTgt spid="10"/>
                                        </p:tgtEl>
                                        <p:attrNameLst>
                                          <p:attrName>style.rotation</p:attrName>
                                        </p:attrNameLst>
                                      </p:cBhvr>
                                      <p:tavLst>
                                        <p:tav tm="0">
                                          <p:val>
                                            <p:fltVal val="0"/>
                                          </p:val>
                                        </p:tav>
                                        <p:tav tm="100000">
                                          <p:val>
                                            <p:fltVal val="45"/>
                                          </p:val>
                                        </p:tav>
                                      </p:tavLst>
                                    </p:anim>
                                    <p:anim calcmode="lin" valueType="num">
                                      <p:cBhvr>
                                        <p:cTn id="27" dur="500">
                                          <p:stCondLst>
                                            <p:cond delay="0"/>
                                          </p:stCondLst>
                                        </p:cTn>
                                        <p:tgtEl>
                                          <p:spTgt spid="10"/>
                                        </p:tgtEl>
                                        <p:attrNameLst>
                                          <p:attrName>ppt_y</p:attrName>
                                        </p:attrNameLst>
                                      </p:cBhvr>
                                      <p:tavLst>
                                        <p:tav tm="0">
                                          <p:val>
                                            <p:strVal val="ppt_y"/>
                                          </p:val>
                                        </p:tav>
                                        <p:tav tm="100000">
                                          <p:val>
                                            <p:strVal val="ppt_y+1"/>
                                          </p:val>
                                        </p:tav>
                                      </p:tavLst>
                                    </p:anim>
                                    <p:set>
                                      <p:cBhvr>
                                        <p:cTn id="28" dur="1" fill="hold">
                                          <p:stCondLst>
                                            <p:cond delay="499"/>
                                          </p:stCondLst>
                                        </p:cTn>
                                        <p:tgtEl>
                                          <p:spTgt spid="10"/>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800"/>
                                        <p:tgtEl>
                                          <p:spTgt spid="9"/>
                                        </p:tgtEl>
                                      </p:cBhvr>
                                    </p:animEffect>
                                  </p:childTnLst>
                                </p:cTn>
                              </p:par>
                              <p:par>
                                <p:cTn id="32" presetID="63" presetClass="path" presetSubtype="0" accel="50000" decel="50000" fill="hold" grpId="1" nodeType="withEffect">
                                  <p:stCondLst>
                                    <p:cond delay="0"/>
                                  </p:stCondLst>
                                  <p:childTnLst>
                                    <p:animMotion origin="layout" path="M -4.44444E-6 3.9778E-6 L 0.19202 3.9778E-6 " pathEditMode="relative" rAng="0" ptsTypes="AA">
                                      <p:cBhvr>
                                        <p:cTn id="33" dur="2200" fill="hold"/>
                                        <p:tgtEl>
                                          <p:spTgt spid="9"/>
                                        </p:tgtEl>
                                        <p:attrNameLst>
                                          <p:attrName>ppt_x</p:attrName>
                                          <p:attrName>ppt_y</p:attrName>
                                        </p:attrNameLst>
                                      </p:cBhvr>
                                      <p:rCtr x="9601" y="0"/>
                                    </p:animMotion>
                                  </p:childTnLst>
                                </p:cTn>
                              </p:par>
                              <p:par>
                                <p:cTn id="34" presetID="53" presetClass="entr" presetSubtype="0" fill="hold" grpId="0" nodeType="withEffect">
                                  <p:stCondLst>
                                    <p:cond delay="80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par>
                                <p:cTn id="39" presetID="39" presetClass="entr" presetSubtype="0" accel="100000" fill="hold" grpId="0" nodeType="withEffect">
                                  <p:stCondLst>
                                    <p:cond delay="1100"/>
                                  </p:stCondLst>
                                  <p:iterate type="lt">
                                    <p:tmPct val="0"/>
                                  </p:iterate>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ppt_h</p:attrName>
                                        </p:attrNameLst>
                                      </p:cBhvr>
                                      <p:tavLst>
                                        <p:tav tm="0">
                                          <p:val>
                                            <p:strVal val="#ppt_h/20"/>
                                          </p:val>
                                        </p:tav>
                                        <p:tav tm="50000">
                                          <p:val>
                                            <p:strVal val="#ppt_h/20"/>
                                          </p:val>
                                        </p:tav>
                                        <p:tav tm="100000">
                                          <p:val>
                                            <p:strVal val="#ppt_h"/>
                                          </p:val>
                                        </p:tav>
                                      </p:tavLst>
                                    </p:anim>
                                    <p:anim calcmode="lin" valueType="num">
                                      <p:cBhvr>
                                        <p:cTn id="42" dur="500" fill="hold"/>
                                        <p:tgtEl>
                                          <p:spTgt spid="12"/>
                                        </p:tgtEl>
                                        <p:attrNameLst>
                                          <p:attrName>ppt_w</p:attrName>
                                        </p:attrNameLst>
                                      </p:cBhvr>
                                      <p:tavLst>
                                        <p:tav tm="0">
                                          <p:val>
                                            <p:strVal val="#ppt_w+.3"/>
                                          </p:val>
                                        </p:tav>
                                        <p:tav tm="50000">
                                          <p:val>
                                            <p:strVal val="#ppt_w+.3"/>
                                          </p:val>
                                        </p:tav>
                                        <p:tav tm="100000">
                                          <p:val>
                                            <p:strVal val="#ppt_w"/>
                                          </p:val>
                                        </p:tav>
                                      </p:tavLst>
                                    </p:anim>
                                    <p:anim calcmode="lin" valueType="num">
                                      <p:cBhvr>
                                        <p:cTn id="43" dur="500" fill="hold"/>
                                        <p:tgtEl>
                                          <p:spTgt spid="12"/>
                                        </p:tgtEl>
                                        <p:attrNameLst>
                                          <p:attrName>ppt_x</p:attrName>
                                        </p:attrNameLst>
                                      </p:cBhvr>
                                      <p:tavLst>
                                        <p:tav tm="0">
                                          <p:val>
                                            <p:strVal val="#ppt_x-.3"/>
                                          </p:val>
                                        </p:tav>
                                        <p:tav tm="50000">
                                          <p:val>
                                            <p:strVal val="#ppt_x"/>
                                          </p:val>
                                        </p:tav>
                                        <p:tav tm="100000">
                                          <p:val>
                                            <p:strVal val="#ppt_x"/>
                                          </p:val>
                                        </p:tav>
                                      </p:tavLst>
                                    </p:anim>
                                    <p:anim calcmode="lin" valueType="num">
                                      <p:cBhvr>
                                        <p:cTn id="4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58" presetClass="entr" presetSubtype="0" ac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p:val>
                                            <p:strVal val="#ppt_w*2.5"/>
                                          </p:val>
                                        </p:tav>
                                        <p:tav tm="100000">
                                          <p:val>
                                            <p:strVal val="#ppt_w"/>
                                          </p:val>
                                        </p:tav>
                                      </p:tavLst>
                                    </p:anim>
                                    <p:anim calcmode="lin" valueType="num">
                                      <p:cBhvr>
                                        <p:cTn id="50" dur="500" fill="hold"/>
                                        <p:tgtEl>
                                          <p:spTgt spid="14"/>
                                        </p:tgtEl>
                                        <p:attrNameLst>
                                          <p:attrName>ppt_h</p:attrName>
                                        </p:attrNameLst>
                                      </p:cBhvr>
                                      <p:tavLst>
                                        <p:tav tm="0">
                                          <p:val>
                                            <p:strVal val="#ppt_h*0.01"/>
                                          </p:val>
                                        </p:tav>
                                        <p:tav tm="100000">
                                          <p:val>
                                            <p:strVal val="#ppt_h"/>
                                          </p:val>
                                        </p:tav>
                                      </p:tavLst>
                                    </p:anim>
                                    <p:anim calcmode="lin" valueType="num">
                                      <p:cBhvr>
                                        <p:cTn id="51" dur="500" fill="hold"/>
                                        <p:tgtEl>
                                          <p:spTgt spid="14"/>
                                        </p:tgtEl>
                                        <p:attrNameLst>
                                          <p:attrName>ppt_x</p:attrName>
                                        </p:attrNameLst>
                                      </p:cBhvr>
                                      <p:tavLst>
                                        <p:tav tm="0">
                                          <p:val>
                                            <p:strVal val="#ppt_x"/>
                                          </p:val>
                                        </p:tav>
                                        <p:tav tm="100000">
                                          <p:val>
                                            <p:strVal val="#ppt_x"/>
                                          </p:val>
                                        </p:tav>
                                      </p:tavLst>
                                    </p:anim>
                                    <p:anim calcmode="lin" valueType="num">
                                      <p:cBhvr>
                                        <p:cTn id="52" dur="500" fill="hold"/>
                                        <p:tgtEl>
                                          <p:spTgt spid="14"/>
                                        </p:tgtEl>
                                        <p:attrNameLst>
                                          <p:attrName>ppt_y</p:attrName>
                                        </p:attrNameLst>
                                      </p:cBhvr>
                                      <p:tavLst>
                                        <p:tav tm="0">
                                          <p:val>
                                            <p:strVal val="#ppt_h+1"/>
                                          </p:val>
                                        </p:tav>
                                        <p:tav tm="100000">
                                          <p:val>
                                            <p:strVal val="#ppt_y"/>
                                          </p:val>
                                        </p:tav>
                                      </p:tavLst>
                                    </p:anim>
                                    <p:animEffect transition="in" filter="fade">
                                      <p:cBhvr>
                                        <p:cTn id="53" dur="500"/>
                                        <p:tgtEl>
                                          <p:spTgt spid="14"/>
                                        </p:tgtEl>
                                      </p:cBhvr>
                                    </p:animEffect>
                                  </p:childTnLst>
                                </p:cTn>
                              </p:par>
                              <p:par>
                                <p:cTn id="54" presetID="2" presetClass="exit" presetSubtype="4" fill="hold" nodeType="withEffect">
                                  <p:stCondLst>
                                    <p:cond delay="100"/>
                                  </p:stCondLst>
                                  <p:childTnLst>
                                    <p:anim calcmode="lin" valueType="num">
                                      <p:cBhvr additive="base">
                                        <p:cTn id="55" dur="500"/>
                                        <p:tgtEl>
                                          <p:spTgt spid="9"/>
                                        </p:tgtEl>
                                        <p:attrNameLst>
                                          <p:attrName>ppt_x</p:attrName>
                                        </p:attrNameLst>
                                      </p:cBhvr>
                                      <p:tavLst>
                                        <p:tav tm="0">
                                          <p:val>
                                            <p:strVal val="ppt_x"/>
                                          </p:val>
                                        </p:tav>
                                        <p:tav tm="100000">
                                          <p:val>
                                            <p:strVal val="ppt_x"/>
                                          </p:val>
                                        </p:tav>
                                      </p:tavLst>
                                    </p:anim>
                                    <p:anim calcmode="lin" valueType="num">
                                      <p:cBhvr additive="base">
                                        <p:cTn id="56" dur="500"/>
                                        <p:tgtEl>
                                          <p:spTgt spid="9"/>
                                        </p:tgtEl>
                                        <p:attrNameLst>
                                          <p:attrName>ppt_y</p:attrName>
                                        </p:attrNameLst>
                                      </p:cBhvr>
                                      <p:tavLst>
                                        <p:tav tm="0">
                                          <p:val>
                                            <p:strVal val="ppt_y"/>
                                          </p:val>
                                        </p:tav>
                                        <p:tav tm="100000">
                                          <p:val>
                                            <p:strVal val="1+ppt_h/2"/>
                                          </p:val>
                                        </p:tav>
                                      </p:tavLst>
                                    </p:anim>
                                    <p:set>
                                      <p:cBhvr>
                                        <p:cTn id="57" dur="1" fill="hold">
                                          <p:stCondLst>
                                            <p:cond delay="499"/>
                                          </p:stCondLst>
                                        </p:cTn>
                                        <p:tgtEl>
                                          <p:spTgt spid="9"/>
                                        </p:tgtEl>
                                        <p:attrNameLst>
                                          <p:attrName>style.visibility</p:attrName>
                                        </p:attrNameLst>
                                      </p:cBhvr>
                                      <p:to>
                                        <p:strVal val="hidden"/>
                                      </p:to>
                                    </p:set>
                                  </p:childTnLst>
                                </p:cTn>
                              </p:par>
                              <p:par>
                                <p:cTn id="58" presetID="2" presetClass="exit" presetSubtype="4" fill="hold" nodeType="withEffect">
                                  <p:stCondLst>
                                    <p:cond delay="200"/>
                                  </p:stCondLst>
                                  <p:childTnLst>
                                    <p:anim calcmode="lin" valueType="num">
                                      <p:cBhvr additive="base">
                                        <p:cTn id="59" dur="500"/>
                                        <p:tgtEl>
                                          <p:spTgt spid="11"/>
                                        </p:tgtEl>
                                        <p:attrNameLst>
                                          <p:attrName>ppt_x</p:attrName>
                                        </p:attrNameLst>
                                      </p:cBhvr>
                                      <p:tavLst>
                                        <p:tav tm="0">
                                          <p:val>
                                            <p:strVal val="ppt_x"/>
                                          </p:val>
                                        </p:tav>
                                        <p:tav tm="100000">
                                          <p:val>
                                            <p:strVal val="ppt_x"/>
                                          </p:val>
                                        </p:tav>
                                      </p:tavLst>
                                    </p:anim>
                                    <p:anim calcmode="lin" valueType="num">
                                      <p:cBhvr additive="base">
                                        <p:cTn id="60" dur="500"/>
                                        <p:tgtEl>
                                          <p:spTgt spid="11"/>
                                        </p:tgtEl>
                                        <p:attrNameLst>
                                          <p:attrName>ppt_y</p:attrName>
                                        </p:attrNameLst>
                                      </p:cBhvr>
                                      <p:tavLst>
                                        <p:tav tm="0">
                                          <p:val>
                                            <p:strVal val="ppt_y"/>
                                          </p:val>
                                        </p:tav>
                                        <p:tav tm="100000">
                                          <p:val>
                                            <p:strVal val="1+ppt_h/2"/>
                                          </p:val>
                                        </p:tav>
                                      </p:tavLst>
                                    </p:anim>
                                    <p:set>
                                      <p:cBhvr>
                                        <p:cTn id="61" dur="1" fill="hold">
                                          <p:stCondLst>
                                            <p:cond delay="499"/>
                                          </p:stCondLst>
                                        </p:cTn>
                                        <p:tgtEl>
                                          <p:spTgt spid="11"/>
                                        </p:tgtEl>
                                        <p:attrNameLst>
                                          <p:attrName>style.visibility</p:attrName>
                                        </p:attrNameLst>
                                      </p:cBhvr>
                                      <p:to>
                                        <p:strVal val="hidden"/>
                                      </p:to>
                                    </p:set>
                                  </p:childTnLst>
                                </p:cTn>
                              </p:par>
                              <p:par>
                                <p:cTn id="62" presetID="2" presetClass="exit" presetSubtype="4" fill="hold" nodeType="withEffect">
                                  <p:stCondLst>
                                    <p:cond delay="300"/>
                                  </p:stCondLst>
                                  <p:iterate type="lt">
                                    <p:tmPct val="0"/>
                                  </p:iterate>
                                  <p:childTnLst>
                                    <p:anim calcmode="lin" valueType="num">
                                      <p:cBhvr additive="base">
                                        <p:cTn id="63" dur="500"/>
                                        <p:tgtEl>
                                          <p:spTgt spid="12"/>
                                        </p:tgtEl>
                                        <p:attrNameLst>
                                          <p:attrName>ppt_x</p:attrName>
                                        </p:attrNameLst>
                                      </p:cBhvr>
                                      <p:tavLst>
                                        <p:tav tm="0">
                                          <p:val>
                                            <p:strVal val="ppt_x"/>
                                          </p:val>
                                        </p:tav>
                                        <p:tav tm="100000">
                                          <p:val>
                                            <p:strVal val="ppt_x"/>
                                          </p:val>
                                        </p:tav>
                                      </p:tavLst>
                                    </p:anim>
                                    <p:anim calcmode="lin" valueType="num">
                                      <p:cBhvr additive="base">
                                        <p:cTn id="64" dur="500"/>
                                        <p:tgtEl>
                                          <p:spTgt spid="12"/>
                                        </p:tgtEl>
                                        <p:attrNameLst>
                                          <p:attrName>ppt_y</p:attrName>
                                        </p:attrNameLst>
                                      </p:cBhvr>
                                      <p:tavLst>
                                        <p:tav tm="0">
                                          <p:val>
                                            <p:strVal val="ppt_y"/>
                                          </p:val>
                                        </p:tav>
                                        <p:tav tm="100000">
                                          <p:val>
                                            <p:strVal val="1+ppt_h/2"/>
                                          </p:val>
                                        </p:tav>
                                      </p:tavLst>
                                    </p:anim>
                                    <p:set>
                                      <p:cBhvr>
                                        <p:cTn id="65"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9" grpId="1"/>
      <p:bldP spid="10" grpId="0"/>
      <p:bldP spid="10" grpId="1"/>
      <p:bldP spid="11" grpId="0"/>
      <p:bldP spid="12" grpId="0"/>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dirty="0">
                <a:solidFill>
                  <a:schemeClr val="tx2">
                    <a:satMod val="130000"/>
                  </a:schemeClr>
                </a:solidFill>
              </a:rPr>
              <a:t>例题：</a:t>
            </a:r>
            <a:r>
              <a:rPr lang="en-US" altLang="zh-CN" b="1" dirty="0">
                <a:solidFill>
                  <a:schemeClr val="tx2">
                    <a:satMod val="130000"/>
                  </a:schemeClr>
                </a:solidFill>
              </a:rPr>
              <a:t>First Knight</a:t>
            </a:r>
            <a:endParaRPr lang="zh-CN" altLang="en-US" b="1" dirty="0">
              <a:solidFill>
                <a:schemeClr val="tx2">
                  <a:satMod val="130000"/>
                </a:schemeClr>
              </a:solidFill>
            </a:endParaRPr>
          </a:p>
        </p:txBody>
      </p:sp>
      <p:sp>
        <p:nvSpPr>
          <p:cNvPr id="12293"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b="0">
              <a:latin typeface="Gill Sans MT" pitchFamily="34" charset="0"/>
              <a:ea typeface="华文中宋" panose="02010600040101010101" pitchFamily="2" charset="-122"/>
            </a:endParaRPr>
          </a:p>
        </p:txBody>
      </p:sp>
      <p:sp>
        <p:nvSpPr>
          <p:cNvPr id="12294"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b="0"/>
          </a:p>
        </p:txBody>
      </p:sp>
      <p:sp>
        <p:nvSpPr>
          <p:cNvPr id="12295"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b="0"/>
          </a:p>
        </p:txBody>
      </p:sp>
      <p:sp>
        <p:nvSpPr>
          <p:cNvPr id="13" name="TextBox 12"/>
          <p:cNvSpPr txBox="1"/>
          <p:nvPr/>
        </p:nvSpPr>
        <p:spPr>
          <a:xfrm>
            <a:off x="8310564" y="642939"/>
            <a:ext cx="2071687" cy="554037"/>
          </a:xfrm>
          <a:prstGeom prst="rect">
            <a:avLst/>
          </a:prstGeom>
          <a:noFill/>
        </p:spPr>
        <p:txBody>
          <a:bodyPr>
            <a:spAutoFit/>
          </a:bodyPr>
          <a:lstStyle/>
          <a:p>
            <a:pPr algn="r">
              <a:defRPr/>
            </a:pPr>
            <a:r>
              <a:rPr lang="en-US" altLang="zh-CN" sz="3000" dirty="0">
                <a:solidFill>
                  <a:schemeClr val="accent3">
                    <a:lumMod val="75000"/>
                  </a:schemeClr>
                </a:solidFill>
                <a:latin typeface="Arial" charset="0"/>
              </a:rPr>
              <a:t>[</a:t>
            </a:r>
            <a:r>
              <a:rPr lang="zh-CN" altLang="en-US" sz="3000" dirty="0">
                <a:solidFill>
                  <a:schemeClr val="accent3">
                    <a:lumMod val="75000"/>
                  </a:schemeClr>
                </a:solidFill>
                <a:latin typeface="Arial" charset="0"/>
              </a:rPr>
              <a:t>分析</a:t>
            </a:r>
            <a:r>
              <a:rPr lang="en-US" altLang="zh-CN" sz="3000" dirty="0">
                <a:solidFill>
                  <a:schemeClr val="accent3">
                    <a:lumMod val="75000"/>
                  </a:schemeClr>
                </a:solidFill>
                <a:latin typeface="Arial" charset="0"/>
              </a:rPr>
              <a:t>]</a:t>
            </a:r>
            <a:endParaRPr lang="zh-CN" altLang="en-US" sz="3000" dirty="0">
              <a:solidFill>
                <a:schemeClr val="accent3">
                  <a:lumMod val="75000"/>
                </a:schemeClr>
              </a:solidFill>
              <a:latin typeface="Arial" charset="0"/>
            </a:endParaRPr>
          </a:p>
        </p:txBody>
      </p:sp>
      <p:sp>
        <p:nvSpPr>
          <p:cNvPr id="4" name="内容占位符 3"/>
          <p:cNvSpPr>
            <a:spLocks noGrp="1"/>
          </p:cNvSpPr>
          <p:nvPr>
            <p:ph idx="1"/>
          </p:nvPr>
        </p:nvSpPr>
        <p:spPr/>
        <p:txBody>
          <a:bodyPr/>
          <a:lstStyle/>
          <a:p>
            <a:r>
              <a:rPr lang="zh-CN" altLang="en-US" dirty="0"/>
              <a:t>具体优化，详见论文</a:t>
            </a:r>
          </a:p>
        </p:txBody>
      </p:sp>
    </p:spTree>
    <p:extLst>
      <p:ext uri="{BB962C8B-B14F-4D97-AF65-F5344CB8AC3E}">
        <p14:creationId xmlns:p14="http://schemas.microsoft.com/office/powerpoint/2010/main" val="181257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a:t>
            </a:r>
          </a:p>
        </p:txBody>
      </p:sp>
      <p:sp>
        <p:nvSpPr>
          <p:cNvPr id="3" name="内容占位符 2"/>
          <p:cNvSpPr>
            <a:spLocks noGrp="1"/>
          </p:cNvSpPr>
          <p:nvPr>
            <p:ph idx="1"/>
          </p:nvPr>
        </p:nvSpPr>
        <p:spPr/>
        <p:txBody>
          <a:bodyPr/>
          <a:lstStyle/>
          <a:p>
            <a:r>
              <a:rPr lang="en-US" altLang="zh-CN" dirty="0"/>
              <a:t>FZOJ 1908</a:t>
            </a:r>
          </a:p>
          <a:p>
            <a:r>
              <a:rPr lang="en-US" altLang="zh-CN"/>
              <a:t>FZOJ 1909</a:t>
            </a:r>
            <a:endParaRPr lang="en-US" altLang="zh-CN" dirty="0"/>
          </a:p>
          <a:p>
            <a:r>
              <a:rPr lang="en-US" altLang="zh-CN" dirty="0"/>
              <a:t>POJ 2096</a:t>
            </a:r>
          </a:p>
          <a:p>
            <a:r>
              <a:rPr lang="en-US" altLang="zh-CN" dirty="0"/>
              <a:t>TYVJ 1952</a:t>
            </a:r>
          </a:p>
          <a:p>
            <a:r>
              <a:rPr lang="en-US" altLang="zh-CN" dirty="0"/>
              <a:t>FZOJ 1907</a:t>
            </a:r>
          </a:p>
          <a:p>
            <a:r>
              <a:rPr lang="en-US" altLang="zh-CN" dirty="0"/>
              <a:t>SPOJ 2318</a:t>
            </a:r>
          </a:p>
          <a:p>
            <a:r>
              <a:rPr lang="en-US" altLang="zh-CN" dirty="0"/>
              <a:t>TYVJ 1864</a:t>
            </a:r>
          </a:p>
          <a:p>
            <a:endParaRPr lang="zh-CN" altLang="en-US" dirty="0"/>
          </a:p>
        </p:txBody>
      </p:sp>
    </p:spTree>
    <p:extLst>
      <p:ext uri="{BB962C8B-B14F-4D97-AF65-F5344CB8AC3E}">
        <p14:creationId xmlns:p14="http://schemas.microsoft.com/office/powerpoint/2010/main" val="62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idx="4294967295"/>
          </p:nvPr>
        </p:nvSpPr>
        <p:spPr/>
        <p:txBody>
          <a:bodyPr/>
          <a:lstStyle/>
          <a:p>
            <a:pPr eaLnBrk="1" hangingPunct="1"/>
            <a:r>
              <a:rPr kumimoji="1" lang="zh-CN" altLang="en-US" b="0"/>
              <a:t>随机事件及其运算</a:t>
            </a:r>
          </a:p>
        </p:txBody>
      </p:sp>
      <p:sp>
        <p:nvSpPr>
          <p:cNvPr id="20482" name="Rectangle 3"/>
          <p:cNvSpPr>
            <a:spLocks noGrp="1"/>
          </p:cNvSpPr>
          <p:nvPr>
            <p:ph type="body" idx="4294967295"/>
          </p:nvPr>
        </p:nvSpPr>
        <p:spPr>
          <a:xfrm>
            <a:off x="670248" y="1495425"/>
            <a:ext cx="11030339" cy="5362575"/>
          </a:xfrm>
        </p:spPr>
        <p:txBody>
          <a:bodyPr/>
          <a:lstStyle/>
          <a:p>
            <a:pPr eaLnBrk="1" hangingPunct="1"/>
            <a:r>
              <a:rPr kumimoji="1" lang="zh-CN" altLang="en-US" sz="2800" dirty="0">
                <a:solidFill>
                  <a:schemeClr val="tx1"/>
                </a:solidFill>
                <a:latin typeface="黑体" panose="02010609060101010101" pitchFamily="49" charset="-122"/>
              </a:rPr>
              <a:t>事件的差：事件</a:t>
            </a:r>
            <a:r>
              <a:rPr kumimoji="1" lang="en-US" altLang="zh-CN" sz="2800" dirty="0">
                <a:solidFill>
                  <a:schemeClr val="tx1"/>
                </a:solidFill>
                <a:latin typeface="黑体" panose="02010609060101010101" pitchFamily="49" charset="-122"/>
              </a:rPr>
              <a:t>A </a:t>
            </a:r>
            <a:r>
              <a:rPr kumimoji="1" lang="zh-CN" altLang="en-US" sz="2800" dirty="0">
                <a:solidFill>
                  <a:schemeClr val="tx1"/>
                </a:solidFill>
                <a:latin typeface="黑体" panose="02010609060101010101" pitchFamily="49" charset="-122"/>
              </a:rPr>
              <a:t>发生而事件</a:t>
            </a:r>
            <a:r>
              <a:rPr kumimoji="1" lang="en-US" altLang="zh-CN" sz="2800" dirty="0">
                <a:solidFill>
                  <a:schemeClr val="tx1"/>
                </a:solidFill>
                <a:latin typeface="黑体" panose="02010609060101010101" pitchFamily="49" charset="-122"/>
              </a:rPr>
              <a:t>B</a:t>
            </a:r>
            <a:r>
              <a:rPr kumimoji="1" lang="zh-CN" altLang="en-US" sz="2800" dirty="0">
                <a:solidFill>
                  <a:schemeClr val="tx1"/>
                </a:solidFill>
                <a:latin typeface="黑体" panose="02010609060101010101" pitchFamily="49" charset="-122"/>
              </a:rPr>
              <a:t>不发生，这样的事件称为事件</a:t>
            </a:r>
            <a:r>
              <a:rPr kumimoji="1" lang="en-US" altLang="zh-CN" sz="2800" dirty="0">
                <a:solidFill>
                  <a:schemeClr val="tx1"/>
                </a:solidFill>
                <a:latin typeface="黑体" panose="02010609060101010101" pitchFamily="49" charset="-122"/>
              </a:rPr>
              <a:t>A</a:t>
            </a:r>
            <a:r>
              <a:rPr kumimoji="1" lang="zh-CN" altLang="en-US" sz="2800" dirty="0">
                <a:solidFill>
                  <a:schemeClr val="tx1"/>
                </a:solidFill>
                <a:latin typeface="黑体" panose="02010609060101010101" pitchFamily="49" charset="-122"/>
              </a:rPr>
              <a:t>与事件</a:t>
            </a:r>
            <a:r>
              <a:rPr kumimoji="1" lang="en-US" altLang="zh-CN" sz="2800" dirty="0">
                <a:solidFill>
                  <a:schemeClr val="tx1"/>
                </a:solidFill>
                <a:latin typeface="黑体" panose="02010609060101010101" pitchFamily="49" charset="-122"/>
              </a:rPr>
              <a:t>B</a:t>
            </a:r>
            <a:r>
              <a:rPr kumimoji="1" lang="zh-CN" altLang="en-US" sz="2800" dirty="0">
                <a:solidFill>
                  <a:schemeClr val="tx1"/>
                </a:solidFill>
                <a:latin typeface="黑体" panose="02010609060101010101" pitchFamily="49" charset="-122"/>
              </a:rPr>
              <a:t>的差，记为</a:t>
            </a:r>
            <a:r>
              <a:rPr kumimoji="1" lang="en-US" altLang="zh-CN" sz="2800" dirty="0">
                <a:solidFill>
                  <a:schemeClr val="tx1"/>
                </a:solidFill>
                <a:latin typeface="黑体" panose="02010609060101010101" pitchFamily="49" charset="-122"/>
              </a:rPr>
              <a:t>A</a:t>
            </a:r>
            <a:r>
              <a:rPr kumimoji="1" lang="en-US" altLang="zh-CN" sz="2800" dirty="0">
                <a:solidFill>
                  <a:schemeClr val="tx1"/>
                </a:solidFill>
                <a:latin typeface="黑体" panose="02010609060101010101" pitchFamily="49" charset="-122"/>
                <a:cs typeface="Arial" panose="020B0604020202020204" pitchFamily="34" charset="0"/>
              </a:rPr>
              <a:t>-</a:t>
            </a:r>
            <a:r>
              <a:rPr kumimoji="1" lang="en-US" altLang="zh-CN" sz="2800" dirty="0">
                <a:solidFill>
                  <a:schemeClr val="tx1"/>
                </a:solidFill>
                <a:latin typeface="黑体" panose="02010609060101010101" pitchFamily="49" charset="-122"/>
              </a:rPr>
              <a:t>B</a:t>
            </a:r>
            <a:r>
              <a:rPr kumimoji="1" lang="zh-CN" altLang="en-US" sz="2800" dirty="0">
                <a:solidFill>
                  <a:schemeClr val="tx1"/>
                </a:solidFill>
                <a:latin typeface="黑体" panose="02010609060101010101" pitchFamily="49" charset="-122"/>
              </a:rPr>
              <a:t>。如</a:t>
            </a:r>
            <a:r>
              <a:rPr kumimoji="1" lang="en-US" altLang="zh-CN" sz="2800" dirty="0">
                <a:solidFill>
                  <a:schemeClr val="tx1"/>
                </a:solidFill>
                <a:latin typeface="黑体" panose="02010609060101010101" pitchFamily="49" charset="-122"/>
              </a:rPr>
              <a:t>A={2,4,6}</a:t>
            </a:r>
            <a:r>
              <a:rPr kumimoji="1" lang="zh-CN" altLang="en-US" sz="2800" dirty="0">
                <a:solidFill>
                  <a:schemeClr val="tx1"/>
                </a:solidFill>
                <a:latin typeface="黑体" panose="02010609060101010101" pitchFamily="49" charset="-122"/>
              </a:rPr>
              <a:t>，</a:t>
            </a:r>
            <a:r>
              <a:rPr kumimoji="1" lang="en-US" altLang="zh-CN" sz="2800" dirty="0">
                <a:solidFill>
                  <a:schemeClr val="tx1"/>
                </a:solidFill>
                <a:latin typeface="黑体" panose="02010609060101010101" pitchFamily="49" charset="-122"/>
              </a:rPr>
              <a:t>B={2,3}</a:t>
            </a:r>
            <a:r>
              <a:rPr kumimoji="1" lang="zh-CN" altLang="en-US" sz="2800" dirty="0">
                <a:solidFill>
                  <a:schemeClr val="tx1"/>
                </a:solidFill>
                <a:latin typeface="黑体" panose="02010609060101010101" pitchFamily="49" charset="-122"/>
              </a:rPr>
              <a:t>，</a:t>
            </a:r>
          </a:p>
          <a:p>
            <a:pPr eaLnBrk="1" hangingPunct="1">
              <a:buFont typeface="Arial" panose="020B0604020202020204" pitchFamily="34" charset="0"/>
              <a:buNone/>
            </a:pPr>
            <a:r>
              <a:rPr kumimoji="1" lang="zh-CN" altLang="en-US" sz="2800" dirty="0">
                <a:solidFill>
                  <a:schemeClr val="tx1"/>
                </a:solidFill>
                <a:latin typeface="黑体" panose="02010609060101010101" pitchFamily="49" charset="-122"/>
              </a:rPr>
              <a:t>  则</a:t>
            </a:r>
            <a:r>
              <a:rPr kumimoji="1" lang="en-US" altLang="zh-CN" sz="2800" dirty="0">
                <a:solidFill>
                  <a:schemeClr val="tx1"/>
                </a:solidFill>
                <a:latin typeface="黑体" panose="02010609060101010101" pitchFamily="49" charset="-122"/>
              </a:rPr>
              <a:t>A</a:t>
            </a:r>
            <a:r>
              <a:rPr kumimoji="1" lang="en-US" altLang="zh-CN" sz="2800" dirty="0">
                <a:solidFill>
                  <a:schemeClr val="tx1"/>
                </a:solidFill>
                <a:latin typeface="黑体" panose="02010609060101010101" pitchFamily="49" charset="-122"/>
                <a:cs typeface="Arial" panose="020B0604020202020204" pitchFamily="34" charset="0"/>
              </a:rPr>
              <a:t>-</a:t>
            </a:r>
            <a:r>
              <a:rPr kumimoji="1" lang="en-US" altLang="zh-CN" sz="2800" dirty="0">
                <a:solidFill>
                  <a:schemeClr val="tx1"/>
                </a:solidFill>
                <a:latin typeface="黑体" panose="02010609060101010101" pitchFamily="49" charset="-122"/>
              </a:rPr>
              <a:t>B={4,6}</a:t>
            </a:r>
            <a:r>
              <a:rPr kumimoji="1" lang="zh-CN" altLang="en-US" sz="2800" dirty="0">
                <a:solidFill>
                  <a:schemeClr val="tx1"/>
                </a:solidFill>
                <a:latin typeface="黑体" panose="02010609060101010101" pitchFamily="49" charset="-122"/>
              </a:rPr>
              <a:t>。 </a:t>
            </a:r>
            <a:r>
              <a:rPr kumimoji="1" lang="en-US" altLang="zh-CN" sz="2800" dirty="0">
                <a:solidFill>
                  <a:schemeClr val="tx1"/>
                </a:solidFill>
                <a:latin typeface="黑体" panose="02010609060101010101" pitchFamily="49" charset="-122"/>
              </a:rPr>
              <a:t>A</a:t>
            </a:r>
            <a:r>
              <a:rPr kumimoji="1" lang="en-US" altLang="zh-CN" sz="2800" dirty="0">
                <a:solidFill>
                  <a:schemeClr val="tx1"/>
                </a:solidFill>
                <a:latin typeface="黑体" panose="02010609060101010101" pitchFamily="49" charset="-122"/>
                <a:cs typeface="Arial" panose="020B0604020202020204" pitchFamily="34" charset="0"/>
              </a:rPr>
              <a:t>-</a:t>
            </a:r>
            <a:r>
              <a:rPr kumimoji="1" lang="en-US" altLang="zh-CN" sz="2800" dirty="0">
                <a:solidFill>
                  <a:schemeClr val="tx1"/>
                </a:solidFill>
                <a:latin typeface="黑体" panose="02010609060101010101" pitchFamily="49" charset="-122"/>
              </a:rPr>
              <a:t>B</a:t>
            </a:r>
            <a:r>
              <a:rPr kumimoji="1" lang="zh-CN" altLang="en-US" sz="2800" dirty="0">
                <a:solidFill>
                  <a:schemeClr val="tx1"/>
                </a:solidFill>
                <a:latin typeface="黑体" panose="02010609060101010101" pitchFamily="49" charset="-122"/>
              </a:rPr>
              <a:t>就是</a:t>
            </a:r>
            <a:r>
              <a:rPr kumimoji="1" lang="en-US" altLang="zh-CN" sz="2800" dirty="0">
                <a:solidFill>
                  <a:schemeClr val="tx1"/>
                </a:solidFill>
                <a:latin typeface="黑体" panose="02010609060101010101" pitchFamily="49" charset="-122"/>
              </a:rPr>
              <a:t>A</a:t>
            </a:r>
            <a:r>
              <a:rPr kumimoji="1" lang="zh-CN" altLang="en-US" sz="2800" dirty="0">
                <a:solidFill>
                  <a:schemeClr val="tx1"/>
                </a:solidFill>
                <a:latin typeface="黑体" panose="02010609060101010101" pitchFamily="49" charset="-122"/>
              </a:rPr>
              <a:t>的基本事件中去掉含在</a:t>
            </a:r>
            <a:r>
              <a:rPr kumimoji="1" lang="en-US" altLang="zh-CN" sz="2800" dirty="0">
                <a:solidFill>
                  <a:schemeClr val="tx1"/>
                </a:solidFill>
                <a:latin typeface="黑体" panose="02010609060101010101" pitchFamily="49" charset="-122"/>
              </a:rPr>
              <a:t>B</a:t>
            </a:r>
            <a:r>
              <a:rPr kumimoji="1" lang="zh-CN" altLang="en-US" sz="2800" dirty="0">
                <a:solidFill>
                  <a:schemeClr val="tx1"/>
                </a:solidFill>
                <a:latin typeface="黑体" panose="02010609060101010101" pitchFamily="49" charset="-122"/>
              </a:rPr>
              <a:t>中的，余下的基本事件组成的事件。</a:t>
            </a:r>
          </a:p>
          <a:p>
            <a:pPr eaLnBrk="1" hangingPunct="1"/>
            <a:r>
              <a:rPr kumimoji="1" lang="zh-CN" altLang="en-US" sz="2800" dirty="0">
                <a:solidFill>
                  <a:schemeClr val="tx1"/>
                </a:solidFill>
                <a:latin typeface="黑体" panose="02010609060101010101" pitchFamily="49" charset="-122"/>
              </a:rPr>
              <a:t>互斥事件：若事件</a:t>
            </a:r>
            <a:r>
              <a:rPr kumimoji="1" lang="en-US" altLang="zh-CN" sz="2800" dirty="0">
                <a:solidFill>
                  <a:schemeClr val="tx1"/>
                </a:solidFill>
                <a:latin typeface="黑体" panose="02010609060101010101" pitchFamily="49" charset="-122"/>
              </a:rPr>
              <a:t>A</a:t>
            </a:r>
            <a:r>
              <a:rPr kumimoji="1" lang="zh-CN" altLang="en-US" sz="2800" dirty="0">
                <a:solidFill>
                  <a:schemeClr val="tx1"/>
                </a:solidFill>
                <a:latin typeface="黑体" panose="02010609060101010101" pitchFamily="49" charset="-122"/>
              </a:rPr>
              <a:t>与事件</a:t>
            </a:r>
            <a:r>
              <a:rPr kumimoji="1" lang="en-US" altLang="zh-CN" sz="2800" dirty="0">
                <a:solidFill>
                  <a:schemeClr val="tx1"/>
                </a:solidFill>
                <a:latin typeface="黑体" panose="02010609060101010101" pitchFamily="49" charset="-122"/>
              </a:rPr>
              <a:t>B</a:t>
            </a:r>
            <a:r>
              <a:rPr kumimoji="1" lang="zh-CN" altLang="en-US" sz="2800" dirty="0">
                <a:solidFill>
                  <a:schemeClr val="tx1"/>
                </a:solidFill>
                <a:latin typeface="黑体" panose="02010609060101010101" pitchFamily="49" charset="-122"/>
              </a:rPr>
              <a:t>不能同时发生</a:t>
            </a:r>
            <a:r>
              <a:rPr kumimoji="1" lang="en-US" altLang="zh-CN" sz="2800" dirty="0">
                <a:solidFill>
                  <a:schemeClr val="tx1"/>
                </a:solidFill>
                <a:latin typeface="黑体" panose="02010609060101010101" pitchFamily="49" charset="-122"/>
              </a:rPr>
              <a:t>(</a:t>
            </a:r>
            <a:r>
              <a:rPr kumimoji="1" lang="zh-CN" altLang="en-US" sz="2800" dirty="0">
                <a:solidFill>
                  <a:schemeClr val="tx1"/>
                </a:solidFill>
                <a:latin typeface="黑体" panose="02010609060101010101" pitchFamily="49" charset="-122"/>
              </a:rPr>
              <a:t>即</a:t>
            </a:r>
            <a:r>
              <a:rPr kumimoji="1" lang="en-US" altLang="zh-CN" sz="2800" dirty="0">
                <a:solidFill>
                  <a:schemeClr val="tx1"/>
                </a:solidFill>
                <a:latin typeface="黑体" panose="02010609060101010101" pitchFamily="49" charset="-122"/>
              </a:rPr>
              <a:t>AB=</a:t>
            </a:r>
            <a:r>
              <a:rPr kumimoji="1" lang="el-GR" altLang="zh-CN" sz="2800" dirty="0">
                <a:solidFill>
                  <a:schemeClr val="tx1"/>
                </a:solidFill>
                <a:latin typeface="黑体" panose="02010609060101010101" pitchFamily="49" charset="-122"/>
              </a:rPr>
              <a:t>Φ</a:t>
            </a:r>
            <a:r>
              <a:rPr kumimoji="1" lang="en-US" altLang="zh-CN" sz="2800" dirty="0">
                <a:solidFill>
                  <a:schemeClr val="tx1"/>
                </a:solidFill>
                <a:latin typeface="黑体" panose="02010609060101010101" pitchFamily="49" charset="-122"/>
              </a:rPr>
              <a:t>)</a:t>
            </a:r>
            <a:r>
              <a:rPr kumimoji="1" lang="zh-CN" altLang="en-US" sz="2800" dirty="0">
                <a:solidFill>
                  <a:schemeClr val="tx1"/>
                </a:solidFill>
                <a:latin typeface="黑体" panose="02010609060101010101" pitchFamily="49" charset="-122"/>
              </a:rPr>
              <a:t>，则称事件</a:t>
            </a:r>
            <a:r>
              <a:rPr kumimoji="1" lang="en-US" altLang="zh-CN" sz="2800" dirty="0">
                <a:solidFill>
                  <a:schemeClr val="tx1"/>
                </a:solidFill>
                <a:latin typeface="黑体" panose="02010609060101010101" pitchFamily="49" charset="-122"/>
              </a:rPr>
              <a:t>A</a:t>
            </a:r>
            <a:r>
              <a:rPr kumimoji="1" lang="zh-CN" altLang="en-US" sz="2800" dirty="0">
                <a:solidFill>
                  <a:schemeClr val="tx1"/>
                </a:solidFill>
                <a:latin typeface="黑体" panose="02010609060101010101" pitchFamily="49" charset="-122"/>
              </a:rPr>
              <a:t>与事件</a:t>
            </a:r>
            <a:r>
              <a:rPr kumimoji="1" lang="en-US" altLang="zh-CN" sz="2800" dirty="0">
                <a:solidFill>
                  <a:schemeClr val="tx1"/>
                </a:solidFill>
                <a:latin typeface="黑体" panose="02010609060101010101" pitchFamily="49" charset="-122"/>
              </a:rPr>
              <a:t>B</a:t>
            </a:r>
            <a:r>
              <a:rPr kumimoji="1" lang="zh-CN" altLang="en-US" sz="2800" dirty="0">
                <a:solidFill>
                  <a:schemeClr val="tx1"/>
                </a:solidFill>
                <a:latin typeface="黑体" panose="02010609060101010101" pitchFamily="49" charset="-122"/>
              </a:rPr>
              <a:t>为互不相容或互斥。若</a:t>
            </a:r>
            <a:r>
              <a:rPr kumimoji="1" lang="en-US" altLang="zh-CN" sz="2800" dirty="0">
                <a:solidFill>
                  <a:schemeClr val="tx1"/>
                </a:solidFill>
                <a:latin typeface="黑体" panose="02010609060101010101" pitchFamily="49" charset="-122"/>
              </a:rPr>
              <a:t>A</a:t>
            </a:r>
            <a:r>
              <a:rPr kumimoji="1" lang="zh-CN" altLang="en-US" sz="2800" dirty="0">
                <a:solidFill>
                  <a:schemeClr val="tx1"/>
                </a:solidFill>
                <a:latin typeface="黑体" panose="02010609060101010101" pitchFamily="49" charset="-122"/>
              </a:rPr>
              <a:t>与</a:t>
            </a:r>
            <a:r>
              <a:rPr kumimoji="1" lang="en-US" altLang="zh-CN" sz="2800" dirty="0">
                <a:solidFill>
                  <a:schemeClr val="tx1"/>
                </a:solidFill>
                <a:latin typeface="黑体" panose="02010609060101010101" pitchFamily="49" charset="-122"/>
              </a:rPr>
              <a:t>B</a:t>
            </a:r>
            <a:r>
              <a:rPr kumimoji="1" lang="zh-CN" altLang="en-US" sz="2800" dirty="0">
                <a:solidFill>
                  <a:schemeClr val="tx1"/>
                </a:solidFill>
                <a:latin typeface="黑体" panose="02010609060101010101" pitchFamily="49" charset="-122"/>
              </a:rPr>
              <a:t>互不相容，就是</a:t>
            </a:r>
            <a:r>
              <a:rPr kumimoji="1" lang="en-US" altLang="zh-CN" sz="2800" dirty="0">
                <a:solidFill>
                  <a:schemeClr val="tx1"/>
                </a:solidFill>
                <a:latin typeface="黑体" panose="02010609060101010101" pitchFamily="49" charset="-122"/>
              </a:rPr>
              <a:t>A</a:t>
            </a:r>
            <a:r>
              <a:rPr kumimoji="1" lang="zh-CN" altLang="en-US" sz="2800" dirty="0">
                <a:solidFill>
                  <a:schemeClr val="tx1"/>
                </a:solidFill>
                <a:latin typeface="黑体" panose="02010609060101010101" pitchFamily="49" charset="-122"/>
              </a:rPr>
              <a:t>与</a:t>
            </a:r>
            <a:r>
              <a:rPr kumimoji="1" lang="en-US" altLang="zh-CN" sz="2800" dirty="0">
                <a:solidFill>
                  <a:schemeClr val="tx1"/>
                </a:solidFill>
                <a:latin typeface="黑体" panose="02010609060101010101" pitchFamily="49" charset="-122"/>
              </a:rPr>
              <a:t>B</a:t>
            </a:r>
            <a:r>
              <a:rPr kumimoji="1" lang="zh-CN" altLang="en-US" sz="2800" dirty="0">
                <a:solidFill>
                  <a:schemeClr val="tx1"/>
                </a:solidFill>
                <a:latin typeface="黑体" panose="02010609060101010101" pitchFamily="49" charset="-122"/>
              </a:rPr>
              <a:t>不含有公共的基本事件</a:t>
            </a:r>
          </a:p>
          <a:p>
            <a:pPr eaLnBrk="1" hangingPunct="1">
              <a:lnSpc>
                <a:spcPct val="120000"/>
              </a:lnSpc>
            </a:pPr>
            <a:r>
              <a:rPr kumimoji="1" lang="zh-CN" altLang="en-US" sz="2800" dirty="0">
                <a:solidFill>
                  <a:schemeClr val="tx1"/>
                </a:solidFill>
                <a:latin typeface="黑体" panose="02010609060101010101" pitchFamily="49" charset="-122"/>
              </a:rPr>
              <a:t>对立事件</a:t>
            </a:r>
            <a:r>
              <a:rPr kumimoji="1" lang="en-US" altLang="zh-CN" sz="2800" dirty="0">
                <a:solidFill>
                  <a:schemeClr val="tx1"/>
                </a:solidFill>
                <a:latin typeface="黑体" panose="02010609060101010101" pitchFamily="49" charset="-122"/>
              </a:rPr>
              <a:t>(</a:t>
            </a:r>
            <a:r>
              <a:rPr kumimoji="1" lang="zh-CN" altLang="en-US" sz="2800" dirty="0">
                <a:solidFill>
                  <a:schemeClr val="tx1"/>
                </a:solidFill>
                <a:latin typeface="黑体" panose="02010609060101010101" pitchFamily="49" charset="-122"/>
              </a:rPr>
              <a:t>互逆</a:t>
            </a:r>
            <a:r>
              <a:rPr kumimoji="1" lang="en-US" altLang="zh-CN" sz="2800" dirty="0">
                <a:solidFill>
                  <a:schemeClr val="tx1"/>
                </a:solidFill>
                <a:latin typeface="黑体" panose="02010609060101010101" pitchFamily="49" charset="-122"/>
              </a:rPr>
              <a:t>)</a:t>
            </a:r>
            <a:r>
              <a:rPr kumimoji="1" lang="zh-CN" altLang="en-US" sz="2800" dirty="0">
                <a:solidFill>
                  <a:schemeClr val="tx1"/>
                </a:solidFill>
                <a:latin typeface="黑体" panose="02010609060101010101" pitchFamily="49" charset="-122"/>
              </a:rPr>
              <a:t>：若事件</a:t>
            </a:r>
            <a:r>
              <a:rPr kumimoji="1" lang="en-US" altLang="zh-CN" sz="2800" dirty="0">
                <a:solidFill>
                  <a:schemeClr val="tx1"/>
                </a:solidFill>
                <a:latin typeface="黑体" panose="02010609060101010101" pitchFamily="49" charset="-122"/>
              </a:rPr>
              <a:t>A</a:t>
            </a:r>
            <a:r>
              <a:rPr kumimoji="1" lang="zh-CN" altLang="en-US" sz="2800" dirty="0">
                <a:solidFill>
                  <a:schemeClr val="tx1"/>
                </a:solidFill>
                <a:latin typeface="黑体" panose="02010609060101010101" pitchFamily="49" charset="-122"/>
              </a:rPr>
              <a:t>与事件</a:t>
            </a:r>
            <a:r>
              <a:rPr kumimoji="1" lang="en-US" altLang="zh-CN" sz="2800" dirty="0">
                <a:solidFill>
                  <a:schemeClr val="tx1"/>
                </a:solidFill>
                <a:latin typeface="黑体" panose="02010609060101010101" pitchFamily="49" charset="-122"/>
              </a:rPr>
              <a:t>B</a:t>
            </a:r>
            <a:r>
              <a:rPr kumimoji="1" lang="zh-CN" altLang="en-US" sz="2800" dirty="0">
                <a:solidFill>
                  <a:schemeClr val="tx1"/>
                </a:solidFill>
                <a:latin typeface="黑体" panose="02010609060101010101" pitchFamily="49" charset="-122"/>
              </a:rPr>
              <a:t>有且仅有一个发生，且</a:t>
            </a:r>
            <a:r>
              <a:rPr kumimoji="1" lang="en-US" altLang="zh-CN" sz="2800" dirty="0">
                <a:solidFill>
                  <a:schemeClr val="tx1"/>
                </a:solidFill>
                <a:latin typeface="黑体" panose="02010609060101010101" pitchFamily="49" charset="-122"/>
              </a:rPr>
              <a:t>AUB=</a:t>
            </a:r>
            <a:r>
              <a:rPr kumimoji="1" lang="el-GR" altLang="zh-CN" sz="2800" dirty="0">
                <a:solidFill>
                  <a:schemeClr val="tx1"/>
                </a:solidFill>
                <a:latin typeface="黑体" panose="02010609060101010101" pitchFamily="49" charset="-122"/>
              </a:rPr>
              <a:t>Ω</a:t>
            </a:r>
            <a:r>
              <a:rPr kumimoji="1" lang="zh-CN" altLang="en-US" sz="2800" dirty="0">
                <a:solidFill>
                  <a:schemeClr val="tx1"/>
                </a:solidFill>
                <a:latin typeface="黑体" panose="02010609060101010101" pitchFamily="49" charset="-122"/>
              </a:rPr>
              <a:t>，</a:t>
            </a:r>
            <a:r>
              <a:rPr kumimoji="1" lang="en-US" altLang="zh-CN" sz="2800" dirty="0">
                <a:solidFill>
                  <a:schemeClr val="tx1"/>
                </a:solidFill>
                <a:latin typeface="黑体" panose="02010609060101010101" pitchFamily="49" charset="-122"/>
              </a:rPr>
              <a:t>A</a:t>
            </a:r>
            <a:r>
              <a:rPr kumimoji="1" lang="en-US" altLang="zh-CN" sz="2800" dirty="0">
                <a:solidFill>
                  <a:schemeClr val="tx1"/>
                </a:solidFill>
                <a:latin typeface="黑体" panose="02010609060101010101" pitchFamily="49" charset="-122"/>
                <a:cs typeface="Arial" panose="020B0604020202020204" pitchFamily="34" charset="0"/>
              </a:rPr>
              <a:t>∩B=</a:t>
            </a:r>
            <a:r>
              <a:rPr kumimoji="1" lang="el-GR" altLang="zh-CN" sz="2800" dirty="0">
                <a:solidFill>
                  <a:schemeClr val="tx1"/>
                </a:solidFill>
                <a:latin typeface="黑体" panose="02010609060101010101" pitchFamily="49" charset="-122"/>
                <a:cs typeface="Arial" panose="020B0604020202020204" pitchFamily="34" charset="0"/>
              </a:rPr>
              <a:t>Φ</a:t>
            </a:r>
            <a:r>
              <a:rPr kumimoji="1" lang="zh-CN" altLang="en-US" sz="2800" dirty="0">
                <a:solidFill>
                  <a:schemeClr val="tx1"/>
                </a:solidFill>
                <a:latin typeface="黑体" panose="02010609060101010101" pitchFamily="49" charset="-122"/>
                <a:cs typeface="Arial" panose="020B0604020202020204" pitchFamily="34" charset="0"/>
              </a:rPr>
              <a:t>，</a:t>
            </a:r>
            <a:r>
              <a:rPr kumimoji="1" lang="zh-CN" altLang="en-US" sz="2800" dirty="0">
                <a:solidFill>
                  <a:schemeClr val="tx1"/>
                </a:solidFill>
                <a:latin typeface="黑体" panose="02010609060101010101" pitchFamily="49" charset="-122"/>
              </a:rPr>
              <a:t>称事件</a:t>
            </a:r>
            <a:r>
              <a:rPr kumimoji="1" lang="en-US" altLang="zh-CN" sz="2800" dirty="0">
                <a:solidFill>
                  <a:schemeClr val="tx1"/>
                </a:solidFill>
                <a:latin typeface="黑体" panose="02010609060101010101" pitchFamily="49" charset="-122"/>
              </a:rPr>
              <a:t>A</a:t>
            </a:r>
            <a:r>
              <a:rPr kumimoji="1" lang="zh-CN" altLang="en-US" sz="2800" dirty="0">
                <a:solidFill>
                  <a:schemeClr val="tx1"/>
                </a:solidFill>
                <a:latin typeface="黑体" panose="02010609060101010101" pitchFamily="49" charset="-122"/>
              </a:rPr>
              <a:t>与事件</a:t>
            </a:r>
            <a:r>
              <a:rPr kumimoji="1" lang="en-US" altLang="zh-CN" sz="2800" dirty="0">
                <a:solidFill>
                  <a:schemeClr val="tx1"/>
                </a:solidFill>
                <a:latin typeface="黑体" panose="02010609060101010101" pitchFamily="49" charset="-122"/>
              </a:rPr>
              <a:t>B</a:t>
            </a:r>
            <a:r>
              <a:rPr kumimoji="1" lang="zh-CN" altLang="en-US" sz="2800" dirty="0">
                <a:solidFill>
                  <a:schemeClr val="tx1"/>
                </a:solidFill>
                <a:latin typeface="黑体" panose="02010609060101010101" pitchFamily="49" charset="-122"/>
              </a:rPr>
              <a:t>互为对立事件或互逆事件，其中事件</a:t>
            </a:r>
            <a:r>
              <a:rPr kumimoji="1" lang="en-US" altLang="zh-CN" sz="2800" dirty="0">
                <a:solidFill>
                  <a:schemeClr val="tx1"/>
                </a:solidFill>
                <a:latin typeface="黑体" panose="02010609060101010101" pitchFamily="49" charset="-122"/>
              </a:rPr>
              <a:t>B</a:t>
            </a:r>
            <a:r>
              <a:rPr kumimoji="1" lang="zh-CN" altLang="en-US" sz="2800" dirty="0">
                <a:solidFill>
                  <a:schemeClr val="tx1"/>
                </a:solidFill>
                <a:latin typeface="黑体" panose="02010609060101010101" pitchFamily="49" charset="-122"/>
              </a:rPr>
              <a:t>叫做事件</a:t>
            </a:r>
            <a:r>
              <a:rPr kumimoji="1" lang="en-US" altLang="zh-CN" sz="2800" dirty="0">
                <a:solidFill>
                  <a:schemeClr val="tx1"/>
                </a:solidFill>
                <a:latin typeface="黑体" panose="02010609060101010101" pitchFamily="49" charset="-122"/>
              </a:rPr>
              <a:t>A </a:t>
            </a:r>
            <a:r>
              <a:rPr kumimoji="1" lang="zh-CN" altLang="en-US" sz="2800" dirty="0">
                <a:solidFill>
                  <a:schemeClr val="tx1"/>
                </a:solidFill>
                <a:latin typeface="黑体" panose="02010609060101010101" pitchFamily="49" charset="-122"/>
              </a:rPr>
              <a:t>的逆事件，记作</a:t>
            </a:r>
            <a:r>
              <a:rPr kumimoji="1" lang="en-US" altLang="zh-CN" sz="2800" dirty="0">
                <a:solidFill>
                  <a:schemeClr val="tx1"/>
                </a:solidFill>
                <a:latin typeface="黑体" panose="02010609060101010101" pitchFamily="49" charset="-122"/>
              </a:rPr>
              <a:t>B=</a:t>
            </a:r>
            <a:r>
              <a:rPr kumimoji="1" lang="en-US" altLang="zh-CN" sz="2800" dirty="0">
                <a:solidFill>
                  <a:schemeClr val="tx1"/>
                </a:solidFill>
                <a:latin typeface="黑体" panose="02010609060101010101" pitchFamily="49" charset="-122"/>
                <a:sym typeface="Symbol" panose="05050102010706020507" pitchFamily="18" charset="2"/>
              </a:rPr>
              <a:t></a:t>
            </a:r>
            <a:r>
              <a:rPr kumimoji="1" lang="en-US" altLang="zh-CN" sz="2800" dirty="0">
                <a:solidFill>
                  <a:schemeClr val="tx1"/>
                </a:solidFill>
                <a:latin typeface="黑体" panose="02010609060101010101" pitchFamily="49" charset="-122"/>
              </a:rPr>
              <a:t>A</a:t>
            </a:r>
            <a:r>
              <a:rPr kumimoji="1" lang="zh-CN" altLang="en-US" sz="2800" dirty="0">
                <a:solidFill>
                  <a:schemeClr val="tx1"/>
                </a:solidFill>
                <a:latin typeface="黑体" panose="02010609060101010101" pitchFamily="49" charset="-122"/>
              </a:rPr>
              <a:t>，事件</a:t>
            </a:r>
            <a:r>
              <a:rPr kumimoji="1" lang="en-US" altLang="zh-CN" sz="2800" dirty="0">
                <a:solidFill>
                  <a:schemeClr val="tx1"/>
                </a:solidFill>
                <a:latin typeface="黑体" panose="02010609060101010101" pitchFamily="49" charset="-122"/>
              </a:rPr>
              <a:t>B</a:t>
            </a:r>
            <a:r>
              <a:rPr kumimoji="1" lang="zh-CN" altLang="en-US" sz="2800" dirty="0">
                <a:solidFill>
                  <a:schemeClr val="tx1"/>
                </a:solidFill>
                <a:latin typeface="黑体" panose="02010609060101010101" pitchFamily="49" charset="-122"/>
              </a:rPr>
              <a:t>叫做事件</a:t>
            </a:r>
            <a:r>
              <a:rPr kumimoji="1" lang="en-US" altLang="zh-CN" sz="2800" dirty="0">
                <a:solidFill>
                  <a:schemeClr val="tx1"/>
                </a:solidFill>
                <a:latin typeface="黑体" panose="02010609060101010101" pitchFamily="49" charset="-122"/>
              </a:rPr>
              <a:t>A</a:t>
            </a:r>
            <a:r>
              <a:rPr kumimoji="1" lang="zh-CN" altLang="en-US" sz="2800" dirty="0">
                <a:solidFill>
                  <a:schemeClr val="tx1"/>
                </a:solidFill>
                <a:latin typeface="黑体" panose="02010609060101010101" pitchFamily="49" charset="-122"/>
              </a:rPr>
              <a:t>的逆事件，记作</a:t>
            </a:r>
            <a:r>
              <a:rPr kumimoji="1" lang="en-US" altLang="zh-CN" sz="2800" dirty="0">
                <a:solidFill>
                  <a:schemeClr val="tx1"/>
                </a:solidFill>
                <a:latin typeface="黑体" panose="02010609060101010101" pitchFamily="49" charset="-122"/>
              </a:rPr>
              <a:t>A=</a:t>
            </a:r>
            <a:r>
              <a:rPr kumimoji="1" lang="en-US" altLang="zh-CN" sz="2800" dirty="0">
                <a:solidFill>
                  <a:schemeClr val="tx1"/>
                </a:solidFill>
                <a:latin typeface="黑体" panose="02010609060101010101" pitchFamily="49" charset="-122"/>
                <a:sym typeface="Symbol" panose="05050102010706020507" pitchFamily="18" charset="2"/>
              </a:rPr>
              <a:t></a:t>
            </a:r>
            <a:r>
              <a:rPr kumimoji="1" lang="en-US" altLang="zh-CN" sz="2800" dirty="0">
                <a:solidFill>
                  <a:schemeClr val="tx1"/>
                </a:solidFill>
                <a:latin typeface="黑体" panose="02010609060101010101" pitchFamily="49" charset="-122"/>
              </a:rPr>
              <a:t>B</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blinds(horizontal)">
                                      <p:cBhvr>
                                        <p:cTn id="7" dur="500"/>
                                        <p:tgtEl>
                                          <p:spTgt spid="2048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482">
                                            <p:txEl>
                                              <p:pRg st="1" end="1"/>
                                            </p:txEl>
                                          </p:spTgt>
                                        </p:tgtEl>
                                        <p:attrNameLst>
                                          <p:attrName>style.visibility</p:attrName>
                                        </p:attrNameLst>
                                      </p:cBhvr>
                                      <p:to>
                                        <p:strVal val="visible"/>
                                      </p:to>
                                    </p:set>
                                    <p:animEffect transition="in" filter="blinds(horizontal)">
                                      <p:cBhvr>
                                        <p:cTn id="10" dur="500"/>
                                        <p:tgtEl>
                                          <p:spTgt spid="2048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0482">
                                            <p:txEl>
                                              <p:pRg st="2" end="2"/>
                                            </p:txEl>
                                          </p:spTgt>
                                        </p:tgtEl>
                                        <p:attrNameLst>
                                          <p:attrName>style.visibility</p:attrName>
                                        </p:attrNameLst>
                                      </p:cBhvr>
                                      <p:to>
                                        <p:strVal val="visible"/>
                                      </p:to>
                                    </p:set>
                                    <p:animEffect transition="in" filter="blinds(horizontal)">
                                      <p:cBhvr>
                                        <p:cTn id="15" dur="500"/>
                                        <p:tgtEl>
                                          <p:spTgt spid="2048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0482">
                                            <p:txEl>
                                              <p:pRg st="3" end="3"/>
                                            </p:txEl>
                                          </p:spTgt>
                                        </p:tgtEl>
                                        <p:attrNameLst>
                                          <p:attrName>style.visibility</p:attrName>
                                        </p:attrNameLst>
                                      </p:cBhvr>
                                      <p:to>
                                        <p:strVal val="visible"/>
                                      </p:to>
                                    </p:set>
                                    <p:animEffect transition="in" filter="blinds(horizontal)">
                                      <p:cBhvr>
                                        <p:cTn id="20" dur="500"/>
                                        <p:tgtEl>
                                          <p:spTgt spid="204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53" name="Rectangle 2"/>
          <p:cNvSpPr>
            <a:spLocks noGrp="1"/>
          </p:cNvSpPr>
          <p:nvPr>
            <p:ph type="title" idx="4294967295"/>
          </p:nvPr>
        </p:nvSpPr>
        <p:spPr/>
        <p:txBody>
          <a:bodyPr/>
          <a:lstStyle/>
          <a:p>
            <a:pPr eaLnBrk="1" hangingPunct="1"/>
            <a:r>
              <a:rPr lang="zh-CN" altLang="en-US"/>
              <a:t>概率的数学定义</a:t>
            </a:r>
          </a:p>
        </p:txBody>
      </p:sp>
      <p:sp>
        <p:nvSpPr>
          <p:cNvPr id="21554" name="Rectangle 3"/>
          <p:cNvSpPr>
            <a:spLocks noGrp="1"/>
          </p:cNvSpPr>
          <p:nvPr>
            <p:ph type="body" idx="4294967295"/>
          </p:nvPr>
        </p:nvSpPr>
        <p:spPr/>
        <p:txBody>
          <a:bodyPr/>
          <a:lstStyle/>
          <a:p>
            <a:pPr eaLnBrk="1" hangingPunct="1"/>
            <a:r>
              <a:rPr kumimoji="1" lang="zh-CN" altLang="en-US" sz="3200" dirty="0">
                <a:solidFill>
                  <a:schemeClr val="tx1"/>
                </a:solidFill>
                <a:latin typeface="黑体" panose="02010609060101010101" pitchFamily="49" charset="-122"/>
              </a:rPr>
              <a:t> 设</a:t>
            </a:r>
            <a:r>
              <a:rPr kumimoji="1" lang="el-GR" altLang="zh-CN" sz="3200" dirty="0">
                <a:solidFill>
                  <a:schemeClr val="tx1"/>
                </a:solidFill>
                <a:latin typeface="黑体" panose="02010609060101010101" pitchFamily="49" charset="-122"/>
              </a:rPr>
              <a:t>Ω</a:t>
            </a:r>
            <a:r>
              <a:rPr kumimoji="1" lang="zh-CN" altLang="en-US" sz="3200" dirty="0">
                <a:solidFill>
                  <a:schemeClr val="tx1"/>
                </a:solidFill>
                <a:latin typeface="黑体" panose="02010609060101010101" pitchFamily="49" charset="-122"/>
                <a:sym typeface="Euclid Symbol" panose="05050102010706020507"/>
              </a:rPr>
              <a:t>是</a:t>
            </a:r>
            <a:r>
              <a:rPr kumimoji="1" lang="zh-CN" altLang="en-US" sz="3200" dirty="0">
                <a:solidFill>
                  <a:schemeClr val="tx1"/>
                </a:solidFill>
                <a:latin typeface="黑体" panose="02010609060101010101" pitchFamily="49" charset="-122"/>
              </a:rPr>
              <a:t>随机试验</a:t>
            </a:r>
            <a:r>
              <a:rPr kumimoji="1" lang="en-US" altLang="zh-CN" sz="3200" dirty="0">
                <a:solidFill>
                  <a:schemeClr val="tx1"/>
                </a:solidFill>
                <a:latin typeface="黑体" panose="02010609060101010101" pitchFamily="49" charset="-122"/>
                <a:sym typeface="Symbol" panose="05050102010706020507" pitchFamily="18" charset="2"/>
              </a:rPr>
              <a:t>E</a:t>
            </a:r>
            <a:r>
              <a:rPr kumimoji="1" lang="zh-CN" altLang="en-US" sz="3200" dirty="0">
                <a:solidFill>
                  <a:schemeClr val="tx1"/>
                </a:solidFill>
                <a:latin typeface="黑体" panose="02010609060101010101" pitchFamily="49" charset="-122"/>
              </a:rPr>
              <a:t>的</a:t>
            </a:r>
            <a:r>
              <a:rPr kumimoji="1" lang="zh-CN" altLang="en-US" sz="3200" dirty="0">
                <a:solidFill>
                  <a:schemeClr val="tx1"/>
                </a:solidFill>
                <a:latin typeface="黑体" panose="02010609060101010101" pitchFamily="49" charset="-122"/>
                <a:sym typeface="Euclid Symbol" panose="05050102010706020507"/>
              </a:rPr>
              <a:t>样本空间，若能找到一个对应法</a:t>
            </a:r>
          </a:p>
          <a:p>
            <a:pPr eaLnBrk="1" hangingPunct="1">
              <a:buFont typeface="Arial" panose="020B0604020202020204" pitchFamily="34" charset="0"/>
              <a:buNone/>
            </a:pPr>
            <a:r>
              <a:rPr kumimoji="1" lang="zh-CN" altLang="en-US" sz="3200" dirty="0">
                <a:solidFill>
                  <a:schemeClr val="tx1"/>
                </a:solidFill>
                <a:latin typeface="黑体" panose="02010609060101010101" pitchFamily="49" charset="-122"/>
                <a:sym typeface="Euclid Symbol" panose="05050102010706020507"/>
              </a:rPr>
              <a:t>   则，使得对于</a:t>
            </a:r>
            <a:r>
              <a:rPr kumimoji="1" lang="en-US" altLang="zh-CN" sz="3200" dirty="0">
                <a:solidFill>
                  <a:schemeClr val="tx1"/>
                </a:solidFill>
                <a:latin typeface="黑体" panose="02010609060101010101" pitchFamily="49" charset="-122"/>
                <a:sym typeface="Symbol" panose="05050102010706020507" pitchFamily="18" charset="2"/>
              </a:rPr>
              <a:t>E</a:t>
            </a:r>
            <a:r>
              <a:rPr kumimoji="1" lang="zh-CN" altLang="en-US" sz="3200" dirty="0">
                <a:solidFill>
                  <a:schemeClr val="tx1"/>
                </a:solidFill>
                <a:latin typeface="黑体" panose="02010609060101010101" pitchFamily="49" charset="-122"/>
                <a:sym typeface="Euclid Symbol" panose="05050102010706020507"/>
              </a:rPr>
              <a:t>的每一事件</a:t>
            </a:r>
            <a:r>
              <a:rPr kumimoji="1" lang="en-US" altLang="zh-CN" sz="3200" dirty="0">
                <a:solidFill>
                  <a:schemeClr val="tx1"/>
                </a:solidFill>
                <a:latin typeface="黑体" panose="02010609060101010101" pitchFamily="49" charset="-122"/>
              </a:rPr>
              <a:t>A</a:t>
            </a:r>
            <a:r>
              <a:rPr kumimoji="1" lang="zh-CN" altLang="en-US" sz="3200" dirty="0">
                <a:solidFill>
                  <a:schemeClr val="tx1"/>
                </a:solidFill>
                <a:latin typeface="黑体" panose="02010609060101010101" pitchFamily="49" charset="-122"/>
                <a:sym typeface="Euclid Symbol" panose="05050102010706020507"/>
              </a:rPr>
              <a:t>都对应一个实数，记为  </a:t>
            </a:r>
          </a:p>
          <a:p>
            <a:pPr eaLnBrk="1" hangingPunct="1">
              <a:buFont typeface="Arial" panose="020B0604020202020204" pitchFamily="34" charset="0"/>
              <a:buNone/>
            </a:pPr>
            <a:r>
              <a:rPr kumimoji="1" lang="en-US" altLang="zh-CN" sz="3200" dirty="0">
                <a:solidFill>
                  <a:schemeClr val="tx1"/>
                </a:solidFill>
                <a:latin typeface="黑体" panose="02010609060101010101" pitchFamily="49" charset="-122"/>
                <a:sym typeface="Euclid Symbol" panose="05050102010706020507"/>
              </a:rPr>
              <a:t>   </a:t>
            </a:r>
            <a:r>
              <a:rPr kumimoji="1" lang="en-US" altLang="zh-CN" sz="3200" dirty="0">
                <a:solidFill>
                  <a:schemeClr val="tx1"/>
                </a:solidFill>
                <a:latin typeface="黑体" panose="02010609060101010101" pitchFamily="49" charset="-122"/>
              </a:rPr>
              <a:t>P(A)</a:t>
            </a:r>
            <a:r>
              <a:rPr kumimoji="1" lang="zh-CN" altLang="en-US" sz="3200" dirty="0">
                <a:solidFill>
                  <a:schemeClr val="tx1"/>
                </a:solidFill>
                <a:latin typeface="黑体" panose="02010609060101010101" pitchFamily="49" charset="-122"/>
              </a:rPr>
              <a:t>，</a:t>
            </a:r>
            <a:r>
              <a:rPr kumimoji="1" lang="zh-CN" altLang="en-US" sz="3200" dirty="0">
                <a:solidFill>
                  <a:schemeClr val="tx1"/>
                </a:solidFill>
                <a:latin typeface="黑体" panose="02010609060101010101" pitchFamily="49" charset="-122"/>
                <a:sym typeface="Euclid Symbol" panose="05050102010706020507"/>
              </a:rPr>
              <a:t>满足：</a:t>
            </a:r>
          </a:p>
          <a:p>
            <a:r>
              <a:rPr kumimoji="1" lang="zh-CN" altLang="en-US" sz="3200" dirty="0">
                <a:solidFill>
                  <a:schemeClr val="tx1"/>
                </a:solidFill>
                <a:latin typeface="黑体" panose="02010609060101010101" pitchFamily="49" charset="-122"/>
              </a:rPr>
              <a:t> 非负性： </a:t>
            </a:r>
            <a:r>
              <a:rPr kumimoji="1" lang="en-US" altLang="zh-CN" sz="3200" dirty="0">
                <a:solidFill>
                  <a:schemeClr val="tx1"/>
                </a:solidFill>
                <a:latin typeface="黑体" panose="02010609060101010101" pitchFamily="49" charset="-122"/>
              </a:rPr>
              <a:t>P(A)</a:t>
            </a:r>
            <a:r>
              <a:rPr kumimoji="1" lang="en-US" altLang="zh-CN" sz="3200" dirty="0">
                <a:solidFill>
                  <a:schemeClr val="tx1"/>
                </a:solidFill>
                <a:latin typeface="黑体" panose="02010609060101010101" pitchFamily="49" charset="-122"/>
                <a:sym typeface="Symbol" panose="05050102010706020507" pitchFamily="18" charset="2"/>
              </a:rPr>
              <a:t>0;</a:t>
            </a:r>
            <a:endParaRPr kumimoji="1" lang="zh-CN" altLang="en-US" sz="3200" dirty="0">
              <a:solidFill>
                <a:schemeClr val="tx1"/>
              </a:solidFill>
              <a:latin typeface="黑体" panose="02010609060101010101" pitchFamily="49" charset="-122"/>
            </a:endParaRPr>
          </a:p>
          <a:p>
            <a:r>
              <a:rPr kumimoji="1" lang="zh-CN" altLang="en-US" sz="3200" dirty="0">
                <a:solidFill>
                  <a:schemeClr val="tx1"/>
                </a:solidFill>
                <a:latin typeface="黑体" panose="02010609060101010101" pitchFamily="49" charset="-122"/>
              </a:rPr>
              <a:t> 正则性： </a:t>
            </a:r>
            <a:r>
              <a:rPr kumimoji="1" lang="en-US" altLang="zh-CN" sz="3200" dirty="0">
                <a:solidFill>
                  <a:schemeClr val="tx1"/>
                </a:solidFill>
                <a:latin typeface="黑体" panose="02010609060101010101" pitchFamily="49" charset="-122"/>
              </a:rPr>
              <a:t>P(Ω)</a:t>
            </a:r>
            <a:r>
              <a:rPr kumimoji="1" lang="en-US" altLang="zh-CN" sz="3200" dirty="0">
                <a:solidFill>
                  <a:schemeClr val="tx1"/>
                </a:solidFill>
                <a:latin typeface="黑体" panose="02010609060101010101" pitchFamily="49" charset="-122"/>
                <a:sym typeface="Symbol" panose="05050102010706020507" pitchFamily="18" charset="2"/>
              </a:rPr>
              <a:t>=1;</a:t>
            </a:r>
            <a:endParaRPr kumimoji="1" lang="en-US" altLang="zh-CN" sz="3200" dirty="0">
              <a:solidFill>
                <a:schemeClr val="tx1"/>
              </a:solidFill>
              <a:latin typeface="黑体" panose="02010609060101010101" pitchFamily="49" charset="-122"/>
            </a:endParaRPr>
          </a:p>
          <a:p>
            <a:r>
              <a:rPr kumimoji="1" lang="zh-CN" altLang="en-US" sz="3200" dirty="0">
                <a:solidFill>
                  <a:schemeClr val="tx1"/>
                </a:solidFill>
                <a:latin typeface="黑体" panose="02010609060101010101" pitchFamily="49" charset="-122"/>
              </a:rPr>
              <a:t> 可列可加性：若</a:t>
            </a:r>
            <a:r>
              <a:rPr kumimoji="1" lang="en-US" altLang="zh-CN" sz="3200" dirty="0">
                <a:solidFill>
                  <a:schemeClr val="tx1"/>
                </a:solidFill>
                <a:latin typeface="黑体" panose="02010609060101010101" pitchFamily="49" charset="-122"/>
              </a:rPr>
              <a:t>A</a:t>
            </a:r>
            <a:r>
              <a:rPr kumimoji="1" lang="en-US" altLang="zh-CN" dirty="0">
                <a:solidFill>
                  <a:schemeClr val="tx1"/>
                </a:solidFill>
                <a:latin typeface="黑体" panose="02010609060101010101" pitchFamily="49" charset="-122"/>
              </a:rPr>
              <a:t>1</a:t>
            </a:r>
            <a:r>
              <a:rPr kumimoji="1" lang="en-US" altLang="zh-CN" sz="3200" dirty="0">
                <a:solidFill>
                  <a:schemeClr val="tx1"/>
                </a:solidFill>
                <a:latin typeface="黑体" panose="02010609060101010101" pitchFamily="49" charset="-122"/>
              </a:rPr>
              <a:t>, A</a:t>
            </a:r>
            <a:r>
              <a:rPr kumimoji="1" lang="en-US" altLang="zh-CN" dirty="0">
                <a:solidFill>
                  <a:schemeClr val="tx1"/>
                </a:solidFill>
                <a:latin typeface="黑体" panose="02010609060101010101" pitchFamily="49" charset="-122"/>
              </a:rPr>
              <a:t>2</a:t>
            </a:r>
            <a:r>
              <a:rPr kumimoji="1" lang="en-US" altLang="zh-CN" sz="3200" dirty="0">
                <a:solidFill>
                  <a:schemeClr val="tx1"/>
                </a:solidFill>
                <a:latin typeface="黑体" panose="02010609060101010101" pitchFamily="49" charset="-122"/>
              </a:rPr>
              <a:t>, ……, A</a:t>
            </a:r>
            <a:r>
              <a:rPr kumimoji="1" lang="en-US" altLang="zh-CN" sz="2800" dirty="0">
                <a:solidFill>
                  <a:schemeClr val="tx1"/>
                </a:solidFill>
                <a:latin typeface="黑体" panose="02010609060101010101" pitchFamily="49" charset="-122"/>
              </a:rPr>
              <a:t>n</a:t>
            </a:r>
            <a:r>
              <a:rPr kumimoji="1" lang="en-US" altLang="zh-CN" sz="3200" dirty="0">
                <a:solidFill>
                  <a:schemeClr val="tx1"/>
                </a:solidFill>
                <a:latin typeface="黑体" panose="02010609060101010101" pitchFamily="49" charset="-122"/>
              </a:rPr>
              <a:t> ……</a:t>
            </a:r>
            <a:r>
              <a:rPr kumimoji="1" lang="zh-CN" altLang="en-US" sz="3200" dirty="0">
                <a:solidFill>
                  <a:schemeClr val="tx1"/>
                </a:solidFill>
                <a:latin typeface="黑体" panose="02010609060101010101" pitchFamily="49" charset="-122"/>
              </a:rPr>
              <a:t>互不相容，则</a:t>
            </a:r>
          </a:p>
        </p:txBody>
      </p:sp>
      <p:graphicFrame>
        <p:nvGraphicFramePr>
          <p:cNvPr id="21509" name="Object 48"/>
          <p:cNvGraphicFramePr>
            <a:graphicFrameLocks noChangeAspect="1"/>
          </p:cNvGraphicFramePr>
          <p:nvPr>
            <p:extLst>
              <p:ext uri="{D42A27DB-BD31-4B8C-83A1-F6EECF244321}">
                <p14:modId xmlns:p14="http://schemas.microsoft.com/office/powerpoint/2010/main" val="4132551005"/>
              </p:ext>
            </p:extLst>
          </p:nvPr>
        </p:nvGraphicFramePr>
        <p:xfrm>
          <a:off x="1540458" y="5392737"/>
          <a:ext cx="3702050" cy="1100138"/>
        </p:xfrm>
        <a:graphic>
          <a:graphicData uri="http://schemas.openxmlformats.org/presentationml/2006/ole">
            <mc:AlternateContent xmlns:mc="http://schemas.openxmlformats.org/markup-compatibility/2006">
              <mc:Choice xmlns:v="urn:schemas-microsoft-com:vml" Requires="v">
                <p:oleObj spid="_x0000_s13321" name="Equation" r:id="rId3" imgW="1714500" imgH="609600" progId="">
                  <p:embed/>
                </p:oleObj>
              </mc:Choice>
              <mc:Fallback>
                <p:oleObj name="Equation" r:id="rId3" imgW="1714500" imgH="609600" progId="">
                  <p:embed/>
                  <p:pic>
                    <p:nvPicPr>
                      <p:cNvPr id="21509" name="Object 48"/>
                      <p:cNvPicPr>
                        <a:picLocks noChangeAspect="1"/>
                      </p:cNvPicPr>
                      <p:nvPr/>
                    </p:nvPicPr>
                    <p:blipFill>
                      <a:blip r:embed="rId4"/>
                      <a:stretch>
                        <a:fillRect/>
                      </a:stretch>
                    </p:blipFill>
                    <p:spPr>
                      <a:xfrm>
                        <a:off x="1540458" y="5392737"/>
                        <a:ext cx="3702050" cy="1100138"/>
                      </a:xfrm>
                      <a:prstGeom prst="rect">
                        <a:avLst/>
                      </a:prstGeom>
                      <a:solidFill>
                        <a:srgbClr val="46597E"/>
                      </a:solidFill>
                      <a:ln w="9525">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1554">
                                            <p:txEl>
                                              <p:pRg st="0" end="0"/>
                                            </p:txEl>
                                          </p:spTgt>
                                        </p:tgtEl>
                                        <p:attrNameLst>
                                          <p:attrName>style.visibility</p:attrName>
                                        </p:attrNameLst>
                                      </p:cBhvr>
                                      <p:to>
                                        <p:strVal val="visible"/>
                                      </p:to>
                                    </p:set>
                                    <p:animEffect transition="in" filter="blinds(horizontal)">
                                      <p:cBhvr>
                                        <p:cTn id="7" dur="500"/>
                                        <p:tgtEl>
                                          <p:spTgt spid="2155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554">
                                            <p:txEl>
                                              <p:pRg st="1" end="1"/>
                                            </p:txEl>
                                          </p:spTgt>
                                        </p:tgtEl>
                                        <p:attrNameLst>
                                          <p:attrName>style.visibility</p:attrName>
                                        </p:attrNameLst>
                                      </p:cBhvr>
                                      <p:to>
                                        <p:strVal val="visible"/>
                                      </p:to>
                                    </p:set>
                                    <p:animEffect transition="in" filter="blinds(horizontal)">
                                      <p:cBhvr>
                                        <p:cTn id="10" dur="500"/>
                                        <p:tgtEl>
                                          <p:spTgt spid="2155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1554">
                                            <p:txEl>
                                              <p:pRg st="2" end="2"/>
                                            </p:txEl>
                                          </p:spTgt>
                                        </p:tgtEl>
                                        <p:attrNameLst>
                                          <p:attrName>style.visibility</p:attrName>
                                        </p:attrNameLst>
                                      </p:cBhvr>
                                      <p:to>
                                        <p:strVal val="visible"/>
                                      </p:to>
                                    </p:set>
                                    <p:animEffect transition="in" filter="blinds(horizontal)">
                                      <p:cBhvr>
                                        <p:cTn id="13" dur="500"/>
                                        <p:tgtEl>
                                          <p:spTgt spid="2155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1554">
                                            <p:txEl>
                                              <p:pRg st="3" end="3"/>
                                            </p:txEl>
                                          </p:spTgt>
                                        </p:tgtEl>
                                        <p:attrNameLst>
                                          <p:attrName>style.visibility</p:attrName>
                                        </p:attrNameLst>
                                      </p:cBhvr>
                                      <p:to>
                                        <p:strVal val="visible"/>
                                      </p:to>
                                    </p:set>
                                    <p:animEffect transition="in" filter="blinds(horizontal)">
                                      <p:cBhvr>
                                        <p:cTn id="18" dur="500"/>
                                        <p:tgtEl>
                                          <p:spTgt spid="21554">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1554">
                                            <p:txEl>
                                              <p:pRg st="4" end="4"/>
                                            </p:txEl>
                                          </p:spTgt>
                                        </p:tgtEl>
                                        <p:attrNameLst>
                                          <p:attrName>style.visibility</p:attrName>
                                        </p:attrNameLst>
                                      </p:cBhvr>
                                      <p:to>
                                        <p:strVal val="visible"/>
                                      </p:to>
                                    </p:set>
                                    <p:animEffect transition="in" filter="blinds(horizontal)">
                                      <p:cBhvr>
                                        <p:cTn id="21" dur="500"/>
                                        <p:tgtEl>
                                          <p:spTgt spid="2155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1554">
                                            <p:txEl>
                                              <p:pRg st="5" end="5"/>
                                            </p:txEl>
                                          </p:spTgt>
                                        </p:tgtEl>
                                        <p:attrNameLst>
                                          <p:attrName>style.visibility</p:attrName>
                                        </p:attrNameLst>
                                      </p:cBhvr>
                                      <p:to>
                                        <p:strVal val="visible"/>
                                      </p:to>
                                    </p:set>
                                    <p:animEffect transition="in" filter="blinds(horizontal)">
                                      <p:cBhvr>
                                        <p:cTn id="26" dur="500"/>
                                        <p:tgtEl>
                                          <p:spTgt spid="21554">
                                            <p:txEl>
                                              <p:pRg st="5" end="5"/>
                                            </p:txEl>
                                          </p:spTgt>
                                        </p:tgtEl>
                                      </p:cBhvr>
                                    </p:animEffect>
                                  </p:childTnLst>
                                </p:cTn>
                              </p:par>
                              <p:par>
                                <p:cTn id="27" presetID="1" presetClass="entr" presetSubtype="0" fill="hold" nodeType="withEffect">
                                  <p:stCondLst>
                                    <p:cond delay="0"/>
                                  </p:stCondLst>
                                  <p:childTnLst>
                                    <p:set>
                                      <p:cBhvr>
                                        <p:cTn id="28" dur="1" fill="hold">
                                          <p:stCondLst>
                                            <p:cond delay="499"/>
                                          </p:stCondLst>
                                        </p:cTn>
                                        <p:tgtEl>
                                          <p:spTgt spid="21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93F37DDB-5D72-4C33-991A-E8E3247B4677}"/>
              </a:ext>
            </a:extLst>
          </p:cNvPr>
          <p:cNvSpPr>
            <a:spLocks noGrp="1"/>
          </p:cNvSpPr>
          <p:nvPr>
            <p:ph type="title"/>
          </p:nvPr>
        </p:nvSpPr>
        <p:spPr/>
        <p:txBody>
          <a:bodyPr/>
          <a:lstStyle/>
          <a:p>
            <a:r>
              <a:rPr lang="zh-CN" altLang="en-US" dirty="0"/>
              <a:t>古典概率模型</a:t>
            </a:r>
          </a:p>
        </p:txBody>
      </p:sp>
      <p:sp>
        <p:nvSpPr>
          <p:cNvPr id="6" name="内容占位符 5">
            <a:extLst>
              <a:ext uri="{FF2B5EF4-FFF2-40B4-BE49-F238E27FC236}">
                <a16:creationId xmlns:a16="http://schemas.microsoft.com/office/drawing/2014/main" xmlns="" id="{66402D74-61F0-445B-ACF1-A786EB52F45A}"/>
              </a:ext>
            </a:extLst>
          </p:cNvPr>
          <p:cNvSpPr>
            <a:spLocks noGrp="1"/>
          </p:cNvSpPr>
          <p:nvPr>
            <p:ph idx="1"/>
          </p:nvPr>
        </p:nvSpPr>
        <p:spPr/>
        <p:txBody>
          <a:bodyPr>
            <a:normAutofit lnSpcReduction="10000"/>
          </a:bodyPr>
          <a:lstStyle/>
          <a:p>
            <a:r>
              <a:rPr lang="zh-CN" altLang="en-US" dirty="0"/>
              <a:t>定义：</a:t>
            </a:r>
            <a:endParaRPr lang="en-US" altLang="zh-CN" dirty="0"/>
          </a:p>
          <a:p>
            <a:r>
              <a:rPr lang="zh-CN" altLang="en-US" dirty="0"/>
              <a:t>（</a:t>
            </a:r>
            <a:r>
              <a:rPr lang="en-US" altLang="zh-CN" dirty="0"/>
              <a:t>1</a:t>
            </a:r>
            <a:r>
              <a:rPr lang="zh-CN" altLang="en-US" dirty="0"/>
              <a:t>） 试验中所有可能出现的基本事件只有</a:t>
            </a:r>
            <a:r>
              <a:rPr lang="zh-CN" altLang="en-US" b="1" dirty="0">
                <a:solidFill>
                  <a:srgbClr val="FF0000"/>
                </a:solidFill>
              </a:rPr>
              <a:t>有限</a:t>
            </a:r>
            <a:r>
              <a:rPr lang="zh-CN" altLang="en-US" dirty="0"/>
              <a:t>个；</a:t>
            </a:r>
          </a:p>
          <a:p>
            <a:r>
              <a:rPr lang="zh-CN" altLang="en-US" dirty="0"/>
              <a:t>（</a:t>
            </a:r>
            <a:r>
              <a:rPr lang="en-US" altLang="zh-CN" dirty="0"/>
              <a:t>2</a:t>
            </a:r>
            <a:r>
              <a:rPr lang="zh-CN" altLang="en-US" dirty="0"/>
              <a:t>） 试验中每个基本事件出现的可能性相等。</a:t>
            </a:r>
          </a:p>
          <a:p>
            <a:r>
              <a:rPr lang="zh-CN" altLang="en-US" dirty="0"/>
              <a:t>古典概型的特点</a:t>
            </a:r>
          </a:p>
          <a:p>
            <a:r>
              <a:rPr lang="zh-CN" altLang="en-US" b="1" dirty="0"/>
              <a:t>有限性</a:t>
            </a:r>
            <a:r>
              <a:rPr lang="zh-CN" altLang="en-US" dirty="0"/>
              <a:t>（所有可能出现的基本事件只有有限个）</a:t>
            </a:r>
          </a:p>
          <a:p>
            <a:r>
              <a:rPr lang="zh-CN" altLang="en-US" b="1" dirty="0"/>
              <a:t>等可能性</a:t>
            </a:r>
            <a:r>
              <a:rPr lang="zh-CN" altLang="en-US" dirty="0"/>
              <a:t>（每个基本事件出现的可能性相等）</a:t>
            </a:r>
          </a:p>
          <a:p>
            <a:r>
              <a:rPr lang="zh-CN" altLang="en-US" dirty="0"/>
              <a:t>基本事件的特点</a:t>
            </a:r>
          </a:p>
          <a:p>
            <a:r>
              <a:rPr lang="zh-CN" altLang="en-US" dirty="0"/>
              <a:t>（</a:t>
            </a:r>
            <a:r>
              <a:rPr lang="en-US" altLang="zh-CN" dirty="0"/>
              <a:t>1</a:t>
            </a:r>
            <a:r>
              <a:rPr lang="zh-CN" altLang="en-US" dirty="0"/>
              <a:t>）任何两个基本事件是互斥的。</a:t>
            </a:r>
          </a:p>
          <a:p>
            <a:r>
              <a:rPr lang="zh-CN" altLang="en-US" dirty="0"/>
              <a:t>（</a:t>
            </a:r>
            <a:r>
              <a:rPr lang="en-US" altLang="zh-CN" dirty="0"/>
              <a:t>2</a:t>
            </a:r>
            <a:r>
              <a:rPr lang="zh-CN" altLang="en-US" dirty="0"/>
              <a:t>）任何事件（除不可能事件）都可以表示成基本事件的和。</a:t>
            </a:r>
          </a:p>
        </p:txBody>
      </p:sp>
    </p:spTree>
    <p:extLst>
      <p:ext uri="{BB962C8B-B14F-4D97-AF65-F5344CB8AC3E}">
        <p14:creationId xmlns:p14="http://schemas.microsoft.com/office/powerpoint/2010/main" val="242644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93F37DDB-5D72-4C33-991A-E8E3247B4677}"/>
              </a:ext>
            </a:extLst>
          </p:cNvPr>
          <p:cNvSpPr>
            <a:spLocks noGrp="1"/>
          </p:cNvSpPr>
          <p:nvPr>
            <p:ph type="title"/>
          </p:nvPr>
        </p:nvSpPr>
        <p:spPr/>
        <p:txBody>
          <a:bodyPr/>
          <a:lstStyle/>
          <a:p>
            <a:r>
              <a:rPr lang="zh-CN" altLang="en-US" dirty="0"/>
              <a:t>古典概率模型 计算</a:t>
            </a:r>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xmlns="" id="{66402D74-61F0-445B-ACF1-A786EB52F45A}"/>
                  </a:ext>
                </a:extLst>
              </p:cNvPr>
              <p:cNvSpPr>
                <a:spLocks noGrp="1"/>
              </p:cNvSpPr>
              <p:nvPr>
                <p:ph idx="1"/>
              </p:nvPr>
            </p:nvSpPr>
            <p:spPr/>
            <p:txBody>
              <a:bodyPr>
                <a:normAutofit lnSpcReduction="10000"/>
              </a:bodyPr>
              <a:lstStyle/>
              <a:p>
                <a14:m>
                  <m:oMath xmlns:m="http://schemas.openxmlformats.org/officeDocument/2006/math">
                    <m:r>
                      <m:rPr>
                        <m:sty m:val="p"/>
                      </m:rPr>
                      <a:rPr lang="en-US" altLang="zh-CN" i="1" smtClean="0">
                        <a:latin typeface="Cambria Math" panose="02040503050406030204" pitchFamily="18" charset="0"/>
                      </a:rPr>
                      <m:t>P</m:t>
                    </m:r>
                    <m:d>
                      <m:dPr>
                        <m:ctrlPr>
                          <a:rPr lang="en-US" altLang="zh-CN" b="0" i="1" smtClean="0">
                            <a:latin typeface="Cambria Math"/>
                          </a:rPr>
                        </m:ctrlPr>
                      </m:dPr>
                      <m:e>
                        <m:r>
                          <a:rPr lang="en-US" altLang="zh-CN" b="0" i="1" smtClean="0">
                            <a:latin typeface="Cambria Math" panose="02040503050406030204" pitchFamily="18" charset="0"/>
                          </a:rPr>
                          <m:t>𝐴</m:t>
                        </m:r>
                      </m:e>
                    </m:d>
                    <m:r>
                      <a:rPr lang="en-US" altLang="zh-CN" i="1" smtClean="0">
                        <a:latin typeface="Cambria Math" panose="02040503050406030204" pitchFamily="18" charset="0"/>
                      </a:rPr>
                      <m:t>=</m:t>
                    </m:r>
                    <m:f>
                      <m:fPr>
                        <m:ctrlPr>
                          <a:rPr lang="en-US" altLang="zh-CN" b="0" i="1" smtClean="0">
                            <a:latin typeface="Cambria Math"/>
                          </a:rPr>
                        </m:ctrlPr>
                      </m:fPr>
                      <m:num>
                        <m:r>
                          <a:rPr lang="en-US" altLang="zh-CN" b="0" i="1" smtClean="0">
                            <a:latin typeface="Cambria Math" panose="02040503050406030204" pitchFamily="18" charset="0"/>
                          </a:rPr>
                          <m:t>𝑚</m:t>
                        </m:r>
                      </m:num>
                      <m:den>
                        <m:r>
                          <a:rPr lang="en-US" altLang="zh-CN" b="0" i="1" smtClean="0">
                            <a:latin typeface="Cambria Math" panose="02040503050406030204" pitchFamily="18" charset="0"/>
                          </a:rPr>
                          <m:t>𝑛</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𝐴</m:t>
                    </m:r>
                  </m:oMath>
                </a14:m>
                <a:r>
                  <a:rPr lang="zh-CN" altLang="en-US" dirty="0"/>
                  <a:t>包含基本事件个数</a:t>
                </a:r>
                <a:r>
                  <a:rPr lang="en-US" altLang="zh-CN" dirty="0"/>
                  <a:t>m/</a:t>
                </a:r>
                <a:r>
                  <a:rPr lang="zh-CN" altLang="en-US" dirty="0"/>
                  <a:t>基本件数的总和</a:t>
                </a:r>
                <a:r>
                  <a:rPr lang="en-US" altLang="zh-CN" dirty="0"/>
                  <a:t>n</a:t>
                </a:r>
              </a:p>
              <a:p>
                <a:r>
                  <a:rPr lang="zh-CN" altLang="en-US" dirty="0"/>
                  <a:t>如果一次实验中可能出现的结果有</a:t>
                </a:r>
                <a:r>
                  <a:rPr lang="en-US" altLang="zh-CN" dirty="0"/>
                  <a:t>n</a:t>
                </a:r>
                <a:r>
                  <a:rPr lang="zh-CN" altLang="en-US" dirty="0"/>
                  <a:t>个，而且所有结果出现的可能性都相等，那么每一个基本事件的概率都是</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oMath>
                </a14:m>
                <a:r>
                  <a:rPr lang="zh-CN" altLang="en-US" dirty="0"/>
                  <a:t>  ；如果某个事件</a:t>
                </a:r>
                <a:r>
                  <a:rPr lang="en-US" altLang="zh-CN" dirty="0"/>
                  <a:t>A</a:t>
                </a:r>
                <a:r>
                  <a:rPr lang="zh-CN" altLang="en-US" dirty="0"/>
                  <a:t>包含的结果有</a:t>
                </a:r>
                <a:r>
                  <a:rPr lang="en-US" altLang="zh-CN" dirty="0"/>
                  <a:t>m</a:t>
                </a:r>
                <a:r>
                  <a:rPr lang="zh-CN" altLang="en-US" dirty="0"/>
                  <a:t>个，那么事件</a:t>
                </a:r>
                <a:r>
                  <a:rPr lang="en-US" altLang="zh-CN" dirty="0"/>
                  <a:t>A</a:t>
                </a:r>
                <a:r>
                  <a:rPr lang="zh-CN" altLang="en-US" dirty="0"/>
                  <a:t>的概率为</a:t>
                </a:r>
                <a14:m>
                  <m:oMath xmlns:m="http://schemas.openxmlformats.org/officeDocument/2006/math">
                    <m:r>
                      <m:rPr>
                        <m:sty m:val="p"/>
                      </m:rPr>
                      <a:rPr lang="en-US" altLang="zh-CN" i="1">
                        <a:latin typeface="Cambria Math" panose="02040503050406030204" pitchFamily="18" charset="0"/>
                      </a:rPr>
                      <m:t>P</m:t>
                    </m:r>
                    <m:d>
                      <m:dPr>
                        <m:ctrlPr>
                          <a:rPr lang="en-US" altLang="zh-CN" i="1">
                            <a:latin typeface="Cambria Math"/>
                          </a:rPr>
                        </m:ctrlPr>
                      </m:dPr>
                      <m:e>
                        <m:r>
                          <a:rPr lang="en-US" altLang="zh-CN" i="1">
                            <a:latin typeface="Cambria Math" panose="02040503050406030204" pitchFamily="18" charset="0"/>
                          </a:rPr>
                          <m:t>𝐴</m:t>
                        </m:r>
                      </m:e>
                    </m:d>
                    <m:r>
                      <a:rPr lang="en-US" altLang="zh-CN" i="1">
                        <a:latin typeface="Cambria Math" panose="02040503050406030204" pitchFamily="18" charset="0"/>
                      </a:rPr>
                      <m:t>=</m:t>
                    </m:r>
                    <m:f>
                      <m:fPr>
                        <m:ctrlPr>
                          <a:rPr lang="en-US" altLang="zh-CN" i="1">
                            <a:latin typeface="Cambria Math"/>
                          </a:rPr>
                        </m:ctrlPr>
                      </m:fPr>
                      <m:num>
                        <m:r>
                          <a:rPr lang="en-US" altLang="zh-CN" i="1">
                            <a:latin typeface="Cambria Math" panose="02040503050406030204" pitchFamily="18" charset="0"/>
                          </a:rPr>
                          <m:t>𝑚</m:t>
                        </m:r>
                      </m:num>
                      <m:den>
                        <m:r>
                          <a:rPr lang="en-US" altLang="zh-CN" i="1">
                            <a:latin typeface="Cambria Math" panose="02040503050406030204" pitchFamily="18" charset="0"/>
                          </a:rPr>
                          <m:t>𝑛</m:t>
                        </m:r>
                      </m:den>
                    </m:f>
                    <m:r>
                      <a:rPr lang="en-US" altLang="zh-CN" i="1">
                        <a:latin typeface="Cambria Math" panose="02040503050406030204" pitchFamily="18" charset="0"/>
                      </a:rPr>
                      <m:t>=</m:t>
                    </m:r>
                    <m:r>
                      <a:rPr lang="en-US" altLang="zh-CN" i="1">
                        <a:latin typeface="Cambria Math" panose="02040503050406030204" pitchFamily="18" charset="0"/>
                      </a:rPr>
                      <m:t>𝐴</m:t>
                    </m:r>
                  </m:oMath>
                </a14:m>
                <a:r>
                  <a:rPr lang="zh-CN" altLang="en-US" dirty="0"/>
                  <a:t>包含基本事件个数</a:t>
                </a:r>
                <a:r>
                  <a:rPr lang="en-US" altLang="zh-CN" dirty="0"/>
                  <a:t>m/</a:t>
                </a:r>
                <a:r>
                  <a:rPr lang="zh-CN" altLang="en-US" dirty="0"/>
                  <a:t>基本件数的总和</a:t>
                </a:r>
                <a:r>
                  <a:rPr lang="en-US" altLang="zh-CN" dirty="0"/>
                  <a:t>n</a:t>
                </a:r>
              </a:p>
              <a:p>
                <a:r>
                  <a:rPr lang="zh-CN" altLang="en-US" dirty="0"/>
                  <a:t>计算步骤：</a:t>
                </a:r>
                <a:endParaRPr lang="en-US" altLang="zh-CN" dirty="0"/>
              </a:p>
              <a:p>
                <a:pPr marL="0" indent="0">
                  <a:buNone/>
                </a:pPr>
                <a:r>
                  <a:rPr lang="zh-CN" altLang="en-US" dirty="0"/>
                  <a:t>（</a:t>
                </a:r>
                <a:r>
                  <a:rPr lang="en-US" altLang="zh-CN" dirty="0"/>
                  <a:t>1</a:t>
                </a:r>
                <a:r>
                  <a:rPr lang="zh-CN" altLang="en-US" dirty="0"/>
                  <a:t>）算出所有基本事件的个数</a:t>
                </a:r>
                <a:r>
                  <a:rPr lang="en-US" altLang="zh-CN" dirty="0"/>
                  <a:t>n</a:t>
                </a:r>
                <a:r>
                  <a:rPr lang="zh-CN" altLang="en-US" dirty="0"/>
                  <a:t>；</a:t>
                </a:r>
                <a:endParaRPr lang="en-US" altLang="zh-CN" dirty="0"/>
              </a:p>
              <a:p>
                <a:pPr marL="0" indent="0">
                  <a:buNone/>
                </a:pPr>
                <a:r>
                  <a:rPr lang="zh-CN" altLang="en-US" dirty="0"/>
                  <a:t>（</a:t>
                </a:r>
                <a:r>
                  <a:rPr lang="en-US" altLang="zh-CN" dirty="0"/>
                  <a:t>2</a:t>
                </a:r>
                <a:r>
                  <a:rPr lang="zh-CN" altLang="en-US" dirty="0"/>
                  <a:t>）求出事件</a:t>
                </a:r>
                <a:r>
                  <a:rPr lang="en-US" altLang="zh-CN" dirty="0"/>
                  <a:t>A</a:t>
                </a:r>
                <a:r>
                  <a:rPr lang="zh-CN" altLang="en-US" dirty="0"/>
                  <a:t>包含的所有基本事件数</a:t>
                </a:r>
                <a:r>
                  <a:rPr lang="en-US" altLang="zh-CN" dirty="0"/>
                  <a:t>m</a:t>
                </a:r>
                <a:r>
                  <a:rPr lang="zh-CN" altLang="en-US" dirty="0"/>
                  <a:t>；</a:t>
                </a:r>
              </a:p>
              <a:p>
                <a:pPr marL="0" indent="0">
                  <a:buNone/>
                </a:pPr>
                <a:r>
                  <a:rPr lang="zh-CN" altLang="en-US" dirty="0"/>
                  <a:t>（</a:t>
                </a:r>
                <a:r>
                  <a:rPr lang="en-US" altLang="zh-CN" dirty="0"/>
                  <a:t>3</a:t>
                </a:r>
                <a:r>
                  <a:rPr lang="zh-CN" altLang="en-US" dirty="0"/>
                  <a:t>）代入公式</a:t>
                </a:r>
                <a:r>
                  <a:rPr lang="en-US" altLang="zh-CN" dirty="0"/>
                  <a:t>P(A)=m/n</a:t>
                </a:r>
                <a:r>
                  <a:rPr lang="zh-CN" altLang="en-US" dirty="0"/>
                  <a:t>，求出</a:t>
                </a:r>
                <a:r>
                  <a:rPr lang="en-US" altLang="zh-CN" dirty="0"/>
                  <a:t>P</a:t>
                </a:r>
                <a:r>
                  <a:rPr lang="zh-CN" altLang="en-US" dirty="0"/>
                  <a:t>（</a:t>
                </a:r>
                <a:r>
                  <a:rPr lang="en-US" altLang="zh-CN" dirty="0"/>
                  <a:t>A</a:t>
                </a:r>
                <a:r>
                  <a:rPr lang="zh-CN" altLang="en-US" dirty="0"/>
                  <a:t>）。</a:t>
                </a:r>
              </a:p>
            </p:txBody>
          </p:sp>
        </mc:Choice>
        <mc:Fallback xmlns="">
          <p:sp>
            <p:nvSpPr>
              <p:cNvPr id="6" name="内容占位符 5">
                <a:extLst>
                  <a:ext uri="{FF2B5EF4-FFF2-40B4-BE49-F238E27FC236}">
                    <a16:creationId xmlns:a16="http://schemas.microsoft.com/office/drawing/2014/main" id="{66402D74-61F0-445B-ACF1-A786EB52F45A}"/>
                  </a:ext>
                </a:extLst>
              </p:cNvPr>
              <p:cNvSpPr>
                <a:spLocks noGrp="1" noRot="1" noChangeAspect="1" noMove="1" noResize="1" noEditPoints="1" noAdjustHandles="1" noChangeArrowheads="1" noChangeShapeType="1" noTextEdit="1"/>
              </p:cNvSpPr>
              <p:nvPr>
                <p:ph idx="1"/>
              </p:nvPr>
            </p:nvSpPr>
            <p:spPr>
              <a:blipFill>
                <a:blip r:embed="rId2"/>
                <a:stretch>
                  <a:fillRect l="-1217" t="-2101" r="-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3753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1059</TotalTime>
  <Words>3904</Words>
  <Application>Microsoft Office PowerPoint</Application>
  <PresentationFormat>自定义</PresentationFormat>
  <Paragraphs>406</Paragraphs>
  <Slides>52</Slides>
  <Notes>14</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52</vt:i4>
      </vt:variant>
    </vt:vector>
  </HeadingPairs>
  <TitlesOfParts>
    <vt:vector size="56" baseType="lpstr">
      <vt:lpstr>Office 主题​​</vt:lpstr>
      <vt:lpstr>公式</vt:lpstr>
      <vt:lpstr>Equation</vt:lpstr>
      <vt:lpstr>Microsoft 公式 3.0</vt:lpstr>
      <vt:lpstr>数学期望与概率</vt:lpstr>
      <vt:lpstr>随机事件与概率</vt:lpstr>
      <vt:lpstr>随机事件及其运算</vt:lpstr>
      <vt:lpstr>随机事件及其运算</vt:lpstr>
      <vt:lpstr>随机事件及其运算</vt:lpstr>
      <vt:lpstr>随机事件及其运算</vt:lpstr>
      <vt:lpstr>概率的数学定义</vt:lpstr>
      <vt:lpstr>古典概率模型</vt:lpstr>
      <vt:lpstr>古典概率模型 计算</vt:lpstr>
      <vt:lpstr>古典概率模型 举例</vt:lpstr>
      <vt:lpstr>几何概率</vt:lpstr>
      <vt:lpstr>几何概率 举例</vt:lpstr>
      <vt:lpstr>几何概率 举例</vt:lpstr>
      <vt:lpstr>概率的性质及其应用</vt:lpstr>
      <vt:lpstr>概率的性质及其应用</vt:lpstr>
      <vt:lpstr>条件概率</vt:lpstr>
      <vt:lpstr>全概率公式</vt:lpstr>
      <vt:lpstr>全概率公式</vt:lpstr>
      <vt:lpstr>抓阄</vt:lpstr>
      <vt:lpstr>最后摸出黑球的概率有多大</vt:lpstr>
      <vt:lpstr>休息一会</vt:lpstr>
      <vt:lpstr>数学期望</vt:lpstr>
      <vt:lpstr>数学期望</vt:lpstr>
      <vt:lpstr>期望的线性性质 </vt:lpstr>
      <vt:lpstr>期望的线性性质 </vt:lpstr>
      <vt:lpstr>全期望公式</vt:lpstr>
      <vt:lpstr>全期望公式</vt:lpstr>
      <vt:lpstr>条件期望与全期望公式 </vt:lpstr>
      <vt:lpstr>常见解法</vt:lpstr>
      <vt:lpstr>例题：聪聪与可可</vt:lpstr>
      <vt:lpstr>例题：聪聪与可可</vt:lpstr>
      <vt:lpstr>例题：聪聪与可可</vt:lpstr>
      <vt:lpstr>RedIsGood</vt:lpstr>
      <vt:lpstr>RedIsGood</vt:lpstr>
      <vt:lpstr>小总结</vt:lpstr>
      <vt:lpstr>建立线性方程组解决</vt:lpstr>
      <vt:lpstr>有n片荷叶，初始青蛙位于n，某一时刻在k号荷叶上，下一时刻将等概率调到1~k号荷叶上，问到1号荷叶的期望步数。</vt:lpstr>
      <vt:lpstr>引入模型</vt:lpstr>
      <vt:lpstr>引入模型</vt:lpstr>
      <vt:lpstr>引入模型</vt:lpstr>
      <vt:lpstr>引入模型</vt:lpstr>
      <vt:lpstr>引入模型</vt:lpstr>
      <vt:lpstr>引入模型</vt:lpstr>
      <vt:lpstr>引入模型</vt:lpstr>
      <vt:lpstr>引入模型</vt:lpstr>
      <vt:lpstr>引入模型</vt:lpstr>
      <vt:lpstr>引入模型</vt:lpstr>
      <vt:lpstr>引入模型</vt:lpstr>
      <vt:lpstr>例题：First Knight</vt:lpstr>
      <vt:lpstr>例题：First Knight</vt:lpstr>
      <vt:lpstr>例题：First Knight</vt:lpstr>
      <vt:lpstr>习题</vt:lpstr>
    </vt:vector>
  </TitlesOfParts>
  <Company>xndfxz.com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数学期望与概率</dc:title>
  <dc:creator>PYB</dc:creator>
  <cp:lastModifiedBy>Administrator</cp:lastModifiedBy>
  <cp:revision>20</cp:revision>
  <dcterms:created xsi:type="dcterms:W3CDTF">2017-04-03T16:01:00Z</dcterms:created>
  <dcterms:modified xsi:type="dcterms:W3CDTF">2019-11-05T02:51:44Z</dcterms:modified>
</cp:coreProperties>
</file>