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4"/>
  </p:notesMasterIdLst>
  <p:sldIdLst>
    <p:sldId id="256" r:id="rId2"/>
    <p:sldId id="311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94" r:id="rId11"/>
    <p:sldId id="295" r:id="rId12"/>
    <p:sldId id="263" r:id="rId13"/>
    <p:sldId id="29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97" r:id="rId24"/>
    <p:sldId id="298" r:id="rId25"/>
    <p:sldId id="299" r:id="rId26"/>
    <p:sldId id="300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01" r:id="rId41"/>
    <p:sldId id="303" r:id="rId42"/>
    <p:sldId id="287" r:id="rId43"/>
    <p:sldId id="305" r:id="rId44"/>
    <p:sldId id="306" r:id="rId45"/>
    <p:sldId id="289" r:id="rId46"/>
    <p:sldId id="290" r:id="rId47"/>
    <p:sldId id="291" r:id="rId48"/>
    <p:sldId id="307" r:id="rId49"/>
    <p:sldId id="308" r:id="rId50"/>
    <p:sldId id="309" r:id="rId51"/>
    <p:sldId id="310" r:id="rId52"/>
    <p:sldId id="29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9856" autoAdjust="0"/>
  </p:normalViewPr>
  <p:slideViewPr>
    <p:cSldViewPr snapToGrid="0">
      <p:cViewPr varScale="1">
        <p:scale>
          <a:sx n="91" d="100"/>
          <a:sy n="91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EF03-CE03-4103-81E9-79E8F78AE8AA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383D0-8744-49EE-843D-806352A81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1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ilentEAG/p/10717951.html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mbrella__/article/details/80628847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Tiw-Air-OAO/p/10211877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Tiw-Air-OAO/p/10211877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Tiw-Air-OAO/p/10211877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Tiw-Air-OAO/p/10211877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ilentEAG/p/10717951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ilentEAG/p/10717951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每个位置可以选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种宗教，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个位置的方案数就是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，考虑第一个位置，可以选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种宗教，第二个位置就只能选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种宗教，以后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个位置也只能选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中宗教，因为总有一种宗教会与相邻的前一个位置的宗教相冲突，那么不可能发生越狱的状态数就是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m*(m-1)^(n-1),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m^n-m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*(m-1)^(n-1).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95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https://www.cnblogs.com/silentEAG/p/10717951.html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8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1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6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0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习题列表</a:t>
            </a:r>
            <a:r>
              <a:rPr lang="en-US" altLang="zh-CN" dirty="0">
                <a:hlinkClick r:id="rId3"/>
              </a:rPr>
              <a:t>https://blog.csdn.net/umbrella__/article/details/80628847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1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2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8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https://www.cnblogs.com/Tiw-Air-OAO/p/10211877.html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6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https://www.cnblogs.com/Tiw-Air-OAO/p/10211877.html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2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https://www.cnblogs.com/Tiw-Air-OAO/p/10211877.html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3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https://www.cnblogs.com/Tiw-Air-OAO/p/10211877.html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8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令所有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之和为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，设答案为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首先做全排列，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然后把所有元素编号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其中第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中元素编号为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1~n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由于编号后所有元素均不相同，方案总数为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的全排列数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!n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!n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!...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10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https://www.cnblogs.com/silentEAG/p/10717951.html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2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https://www.cnblogs.com/silentEAG/p/10717951.html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383D0-8744-49EE-843D-806352A81A0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79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9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6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4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9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49F273-0BAE-417C-83BF-E09E5EE840C9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F45C39-934B-403B-A4FC-FF312D7E20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problemset/problem/850/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ogu.org/problemnew/show/P282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gc025.contest.atcoder.jp/tasks/agc025_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roblem/635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i.men.ci/noip2016-classroom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mbrella__/article/details/80628847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CF9B-1B0B-4C49-B941-79081A8DD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组合计数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1B04D5E-BB98-455D-A7E5-EA9DCEB97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1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ECF4-980D-440D-8412-7AFAC167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</a:t>
            </a:r>
            <a:r>
              <a:rPr lang="zh-CN" altLang="en-US" b="1" dirty="0"/>
              <a:t>「</a:t>
            </a:r>
            <a:r>
              <a:rPr lang="en-US" altLang="zh-CN" b="1" dirty="0"/>
              <a:t>THUPC 2018</a:t>
            </a:r>
            <a:r>
              <a:rPr lang="zh-CN" altLang="en-US" b="1" dirty="0"/>
              <a:t>」蛋糕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4971-5007-411F-85DB-A494981D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四维怎么办啊？。。。</a:t>
            </a:r>
            <a:endParaRPr lang="en-US" altLang="zh-CN" dirty="0"/>
          </a:p>
          <a:p>
            <a:r>
              <a:rPr lang="zh-CN" altLang="en-US" dirty="0"/>
              <a:t>不如先从三维的情况入手。</a:t>
            </a:r>
            <a:endParaRPr lang="en-US" altLang="zh-CN" dirty="0"/>
          </a:p>
          <a:p>
            <a:r>
              <a:rPr lang="zh-CN" altLang="en-US" dirty="0"/>
              <a:t>发现对于任意一个方块，如果她有</a:t>
            </a:r>
            <a:r>
              <a:rPr lang="en-US" altLang="zh-CN" dirty="0"/>
              <a:t>k</a:t>
            </a:r>
            <a:r>
              <a:rPr lang="zh-CN" altLang="en-US" dirty="0"/>
              <a:t>个维度处于边界上，那么她就有</a:t>
            </a:r>
            <a:r>
              <a:rPr lang="en-US" altLang="zh-CN" dirty="0"/>
              <a:t>k</a:t>
            </a:r>
            <a:r>
              <a:rPr lang="zh-CN" altLang="en-US" dirty="0"/>
              <a:t>个面被染色。</a:t>
            </a:r>
          </a:p>
          <a:p>
            <a:r>
              <a:rPr lang="zh-CN" altLang="en-US" dirty="0"/>
              <a:t>我们先从三维找找规律。我们给每个方块一个坐标 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 </a:t>
            </a:r>
            <a:r>
              <a:rPr lang="zh-CN" altLang="en-US" dirty="0"/>
              <a:t>，不难发现的是，当 </a:t>
            </a:r>
            <a:r>
              <a:rPr lang="en-US" altLang="zh-CN" dirty="0"/>
              <a:t>a=1 </a:t>
            </a:r>
            <a:r>
              <a:rPr lang="zh-CN" altLang="en-US" dirty="0"/>
              <a:t>或 </a:t>
            </a:r>
            <a:r>
              <a:rPr lang="en-US" altLang="zh-CN" dirty="0"/>
              <a:t>a=A </a:t>
            </a:r>
            <a:r>
              <a:rPr lang="zh-CN" altLang="en-US" dirty="0"/>
              <a:t>时（</a:t>
            </a:r>
            <a:r>
              <a:rPr lang="en-US" altLang="zh-CN" dirty="0" err="1"/>
              <a:t>b,c</a:t>
            </a:r>
            <a:r>
              <a:rPr lang="en-US" altLang="zh-CN" dirty="0"/>
              <a:t> </a:t>
            </a:r>
            <a:r>
              <a:rPr lang="zh-CN" altLang="en-US" dirty="0"/>
              <a:t>同理），这一层是涂了奶油的。</a:t>
            </a:r>
          </a:p>
          <a:p>
            <a:r>
              <a:rPr lang="zh-CN" altLang="en-US" dirty="0"/>
              <a:t>对于每个维度，分别算出这一维可能的情况数量，再根据乘法原理，把每个维度的结果乘起来，再根据加法原理，把这个乘起来的数字累加到答案里面就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ECF4-980D-440D-8412-7AFAC167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4971-5007-411F-85DB-A494981D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altLang="zh-CN" dirty="0" err="1"/>
              <a:t>ans</a:t>
            </a:r>
            <a:r>
              <a:rPr lang="en-US" altLang="zh-CN" dirty="0"/>
              <a:t>[0]=(a-2)*(b-2)*(c-2)*(d-2);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[1]=2*((a-2)*(b-2)*(c-2)+(a-2)*(b-2)*(d-2)+(a-2)*(c-2)*(d-2)+(b-2)*(c-2)*(d-2));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[2]=4*((a-2)*(b-2)+(a-2)*(c-2)+(a-2)*(d-2)+(b-2)*(c-2)+(b-2)*(d-2)+(c-2)*(d-2));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[3]=8*((a-2)+(b-2)+(c-2)+(d-2));</a:t>
            </a:r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01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F800-0C0E-40C2-B283-1563093F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FZOJ 1264</a:t>
            </a:r>
            <a:r>
              <a:rPr lang="zh-CN" altLang="en-US" dirty="0"/>
              <a:t>联合权值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A0EB6-E271-4271-A9DB-A04F57DC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3751"/>
            <a:ext cx="10143744" cy="4405609"/>
          </a:xfrm>
        </p:spPr>
        <p:txBody>
          <a:bodyPr>
            <a:normAutofit/>
          </a:bodyPr>
          <a:lstStyle/>
          <a:p>
            <a:r>
              <a:rPr lang="zh-CN" altLang="en-US" dirty="0"/>
              <a:t>题目描述</a:t>
            </a:r>
          </a:p>
          <a:p>
            <a:r>
              <a:rPr lang="zh-CN" altLang="en-US" dirty="0"/>
              <a:t>无向连通图 </a:t>
            </a:r>
            <a:r>
              <a:rPr lang="en-US" altLang="zh-CN" dirty="0"/>
              <a:t>G </a:t>
            </a:r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个点，</a:t>
            </a:r>
            <a:r>
              <a:rPr lang="en-US" altLang="zh-CN" dirty="0"/>
              <a:t>n-1 </a:t>
            </a:r>
            <a:r>
              <a:rPr lang="zh-CN" altLang="en-US" dirty="0"/>
              <a:t>条边。点从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依次编号，编号为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的点的权值为 </a:t>
            </a:r>
            <a:r>
              <a:rPr lang="en-US" altLang="zh-CN" dirty="0"/>
              <a:t>Wi </a:t>
            </a:r>
            <a:r>
              <a:rPr lang="zh-CN" altLang="en-US" dirty="0"/>
              <a:t>，每条边的长度均为 </a:t>
            </a:r>
            <a:r>
              <a:rPr lang="en-US" altLang="zh-CN" dirty="0"/>
              <a:t>1</a:t>
            </a:r>
            <a:r>
              <a:rPr lang="zh-CN" altLang="en-US" dirty="0"/>
              <a:t>。图上两点</a:t>
            </a:r>
            <a:r>
              <a:rPr lang="en-US" altLang="zh-CN" dirty="0"/>
              <a:t>(u, v)</a:t>
            </a:r>
            <a:r>
              <a:rPr lang="zh-CN" altLang="en-US" dirty="0"/>
              <a:t>的距离定义为 </a:t>
            </a:r>
            <a:r>
              <a:rPr lang="en-US" altLang="zh-CN" dirty="0"/>
              <a:t>u </a:t>
            </a:r>
            <a:r>
              <a:rPr lang="zh-CN" altLang="en-US" dirty="0"/>
              <a:t>点到 </a:t>
            </a:r>
            <a:r>
              <a:rPr lang="en-US" altLang="zh-CN" dirty="0"/>
              <a:t>v </a:t>
            </a:r>
            <a:r>
              <a:rPr lang="zh-CN" altLang="en-US" dirty="0"/>
              <a:t>点的最短距离。对于图 </a:t>
            </a:r>
            <a:r>
              <a:rPr lang="en-US" altLang="zh-CN" dirty="0"/>
              <a:t>G </a:t>
            </a:r>
            <a:r>
              <a:rPr lang="zh-CN" altLang="en-US" dirty="0"/>
              <a:t>上的点对</a:t>
            </a:r>
            <a:r>
              <a:rPr lang="en-US" altLang="zh-CN" dirty="0"/>
              <a:t>(u, v)</a:t>
            </a:r>
            <a:r>
              <a:rPr lang="zh-CN" altLang="en-US" dirty="0"/>
              <a:t>，若它们的距离为 </a:t>
            </a:r>
            <a:r>
              <a:rPr lang="en-US" altLang="zh-CN" dirty="0"/>
              <a:t>2</a:t>
            </a:r>
            <a:r>
              <a:rPr lang="zh-CN" altLang="en-US" dirty="0"/>
              <a:t>，则它们之间会产生</a:t>
            </a:r>
            <a:r>
              <a:rPr lang="en-US" altLang="zh-CN" dirty="0" err="1"/>
              <a:t>Wu×Wi</a:t>
            </a:r>
            <a:r>
              <a:rPr lang="zh-CN" altLang="en-US" dirty="0"/>
              <a:t>的联合权值。</a:t>
            </a:r>
            <a:br>
              <a:rPr lang="zh-CN" altLang="en-US" dirty="0"/>
            </a:br>
            <a:r>
              <a:rPr lang="zh-CN" altLang="en-US" dirty="0"/>
              <a:t>请问图 </a:t>
            </a:r>
            <a:r>
              <a:rPr lang="en-US" altLang="zh-CN" dirty="0"/>
              <a:t>G </a:t>
            </a:r>
            <a:r>
              <a:rPr lang="zh-CN" altLang="en-US" dirty="0"/>
              <a:t>上所有可产生联合权值的有序点对中，联合权值最大的是多少？所有联合权值之和是多少？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100%</a:t>
            </a:r>
            <a:r>
              <a:rPr lang="zh-CN" altLang="en-US" dirty="0"/>
              <a:t>的数据，</a:t>
            </a:r>
            <a:r>
              <a:rPr lang="en-US" altLang="zh-CN" dirty="0"/>
              <a:t>1 &lt;n ≤ 200,000</a:t>
            </a:r>
            <a:r>
              <a:rPr lang="zh-CN" altLang="en-US" dirty="0"/>
              <a:t>，</a:t>
            </a:r>
            <a:r>
              <a:rPr lang="en-US" altLang="zh-CN" dirty="0"/>
              <a:t>0 &lt;Wi≤ 10,000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002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F800-0C0E-40C2-B283-1563093F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A0EB6-E271-4271-A9DB-A04F57DC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计数题有一个非常重要的技巧，就是合理枚举。</a:t>
            </a:r>
            <a:endParaRPr lang="en-US" altLang="zh-CN" dirty="0"/>
          </a:p>
          <a:p>
            <a:r>
              <a:rPr lang="zh-CN" altLang="en-US" dirty="0"/>
              <a:t>首先你要知道这个东西是一个树。</a:t>
            </a:r>
            <a:endParaRPr lang="en-US" altLang="zh-CN" dirty="0"/>
          </a:p>
          <a:p>
            <a:r>
              <a:rPr lang="zh-CN" altLang="en-US" dirty="0"/>
              <a:t>然后你有了第一个枚举方法：枚举一个点</a:t>
            </a:r>
            <a:r>
              <a:rPr lang="en-US" altLang="zh-CN" dirty="0"/>
              <a:t>u</a:t>
            </a:r>
            <a:r>
              <a:rPr lang="zh-CN" altLang="en-US" dirty="0"/>
              <a:t>，以</a:t>
            </a:r>
            <a:r>
              <a:rPr lang="en-US" altLang="zh-CN" dirty="0"/>
              <a:t>u</a:t>
            </a:r>
            <a:r>
              <a:rPr lang="zh-CN" altLang="en-US" dirty="0"/>
              <a:t>作为树根，那么能和</a:t>
            </a:r>
            <a:r>
              <a:rPr lang="en-US" altLang="zh-CN" dirty="0"/>
              <a:t>u</a:t>
            </a:r>
            <a:r>
              <a:rPr lang="zh-CN" altLang="en-US" dirty="0"/>
              <a:t>产生联合权值的点一定是</a:t>
            </a:r>
            <a:r>
              <a:rPr lang="en-US" altLang="zh-CN" dirty="0"/>
              <a:t>u</a:t>
            </a:r>
            <a:r>
              <a:rPr lang="zh-CN" altLang="en-US" dirty="0"/>
              <a:t>的孙子，然后再枚举</a:t>
            </a:r>
            <a:r>
              <a:rPr lang="en-US" altLang="zh-CN" dirty="0"/>
              <a:t>u</a:t>
            </a:r>
            <a:r>
              <a:rPr lang="zh-CN" altLang="en-US" dirty="0"/>
              <a:t>的所有孙子，计算答案。</a:t>
            </a:r>
            <a:endParaRPr lang="en-US" altLang="zh-CN" dirty="0"/>
          </a:p>
          <a:p>
            <a:r>
              <a:rPr lang="zh-CN" altLang="en-US" dirty="0"/>
              <a:t>这个枚举显然会</a:t>
            </a:r>
            <a:r>
              <a:rPr lang="en-US" altLang="zh-CN" dirty="0"/>
              <a:t>TLE</a:t>
            </a:r>
            <a:r>
              <a:rPr lang="zh-CN" altLang="en-US" dirty="0"/>
              <a:t>，比如在菊花图上面，所以这个枚举不太合理。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37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994A9-0C58-47BD-BFE3-D48FB31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BAC21-2844-4783-BC2B-5E9B5DF8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如何合理枚举呢？</a:t>
            </a:r>
            <a:endParaRPr lang="en-US" altLang="zh-CN" dirty="0"/>
          </a:p>
          <a:p>
            <a:r>
              <a:rPr lang="zh-CN" altLang="en-US" dirty="0"/>
              <a:t>考虑如果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产生了联合权值，那么她们中间一定有一个点</a:t>
            </a:r>
            <a:r>
              <a:rPr lang="en-US" altLang="zh-CN" dirty="0"/>
              <a:t>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我们枚举</a:t>
            </a:r>
            <a:r>
              <a:rPr lang="en-US" altLang="zh-CN" dirty="0"/>
              <a:t>o</a:t>
            </a:r>
            <a:r>
              <a:rPr lang="zh-CN" altLang="en-US" dirty="0"/>
              <a:t>是谁，然后以</a:t>
            </a:r>
            <a:r>
              <a:rPr lang="en-US" altLang="zh-CN" dirty="0"/>
              <a:t>o</a:t>
            </a:r>
            <a:r>
              <a:rPr lang="zh-CN" altLang="en-US" dirty="0"/>
              <a:t>作为根，这样就只有</a:t>
            </a:r>
            <a:r>
              <a:rPr lang="en-US" altLang="zh-CN" dirty="0"/>
              <a:t>o</a:t>
            </a:r>
            <a:r>
              <a:rPr lang="zh-CN" altLang="en-US" dirty="0"/>
              <a:t>的儿子们可能产生联合权值了。</a:t>
            </a:r>
            <a:endParaRPr lang="en-US" altLang="zh-CN" dirty="0"/>
          </a:p>
          <a:p>
            <a:r>
              <a:rPr lang="zh-CN" altLang="en-US" dirty="0"/>
              <a:t>然后扫一遍</a:t>
            </a:r>
            <a:r>
              <a:rPr lang="en-US" altLang="zh-CN" dirty="0"/>
              <a:t>o</a:t>
            </a:r>
            <a:r>
              <a:rPr lang="zh-CN" altLang="en-US" dirty="0"/>
              <a:t>的儿子们，选出最大的两个，更新</a:t>
            </a:r>
            <a:r>
              <a:rPr lang="en-US" altLang="zh-CN" dirty="0"/>
              <a:t>ans1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再用加法的结合律算出</a:t>
            </a:r>
            <a:r>
              <a:rPr lang="en-US" altLang="zh-CN" dirty="0"/>
              <a:t>o</a:t>
            </a:r>
            <a:r>
              <a:rPr lang="zh-CN" altLang="en-US" dirty="0"/>
              <a:t>的儿子们产生的联合权值的和，更新</a:t>
            </a:r>
            <a:r>
              <a:rPr lang="en-US" altLang="zh-CN" dirty="0"/>
              <a:t>ans2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复杂度没问题了，线性的。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读入的时候可以处理出，与</a:t>
            </a:r>
            <a:r>
              <a:rPr lang="en-US" altLang="zh-CN" dirty="0"/>
              <a:t>o</a:t>
            </a:r>
            <a:r>
              <a:rPr lang="zh-CN" altLang="en-US" dirty="0"/>
              <a:t>相连的所有结点的权值和，并处理出最大的两个儿子</a:t>
            </a:r>
          </a:p>
        </p:txBody>
      </p:sp>
    </p:spTree>
    <p:extLst>
      <p:ext uri="{BB962C8B-B14F-4D97-AF65-F5344CB8AC3E}">
        <p14:creationId xmlns:p14="http://schemas.microsoft.com/office/powerpoint/2010/main" val="40970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6BB5-5579-471A-8979-FEACFA6A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抽屉原理（鸽巢原理）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25808-E1A5-4E0C-8277-AD50AA7C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桌上有十个苹果，要把这十个苹果放到九个抽屉里，无论怎样放，我们会发现至少会有一个抽屉里面放不少于两个苹果。这一现象就是我们所说的“抽屉原理”。 </a:t>
            </a:r>
            <a:endParaRPr lang="en-US" altLang="zh-CN" dirty="0"/>
          </a:p>
          <a:p>
            <a:r>
              <a:rPr lang="zh-CN" altLang="en-US" dirty="0"/>
              <a:t>抽屉原理的一般含义为：“如果每个抽屉代表一个集合，每一个苹果就可以代表一个元素，假如有</a:t>
            </a:r>
            <a:r>
              <a:rPr lang="en-US" altLang="zh-CN" dirty="0"/>
              <a:t>n+1</a:t>
            </a:r>
            <a:r>
              <a:rPr lang="zh-CN" altLang="en-US" dirty="0"/>
              <a:t>个元素放到</a:t>
            </a:r>
            <a:r>
              <a:rPr lang="en-US" altLang="zh-CN" dirty="0"/>
              <a:t>n</a:t>
            </a:r>
            <a:r>
              <a:rPr lang="zh-CN" altLang="en-US" dirty="0"/>
              <a:t>个集合中去，其中必定有一个集合里至少有两个元素。”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64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E0678-DB14-4957-90CE-5972841A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抽屉原理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A8D55-5D1B-46EA-9727-E76C2D08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抽屉原理在</a:t>
            </a:r>
            <a:r>
              <a:rPr lang="en-US" altLang="zh-CN" dirty="0"/>
              <a:t>OI</a:t>
            </a:r>
            <a:r>
              <a:rPr lang="zh-CN" altLang="en-US" dirty="0"/>
              <a:t>中一般用于证明。</a:t>
            </a:r>
            <a:endParaRPr lang="en-US" altLang="zh-CN" dirty="0"/>
          </a:p>
          <a:p>
            <a:r>
              <a:rPr lang="zh-CN" altLang="en-US" dirty="0"/>
              <a:t>比如证明总方案数不会太多，所以爆搜的复杂度是对的。</a:t>
            </a:r>
            <a:endParaRPr lang="en-US" altLang="zh-CN" dirty="0"/>
          </a:p>
          <a:p>
            <a:r>
              <a:rPr lang="zh-CN" altLang="en-US" dirty="0"/>
              <a:t>比如证明某种随机化方法正确概率很高，所以能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比如证明某种情况不可能存在，所以不用讨论这种情况。</a:t>
            </a:r>
            <a:endParaRPr lang="en-US" altLang="zh-CN" dirty="0"/>
          </a:p>
          <a:p>
            <a:r>
              <a:rPr lang="zh-CN" altLang="en-US" dirty="0"/>
              <a:t>这里就只放一道例题</a:t>
            </a:r>
            <a:r>
              <a:rPr lang="en-US" altLang="zh-CN" dirty="0" err="1"/>
              <a:t>qwq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23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86FC2-297E-41AB-BC77-9A2BC326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359DF-80F5-4109-9268-42A413C7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http://codeforces.com/problemset/problem/850/A</a:t>
            </a:r>
            <a:endParaRPr lang="en-US" altLang="zh-CN" dirty="0"/>
          </a:p>
          <a:p>
            <a:r>
              <a:rPr lang="zh-CN" altLang="en-US" dirty="0"/>
              <a:t>你有</a:t>
            </a:r>
            <a:r>
              <a:rPr lang="en-US" altLang="zh-CN" dirty="0"/>
              <a:t>n</a:t>
            </a:r>
            <a:r>
              <a:rPr lang="zh-CN" altLang="en-US" dirty="0"/>
              <a:t>个五维空间中的点。</a:t>
            </a:r>
            <a:endParaRPr lang="en-US" altLang="zh-CN" dirty="0"/>
          </a:p>
          <a:p>
            <a:r>
              <a:rPr lang="zh-CN" altLang="en-US" dirty="0"/>
              <a:t>定义一个点</a:t>
            </a:r>
            <a:r>
              <a:rPr lang="en-US" altLang="zh-CN" dirty="0"/>
              <a:t>A</a:t>
            </a:r>
            <a:r>
              <a:rPr lang="zh-CN" altLang="en-US" dirty="0"/>
              <a:t>是坏的，当且仅当存在另外两个不同的点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，使得向量</a:t>
            </a:r>
            <a:r>
              <a:rPr lang="en-US" altLang="zh-CN" dirty="0"/>
              <a:t>AB</a:t>
            </a:r>
            <a:r>
              <a:rPr lang="zh-CN" altLang="en-US" dirty="0"/>
              <a:t>和向量</a:t>
            </a:r>
            <a:r>
              <a:rPr lang="en-US" altLang="zh-CN" dirty="0"/>
              <a:t>AC</a:t>
            </a:r>
            <a:r>
              <a:rPr lang="zh-CN" altLang="en-US" dirty="0"/>
              <a:t>的夹角是锐角。否则，这个点</a:t>
            </a:r>
            <a:r>
              <a:rPr lang="en-US" altLang="zh-CN" dirty="0"/>
              <a:t>A</a:t>
            </a:r>
            <a:r>
              <a:rPr lang="zh-CN" altLang="en-US" dirty="0"/>
              <a:t>就是好的。</a:t>
            </a:r>
            <a:endParaRPr lang="en-US" altLang="zh-CN" dirty="0"/>
          </a:p>
          <a:p>
            <a:r>
              <a:rPr lang="zh-CN" altLang="en-US" dirty="0"/>
              <a:t>输出这</a:t>
            </a:r>
            <a:r>
              <a:rPr lang="en-US" altLang="zh-CN" dirty="0"/>
              <a:t>n</a:t>
            </a:r>
            <a:r>
              <a:rPr lang="zh-CN" altLang="en-US" dirty="0"/>
              <a:t>个点中，哪些点是好的。</a:t>
            </a:r>
            <a:endParaRPr lang="en-US" altLang="zh-CN" dirty="0"/>
          </a:p>
          <a:p>
            <a:r>
              <a:rPr lang="zh-CN" altLang="en-US" dirty="0"/>
              <a:t>提示：你可以使用点积来判断两个向量的夹角是不是锐角。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78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C7D1-381F-404F-BFF0-F54967B1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F356D-33E3-48AB-9556-209A781B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有一个显然的</a:t>
            </a:r>
            <a:r>
              <a:rPr lang="en-US" altLang="zh-CN" dirty="0"/>
              <a:t>n^3</a:t>
            </a:r>
            <a:r>
              <a:rPr lang="zh-CN" altLang="en-US" dirty="0"/>
              <a:t>做法，但是</a:t>
            </a:r>
            <a:r>
              <a:rPr lang="en-US" altLang="zh-CN" dirty="0"/>
              <a:t>n</a:t>
            </a:r>
            <a:r>
              <a:rPr lang="zh-CN" altLang="en-US" dirty="0"/>
              <a:t>有</a:t>
            </a:r>
            <a:r>
              <a:rPr lang="en-US" altLang="zh-CN" dirty="0"/>
              <a:t>1000</a:t>
            </a:r>
            <a:r>
              <a:rPr lang="zh-CN" altLang="en-US" dirty="0"/>
              <a:t>，过不去。</a:t>
            </a:r>
            <a:endParaRPr lang="en-US" altLang="zh-CN" dirty="0"/>
          </a:p>
          <a:p>
            <a:r>
              <a:rPr lang="zh-CN" altLang="en-US" dirty="0"/>
              <a:t>直觉告诉我们，当</a:t>
            </a:r>
            <a:r>
              <a:rPr lang="en-US" altLang="zh-CN" dirty="0"/>
              <a:t>n</a:t>
            </a:r>
            <a:r>
              <a:rPr lang="zh-CN" altLang="en-US" dirty="0"/>
              <a:t>比较大的时候，似乎很多点都是坏的。</a:t>
            </a:r>
            <a:endParaRPr lang="en-US" altLang="zh-CN" dirty="0"/>
          </a:p>
          <a:p>
            <a:r>
              <a:rPr lang="zh-CN" altLang="en-US" dirty="0"/>
              <a:t>事实上，当</a:t>
            </a:r>
            <a:r>
              <a:rPr lang="en-US" altLang="zh-CN" dirty="0"/>
              <a:t>n</a:t>
            </a:r>
            <a:r>
              <a:rPr lang="zh-CN" altLang="en-US" dirty="0"/>
              <a:t>大于</a:t>
            </a:r>
            <a:r>
              <a:rPr lang="en-US" altLang="zh-CN" dirty="0"/>
              <a:t>33</a:t>
            </a:r>
            <a:r>
              <a:rPr lang="zh-CN" altLang="en-US" dirty="0"/>
              <a:t>的时候，不存在好点。</a:t>
            </a:r>
            <a:endParaRPr lang="en-US" altLang="zh-CN" dirty="0"/>
          </a:p>
          <a:p>
            <a:r>
              <a:rPr lang="zh-CN" altLang="en-US" dirty="0"/>
              <a:t>考虑二维空间有</a:t>
            </a:r>
            <a:r>
              <a:rPr lang="en-US" altLang="zh-CN" dirty="0"/>
              <a:t>4</a:t>
            </a:r>
            <a:r>
              <a:rPr lang="zh-CN" altLang="en-US" dirty="0"/>
              <a:t>个象限，三维空间有</a:t>
            </a:r>
            <a:r>
              <a:rPr lang="en-US" altLang="zh-CN" dirty="0"/>
              <a:t>8</a:t>
            </a:r>
            <a:r>
              <a:rPr lang="zh-CN" altLang="en-US" dirty="0"/>
              <a:t>个象限。</a:t>
            </a:r>
            <a:endParaRPr lang="en-US" altLang="zh-CN" dirty="0"/>
          </a:p>
          <a:p>
            <a:r>
              <a:rPr lang="zh-CN" altLang="en-US" dirty="0"/>
              <a:t>显然，</a:t>
            </a:r>
            <a:r>
              <a:rPr lang="en-US" altLang="zh-CN" dirty="0"/>
              <a:t>k</a:t>
            </a:r>
            <a:r>
              <a:rPr lang="zh-CN" altLang="en-US" dirty="0"/>
              <a:t>维空间有</a:t>
            </a:r>
            <a:r>
              <a:rPr lang="en-US" altLang="zh-CN" dirty="0"/>
              <a:t>2^k</a:t>
            </a:r>
            <a:r>
              <a:rPr lang="zh-CN" altLang="en-US" dirty="0"/>
              <a:t>个象限，因为每一维的坐标轴都有正负两种可能。</a:t>
            </a:r>
            <a:endParaRPr lang="en-US" altLang="zh-CN" dirty="0"/>
          </a:p>
          <a:p>
            <a:r>
              <a:rPr lang="zh-CN" altLang="en-US" dirty="0"/>
              <a:t>考虑枚举一个点</a:t>
            </a:r>
            <a:r>
              <a:rPr lang="en-US" altLang="zh-CN" dirty="0"/>
              <a:t>A</a:t>
            </a:r>
            <a:r>
              <a:rPr lang="zh-CN" altLang="en-US" dirty="0"/>
              <a:t>，以</a:t>
            </a:r>
            <a:r>
              <a:rPr lang="en-US" altLang="zh-CN" dirty="0"/>
              <a:t>A</a:t>
            </a:r>
            <a:r>
              <a:rPr lang="zh-CN" altLang="en-US" dirty="0"/>
              <a:t>为原点，如果存在另外两个不同的点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，使得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处在同一个象限中，那么显然</a:t>
            </a:r>
            <a:r>
              <a:rPr lang="en-US" altLang="zh-CN" dirty="0"/>
              <a:t>AB</a:t>
            </a:r>
            <a:r>
              <a:rPr lang="zh-CN" altLang="en-US" dirty="0"/>
              <a:t>和</a:t>
            </a:r>
            <a:r>
              <a:rPr lang="en-US" altLang="zh-CN" dirty="0"/>
              <a:t>AC</a:t>
            </a:r>
            <a:r>
              <a:rPr lang="zh-CN" altLang="en-US" dirty="0"/>
              <a:t>构成了一个锐角。</a:t>
            </a:r>
            <a:endParaRPr lang="en-US" altLang="zh-CN" dirty="0"/>
          </a:p>
          <a:p>
            <a:r>
              <a:rPr lang="zh-CN" altLang="en-US" dirty="0"/>
              <a:t>所以说，如果除了</a:t>
            </a:r>
            <a:r>
              <a:rPr lang="en-US" altLang="zh-CN" dirty="0"/>
              <a:t>A</a:t>
            </a:r>
            <a:r>
              <a:rPr lang="zh-CN" altLang="en-US" dirty="0"/>
              <a:t>以外有</a:t>
            </a:r>
            <a:r>
              <a:rPr lang="en-US" altLang="zh-CN" dirty="0"/>
              <a:t>33</a:t>
            </a:r>
            <a:r>
              <a:rPr lang="zh-CN" altLang="en-US" dirty="0"/>
              <a:t>个点的话，显然会出现两个点在同一个象限中的情况，因此不存在好点。</a:t>
            </a:r>
            <a:endParaRPr lang="en-US" altLang="zh-CN" dirty="0"/>
          </a:p>
          <a:p>
            <a:r>
              <a:rPr lang="zh-CN" altLang="en-US" dirty="0"/>
              <a:t>事实上，出题人证明了，只要</a:t>
            </a:r>
            <a:r>
              <a:rPr lang="en-US" altLang="zh-CN" dirty="0"/>
              <a:t>n&gt;2k</a:t>
            </a:r>
            <a:r>
              <a:rPr lang="zh-CN" altLang="en-US" dirty="0"/>
              <a:t>，就不存在好点，比我们的</a:t>
            </a:r>
            <a:r>
              <a:rPr lang="en-US" altLang="zh-CN" dirty="0"/>
              <a:t>2^k</a:t>
            </a:r>
            <a:r>
              <a:rPr lang="zh-CN" altLang="en-US" dirty="0"/>
              <a:t>的结论优秀很多。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8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C7BC2-7289-40EA-940D-43514FA4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FCA22-F6C6-4126-9F2B-B4CD8181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17929" cy="4434114"/>
          </a:xfrm>
        </p:spPr>
        <p:txBody>
          <a:bodyPr>
            <a:normAutofit/>
          </a:bodyPr>
          <a:lstStyle/>
          <a:p>
            <a:r>
              <a:rPr lang="zh-CN" altLang="en-US" dirty="0"/>
              <a:t>有四种常用的求组合数的方法</a:t>
            </a:r>
            <a:endParaRPr lang="en-US" altLang="zh-CN" dirty="0"/>
          </a:p>
          <a:p>
            <a:r>
              <a:rPr lang="zh-CN" altLang="en-US" dirty="0"/>
              <a:t>预处理阶乘及其逆元，</a:t>
            </a:r>
            <a:r>
              <a:rPr lang="en-US" altLang="zh-CN" dirty="0"/>
              <a:t>O(1)</a:t>
            </a:r>
            <a:r>
              <a:rPr lang="zh-CN" altLang="en-US" dirty="0"/>
              <a:t>计算，需要</a:t>
            </a:r>
            <a:r>
              <a:rPr lang="en-US" altLang="zh-CN" dirty="0"/>
              <a:t>O(n)</a:t>
            </a:r>
            <a:r>
              <a:rPr lang="zh-CN" altLang="en-US" dirty="0"/>
              <a:t>的空间，并且一般要求模数为质数。</a:t>
            </a:r>
            <a:endParaRPr lang="en-US" altLang="zh-CN" dirty="0"/>
          </a:p>
          <a:p>
            <a:r>
              <a:rPr lang="zh-CN" altLang="en-US" dirty="0"/>
              <a:t>用杨辉三角进行递推，</a:t>
            </a:r>
            <a:r>
              <a:rPr lang="en-US" altLang="zh-CN" dirty="0"/>
              <a:t>O(1)</a:t>
            </a:r>
            <a:r>
              <a:rPr lang="zh-CN" altLang="en-US" dirty="0"/>
              <a:t>计算，预处理的时间和空间都是</a:t>
            </a:r>
            <a:r>
              <a:rPr lang="en-US" altLang="zh-CN" dirty="0"/>
              <a:t>O(n^2)</a:t>
            </a:r>
            <a:r>
              <a:rPr lang="zh-CN" altLang="en-US" dirty="0"/>
              <a:t>，模数任意。</a:t>
            </a:r>
            <a:endParaRPr lang="en-US" altLang="zh-CN" dirty="0"/>
          </a:p>
          <a:p>
            <a:r>
              <a:rPr lang="en-US" altLang="zh-CN" dirty="0"/>
              <a:t>Lucas</a:t>
            </a:r>
            <a:r>
              <a:rPr lang="zh-CN" altLang="en-US" dirty="0"/>
              <a:t>定理：</a:t>
            </a:r>
            <a:br>
              <a:rPr lang="en-US" altLang="zh-CN" dirty="0"/>
            </a:br>
            <a:r>
              <a:rPr lang="pt-BR" altLang="zh-CN" dirty="0"/>
              <a:t>C(n,m)%p=C(n/p,m/p)*C(n%p,m%p)%p</a:t>
            </a:r>
          </a:p>
          <a:p>
            <a:r>
              <a:rPr lang="zh-CN" altLang="pt-BR" dirty="0"/>
              <a:t>也就是</a:t>
            </a:r>
            <a:r>
              <a:rPr lang="pt-BR" altLang="zh-CN" dirty="0"/>
              <a:t>Lucas(n,m)%p=Lucas(n/p,m/p)*C(n%p,m%p)%p</a:t>
            </a:r>
            <a:endParaRPr lang="en-US" altLang="zh-CN" dirty="0"/>
          </a:p>
          <a:p>
            <a:r>
              <a:rPr lang="zh-CN" altLang="en-US" dirty="0"/>
              <a:t>只求一个组合数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，要求高精度，用唯一分解定理储存阶乘，可以</a:t>
            </a:r>
            <a:r>
              <a:rPr lang="en-US" altLang="zh-CN" dirty="0"/>
              <a:t>O(m)</a:t>
            </a:r>
            <a:r>
              <a:rPr lang="zh-CN" altLang="en-US" dirty="0"/>
              <a:t>计算。</a:t>
            </a:r>
            <a:endParaRPr lang="en-US" altLang="zh-CN" dirty="0"/>
          </a:p>
          <a:p>
            <a:r>
              <a:rPr lang="zh-CN" altLang="en-US" dirty="0"/>
              <a:t>这四种方法各有各的用处，都非常重要。</a:t>
            </a:r>
            <a:endParaRPr lang="en-US" altLang="zh-CN" dirty="0"/>
          </a:p>
          <a:p>
            <a:r>
              <a:rPr lang="zh-CN" altLang="en-US" dirty="0"/>
              <a:t>接下来看几道题。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315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FDFD8-8960-4BCE-9992-4DB89FC1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1BFFA-C60E-4A26-B790-D958BBE6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从</a:t>
            </a:r>
            <a:r>
              <a:rPr lang="en-US" altLang="zh-CN" sz="2800" dirty="0" err="1"/>
              <a:t>noip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thuwc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pkuwc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wc</a:t>
            </a:r>
            <a:r>
              <a:rPr lang="zh-CN" altLang="en-US" sz="2800" dirty="0"/>
              <a:t>到省选到</a:t>
            </a:r>
            <a:r>
              <a:rPr lang="en-US" altLang="zh-CN" sz="2800" dirty="0" err="1"/>
              <a:t>apio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cts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thusc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pkusc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noi</a:t>
            </a:r>
            <a:endParaRPr lang="en-US" altLang="zh-CN" sz="2800" dirty="0"/>
          </a:p>
          <a:p>
            <a:r>
              <a:rPr lang="zh-CN" altLang="en-US" sz="2800" dirty="0"/>
              <a:t>计数问题都是</a:t>
            </a:r>
            <a:endParaRPr lang="en-US" altLang="zh-CN" sz="2800" dirty="0"/>
          </a:p>
          <a:p>
            <a:pPr algn="ctr"/>
            <a:r>
              <a:rPr lang="zh-CN" altLang="en-US" sz="6600" dirty="0"/>
              <a:t>越来越多</a:t>
            </a:r>
            <a:endParaRPr lang="en-US" altLang="zh-CN" sz="6600" dirty="0"/>
          </a:p>
          <a:p>
            <a:r>
              <a:rPr lang="zh-CN" altLang="en-US" sz="2800" dirty="0"/>
              <a:t>如果将概率与期望也算作计数</a:t>
            </a:r>
            <a:endParaRPr lang="en-US" altLang="zh-CN" sz="2800" dirty="0"/>
          </a:p>
          <a:p>
            <a:r>
              <a:rPr lang="zh-CN" altLang="en-US" sz="2800" dirty="0"/>
              <a:t>那就是多到</a:t>
            </a: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438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1C57A-1032-4B50-AF59-F7EBF7B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21CCB-348E-4592-A7CC-01D390C21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318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https://www.luogu.org/problemnew/show/P2822</a:t>
                </a:r>
                <a:endParaRPr lang="en-US" altLang="zh-CN" dirty="0"/>
              </a:p>
              <a:p>
                <a:r>
                  <a:rPr lang="zh-CN" altLang="en-US" dirty="0"/>
                  <a:t>给定 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i="1" dirty="0"/>
                  <a:t>k</a:t>
                </a:r>
                <a:r>
                  <a:rPr lang="zh-CN" altLang="en-US" dirty="0"/>
                  <a:t>，对于所有的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有多少对 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 </a:t>
                </a:r>
                <a:r>
                  <a:rPr lang="zh-CN" altLang="en-US" dirty="0"/>
                  <a:t>满足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​ </a:t>
                </a:r>
                <a:r>
                  <a:rPr lang="zh-CN" altLang="en-US" dirty="0"/>
                  <a:t>是 </a:t>
                </a:r>
                <a:r>
                  <a:rPr lang="en-US" altLang="zh-CN" dirty="0"/>
                  <a:t>k </a:t>
                </a:r>
                <a:r>
                  <a:rPr lang="zh-CN" altLang="en-US" dirty="0"/>
                  <a:t>的倍数。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显然这个问题适合用杨辉三角来递推</a:t>
                </a:r>
                <a:endParaRPr lang="en-US" altLang="zh-CN" dirty="0"/>
              </a:p>
              <a:p>
                <a:r>
                  <a:rPr lang="zh-CN" altLang="en-US" dirty="0"/>
                  <a:t>然后用二维前缀和进行预处理</a:t>
                </a:r>
                <a:r>
                  <a:rPr lang="en-US" altLang="zh-CN" dirty="0"/>
                  <a:t>;</a:t>
                </a:r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递推统计</a:t>
                </a:r>
                <a:r>
                  <a:rPr lang="en-US" altLang="zh-CN" dirty="0"/>
                  <a:t>c[1][1]~c[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有多少个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每次询问是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O(n^2)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21CCB-348E-4592-A7CC-01D390C21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318000"/>
              </a:xfrm>
              <a:blipFill>
                <a:blip r:embed="rId3"/>
                <a:stretch>
                  <a:fillRect l="-313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03E89-E0E4-4E5D-B004-DD7FC9A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A0348-D670-401D-9490-8EEE8396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https://agc025.contest.atcoder.jp/tasks/agc025_b</a:t>
            </a:r>
            <a:endParaRPr lang="en-US" altLang="zh-CN" dirty="0"/>
          </a:p>
          <a:p>
            <a:r>
              <a:rPr lang="en-US" altLang="zh-CN" dirty="0"/>
              <a:t>Takahashi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个未染色的格子排成一排，你需要给这些格子染色。</a:t>
            </a:r>
            <a:endParaRPr lang="en-US" altLang="zh-CN" dirty="0"/>
          </a:p>
          <a:p>
            <a:r>
              <a:rPr lang="zh-CN" altLang="en-US" dirty="0"/>
              <a:t>一个格子只能染红，蓝，绿三种颜色中的一种，也可以不染。</a:t>
            </a:r>
            <a:endParaRPr lang="en-US" altLang="zh-CN" dirty="0"/>
          </a:p>
          <a:p>
            <a:r>
              <a:rPr lang="zh-CN" altLang="en-US" dirty="0"/>
              <a:t>染红色的格子得分为</a:t>
            </a:r>
            <a:r>
              <a:rPr lang="en-US" altLang="zh-CN" dirty="0"/>
              <a:t>A</a:t>
            </a:r>
            <a:r>
              <a:rPr lang="zh-CN" altLang="en-US" dirty="0"/>
              <a:t>，染蓝色的格子得分为</a:t>
            </a:r>
            <a:r>
              <a:rPr lang="en-US" altLang="zh-CN" dirty="0"/>
              <a:t>B</a:t>
            </a:r>
            <a:r>
              <a:rPr lang="zh-CN" altLang="en-US" dirty="0"/>
              <a:t>，染绿色的格子得分为</a:t>
            </a:r>
            <a:r>
              <a:rPr lang="en-US" altLang="zh-CN" dirty="0"/>
              <a:t>A+B</a:t>
            </a:r>
            <a:r>
              <a:rPr lang="zh-CN" altLang="en-US" dirty="0"/>
              <a:t>，不染色的格子得分为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问，有多少种染色方案，使得得分总和恰好为</a:t>
            </a:r>
            <a:r>
              <a:rPr lang="en-US" altLang="zh-CN" dirty="0"/>
              <a:t>K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答案对</a:t>
            </a:r>
            <a:r>
              <a:rPr lang="en-US" altLang="zh-CN" dirty="0"/>
              <a:t>998244353</a:t>
            </a:r>
            <a:r>
              <a:rPr lang="zh-CN" altLang="en-US" dirty="0"/>
              <a:t>取膜。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1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4A6A-7444-45BB-90A4-F7E8F779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BAB7-74E4-4A1A-A116-E14C8D7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考虑合理枚举。</a:t>
            </a:r>
            <a:endParaRPr lang="en-US" altLang="zh-CN" dirty="0"/>
          </a:p>
          <a:p>
            <a:r>
              <a:rPr lang="zh-CN" altLang="en-US" dirty="0"/>
              <a:t>首先我们为了处理问题方便，把问题进行一些改动。</a:t>
            </a:r>
            <a:endParaRPr lang="en-US" altLang="zh-CN" dirty="0"/>
          </a:p>
          <a:p>
            <a:r>
              <a:rPr lang="zh-CN" altLang="en-US" dirty="0"/>
              <a:t>每个格子可以不染色，或者染红色得到</a:t>
            </a:r>
            <a:r>
              <a:rPr lang="en-US" altLang="zh-CN" dirty="0"/>
              <a:t>A</a:t>
            </a:r>
            <a:r>
              <a:rPr lang="zh-CN" altLang="en-US" dirty="0"/>
              <a:t>分，或者染蓝色得到</a:t>
            </a:r>
            <a:r>
              <a:rPr lang="en-US" altLang="zh-CN" dirty="0"/>
              <a:t>B</a:t>
            </a:r>
            <a:r>
              <a:rPr lang="zh-CN" altLang="en-US" dirty="0"/>
              <a:t>分，或者同时染红色和蓝色得到</a:t>
            </a:r>
            <a:r>
              <a:rPr lang="en-US" altLang="zh-CN" dirty="0"/>
              <a:t>A+B</a:t>
            </a:r>
            <a:r>
              <a:rPr lang="zh-CN" altLang="en-US" dirty="0"/>
              <a:t>分（变成绿色）。</a:t>
            </a:r>
            <a:endParaRPr lang="en-US" altLang="zh-CN" dirty="0"/>
          </a:p>
          <a:p>
            <a:r>
              <a:rPr lang="zh-CN" altLang="en-US" dirty="0"/>
              <a:t>我们枚举有多少个格子染了红色，那么染蓝色的格子的数量就确定下来了，然后随便组合数算一算就好了，因为这里颜色是可以重叠的。</a:t>
            </a:r>
            <a:endParaRPr lang="en-US" altLang="zh-CN" dirty="0"/>
          </a:p>
          <a:p>
            <a:r>
              <a:rPr lang="zh-CN" altLang="en-US" dirty="0"/>
              <a:t>显然，这里适合预处理阶乘及其逆元。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3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1664-FD00-4576-A314-D67D519D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3367</a:t>
            </a:r>
            <a:r>
              <a:rPr lang="zh-CN" altLang="en-US" dirty="0"/>
              <a:t>组合数问题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0E427-1658-4186-B45C-F23DD323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linkClick r:id="rId3"/>
              </a:rPr>
              <a:t>https://loj.ac/problem/6353</a:t>
            </a:r>
            <a:endParaRPr lang="en-US" altLang="zh-CN" sz="3200" dirty="0"/>
          </a:p>
          <a:p>
            <a:r>
              <a:rPr lang="zh-CN" altLang="en-US" sz="3200" dirty="0"/>
              <a:t>取最大的</a:t>
            </a:r>
            <a:r>
              <a:rPr lang="en-US" altLang="zh-CN" sz="3200" dirty="0"/>
              <a:t>k</a:t>
            </a:r>
            <a:r>
              <a:rPr lang="zh-CN" altLang="en-US" sz="3200" dirty="0"/>
              <a:t>个组合数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5486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1664-FD00-4576-A314-D67D519D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0E427-1658-4186-B45C-F23DD323B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151872" cy="4023360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10000" dirty="0"/>
                  <a:t>从杨辉三角形可看出，最大数在中间；</a:t>
                </a:r>
                <a:endParaRPr lang="en-US" altLang="zh-CN" sz="100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10000" dirty="0"/>
                  <a:t>我们可以把最大的那个组合数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sz="10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0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0000" dirty="0"/>
                  <a:t> </a:t>
                </a:r>
                <a:r>
                  <a:rPr lang="zh-CN" altLang="en-US" sz="10000" dirty="0"/>
                  <a:t>加入优先队列 ，然后向四周扩展。每一次从优先队列中取出最大值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zh-CN" altLang="en-US" sz="10000" dirty="0"/>
                  <a:t>，扩展出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zh-CN" altLang="en-US" sz="10000" dirty="0"/>
                  <a:t>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10000" dirty="0"/>
                  <a:t> 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00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0000" dirty="0"/>
                  <a:t>，然后将它们加入优先队列。扩展 </a:t>
                </a:r>
                <a:r>
                  <a:rPr lang="en-US" altLang="zh-CN" sz="10000" dirty="0"/>
                  <a:t>k </a:t>
                </a:r>
                <a:r>
                  <a:rPr lang="zh-CN" altLang="en-US" sz="10000" dirty="0"/>
                  <a:t>次即可。</a:t>
                </a:r>
              </a:p>
              <a:p>
                <a:pPr>
                  <a:lnSpc>
                    <a:spcPct val="170000"/>
                  </a:lnSpc>
                </a:pPr>
                <a:r>
                  <a:rPr lang="zh-CN" altLang="en-US" sz="10000" dirty="0"/>
                  <a:t>同时要注意不要重复经过某一个点。开一个 </a:t>
                </a:r>
                <a:r>
                  <a:rPr lang="en-US" altLang="zh-CN" sz="10000" dirty="0"/>
                  <a:t>set </a:t>
                </a:r>
                <a:r>
                  <a:rPr lang="zh-CN" altLang="en-US" sz="10000" dirty="0"/>
                  <a:t>判一下重</a:t>
                </a:r>
                <a:r>
                  <a:rPr lang="zh-CN" altLang="en-US" sz="3200" dirty="0"/>
                  <a:t>。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0E427-1658-4186-B45C-F23DD323B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151872" cy="4023360"/>
              </a:xfrm>
              <a:blipFill>
                <a:blip r:embed="rId3"/>
                <a:stretch>
                  <a:fillRect l="-541" r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8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1664-FD00-4576-A314-D67D519D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0E427-1658-4186-B45C-F23DD323B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151872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问题：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如果取模的话无法比较大小，难道要写高精度？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解决方案：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取对数</a:t>
                </a:r>
                <a:r>
                  <a:rPr lang="zh-CN" altLang="en-US" sz="2400" dirty="0"/>
                  <a:t>即可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因为底数大于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，因此对数大小与原数大小相同。</a:t>
                </a:r>
                <a:br>
                  <a:rPr lang="en-US" altLang="zh-CN" sz="2400" dirty="0"/>
                </a:br>
                <a:br>
                  <a:rPr lang="en-US" altLang="zh-CN" sz="2400" dirty="0"/>
                </a:b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A0E427-1658-4186-B45C-F23DD323B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151872" cy="4023360"/>
              </a:xfrm>
              <a:blipFill>
                <a:blip r:embed="rId3"/>
                <a:stretch>
                  <a:fillRect l="-480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1664-FD00-4576-A314-D67D519D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0E427-1658-4186-B45C-F23DD323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51872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取对数操作是否曾经考过？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Noip</a:t>
            </a:r>
            <a:r>
              <a:rPr lang="en-US" altLang="zh-CN" sz="2400" dirty="0"/>
              <a:t> 2003 </a:t>
            </a:r>
            <a:r>
              <a:rPr lang="zh-CN" altLang="en-US" sz="2400" dirty="0"/>
              <a:t>普及组 麦森数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18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B754-CCDB-4ECA-90D3-C686F510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常见组合计数模型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D95FD-696F-4923-B322-6AC354B9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详见和蓝书</a:t>
            </a:r>
            <a:endParaRPr lang="en-US" altLang="zh-CN" dirty="0"/>
          </a:p>
          <a:p>
            <a:r>
              <a:rPr lang="zh-CN" altLang="en-US" dirty="0"/>
              <a:t>可重复元素的全排列</a:t>
            </a:r>
            <a:endParaRPr lang="en-US" altLang="zh-CN" dirty="0"/>
          </a:p>
          <a:p>
            <a:r>
              <a:rPr lang="zh-CN" altLang="en-US" dirty="0"/>
              <a:t>隔板法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1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41233-B751-4256-BC28-C7F0F954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两种常见递推数列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09BBA-2C49-4100-955E-A368684C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Fib</a:t>
            </a:r>
            <a:r>
              <a:rPr lang="zh-CN" altLang="en-US" dirty="0"/>
              <a:t>数</a:t>
            </a:r>
            <a:endParaRPr lang="en-US" altLang="zh-CN" dirty="0"/>
          </a:p>
          <a:p>
            <a:r>
              <a:rPr lang="en-US" altLang="zh-CN" dirty="0"/>
              <a:t>Catalan</a:t>
            </a:r>
            <a:r>
              <a:rPr lang="zh-CN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25844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5C8B1-5C9B-43DD-AEEA-939A6B20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77FE8-5EB5-4098-BD7B-F2BECE5B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人人都会，不必多说</a:t>
            </a:r>
          </a:p>
        </p:txBody>
      </p:sp>
    </p:spTree>
    <p:extLst>
      <p:ext uri="{BB962C8B-B14F-4D97-AF65-F5344CB8AC3E}">
        <p14:creationId xmlns:p14="http://schemas.microsoft.com/office/powerpoint/2010/main" val="706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FDFD8-8960-4BCE-9992-4DB89FC1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讲些什么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1BFFA-C60E-4A26-B790-D958BBE6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加法原理与乘法原理</a:t>
            </a:r>
            <a:endParaRPr lang="en-US" altLang="zh-CN" dirty="0"/>
          </a:p>
          <a:p>
            <a:r>
              <a:rPr lang="zh-CN" altLang="en-US" dirty="0"/>
              <a:t>容斥和补集转换</a:t>
            </a:r>
            <a:endParaRPr lang="en-US" altLang="zh-CN" dirty="0"/>
          </a:p>
          <a:p>
            <a:r>
              <a:rPr lang="zh-CN" altLang="en-US" dirty="0"/>
              <a:t>抽屉原理</a:t>
            </a:r>
            <a:endParaRPr lang="en-US" altLang="zh-CN" dirty="0"/>
          </a:p>
          <a:p>
            <a:r>
              <a:rPr lang="zh-CN" altLang="en-US" dirty="0"/>
              <a:t>组合数</a:t>
            </a:r>
            <a:endParaRPr lang="en-US" altLang="zh-CN" dirty="0"/>
          </a:p>
          <a:p>
            <a:r>
              <a:rPr lang="zh-CN" altLang="en-US" dirty="0"/>
              <a:t>常见组合计数模型</a:t>
            </a:r>
            <a:endParaRPr lang="en-US" altLang="zh-CN" dirty="0"/>
          </a:p>
          <a:p>
            <a:r>
              <a:rPr lang="zh-CN" altLang="en-US" dirty="0"/>
              <a:t>两种常见递推数列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计数</a:t>
            </a:r>
            <a:endParaRPr lang="en-US" altLang="zh-CN" dirty="0"/>
          </a:p>
          <a:p>
            <a:r>
              <a:rPr lang="zh-CN" altLang="en-US" dirty="0"/>
              <a:t>简单概率和期望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6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1FFAF-B203-412F-AA08-0A338AF1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B16F-76B5-449E-A3D0-1394281D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当然还是要说几句</a:t>
            </a:r>
            <a:endParaRPr lang="en-US" altLang="zh-CN" dirty="0"/>
          </a:p>
          <a:p>
            <a:r>
              <a:rPr lang="en-US" altLang="zh-CN" dirty="0"/>
              <a:t>F(n) = F(n-1) + F(n-2)</a:t>
            </a:r>
          </a:p>
          <a:p>
            <a:r>
              <a:rPr lang="zh-CN" altLang="en-US" dirty="0"/>
              <a:t>线性递推数列的代表</a:t>
            </a:r>
            <a:endParaRPr lang="en-US" altLang="zh-CN" dirty="0"/>
          </a:p>
          <a:p>
            <a:r>
              <a:rPr lang="zh-CN" altLang="en-US" dirty="0"/>
              <a:t>这个递推满足很多组合意义</a:t>
            </a:r>
            <a:endParaRPr lang="en-US" altLang="zh-CN" dirty="0"/>
          </a:p>
          <a:p>
            <a:r>
              <a:rPr lang="zh-CN" altLang="en-US" dirty="0"/>
              <a:t>兔子数列，上楼梯</a:t>
            </a:r>
            <a:endParaRPr lang="en-US" altLang="zh-CN" dirty="0"/>
          </a:p>
          <a:p>
            <a:r>
              <a:rPr lang="zh-CN" altLang="en-US" dirty="0"/>
              <a:t>做题的时候注意打表观察，很有可能答案和</a:t>
            </a:r>
            <a:r>
              <a:rPr lang="en-US" altLang="zh-CN" dirty="0"/>
              <a:t>Fib</a:t>
            </a:r>
            <a:r>
              <a:rPr lang="zh-CN" altLang="en-US" dirty="0"/>
              <a:t>数列有关</a:t>
            </a:r>
            <a:endParaRPr lang="en-US" altLang="zh-CN" dirty="0"/>
          </a:p>
          <a:p>
            <a:r>
              <a:rPr lang="zh-CN" altLang="en-US" dirty="0"/>
              <a:t>因此前几项要眼熟</a:t>
            </a:r>
            <a:endParaRPr lang="en-US" altLang="zh-CN" dirty="0"/>
          </a:p>
          <a:p>
            <a:r>
              <a:rPr lang="zh-CN" altLang="en-US" dirty="0"/>
              <a:t>当项数比较大时，使用矩阵快速幂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4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B6117-0D54-47B8-B956-71F173A6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E6BCC-0BD1-4EC8-A8E0-1F158502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Catalan</a:t>
            </a:r>
            <a:r>
              <a:rPr lang="zh-CN" altLang="en-US" dirty="0"/>
              <a:t>数的递推和通项式有很多种</a:t>
            </a:r>
            <a:endParaRPr lang="en-US" altLang="zh-CN" dirty="0"/>
          </a:p>
          <a:p>
            <a:r>
              <a:rPr lang="zh-CN" altLang="en-US" dirty="0"/>
              <a:t>她的组合意义也非常的多</a:t>
            </a:r>
            <a:endParaRPr lang="en-US" altLang="zh-CN" dirty="0"/>
          </a:p>
          <a:p>
            <a:r>
              <a:rPr lang="zh-CN" altLang="en-US" dirty="0"/>
              <a:t>许多问题的答案都是</a:t>
            </a:r>
            <a:r>
              <a:rPr lang="en-US" altLang="zh-CN" dirty="0"/>
              <a:t>Catalan</a:t>
            </a:r>
            <a:r>
              <a:rPr lang="zh-CN" altLang="en-US" dirty="0"/>
              <a:t>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86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6FC05-00DF-4AE2-889A-DE2AE903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7DF08-8519-46DE-940F-D17584FA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 = sum{ F(k) * F(n-k-1) }</a:t>
            </a:r>
          </a:p>
          <a:p>
            <a:r>
              <a:rPr lang="zh-CN" altLang="en-US" dirty="0"/>
              <a:t>这个式子有很多组合意义</a:t>
            </a:r>
            <a:endParaRPr lang="en-US" altLang="zh-CN" dirty="0"/>
          </a:p>
          <a:p>
            <a:r>
              <a:rPr lang="zh-CN" altLang="en-US" dirty="0"/>
              <a:t>凸多边形的三角剖分数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个节点的二叉树的个数</a:t>
            </a:r>
            <a:endParaRPr lang="en-US" altLang="zh-CN" dirty="0"/>
          </a:p>
          <a:p>
            <a:r>
              <a:rPr lang="zh-CN" altLang="en-US" dirty="0"/>
              <a:t>做题的时候注意观察递推式，如果和这个很像，就要考虑是否和</a:t>
            </a:r>
            <a:r>
              <a:rPr lang="en-US" altLang="zh-CN" dirty="0"/>
              <a:t>Catalan</a:t>
            </a:r>
            <a:r>
              <a:rPr lang="zh-CN" altLang="en-US" dirty="0"/>
              <a:t>数有关系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65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CF8E2-6B48-4F88-B89C-2D8C57F9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E04EC-3666-4290-83A7-89BE5243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刚刚那个式子不太能算，只是表示了一种组合意义</a:t>
            </a:r>
            <a:endParaRPr lang="en-US" altLang="zh-CN" dirty="0"/>
          </a:p>
          <a:p>
            <a:r>
              <a:rPr lang="zh-CN" altLang="en-US" dirty="0"/>
              <a:t>由那个式子推导出下面这个能算的式子</a:t>
            </a:r>
            <a:endParaRPr lang="en-US" altLang="zh-CN" dirty="0"/>
          </a:p>
          <a:p>
            <a:r>
              <a:rPr lang="en-US" altLang="zh-CN" dirty="0"/>
              <a:t>F(n) = F(n-1) * (4n-2) / (n+1)</a:t>
            </a:r>
          </a:p>
          <a:p>
            <a:r>
              <a:rPr lang="zh-CN" altLang="en-US" dirty="0"/>
              <a:t>有了这个式子，就能</a:t>
            </a:r>
            <a:r>
              <a:rPr lang="en-US" altLang="zh-CN" dirty="0"/>
              <a:t>O(n)</a:t>
            </a:r>
            <a:r>
              <a:rPr lang="zh-CN" altLang="en-US" dirty="0"/>
              <a:t>推</a:t>
            </a:r>
            <a:r>
              <a:rPr lang="en-US" altLang="zh-CN" dirty="0"/>
              <a:t>Catalan</a:t>
            </a:r>
            <a:r>
              <a:rPr lang="zh-CN" altLang="en-US" dirty="0"/>
              <a:t>数了</a:t>
            </a:r>
            <a:endParaRPr lang="en-US" altLang="zh-CN" dirty="0"/>
          </a:p>
          <a:p>
            <a:r>
              <a:rPr lang="zh-CN" altLang="en-US" dirty="0"/>
              <a:t>即使是要求取膜或者高精度也没问题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4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6B98-FD9C-49D7-BF83-FB357E56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040F9-E456-4B4B-BB80-5D178C3F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 = C(2n,n) - C(2n,n-1) = C(2n,n) / (n+1)</a:t>
            </a:r>
          </a:p>
          <a:p>
            <a:r>
              <a:rPr lang="zh-CN" altLang="en-US" dirty="0"/>
              <a:t>后面那个式子是由前面的推导出来的</a:t>
            </a:r>
            <a:r>
              <a:rPr lang="en-US" altLang="zh-CN" dirty="0"/>
              <a:t>(</a:t>
            </a:r>
            <a:r>
              <a:rPr lang="zh-CN" altLang="en-US" dirty="0"/>
              <a:t>ﾉ*･</a:t>
            </a:r>
            <a:r>
              <a:rPr lang="en-US" altLang="zh-CN" dirty="0"/>
              <a:t>ω</a:t>
            </a:r>
            <a:r>
              <a:rPr lang="zh-CN" altLang="en-US" dirty="0"/>
              <a:t>･</a:t>
            </a:r>
            <a:r>
              <a:rPr lang="en-US" altLang="zh-CN" dirty="0"/>
              <a:t>)</a:t>
            </a:r>
            <a:r>
              <a:rPr lang="zh-CN" altLang="en-US" dirty="0"/>
              <a:t>ﾉ</a:t>
            </a:r>
            <a:endParaRPr lang="en-US" altLang="zh-CN" dirty="0"/>
          </a:p>
          <a:p>
            <a:r>
              <a:rPr lang="zh-CN" altLang="en-US" dirty="0"/>
              <a:t>前面这个式子的组合意义非常重要！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，不越过</a:t>
            </a:r>
            <a:r>
              <a:rPr lang="en-US" altLang="zh-CN" dirty="0"/>
              <a:t>y=x</a:t>
            </a:r>
            <a:r>
              <a:rPr lang="zh-CN" altLang="en-US" dirty="0"/>
              <a:t>这条线的方案数是多少？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个数依次进栈出栈，合法的操作序列有多少个？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-1</a:t>
            </a:r>
            <a:r>
              <a:rPr lang="zh-CN" altLang="en-US" dirty="0"/>
              <a:t>排成一排，使得前缀和始终大于等于</a:t>
            </a:r>
            <a:r>
              <a:rPr lang="en-US" altLang="zh-CN" dirty="0"/>
              <a:t>0</a:t>
            </a:r>
            <a:r>
              <a:rPr lang="zh-CN" altLang="en-US" dirty="0"/>
              <a:t>，方案数有多少？</a:t>
            </a:r>
            <a:endParaRPr lang="en-US" altLang="zh-CN" dirty="0"/>
          </a:p>
          <a:p>
            <a:r>
              <a:rPr lang="zh-CN" altLang="en-US" dirty="0"/>
              <a:t>这几个问题显然是等价的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1C75-BCBE-4EC6-AFD0-014AF0E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25FBF-1183-4D2D-8AB4-8B6B8183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考虑证明</a:t>
            </a:r>
            <a:r>
              <a:rPr lang="en-US" altLang="zh-CN" dirty="0"/>
              <a:t>QAQ</a:t>
            </a:r>
          </a:p>
          <a:p>
            <a:r>
              <a:rPr lang="zh-CN" altLang="en-US" dirty="0"/>
              <a:t>总方案数显然为</a:t>
            </a:r>
            <a:r>
              <a:rPr lang="en-US" altLang="zh-CN" dirty="0"/>
              <a:t>C(2n,n)</a:t>
            </a:r>
            <a:r>
              <a:rPr lang="zh-CN" altLang="en-US" dirty="0"/>
              <a:t>，只需要证明不合法的方案数为</a:t>
            </a:r>
            <a:r>
              <a:rPr lang="en-US" altLang="zh-CN" dirty="0"/>
              <a:t>C(2n,n-1)</a:t>
            </a:r>
          </a:p>
          <a:p>
            <a:r>
              <a:rPr lang="zh-CN" altLang="en-US" dirty="0"/>
              <a:t>考虑把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-1</a:t>
            </a:r>
            <a:r>
              <a:rPr lang="zh-CN" altLang="en-US" dirty="0"/>
              <a:t>排成一排，如果存在不合法的方案，那么一定存在一个位置，这个位置的前缀和为</a:t>
            </a:r>
            <a:r>
              <a:rPr lang="en-US" altLang="zh-CN" dirty="0"/>
              <a:t>-1</a:t>
            </a:r>
            <a:r>
              <a:rPr lang="zh-CN" altLang="en-US" dirty="0"/>
              <a:t>，考虑第一个前缀和为</a:t>
            </a:r>
            <a:r>
              <a:rPr lang="en-US" altLang="zh-CN" dirty="0"/>
              <a:t>-1</a:t>
            </a:r>
            <a:r>
              <a:rPr lang="zh-CN" altLang="en-US" dirty="0"/>
              <a:t>的位置</a:t>
            </a:r>
            <a:endParaRPr lang="en-US" altLang="zh-CN" dirty="0"/>
          </a:p>
          <a:p>
            <a:r>
              <a:rPr lang="zh-CN" altLang="en-US" dirty="0"/>
              <a:t>也就是说，这个位置以及之前的所有数字，有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k+1</a:t>
            </a:r>
            <a:r>
              <a:rPr lang="zh-CN" altLang="en-US" dirty="0"/>
              <a:t>个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然后我们把这个位置以及之前全部取反</a:t>
            </a:r>
            <a:endParaRPr lang="en-US" altLang="zh-CN" dirty="0"/>
          </a:p>
          <a:p>
            <a:r>
              <a:rPr lang="zh-CN" altLang="en-US" dirty="0"/>
              <a:t>现在一共有</a:t>
            </a:r>
            <a:r>
              <a:rPr lang="en-US" altLang="zh-CN" dirty="0"/>
              <a:t>n+1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n-1</a:t>
            </a:r>
            <a:r>
              <a:rPr lang="zh-CN" altLang="en-US" dirty="0"/>
              <a:t>个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可以证明，“一个不合法的序列”和“由</a:t>
            </a:r>
            <a:r>
              <a:rPr lang="en-US" altLang="zh-CN" dirty="0"/>
              <a:t>n+1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n-1</a:t>
            </a:r>
            <a:r>
              <a:rPr lang="zh-CN" altLang="en-US" dirty="0"/>
              <a:t>个</a:t>
            </a:r>
            <a:r>
              <a:rPr lang="en-US" altLang="zh-CN" dirty="0"/>
              <a:t>-1</a:t>
            </a:r>
            <a:r>
              <a:rPr lang="zh-CN" altLang="en-US" dirty="0"/>
              <a:t>组成的序列”一一对应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6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B83A4-B66E-4766-9854-BC073344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429CA-C50E-41FE-BA43-B32829CD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我们已经建立了从前者到后者的映射，现在要证明，一个后者唯一对应一个前者</a:t>
            </a:r>
            <a:endParaRPr lang="en-US" altLang="zh-CN" dirty="0"/>
          </a:p>
          <a:p>
            <a:r>
              <a:rPr lang="zh-CN" altLang="en-US" dirty="0"/>
              <a:t>考虑这个序列有</a:t>
            </a:r>
            <a:r>
              <a:rPr lang="en-US" altLang="zh-CN" dirty="0"/>
              <a:t>n+1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n-1</a:t>
            </a:r>
            <a:r>
              <a:rPr lang="zh-CN" altLang="en-US" dirty="0"/>
              <a:t>个</a:t>
            </a:r>
            <a:r>
              <a:rPr lang="en-US" altLang="zh-CN" dirty="0"/>
              <a:t>-1</a:t>
            </a:r>
            <a:r>
              <a:rPr lang="zh-CN" altLang="en-US" dirty="0"/>
              <a:t>，那么一定存在一个位置，前缀和为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把第一个前缀和为</a:t>
            </a:r>
            <a:r>
              <a:rPr lang="en-US" altLang="zh-CN" dirty="0"/>
              <a:t>1</a:t>
            </a:r>
            <a:r>
              <a:rPr lang="zh-CN" altLang="en-US" dirty="0"/>
              <a:t>的位置以及之前的所有数字取反，得到了一个不合法的序列</a:t>
            </a:r>
            <a:endParaRPr lang="en-US" altLang="zh-CN" dirty="0"/>
          </a:p>
          <a:p>
            <a:r>
              <a:rPr lang="zh-CN" altLang="en-US" dirty="0"/>
              <a:t>所以不合法的序列数量就是</a:t>
            </a:r>
            <a:r>
              <a:rPr lang="en-US" altLang="zh-CN" dirty="0"/>
              <a:t>C(2n,n-1)</a:t>
            </a:r>
          </a:p>
          <a:p>
            <a:r>
              <a:rPr lang="zh-CN" altLang="en-US" dirty="0"/>
              <a:t>类似的，我们可以用这种方法算出“从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，不经过</a:t>
            </a:r>
            <a:r>
              <a:rPr lang="en-US" altLang="zh-CN" dirty="0"/>
              <a:t>y=x</a:t>
            </a:r>
            <a:r>
              <a:rPr lang="zh-CN" altLang="en-US" dirty="0"/>
              <a:t>这条线的方案数”</a:t>
            </a:r>
            <a:endParaRPr lang="en-US" altLang="zh-CN" dirty="0"/>
          </a:p>
          <a:p>
            <a:r>
              <a:rPr lang="zh-CN" altLang="en-US" dirty="0"/>
              <a:t>虽然这个东西可以用</a:t>
            </a:r>
            <a:r>
              <a:rPr lang="en-US" altLang="zh-CN" dirty="0"/>
              <a:t>n^2</a:t>
            </a:r>
            <a:r>
              <a:rPr lang="zh-CN" altLang="en-US" dirty="0"/>
              <a:t>的</a:t>
            </a:r>
            <a:r>
              <a:rPr lang="en-US" altLang="zh-CN" dirty="0" err="1"/>
              <a:t>dp</a:t>
            </a:r>
            <a:r>
              <a:rPr lang="zh-CN" altLang="en-US" dirty="0"/>
              <a:t>求出，但是很多地方还是要求</a:t>
            </a:r>
            <a:r>
              <a:rPr lang="en-US" altLang="zh-CN" dirty="0"/>
              <a:t>O(1)</a:t>
            </a:r>
            <a:r>
              <a:rPr lang="zh-CN" altLang="en-US" dirty="0"/>
              <a:t>的，并且数据范围较大，只能用组合数做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40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380D-4556-4C62-8E60-67A0C4A8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1FEBF-15CA-44FD-AB03-4839D402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重点在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第一个重点是如何设计状态</a:t>
            </a:r>
            <a:endParaRPr lang="en-US" altLang="zh-CN" dirty="0"/>
          </a:p>
          <a:p>
            <a:r>
              <a:rPr lang="zh-CN" altLang="en-US" dirty="0"/>
              <a:t>第二个重点是如何转移</a:t>
            </a:r>
            <a:endParaRPr lang="en-US" altLang="zh-CN" dirty="0"/>
          </a:p>
          <a:p>
            <a:r>
              <a:rPr lang="zh-CN" altLang="en-US" dirty="0"/>
              <a:t>转移的过程中，要保证不重不漏地统计方案</a:t>
            </a:r>
            <a:endParaRPr lang="en-US" altLang="zh-CN" dirty="0"/>
          </a:p>
          <a:p>
            <a:r>
              <a:rPr lang="zh-CN" altLang="en-US" dirty="0"/>
              <a:t>看题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9397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6C1CC-E7A2-45A3-BBBB-F04345EA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3368: [SCOI2005]</a:t>
            </a:r>
            <a:r>
              <a:rPr lang="zh-CN" altLang="en-US" dirty="0"/>
              <a:t>扫雷</a:t>
            </a:r>
            <a:r>
              <a:rPr lang="en-US" altLang="zh-CN" dirty="0"/>
              <a:t>Mine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E286B-9D58-4573-A8EC-AA3B4DC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把图片旋转</a:t>
            </a:r>
            <a:r>
              <a:rPr lang="en-US" altLang="zh-CN" dirty="0"/>
              <a:t>pi/2</a:t>
            </a:r>
            <a:r>
              <a:rPr lang="zh-CN" altLang="en-US" dirty="0"/>
              <a:t>，变成了横着的一行</a:t>
            </a:r>
            <a:endParaRPr lang="en-US" altLang="zh-CN" dirty="0"/>
          </a:p>
          <a:p>
            <a:r>
              <a:rPr lang="en-US" altLang="zh-CN" dirty="0"/>
              <a:t>first[i-2]+first[i-1]+first[</a:t>
            </a:r>
            <a:r>
              <a:rPr lang="en-US" altLang="zh-CN" dirty="0" err="1"/>
              <a:t>i</a:t>
            </a:r>
            <a:r>
              <a:rPr lang="en-US" altLang="zh-CN" dirty="0"/>
              <a:t>]==second[i-1]</a:t>
            </a:r>
          </a:p>
          <a:p>
            <a:r>
              <a:rPr lang="en-US" altLang="zh-CN" dirty="0"/>
              <a:t>first[2]=second[1]-first[1]</a:t>
            </a:r>
          </a:p>
          <a:p>
            <a:r>
              <a:rPr lang="zh-CN" altLang="en-US" dirty="0"/>
              <a:t>所以只要枚举</a:t>
            </a:r>
            <a:r>
              <a:rPr lang="en-US" altLang="zh-CN" dirty="0"/>
              <a:t>first[1]</a:t>
            </a:r>
            <a:r>
              <a:rPr lang="zh-CN" altLang="en-US" dirty="0"/>
              <a:t>的可能即可；</a:t>
            </a:r>
            <a:endParaRPr lang="en-US" altLang="zh-CN" dirty="0"/>
          </a:p>
          <a:p>
            <a:r>
              <a:rPr lang="zh-CN" altLang="en-US" dirty="0"/>
              <a:t>答案只可能是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081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9532-1C3B-4F6F-8D07-E869BE0D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3220 [AHOI2009]</a:t>
            </a:r>
            <a:r>
              <a:rPr lang="zh-CN" altLang="en-US" dirty="0"/>
              <a:t>中国象棋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13D1A-A5CE-429A-8F81-78F9CDCF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r>
              <a:rPr lang="zh-CN" altLang="en-US" dirty="0"/>
              <a:t>的棋盘上，放“炮”，有多少种方案互相之间不会吃；</a:t>
            </a:r>
            <a:endParaRPr lang="en-US" altLang="zh-CN" dirty="0"/>
          </a:p>
          <a:p>
            <a:r>
              <a:rPr lang="zh-CN" altLang="en-US" dirty="0"/>
              <a:t>显然，炮会相互攻击，当且仅当某一行或者某一列出现了三个炮</a:t>
            </a:r>
            <a:endParaRPr lang="en-US" altLang="zh-CN" dirty="0"/>
          </a:p>
          <a:p>
            <a:r>
              <a:rPr lang="zh-CN" altLang="en-US" dirty="0"/>
              <a:t>我们要求的就是没有任何一行一列出现三个炮的方案数</a:t>
            </a:r>
            <a:endParaRPr lang="en-US" altLang="zh-CN" dirty="0"/>
          </a:p>
          <a:p>
            <a:r>
              <a:rPr lang="zh-CN" altLang="en-US" dirty="0"/>
              <a:t>考虑一行一行的</a:t>
            </a:r>
            <a:r>
              <a:rPr lang="en-US" altLang="zh-CN" dirty="0"/>
              <a:t>DP</a:t>
            </a:r>
            <a:r>
              <a:rPr lang="zh-CN" altLang="en-US" dirty="0"/>
              <a:t>，枚举当前行放了几个炮，放在哪里</a:t>
            </a:r>
            <a:endParaRPr lang="en-US" altLang="zh-CN" dirty="0"/>
          </a:p>
          <a:p>
            <a:r>
              <a:rPr lang="zh-CN" altLang="en-US" dirty="0"/>
              <a:t>我们还需要知道，有几列已经放了一个炮，有几列还没放炮（或者放了两个）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DP</a:t>
            </a:r>
            <a:r>
              <a:rPr lang="zh-CN" altLang="en-US" dirty="0"/>
              <a:t>就行了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40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D92D-D250-4D0E-A72D-857C1296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加法原理和乘法原理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87720-6B42-43CC-9702-B95A4B52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zh-CN" altLang="en-US" dirty="0"/>
              <a:t>大家都会</a:t>
            </a:r>
            <a:endParaRPr lang="en-US" altLang="zh-CN" dirty="0"/>
          </a:p>
          <a:p>
            <a:r>
              <a:rPr lang="zh-CN" altLang="en-US" dirty="0"/>
              <a:t>没啥好讲的</a:t>
            </a:r>
          </a:p>
        </p:txBody>
      </p:sp>
    </p:spTree>
    <p:extLst>
      <p:ext uri="{BB962C8B-B14F-4D97-AF65-F5344CB8AC3E}">
        <p14:creationId xmlns:p14="http://schemas.microsoft.com/office/powerpoint/2010/main" val="14697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9532-1C3B-4F6F-8D07-E869BE0D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13D1A-A5CE-429A-8F81-78F9CDCF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，表示的是前</a:t>
            </a:r>
            <a:r>
              <a:rPr lang="en-US" altLang="zh-CN" dirty="0" err="1"/>
              <a:t>i</a:t>
            </a:r>
            <a:r>
              <a:rPr lang="zh-CN" altLang="en-US" dirty="0"/>
              <a:t>行，其中</a:t>
            </a:r>
            <a:r>
              <a:rPr lang="en-US" altLang="zh-CN" dirty="0"/>
              <a:t>j</a:t>
            </a:r>
            <a:r>
              <a:rPr lang="zh-CN" altLang="en-US" dirty="0"/>
              <a:t>列有</a:t>
            </a:r>
            <a:r>
              <a:rPr lang="en-US" altLang="zh-CN" dirty="0"/>
              <a:t>1</a:t>
            </a:r>
            <a:r>
              <a:rPr lang="zh-CN" altLang="en-US" dirty="0"/>
              <a:t>个棋子，</a:t>
            </a:r>
            <a:r>
              <a:rPr lang="en-US" altLang="zh-CN" dirty="0"/>
              <a:t>k</a:t>
            </a:r>
            <a:r>
              <a:rPr lang="zh-CN" altLang="en-US" dirty="0"/>
              <a:t>列有</a:t>
            </a:r>
            <a:r>
              <a:rPr lang="en-US" altLang="zh-CN" dirty="0"/>
              <a:t>2</a:t>
            </a:r>
            <a:r>
              <a:rPr lang="zh-CN" altLang="en-US" dirty="0"/>
              <a:t>个棋子的总方案数。</a:t>
            </a:r>
            <a:endParaRPr lang="en-US" altLang="zh-CN" dirty="0"/>
          </a:p>
          <a:p>
            <a:r>
              <a:rPr lang="zh-CN" altLang="en-US" dirty="0"/>
              <a:t>转移有三种：</a:t>
            </a:r>
            <a:endParaRPr lang="en-US" altLang="zh-CN" dirty="0"/>
          </a:p>
          <a:p>
            <a:r>
              <a:rPr lang="zh-CN" altLang="en-US" dirty="0"/>
              <a:t>在第</a:t>
            </a:r>
            <a:r>
              <a:rPr lang="en-US" altLang="zh-CN" dirty="0" err="1"/>
              <a:t>i</a:t>
            </a:r>
            <a:r>
              <a:rPr lang="zh-CN" altLang="en-US" dirty="0"/>
              <a:t>行不放棋子。</a:t>
            </a:r>
          </a:p>
          <a:p>
            <a:r>
              <a:rPr lang="zh-CN" altLang="en-US" dirty="0"/>
              <a:t>在第</a:t>
            </a:r>
            <a:r>
              <a:rPr lang="en-US" altLang="zh-CN" dirty="0" err="1"/>
              <a:t>i</a:t>
            </a:r>
            <a:r>
              <a:rPr lang="zh-CN" altLang="en-US" dirty="0"/>
              <a:t>行放</a:t>
            </a:r>
            <a:r>
              <a:rPr lang="en-US" altLang="zh-CN" dirty="0"/>
              <a:t>1</a:t>
            </a:r>
            <a:r>
              <a:rPr lang="zh-CN" altLang="en-US" dirty="0"/>
              <a:t>个棋子。</a:t>
            </a:r>
          </a:p>
          <a:p>
            <a:r>
              <a:rPr lang="zh-CN" altLang="en-US" dirty="0"/>
              <a:t>在第</a:t>
            </a:r>
            <a:r>
              <a:rPr lang="en-US" altLang="zh-CN" dirty="0" err="1"/>
              <a:t>i</a:t>
            </a:r>
            <a:r>
              <a:rPr lang="zh-CN" altLang="en-US" dirty="0"/>
              <a:t>行放</a:t>
            </a:r>
            <a:r>
              <a:rPr lang="en-US" altLang="zh-CN" dirty="0"/>
              <a:t>2</a:t>
            </a:r>
            <a:r>
              <a:rPr lang="zh-CN" altLang="en-US" dirty="0"/>
              <a:t>个棋子。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2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09532-1C3B-4F6F-8D07-E869BE0D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713D1A-A5CE-429A-8F81-78F9CDCFE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1937875"/>
                <a:ext cx="9083258" cy="47731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不放棋子，即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个棋子，又分两种情况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放在有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个棋子的列上，</a:t>
                </a:r>
                <a:r>
                  <a:rPr lang="en-US" altLang="zh-CN" dirty="0"/>
                  <a:t>j+1</a:t>
                </a:r>
                <a:r>
                  <a:rPr lang="zh-CN" altLang="en-US" dirty="0"/>
                  <a:t>列都可以放。即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−1]∗(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放在没有棋子的列上，</a:t>
                </a:r>
                <a:r>
                  <a:rPr lang="en-US" altLang="zh-CN" dirty="0"/>
                  <a:t>m−(j−1)−k</a:t>
                </a:r>
                <a:r>
                  <a:rPr lang="zh-CN" altLang="en-US" dirty="0"/>
                  <a:t>列都可放。即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]∗(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放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个棋子，分三种情况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个都放在没有棋子的列上。即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−2][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个都放在有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个棋子的列上。即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+2][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−2]∗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个放在没有棋子的列上，另一个放在有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个棋子的列上。即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]+=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−1]∗(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713D1A-A5CE-429A-8F81-78F9CDCFE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1937875"/>
                <a:ext cx="9083258" cy="4773168"/>
              </a:xfrm>
              <a:blipFill>
                <a:blip r:embed="rId3"/>
                <a:stretch>
                  <a:fillRect l="-1208" t="-1788" b="-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01C5C-5C74-4A1D-89FE-58E1445C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</a:t>
            </a:r>
            <a:r>
              <a:rPr lang="zh-CN" altLang="en-US" dirty="0"/>
              <a:t> </a:t>
            </a:r>
            <a:r>
              <a:rPr lang="en-US" altLang="zh-CN" dirty="0"/>
              <a:t>2908 </a:t>
            </a:r>
            <a:r>
              <a:rPr lang="en-US" altLang="zh-CN" b="1" dirty="0"/>
              <a:t>[JSOI2011]</a:t>
            </a:r>
            <a:r>
              <a:rPr lang="zh-CN" altLang="en-US" b="1" dirty="0"/>
              <a:t>分特产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6B0C9-F9B5-4F1A-9A60-3C428055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直接做似乎并不好做，我们考虑使用容斥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个人，分</a:t>
            </a:r>
            <a:r>
              <a:rPr lang="en-US" altLang="zh-CN" dirty="0"/>
              <a:t>m</a:t>
            </a:r>
            <a:r>
              <a:rPr lang="zh-CN" altLang="en-US" dirty="0"/>
              <a:t>种特产，每种特产</a:t>
            </a:r>
            <a:r>
              <a:rPr lang="en-US" altLang="zh-CN" dirty="0" err="1"/>
              <a:t>ai</a:t>
            </a:r>
            <a:r>
              <a:rPr lang="zh-CN" altLang="en-US" dirty="0"/>
              <a:t>个，要求每个人都至少有一样特产，求方案数。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30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01C5C-5C74-4A1D-89FE-58E1445C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[JSOI2011]</a:t>
            </a:r>
            <a:r>
              <a:rPr lang="zh-CN" altLang="en-US" b="1" dirty="0"/>
              <a:t>分特产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6B0C9-F9B5-4F1A-9A60-3C428055B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直接做似乎并不好做，我们考虑使用容斥</a:t>
                </a:r>
                <a:endParaRPr lang="en-US" altLang="zh-CN" dirty="0"/>
              </a:p>
              <a:p>
                <a:r>
                  <a:rPr lang="zh-CN" altLang="en-US" dirty="0"/>
                  <a:t>对于这种题，要求每个人都必须有，这个约束往往非常烦人，用容斥可以去掉这类约束</a:t>
                </a:r>
                <a:endParaRPr lang="en-US" altLang="zh-CN" dirty="0"/>
              </a:p>
              <a:p>
                <a:r>
                  <a:rPr lang="zh-CN" altLang="en-US" dirty="0"/>
                  <a:t>对于某一类物品，有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个的分法，不要求每人都有的方案数：</a:t>
                </a:r>
                <a:endParaRPr lang="en-US" altLang="zh-CN" dirty="0"/>
              </a:p>
              <a:p>
                <a:r>
                  <a:rPr lang="zh-CN" altLang="en-US" dirty="0"/>
                  <a:t>利用隔板法：</a:t>
                </a:r>
                <a:endParaRPr lang="en-US" altLang="zh-CN" dirty="0"/>
              </a:p>
              <a:p>
                <a:r>
                  <a:rPr lang="zh-CN" altLang="en-US" dirty="0"/>
                  <a:t>将</a:t>
                </a:r>
                <a:r>
                  <a:rPr lang="en-US" altLang="zh-CN" dirty="0" err="1"/>
                  <a:t>n+k</a:t>
                </a:r>
                <a:r>
                  <a:rPr lang="zh-CN" altLang="en-US" dirty="0"/>
                  <a:t>个物品分成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分；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种物品利用乘法原理（不需要每个人都分到）就是：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6B0C9-F9B5-4F1A-9A60-3C428055B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 r="-100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6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01C5C-5C74-4A1D-89FE-58E1445C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[JSOI2011]</a:t>
            </a:r>
            <a:r>
              <a:rPr lang="zh-CN" altLang="en-US" b="1" dirty="0"/>
              <a:t>分特产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6B0C9-F9B5-4F1A-9A60-3C428055B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考虑到每个人都需要分到特产：</a:t>
                </a:r>
                <a:endParaRPr lang="en-US" altLang="zh-CN" dirty="0"/>
              </a:p>
              <a:p>
                <a:r>
                  <a:rPr lang="zh-CN" altLang="en-US" dirty="0"/>
                  <a:t>分到特产的方案数−有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个没分到特产的方案数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个没分到特产的方案数−</a:t>
                </a:r>
                <a:r>
                  <a:rPr lang="en-US" altLang="zh-CN" dirty="0"/>
                  <a:t>...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800" i="1" dirty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sz="4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4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4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4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4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4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4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nary>
                      <m:naryPr>
                        <m:chr m:val="∏"/>
                        <m:ctrlPr>
                          <a:rPr lang="zh-CN" alt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48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4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6B0C9-F9B5-4F1A-9A60-3C428055B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399B8-D270-4527-96F3-5D80D77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简单概率和期望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48558-78D3-4380-871D-FC7A943C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相信大家都知道概率是什么</a:t>
            </a:r>
            <a:endParaRPr lang="en-US" altLang="zh-CN" dirty="0"/>
          </a:p>
          <a:p>
            <a:r>
              <a:rPr lang="zh-CN" altLang="en-US" dirty="0"/>
              <a:t>但是并不是每个人都知道期望是什么</a:t>
            </a:r>
            <a:endParaRPr lang="en-US" altLang="zh-CN" dirty="0"/>
          </a:p>
          <a:p>
            <a:r>
              <a:rPr lang="zh-CN" altLang="en-US" dirty="0"/>
              <a:t>期望比较像加权平均值，就是概率乘以权值然后求和</a:t>
            </a:r>
            <a:endParaRPr lang="en-US" altLang="zh-CN" dirty="0"/>
          </a:p>
          <a:p>
            <a:r>
              <a:rPr lang="zh-CN" altLang="en-US" dirty="0"/>
              <a:t>下面举个例子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3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99E1-723C-414E-ACFB-70B77D9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简单概率和期望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C365D-2FB5-4B9F-9D2A-B4522AE1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算概率一般就两种方法</a:t>
            </a:r>
            <a:endParaRPr lang="en-US" altLang="zh-CN" dirty="0"/>
          </a:p>
          <a:p>
            <a:r>
              <a:rPr lang="zh-CN" altLang="en-US" dirty="0"/>
              <a:t>第一种是直接算，比如用</a:t>
            </a:r>
            <a:r>
              <a:rPr lang="en-US" altLang="zh-CN" dirty="0"/>
              <a:t>F(x)</a:t>
            </a:r>
            <a:r>
              <a:rPr lang="zh-CN" altLang="en-US" dirty="0"/>
              <a:t>表示状态为</a:t>
            </a:r>
            <a:r>
              <a:rPr lang="en-US" altLang="zh-CN" dirty="0"/>
              <a:t>x</a:t>
            </a:r>
            <a:r>
              <a:rPr lang="zh-CN" altLang="en-US" dirty="0"/>
              <a:t>的时候的概率</a:t>
            </a:r>
            <a:endParaRPr lang="en-US" altLang="zh-CN" dirty="0"/>
          </a:p>
          <a:p>
            <a:r>
              <a:rPr lang="zh-CN" altLang="en-US" dirty="0"/>
              <a:t>第二种是转化为计数问题，算出符合条件的方案数，除以总方案数得到概率</a:t>
            </a:r>
            <a:endParaRPr lang="en-US" altLang="zh-CN" dirty="0"/>
          </a:p>
          <a:p>
            <a:r>
              <a:rPr lang="zh-CN" altLang="en-US" dirty="0"/>
              <a:t>但是算期望有三种方法</a:t>
            </a:r>
            <a:endParaRPr lang="en-US" altLang="zh-CN" dirty="0"/>
          </a:p>
          <a:p>
            <a:r>
              <a:rPr lang="zh-CN" altLang="en-US" dirty="0"/>
              <a:t>第一种是直接算，比如用</a:t>
            </a:r>
            <a:r>
              <a:rPr lang="en-US" altLang="zh-CN" dirty="0"/>
              <a:t>F(x)</a:t>
            </a:r>
            <a:r>
              <a:rPr lang="zh-CN" altLang="en-US" dirty="0"/>
              <a:t>表示状态为</a:t>
            </a:r>
            <a:r>
              <a:rPr lang="en-US" altLang="zh-CN" dirty="0"/>
              <a:t>x</a:t>
            </a:r>
            <a:r>
              <a:rPr lang="zh-CN" altLang="en-US" dirty="0"/>
              <a:t>的时候的期望</a:t>
            </a:r>
            <a:endParaRPr lang="en-US" altLang="zh-CN" dirty="0"/>
          </a:p>
          <a:p>
            <a:r>
              <a:rPr lang="zh-CN" altLang="en-US" dirty="0"/>
              <a:t>第二种是转化为计数问题，算出所有方案的价值和，除以总方案数得到期望</a:t>
            </a:r>
            <a:endParaRPr lang="en-US" altLang="zh-CN" dirty="0"/>
          </a:p>
          <a:p>
            <a:r>
              <a:rPr lang="zh-CN" altLang="en-US" dirty="0"/>
              <a:t>其实就是在算平均数。。。</a:t>
            </a:r>
            <a:endParaRPr lang="en-US" altLang="zh-CN" dirty="0"/>
          </a:p>
          <a:p>
            <a:r>
              <a:rPr lang="zh-CN" altLang="en-US" dirty="0"/>
              <a:t>第三种，期望的线性性质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4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E493-A617-4741-BEEB-A728AB8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1735: </a:t>
            </a:r>
            <a:r>
              <a:rPr lang="zh-CN" altLang="en-US" dirty="0"/>
              <a:t>「</a:t>
            </a:r>
            <a:r>
              <a:rPr lang="en-US" altLang="zh-CN" dirty="0"/>
              <a:t>NOIP2016</a:t>
            </a:r>
            <a:r>
              <a:rPr lang="zh-CN" altLang="en-US" dirty="0"/>
              <a:t>」换教室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5E135-8490-4969-9C66-FEE555FA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最短路是用来吓唬人的，跑个</a:t>
            </a:r>
            <a:r>
              <a:rPr lang="en-US" altLang="zh-CN" dirty="0" err="1"/>
              <a:t>floyd</a:t>
            </a:r>
            <a:r>
              <a:rPr lang="zh-CN" altLang="en-US" dirty="0"/>
              <a:t>就没了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m&lt;=2</a:t>
            </a:r>
            <a:r>
              <a:rPr lang="zh-CN" altLang="en-US" dirty="0"/>
              <a:t>怎么做，有</a:t>
            </a:r>
            <a:r>
              <a:rPr lang="en-US" altLang="zh-CN" dirty="0"/>
              <a:t>76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枚举申请了哪两个，用样例解释中的方法算出期望，然后取个</a:t>
            </a:r>
            <a:r>
              <a:rPr lang="en-US" altLang="zh-CN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9597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E493-A617-4741-BEEB-A728AB8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1735: </a:t>
            </a:r>
            <a:r>
              <a:rPr lang="zh-CN" altLang="en-US" dirty="0"/>
              <a:t>「</a:t>
            </a:r>
            <a:r>
              <a:rPr lang="en-US" altLang="zh-CN" dirty="0"/>
              <a:t>NOIP2016</a:t>
            </a:r>
            <a:r>
              <a:rPr lang="zh-CN" altLang="en-US" dirty="0"/>
              <a:t>」换教室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5E135-8490-4969-9C66-FEE555FA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考虑满分做法</a:t>
            </a:r>
            <a:endParaRPr lang="en-US" altLang="zh-CN" dirty="0"/>
          </a:p>
          <a:p>
            <a:r>
              <a:rPr lang="zh-CN" altLang="en-US" dirty="0"/>
              <a:t>利用期望的线性性质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、设</a:t>
            </a:r>
            <a:r>
              <a:rPr lang="en-US" altLang="zh-CN" dirty="0"/>
              <a:t>X</a:t>
            </a:r>
            <a:r>
              <a:rPr lang="zh-CN" altLang="en-US" dirty="0"/>
              <a:t>是随机变量，</a:t>
            </a:r>
            <a:r>
              <a:rPr lang="en-US" altLang="zh-CN" dirty="0"/>
              <a:t>C</a:t>
            </a:r>
            <a:r>
              <a:rPr lang="zh-CN" altLang="en-US" dirty="0"/>
              <a:t>是常数，则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CX</a:t>
            </a:r>
            <a:r>
              <a:rPr lang="zh-CN" altLang="en-US" dirty="0"/>
              <a:t>）</a:t>
            </a:r>
            <a:r>
              <a:rPr lang="en-US" altLang="zh-CN" dirty="0"/>
              <a:t>=CE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、设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是任意两个随机变量，则有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X+Y</a:t>
            </a:r>
            <a:r>
              <a:rPr lang="zh-CN" altLang="en-US" dirty="0"/>
              <a:t>）</a:t>
            </a:r>
            <a:r>
              <a:rPr lang="en-US" altLang="zh-CN" dirty="0"/>
              <a:t>=E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+E</a:t>
            </a:r>
            <a:r>
              <a:rPr lang="zh-CN" altLang="en-US" dirty="0"/>
              <a:t>（</a:t>
            </a:r>
            <a:r>
              <a:rPr lang="en-US" altLang="zh-CN" dirty="0"/>
              <a:t>Y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、设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是相互独立的随机变量，则有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XY</a:t>
            </a:r>
            <a:r>
              <a:rPr lang="zh-CN" altLang="en-US" dirty="0"/>
              <a:t>）</a:t>
            </a:r>
            <a:r>
              <a:rPr lang="en-US" altLang="zh-CN" dirty="0"/>
              <a:t>=E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Y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、设</a:t>
            </a:r>
            <a:r>
              <a:rPr lang="en-US" altLang="zh-CN" dirty="0"/>
              <a:t>C</a:t>
            </a:r>
            <a:r>
              <a:rPr lang="zh-CN" altLang="en-US" dirty="0"/>
              <a:t>为常数，则</a:t>
            </a:r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=C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5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E493-A617-4741-BEEB-A728AB8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1735: </a:t>
            </a:r>
            <a:r>
              <a:rPr lang="zh-CN" altLang="en-US" dirty="0"/>
              <a:t>「</a:t>
            </a:r>
            <a:r>
              <a:rPr lang="en-US" altLang="zh-CN" dirty="0"/>
              <a:t>NOIP2016</a:t>
            </a:r>
            <a:r>
              <a:rPr lang="zh-CN" altLang="en-US" dirty="0"/>
              <a:t>」换教室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25E135-8490-4969-9C66-FEE555FA7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考虑到某一节课的教室只会影响到最近两段路程，设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 表示前 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 节课，使用了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 次申请交换，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zh-CN" altLang="en-US" dirty="0"/>
                  <a:t> 表示第 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 次是否申请交换的最小期望。</a:t>
                </a:r>
                <a:endParaRPr lang="en-US" altLang="zh-CN" dirty="0"/>
              </a:p>
              <a:p>
                <a:r>
                  <a:rPr lang="zh-CN" altLang="en-US" dirty="0"/>
                  <a:t>首先考虑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dirty="0"/>
                  <a:t> 的转移。上一次可以申请，也可以不申请，取较小值：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25E135-8490-4969-9C66-FEE555FA7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2121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34" y="3628208"/>
            <a:ext cx="7457358" cy="14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5A2B9-CD53-43D6-AFD6-7928906B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容斥和补集转换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026A5-44CC-4C26-9C96-23BC99EB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大家都会</a:t>
            </a:r>
            <a:endParaRPr lang="en-US" altLang="zh-CN" dirty="0"/>
          </a:p>
          <a:p>
            <a:r>
              <a:rPr lang="zh-CN" altLang="en-US" dirty="0"/>
              <a:t>没啥好讲的</a:t>
            </a:r>
          </a:p>
        </p:txBody>
      </p:sp>
    </p:spTree>
    <p:extLst>
      <p:ext uri="{BB962C8B-B14F-4D97-AF65-F5344CB8AC3E}">
        <p14:creationId xmlns:p14="http://schemas.microsoft.com/office/powerpoint/2010/main" val="31742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E493-A617-4741-BEEB-A728AB8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1735: </a:t>
            </a:r>
            <a:r>
              <a:rPr lang="zh-CN" altLang="en-US" dirty="0"/>
              <a:t>「</a:t>
            </a:r>
            <a:r>
              <a:rPr lang="en-US" altLang="zh-CN" dirty="0"/>
              <a:t>NOIP2016</a:t>
            </a:r>
            <a:r>
              <a:rPr lang="zh-CN" altLang="en-US" dirty="0"/>
              <a:t>」换教室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25E135-8490-4969-9C66-FEE555FA7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dirty="0"/>
                  <a:t>要复杂些：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边界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25E135-8490-4969-9C66-FEE555FA7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03" y="2892880"/>
            <a:ext cx="9585897" cy="2577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51" y="5726641"/>
            <a:ext cx="2688092" cy="10399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18043" y="6246600"/>
            <a:ext cx="43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https://oi.men.ci/noip2016-classroom/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4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期望线性</a:t>
            </a:r>
            <a:r>
              <a:rPr lang="zh-CN" altLang="en-US" dirty="0"/>
              <a:t>题目列表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https://blog.csdn.net/umbrella__/article/details/80628847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892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C3051B-1B00-4A17-A83D-C3C377D13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4472-CD58-46C6-8CD7-B8009B7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容斥和补集转换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E6517-ECD2-4EC9-B8A0-4C9EFF33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还是要说两句的</a:t>
            </a:r>
            <a:endParaRPr lang="en-US" altLang="zh-CN" dirty="0"/>
          </a:p>
          <a:p>
            <a:r>
              <a:rPr lang="zh-CN" altLang="en-US" dirty="0"/>
              <a:t>补集转换的意思就是，我们现在需要求出满足条件</a:t>
            </a:r>
            <a:r>
              <a:rPr lang="en-US" altLang="zh-CN" dirty="0"/>
              <a:t>S</a:t>
            </a:r>
            <a:r>
              <a:rPr lang="zh-CN" altLang="en-US" dirty="0"/>
              <a:t>的方案数，但是这个东西不好求</a:t>
            </a:r>
            <a:endParaRPr lang="en-US" altLang="zh-CN" dirty="0"/>
          </a:p>
          <a:p>
            <a:r>
              <a:rPr lang="zh-CN" altLang="en-US" dirty="0"/>
              <a:t>那么我们就求出不满足条件</a:t>
            </a:r>
            <a:r>
              <a:rPr lang="en-US" altLang="zh-CN" dirty="0"/>
              <a:t>S</a:t>
            </a:r>
            <a:r>
              <a:rPr lang="zh-CN" altLang="en-US" dirty="0"/>
              <a:t>的方案数，然后用总情况数减去这个，就得到了答案</a:t>
            </a:r>
            <a:endParaRPr lang="en-US" altLang="zh-CN" dirty="0"/>
          </a:p>
          <a:p>
            <a:r>
              <a:rPr lang="zh-CN" altLang="en-US" dirty="0"/>
              <a:t>容斥的意思就是，算出所有的，减去重复的，加上遗漏的</a:t>
            </a:r>
            <a:endParaRPr lang="en-US" altLang="zh-CN" dirty="0"/>
          </a:p>
          <a:p>
            <a:r>
              <a:rPr lang="zh-CN" altLang="en-US" dirty="0"/>
              <a:t>接下来看几道小水题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4931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98C9-69F7-4F88-ACE5-AED04398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FZOJ2686: 【HNOI2008】</a:t>
            </a:r>
            <a:r>
              <a:rPr lang="zh-CN" altLang="en-US" dirty="0"/>
              <a:t>越狱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43E8-F5B2-4ACB-923F-107972CC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800665"/>
            <a:ext cx="9720073" cy="47056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Description</a:t>
            </a:r>
          </a:p>
          <a:p>
            <a:r>
              <a:rPr lang="zh-CN" altLang="en-US" dirty="0"/>
              <a:t>　　监狱有连续编号为</a:t>
            </a:r>
            <a:r>
              <a:rPr lang="en-US" altLang="zh-CN" dirty="0"/>
              <a:t>1...N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个房间，每个房间关押一个犯人，有</a:t>
            </a:r>
            <a:r>
              <a:rPr lang="en-US" altLang="zh-CN" dirty="0"/>
              <a:t>M</a:t>
            </a:r>
            <a:r>
              <a:rPr lang="zh-CN" altLang="en-US" dirty="0"/>
              <a:t>种宗教，每个犯人可能信仰其中一种。如果</a:t>
            </a:r>
            <a:br>
              <a:rPr lang="zh-CN" altLang="en-US" dirty="0"/>
            </a:br>
            <a:r>
              <a:rPr lang="zh-CN" altLang="en-US" dirty="0"/>
              <a:t>相邻房间的犯人的宗教相同，就可能发生越狱，求有多少种状态可能发生越狱</a:t>
            </a:r>
          </a:p>
          <a:p>
            <a:r>
              <a:rPr lang="en-US" altLang="zh-CN" b="1" dirty="0"/>
              <a:t>Input</a:t>
            </a:r>
          </a:p>
          <a:p>
            <a:r>
              <a:rPr lang="zh-CN" altLang="en-US" dirty="0"/>
              <a:t>　　输入两个整数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N.1&lt;=M&lt;=10^8,1&lt;=N&lt;=10^12</a:t>
            </a:r>
          </a:p>
          <a:p>
            <a:r>
              <a:rPr lang="en-US" altLang="zh-CN" b="1" dirty="0"/>
              <a:t>Output</a:t>
            </a:r>
          </a:p>
          <a:p>
            <a:r>
              <a:rPr lang="zh-CN" altLang="en-US" dirty="0"/>
              <a:t>　　可能越狱的状态数，模</a:t>
            </a:r>
            <a:r>
              <a:rPr lang="en-US" altLang="zh-CN" dirty="0"/>
              <a:t>100003</a:t>
            </a:r>
            <a:r>
              <a:rPr lang="zh-CN" altLang="en-US" dirty="0"/>
              <a:t>取余</a:t>
            </a:r>
          </a:p>
          <a:p>
            <a:r>
              <a:rPr lang="en-US" altLang="zh-CN" b="1" dirty="0"/>
              <a:t>Sample Input</a:t>
            </a:r>
          </a:p>
          <a:p>
            <a:r>
              <a:rPr lang="en-US" altLang="zh-CN" dirty="0"/>
              <a:t>2 3</a:t>
            </a:r>
          </a:p>
          <a:p>
            <a:r>
              <a:rPr lang="en-US" altLang="zh-CN" b="1" dirty="0"/>
              <a:t>Sample Output</a:t>
            </a:r>
          </a:p>
          <a:p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07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98C9-69F7-4F88-ACE5-AED04398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43E8-F5B2-4ACB-923F-107972CC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用我们刚刚讲的补集转换的方法</a:t>
            </a:r>
            <a:endParaRPr lang="en-US" altLang="zh-CN" dirty="0"/>
          </a:p>
          <a:p>
            <a:r>
              <a:rPr lang="zh-CN" altLang="en-US" dirty="0"/>
              <a:t>总情况数量为</a:t>
            </a:r>
            <a:r>
              <a:rPr lang="en-US" altLang="zh-CN" dirty="0"/>
              <a:t>M^N</a:t>
            </a:r>
          </a:p>
          <a:p>
            <a:r>
              <a:rPr lang="zh-CN" altLang="en-US" dirty="0"/>
              <a:t>不会发生越狱的方案数显然为</a:t>
            </a:r>
            <a:r>
              <a:rPr lang="en-US" altLang="zh-CN" dirty="0"/>
              <a:t>M*(M-1)^(N-1)</a:t>
            </a:r>
          </a:p>
          <a:p>
            <a:r>
              <a:rPr lang="zh-CN" altLang="en-US" dirty="0"/>
              <a:t>减一下就好了</a:t>
            </a:r>
            <a:endParaRPr lang="en-US" altLang="zh-CN" dirty="0"/>
          </a:p>
          <a:p>
            <a:r>
              <a:rPr lang="zh-CN" altLang="en-US" dirty="0"/>
              <a:t>在做一道计数题没思路的时候，一定要试一试补集转换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ECF4-980D-440D-8412-7AFAC167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fzoj3366</a:t>
            </a:r>
            <a:r>
              <a:rPr lang="zh-CN" altLang="en-US" b="1" dirty="0"/>
              <a:t>「</a:t>
            </a:r>
            <a:r>
              <a:rPr lang="en-US" altLang="zh-CN" b="1" dirty="0"/>
              <a:t>THUPC 2018</a:t>
            </a:r>
            <a:r>
              <a:rPr lang="zh-CN" altLang="en-US" b="1" dirty="0"/>
              <a:t>」蛋糕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A50AD7-2C05-42A4-B749-C765106C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DD14C-14B8-46FD-A4F9-2B00A9F9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7" y="2286000"/>
            <a:ext cx="11933380" cy="25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742</TotalTime>
  <Words>3838</Words>
  <Application>Microsoft Office PowerPoint</Application>
  <PresentationFormat>宽屏</PresentationFormat>
  <Paragraphs>332</Paragraphs>
  <Slides>52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等线</vt:lpstr>
      <vt:lpstr>华文仿宋</vt:lpstr>
      <vt:lpstr>Cambria Math</vt:lpstr>
      <vt:lpstr>Tw Cen MT</vt:lpstr>
      <vt:lpstr>Tw Cen MT Condensed</vt:lpstr>
      <vt:lpstr>Wingdings 3</vt:lpstr>
      <vt:lpstr>积分</vt:lpstr>
      <vt:lpstr>组合计数</vt:lpstr>
      <vt:lpstr>计数</vt:lpstr>
      <vt:lpstr>讲些什么</vt:lpstr>
      <vt:lpstr>加法原理和乘法原理</vt:lpstr>
      <vt:lpstr>容斥和补集转换</vt:lpstr>
      <vt:lpstr>容斥和补集转换</vt:lpstr>
      <vt:lpstr>FZOJ2686: 【HNOI2008】越狱</vt:lpstr>
      <vt:lpstr>easy</vt:lpstr>
      <vt:lpstr>fzoj3366「THUPC 2018」蛋糕</vt:lpstr>
      <vt:lpstr>Normal 「THUPC 2018」蛋糕</vt:lpstr>
      <vt:lpstr>normal</vt:lpstr>
      <vt:lpstr>Normal FZOJ 1264联合权值</vt:lpstr>
      <vt:lpstr>normal</vt:lpstr>
      <vt:lpstr>cont’d</vt:lpstr>
      <vt:lpstr>抽屉原理（鸽巢原理）</vt:lpstr>
      <vt:lpstr>抽屉原理</vt:lpstr>
      <vt:lpstr>normal</vt:lpstr>
      <vt:lpstr>cont’d</vt:lpstr>
      <vt:lpstr>组合数</vt:lpstr>
      <vt:lpstr>normal</vt:lpstr>
      <vt:lpstr>normal</vt:lpstr>
      <vt:lpstr>cont’d</vt:lpstr>
      <vt:lpstr>FZOJ 3367组合数问题 2</vt:lpstr>
      <vt:lpstr>Cont’d</vt:lpstr>
      <vt:lpstr>Cont’d</vt:lpstr>
      <vt:lpstr>题外话</vt:lpstr>
      <vt:lpstr>常见组合计数模型</vt:lpstr>
      <vt:lpstr>两种常见递推数列</vt:lpstr>
      <vt:lpstr>fib数</vt:lpstr>
      <vt:lpstr>fib数</vt:lpstr>
      <vt:lpstr>catalan数</vt:lpstr>
      <vt:lpstr>catalan数</vt:lpstr>
      <vt:lpstr>Catalan数</vt:lpstr>
      <vt:lpstr>catalan数</vt:lpstr>
      <vt:lpstr>catalan数</vt:lpstr>
      <vt:lpstr>catalan数</vt:lpstr>
      <vt:lpstr>dp计数</vt:lpstr>
      <vt:lpstr>FZOJ 3368: [SCOI2005]扫雷Mine</vt:lpstr>
      <vt:lpstr>FZOJ 3220 [AHOI2009]中国象棋</vt:lpstr>
      <vt:lpstr>Cont’d</vt:lpstr>
      <vt:lpstr>Cont’d</vt:lpstr>
      <vt:lpstr>FZOJ 2908 [JSOI2011]分特产</vt:lpstr>
      <vt:lpstr> [JSOI2011]分特产</vt:lpstr>
      <vt:lpstr> [JSOI2011]分特产</vt:lpstr>
      <vt:lpstr>简单概率和期望</vt:lpstr>
      <vt:lpstr>简单概率和期望</vt:lpstr>
      <vt:lpstr>FZOJ 1735: 「NOIP2016」换教室</vt:lpstr>
      <vt:lpstr>FZOJ 1735: 「NOIP2016」换教室</vt:lpstr>
      <vt:lpstr>FZOJ 1735: 「NOIP2016」换教室</vt:lpstr>
      <vt:lpstr>FZOJ 1735: 「NOIP2016」换教室</vt:lpstr>
      <vt:lpstr>期望线性题目列表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</dc:title>
  <dc:creator>良谕孟</dc:creator>
  <cp:lastModifiedBy>潘 玉斌</cp:lastModifiedBy>
  <cp:revision>339</cp:revision>
  <dcterms:created xsi:type="dcterms:W3CDTF">2018-08-03T03:07:38Z</dcterms:created>
  <dcterms:modified xsi:type="dcterms:W3CDTF">2019-10-02T12:18:45Z</dcterms:modified>
</cp:coreProperties>
</file>