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4" r:id="rId22"/>
    <p:sldId id="275" r:id="rId23"/>
    <p:sldId id="277" r:id="rId24"/>
    <p:sldId id="278" r:id="rId25"/>
    <p:sldId id="279" r:id="rId26"/>
    <p:sldId id="282" r:id="rId27"/>
    <p:sldId id="283" r:id="rId28"/>
    <p:sldId id="285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66294279_p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605" y="-62865"/>
            <a:ext cx="12256770" cy="69475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656205" y="2287270"/>
            <a:ext cx="68802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树形结构转线性结构</a:t>
            </a:r>
            <a:endParaRPr lang="zh-CN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副标题 5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2540"/>
            <a:ext cx="10657840" cy="524573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2400"/>
              <a:t>给定一棵大小为 n 的有根点权树,支持以下操作: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　　• 换根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　　• 修改点权 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　• 查询子树最小值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Input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第一行两个整数 n, Q ,分别表示树的大小和操作数。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接下来n行,每行两个整数f,v,第i+1行的两个数表示点i的父亲和点i的权。保证f &lt; i。如果f = 0,那么i为根。输入数据保证只有i = 1时,f = 0。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接下来 m 行,为以下格式中的一种: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　　• V x y 表示把点x的权改为y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　　• E x 表示把有根树的根改为点 x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　　• Q x 表示查询点 x 的子树最小值  </a:t>
            </a:r>
            <a:endParaRPr lang="zh-CN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例题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50595" y="1654175"/>
            <a:ext cx="22707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Sample Input</a:t>
            </a:r>
            <a:endParaRPr lang="zh-CN" altLang="en-US" sz="2400"/>
          </a:p>
          <a:p>
            <a:r>
              <a:rPr lang="zh-CN" altLang="en-US" sz="2400"/>
              <a:t>3 7</a:t>
            </a:r>
            <a:endParaRPr lang="zh-CN" altLang="en-US" sz="2400"/>
          </a:p>
          <a:p>
            <a:r>
              <a:rPr lang="zh-CN" altLang="en-US" sz="2400"/>
              <a:t>0 1</a:t>
            </a:r>
            <a:endParaRPr lang="zh-CN" altLang="en-US" sz="2400"/>
          </a:p>
          <a:p>
            <a:r>
              <a:rPr lang="zh-CN" altLang="en-US" sz="2400"/>
              <a:t>1 2</a:t>
            </a:r>
            <a:endParaRPr lang="zh-CN" altLang="en-US" sz="2400"/>
          </a:p>
          <a:p>
            <a:r>
              <a:rPr lang="zh-CN" altLang="en-US" sz="2400"/>
              <a:t>1 3</a:t>
            </a:r>
            <a:endParaRPr lang="zh-CN" altLang="en-US" sz="2400"/>
          </a:p>
          <a:p>
            <a:r>
              <a:rPr lang="zh-CN" altLang="en-US" sz="2400"/>
              <a:t>Q 1</a:t>
            </a:r>
            <a:endParaRPr lang="zh-CN" altLang="en-US" sz="2400"/>
          </a:p>
          <a:p>
            <a:r>
              <a:rPr lang="zh-CN" altLang="en-US" sz="2400"/>
              <a:t>V 1 6</a:t>
            </a:r>
            <a:endParaRPr lang="zh-CN" altLang="en-US" sz="2400"/>
          </a:p>
          <a:p>
            <a:r>
              <a:rPr lang="zh-CN" altLang="en-US" sz="2400"/>
              <a:t>Q 1</a:t>
            </a:r>
            <a:endParaRPr lang="zh-CN" altLang="en-US" sz="2400"/>
          </a:p>
          <a:p>
            <a:r>
              <a:rPr lang="zh-CN" altLang="en-US" sz="2400"/>
              <a:t>V 2 5</a:t>
            </a:r>
            <a:endParaRPr lang="zh-CN" altLang="en-US" sz="2400"/>
          </a:p>
          <a:p>
            <a:r>
              <a:rPr lang="zh-CN" altLang="en-US" sz="2400"/>
              <a:t>Q 1</a:t>
            </a:r>
            <a:endParaRPr lang="zh-CN" altLang="en-US" sz="2400"/>
          </a:p>
          <a:p>
            <a:r>
              <a:rPr lang="zh-CN" altLang="en-US" sz="2400"/>
              <a:t>V 3 4</a:t>
            </a:r>
            <a:endParaRPr lang="zh-CN" altLang="en-US" sz="2400"/>
          </a:p>
          <a:p>
            <a:r>
              <a:rPr lang="zh-CN" altLang="en-US" sz="2400"/>
              <a:t>Q 1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5420995" y="1654175"/>
            <a:ext cx="36188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Sample Output</a:t>
            </a:r>
            <a:endParaRPr lang="zh-CN" altLang="en-US" sz="2400"/>
          </a:p>
          <a:p>
            <a:r>
              <a:rPr lang="zh-CN" altLang="en-US" sz="2400"/>
              <a:t>1</a:t>
            </a:r>
            <a:endParaRPr lang="zh-CN" altLang="en-US" sz="2400"/>
          </a:p>
          <a:p>
            <a:r>
              <a:rPr lang="zh-CN" altLang="en-US" sz="2400"/>
              <a:t>2</a:t>
            </a:r>
            <a:endParaRPr lang="zh-CN" altLang="en-US" sz="2400"/>
          </a:p>
          <a:p>
            <a:r>
              <a:rPr lang="zh-CN" altLang="en-US" sz="2400"/>
              <a:t>3</a:t>
            </a:r>
            <a:endParaRPr lang="zh-CN" altLang="en-US" sz="2400"/>
          </a:p>
          <a:p>
            <a:r>
              <a:rPr lang="zh-CN" altLang="en-US" sz="2400"/>
              <a:t>4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2852420" y="6174740"/>
            <a:ext cx="7508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对于 100% 的数据:n, Q ≤ 10^5。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这题其实画个图就很清晰了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比如给你这样一棵树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0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5755" y="1147445"/>
            <a:ext cx="6856095" cy="61842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3586480"/>
            <a:ext cx="30645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dfs</a:t>
            </a:r>
            <a:r>
              <a:rPr lang="zh-CN" altLang="en-US" sz="2400"/>
              <a:t>序为</a:t>
            </a:r>
            <a:endParaRPr lang="zh-CN" altLang="en-US" sz="2400"/>
          </a:p>
          <a:p>
            <a:r>
              <a:rPr lang="en-US" altLang="zh-CN" sz="2400"/>
              <a:t>1  2  8  10  3  6  7  11  9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38200" y="1825625"/>
            <a:ext cx="72523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如果不考虑换根操作，这题是一道</a:t>
            </a:r>
            <a:r>
              <a:rPr lang="en-US" altLang="zh-CN" sz="2800"/>
              <a:t>dfs</a:t>
            </a:r>
            <a:r>
              <a:rPr lang="zh-CN" altLang="en-US" sz="2800"/>
              <a:t>序裸题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838200" y="3240405"/>
            <a:ext cx="109423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求出</a:t>
            </a:r>
            <a:r>
              <a:rPr lang="en-US" altLang="zh-CN" sz="2800"/>
              <a:t>dfs</a:t>
            </a:r>
            <a:r>
              <a:rPr lang="zh-CN" altLang="en-US" sz="2800"/>
              <a:t>序，然后对这个序列建一棵线段树，支持单点修改</a:t>
            </a:r>
            <a:r>
              <a:rPr lang="en-US" altLang="zh-CN" sz="2800"/>
              <a:t>+</a:t>
            </a:r>
            <a:r>
              <a:rPr lang="zh-CN" altLang="en-US" sz="2800"/>
              <a:t>区间查询最小值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那换根操作呢？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其实换根直接换就行，因为树的相对位置并没有改变，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于是乎</a:t>
            </a:r>
            <a:r>
              <a:rPr lang="en-US" altLang="zh-CN"/>
              <a:t>dfs</a:t>
            </a:r>
            <a:r>
              <a:rPr lang="zh-CN" altLang="en-US"/>
              <a:t>序也不用重新去求，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不过我们要对</a:t>
            </a:r>
            <a:r>
              <a:rPr lang="en-US" altLang="zh-CN"/>
              <a:t>dfs</a:t>
            </a:r>
            <a:r>
              <a:rPr lang="zh-CN" altLang="en-US"/>
              <a:t>序做一些小手脚。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0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4060" y="1824990"/>
            <a:ext cx="6214745" cy="57169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比如刚才给的这棵树，现在我们换</a:t>
            </a:r>
            <a:r>
              <a:rPr lang="en-US" altLang="zh-CN"/>
              <a:t>2</a:t>
            </a:r>
            <a:r>
              <a:rPr lang="zh-CN" altLang="en-US"/>
              <a:t>为根</a:t>
            </a:r>
            <a:endParaRPr lang="zh-CN" altLang="en-US"/>
          </a:p>
        </p:txBody>
      </p:sp>
      <p:pic>
        <p:nvPicPr>
          <p:cNvPr id="4" name="图片 3" descr="0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" y="2308225"/>
            <a:ext cx="5801995" cy="52336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64480" y="3621405"/>
            <a:ext cx="1717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----&gt;</a:t>
            </a:r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0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4590" y="274955"/>
            <a:ext cx="8324215" cy="39636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95325" y="4238625"/>
            <a:ext cx="7336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结合</a:t>
            </a:r>
            <a:r>
              <a:rPr lang="en-US" altLang="zh-CN" sz="2400"/>
              <a:t>dfs</a:t>
            </a:r>
            <a:r>
              <a:rPr lang="zh-CN" altLang="en-US" sz="2400"/>
              <a:t>序来看看有什么发现：</a:t>
            </a:r>
            <a:r>
              <a:rPr lang="en-US" altLang="zh-CN" sz="2400"/>
              <a:t>1  2  8  10  3  6  7  11  9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95325" y="4699000"/>
            <a:ext cx="10772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</a:rPr>
              <a:t>如果我们要查询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</a:rPr>
              <a:t>6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</a:rPr>
              <a:t>子树，会发现：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</a:rPr>
              <a:t>lca(6,2)=1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</a:rPr>
              <a:t>（看左边的图），并且换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</a:rPr>
              <a:t>2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</a:rPr>
              <a:t>为根后对其子树无影响；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5325" y="5097780"/>
            <a:ext cx="105733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</a:rPr>
              <a:t>如果我们要查询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</a:rPr>
              <a:t>1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</a:rPr>
              <a:t>子树，会发现：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</a:rPr>
              <a:t>lca(1,2)=1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</a:rPr>
              <a:t>，并且换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</a:rPr>
              <a:t>2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</a:rPr>
              <a:t>为根后对其子树有影响；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</a:rPr>
              <a:t>当然，查询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</a:rPr>
              <a:t>2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</a:rPr>
              <a:t>子树的话就是查询整棵树。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 sz="20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5325" y="5905500"/>
            <a:ext cx="104178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</a:rPr>
              <a:t>于是我们就找到了方法：</a:t>
            </a:r>
            <a:endParaRPr lang="zh-CN" altLang="en-US" sz="2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</a:rPr>
              <a:t>找到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</a:rPr>
              <a:t>lca(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</a:rPr>
              <a:t>查询子树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</a:rPr>
              <a:t>u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</a:rPr>
              <a:t>，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当前根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</a:rPr>
              <a:t>)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</a:rPr>
              <a:t>，若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</a:rPr>
              <a:t>lca==u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</a:rPr>
              <a:t>，则有影响；否则无影响</a:t>
            </a:r>
            <a:endParaRPr lang="zh-CN" altLang="en-US" sz="2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而要处理这个影响是很简单的，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除了</a:t>
            </a:r>
            <a:r>
              <a:rPr lang="en-US" altLang="zh-CN"/>
              <a:t>u</a:t>
            </a:r>
            <a:r>
              <a:rPr lang="zh-CN" altLang="en-US"/>
              <a:t>到当前根的那棵子树，其余都变成了</a:t>
            </a:r>
            <a:r>
              <a:rPr lang="en-US" altLang="zh-CN"/>
              <a:t>u</a:t>
            </a:r>
            <a:r>
              <a:rPr lang="zh-CN" altLang="en-US"/>
              <a:t>的子树，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那么我们倍增出那棵不属于的子树中最接近</a:t>
            </a:r>
            <a:r>
              <a:rPr lang="en-US" altLang="zh-CN"/>
              <a:t>u</a:t>
            </a:r>
            <a:r>
              <a:rPr lang="zh-CN" altLang="en-US"/>
              <a:t>的节点，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然后统计不包含这棵子树的答案即可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dfs</a:t>
            </a:r>
            <a:r>
              <a:rPr lang="zh-CN" altLang="en-US"/>
              <a:t>序小结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dfs</a:t>
            </a:r>
            <a:r>
              <a:rPr lang="zh-CN" altLang="en-US"/>
              <a:t>序就是处理子树问题的绝对有力的工具，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不过有时可以处理部分链上的问题。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这时我们就会对所求</a:t>
            </a:r>
            <a:r>
              <a:rPr lang="en-US" altLang="zh-CN"/>
              <a:t>dfs</a:t>
            </a:r>
            <a:r>
              <a:rPr lang="zh-CN" altLang="en-US"/>
              <a:t>序进行一点改动，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详情请见</a:t>
            </a:r>
            <a:r>
              <a:rPr lang="en-US" altLang="zh-CN"/>
              <a:t>bzoj4034</a:t>
            </a:r>
            <a:r>
              <a:rPr lang="zh-CN" altLang="en-US"/>
              <a:t>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这里就不赘述了。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67125950_p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1915" y="-45720"/>
            <a:ext cx="12781280" cy="69488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83765" y="996950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来一张图休息一下</a:t>
            </a:r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这节课主要讲两个知识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 dfs</a:t>
            </a:r>
            <a:r>
              <a:rPr lang="zh-CN" altLang="en-US"/>
              <a:t>序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树链剖分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89685" y="3532505"/>
            <a:ext cx="71647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这两个都是将一棵树转变成线性来处理，</a:t>
            </a:r>
            <a:endParaRPr lang="zh-CN" altLang="en-US" sz="2800"/>
          </a:p>
          <a:p>
            <a:r>
              <a:rPr lang="zh-CN" altLang="en-US" sz="2800"/>
              <a:t>说白了，树转序列（数组），就这么简单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289685" y="4921250"/>
            <a:ext cx="63176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其中，</a:t>
            </a:r>
            <a:r>
              <a:rPr lang="en-US" altLang="zh-CN" sz="2800"/>
              <a:t>dfs</a:t>
            </a:r>
            <a:r>
              <a:rPr lang="zh-CN" altLang="en-US" sz="2800"/>
              <a:t>序主要用来处理子树信息，</a:t>
            </a:r>
            <a:endParaRPr lang="zh-CN" altLang="en-US" sz="2800"/>
          </a:p>
          <a:p>
            <a:r>
              <a:rPr lang="zh-CN" altLang="en-US" sz="2800"/>
              <a:t>树链剖分主要用来处理链信息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树链剖分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树链剖分是另一大神器，用来处理各种链上问题。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比如给你一棵树，让你修改某两点之间的点权，求</a:t>
            </a:r>
            <a:r>
              <a:rPr lang="en-US" altLang="zh-CN"/>
              <a:t>u-&gt;v</a:t>
            </a:r>
            <a:r>
              <a:rPr lang="zh-CN" altLang="en-US"/>
              <a:t>的点权和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树链剖分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单纯的模拟是行不通的，</a:t>
            </a:r>
            <a:r>
              <a:rPr lang="en-US" altLang="zh-CN"/>
              <a:t>dfs</a:t>
            </a:r>
            <a:r>
              <a:rPr lang="zh-CN" altLang="en-US"/>
              <a:t>序看起来处理这个问题也比较困难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这时就要上神器了：</a:t>
            </a:r>
            <a:r>
              <a:rPr lang="zh-CN" altLang="en-US" b="1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树链剖分</a:t>
            </a:r>
            <a:endParaRPr lang="zh-CN" altLang="en-US" b="1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树链剖分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167745" cy="4351655"/>
          </a:xfrm>
        </p:spPr>
        <p:txBody>
          <a:bodyPr/>
          <a:p>
            <a:pPr marL="0" indent="0">
              <a:buNone/>
            </a:pPr>
            <a:r>
              <a:rPr lang="zh-CN" altLang="en-US"/>
              <a:t>顾名思义，就是讲一棵树剖成一条一条（注意不是一坨一坨）的那种，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之后将其像</a:t>
            </a:r>
            <a:r>
              <a:rPr lang="en-US" altLang="zh-CN"/>
              <a:t>dfs</a:t>
            </a:r>
            <a:r>
              <a:rPr lang="zh-CN" altLang="en-US"/>
              <a:t>序一样转成序列，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不过这时序列上连续的一段是一条链而不是一棵子树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树链剖分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树链剖分引入了</a:t>
            </a:r>
            <a:r>
              <a:rPr lang="en-US" altLang="zh-CN"/>
              <a:t>“</a:t>
            </a:r>
            <a:r>
              <a:rPr lang="zh-CN" altLang="en-US"/>
              <a:t>重</a:t>
            </a:r>
            <a:r>
              <a:rPr lang="en-US" altLang="zh-CN"/>
              <a:t>”</a:t>
            </a:r>
            <a:r>
              <a:rPr lang="zh-CN" altLang="en-US"/>
              <a:t>和</a:t>
            </a:r>
            <a:r>
              <a:rPr lang="en-US" altLang="zh-CN"/>
              <a:t>“</a:t>
            </a:r>
            <a:r>
              <a:rPr lang="zh-CN" altLang="en-US"/>
              <a:t>轻</a:t>
            </a:r>
            <a:r>
              <a:rPr lang="en-US" altLang="zh-CN"/>
              <a:t>”</a:t>
            </a:r>
            <a:r>
              <a:rPr lang="zh-CN" altLang="en-US"/>
              <a:t>两个概念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重儿子：父亲的儿子结点中子树最大的那个点，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      </a:t>
            </a:r>
            <a:r>
              <a:rPr lang="zh-CN" altLang="en-US"/>
              <a:t>其他的就是轻儿子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重边：父亲和重儿子所连的边，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  </a:t>
            </a:r>
            <a:r>
              <a:rPr lang="zh-CN" altLang="en-US"/>
              <a:t>除开重边就是轻边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4914900"/>
            <a:ext cx="78498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重链：重边与重边形成重链</a:t>
            </a:r>
            <a:endParaRPr lang="zh-CN" altLang="en-US" sz="2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树链剖分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来这样一棵树作为例子</a:t>
            </a:r>
            <a:endParaRPr lang="zh-CN" altLang="en-US"/>
          </a:p>
        </p:txBody>
      </p:sp>
      <p:pic>
        <p:nvPicPr>
          <p:cNvPr id="4" name="图片 3" descr="0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0235" y="1581150"/>
            <a:ext cx="4096385" cy="369633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0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3235" y="2900045"/>
            <a:ext cx="4124960" cy="36868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树链剖分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首先，根据重轻边的定义，将整棵树的边分类，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虚线为轻边，实现为重边</a:t>
            </a:r>
            <a:endParaRPr lang="zh-CN" altLang="en-US"/>
          </a:p>
        </p:txBody>
      </p:sp>
      <p:pic>
        <p:nvPicPr>
          <p:cNvPr id="4" name="图片 3" descr="0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45" y="2900045"/>
            <a:ext cx="4096385" cy="36963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48530" y="4169410"/>
            <a:ext cx="2413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----&gt;</a:t>
            </a:r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树链剖分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然后试着将其合并一下</a:t>
            </a:r>
            <a:endParaRPr lang="zh-CN" altLang="en-US"/>
          </a:p>
        </p:txBody>
      </p:sp>
      <p:pic>
        <p:nvPicPr>
          <p:cNvPr id="7" name="图片 6" descr="0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590165"/>
            <a:ext cx="4124960" cy="3686810"/>
          </a:xfrm>
          <a:prstGeom prst="rect">
            <a:avLst/>
          </a:prstGeom>
        </p:spPr>
      </p:pic>
      <p:pic>
        <p:nvPicPr>
          <p:cNvPr id="4" name="图片 3" descr="0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5" y="2506980"/>
            <a:ext cx="4935855" cy="29889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34025" y="3679190"/>
            <a:ext cx="1664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---&gt;</a:t>
            </a:r>
            <a:endParaRPr lang="en-US" altLang="zh-CN" sz="3600"/>
          </a:p>
        </p:txBody>
      </p:sp>
      <p:sp>
        <p:nvSpPr>
          <p:cNvPr id="6" name="文本框 5"/>
          <p:cNvSpPr txBox="1"/>
          <p:nvPr/>
        </p:nvSpPr>
        <p:spPr>
          <a:xfrm>
            <a:off x="2310765" y="6177280"/>
            <a:ext cx="91941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这就可以直观地感受树剖是怎么将一棵树转成线性的了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树链剖分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134725" cy="4351655"/>
          </a:xfrm>
        </p:spPr>
        <p:txBody>
          <a:bodyPr/>
          <a:p>
            <a:pPr marL="0" indent="0">
              <a:buNone/>
            </a:pPr>
            <a:r>
              <a:rPr lang="zh-CN" altLang="en-US"/>
              <a:t>来感受一下树剖为什么会高效吧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首先得知道树剖的两个性质：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如果(u, v)是一条轻边，那么size(v) &lt; size(u)/2，</a:t>
            </a:r>
            <a:r>
              <a:rPr lang="en-US" altLang="zh-CN"/>
              <a:t>size</a:t>
            </a:r>
            <a:r>
              <a:rPr lang="zh-CN" altLang="en-US"/>
              <a:t>为该子树大小；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从根结点到任意结点的路所经过的轻重链的个数必定都小于O(logn)；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4566920"/>
            <a:ext cx="102831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于是我们得到一个结论：</a:t>
            </a:r>
            <a:endParaRPr lang="zh-CN" altLang="en-US" sz="2800"/>
          </a:p>
          <a:p>
            <a:r>
              <a:rPr lang="en-US" altLang="zh-CN" sz="2800"/>
              <a:t>	</a:t>
            </a:r>
            <a:r>
              <a:rPr lang="zh-CN" altLang="en-US" sz="2800"/>
              <a:t>对于任意非根结点</a:t>
            </a:r>
            <a:r>
              <a:rPr lang="en-US" altLang="zh-CN" sz="2800"/>
              <a:t>u</a:t>
            </a:r>
            <a:r>
              <a:rPr lang="zh-CN" altLang="en-US" sz="2800"/>
              <a:t>，在</a:t>
            </a:r>
            <a:r>
              <a:rPr lang="en-US" altLang="zh-CN" sz="2800"/>
              <a:t>u</a:t>
            </a:r>
            <a:r>
              <a:rPr lang="zh-CN" altLang="en-US" sz="2800"/>
              <a:t>到根的路径上，轻边和重路径的条数均不超过</a:t>
            </a:r>
            <a:r>
              <a:rPr lang="en-US" altLang="zh-CN" sz="2800"/>
              <a:t>log n</a:t>
            </a:r>
            <a:r>
              <a:rPr lang="zh-CN" altLang="en-US" sz="2800"/>
              <a:t>，因为每碰一条轻边，</a:t>
            </a:r>
            <a:r>
              <a:rPr lang="en-US" altLang="zh-CN" sz="2800"/>
              <a:t>size</a:t>
            </a:r>
            <a:r>
              <a:rPr lang="zh-CN" altLang="en-US" sz="2800"/>
              <a:t>值就会减半。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3399155" y="5682615"/>
            <a:ext cx="937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树链剖分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完成剖分，我们需要</a:t>
            </a:r>
            <a:r>
              <a:rPr lang="en-US" altLang="zh-CN"/>
              <a:t>2</a:t>
            </a:r>
            <a:r>
              <a:rPr lang="zh-CN" altLang="en-US"/>
              <a:t>个</a:t>
            </a:r>
            <a:r>
              <a:rPr lang="en-US" altLang="zh-CN"/>
              <a:t>dfs</a:t>
            </a:r>
            <a:r>
              <a:rPr lang="zh-CN" altLang="en-US"/>
              <a:t>，</a:t>
            </a:r>
            <a:r>
              <a:rPr lang="en-US" altLang="zh-CN"/>
              <a:t>7</a:t>
            </a:r>
            <a:r>
              <a:rPr lang="zh-CN" altLang="en-US"/>
              <a:t>个数组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6930" y="2750185"/>
            <a:ext cx="1051687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siz[u]	</a:t>
            </a:r>
            <a:r>
              <a:rPr lang="en-US" altLang="zh-CN" sz="2800"/>
              <a:t>	</a:t>
            </a:r>
            <a:r>
              <a:rPr lang="zh-CN" altLang="en-US" sz="2800"/>
              <a:t>保存以u为根的子树节点个数</a:t>
            </a:r>
            <a:endParaRPr lang="zh-CN" altLang="en-US" sz="2800"/>
          </a:p>
          <a:p>
            <a:r>
              <a:rPr lang="zh-CN" altLang="en-US" sz="2800"/>
              <a:t>top[u]	</a:t>
            </a:r>
            <a:r>
              <a:rPr lang="en-US" altLang="zh-CN" sz="2800"/>
              <a:t>	</a:t>
            </a:r>
            <a:r>
              <a:rPr lang="zh-CN" altLang="en-US" sz="2800"/>
              <a:t>保存当前节点所在链的顶端节点</a:t>
            </a:r>
            <a:endParaRPr lang="zh-CN" altLang="en-US" sz="2800"/>
          </a:p>
          <a:p>
            <a:r>
              <a:rPr lang="zh-CN" altLang="en-US" sz="2800"/>
              <a:t>son[u]	保存重儿子</a:t>
            </a:r>
            <a:endParaRPr lang="zh-CN" altLang="en-US" sz="2800"/>
          </a:p>
          <a:p>
            <a:r>
              <a:rPr lang="zh-CN" altLang="en-US" sz="2800"/>
              <a:t>dep[u]	保存结点u的深度值</a:t>
            </a:r>
            <a:endParaRPr lang="zh-CN" altLang="en-US" sz="2800"/>
          </a:p>
          <a:p>
            <a:r>
              <a:rPr lang="zh-CN" altLang="en-US" sz="2800"/>
              <a:t>fa[u]	</a:t>
            </a:r>
            <a:r>
              <a:rPr lang="en-US" altLang="zh-CN" sz="2800"/>
              <a:t>	</a:t>
            </a:r>
            <a:r>
              <a:rPr lang="zh-CN" altLang="en-US" sz="2800"/>
              <a:t>保存结点u的父亲节点</a:t>
            </a:r>
            <a:endParaRPr lang="zh-CN" altLang="en-US" sz="2800"/>
          </a:p>
          <a:p>
            <a:r>
              <a:rPr lang="zh-CN" altLang="en-US" sz="2800"/>
              <a:t>tid[u]	</a:t>
            </a:r>
            <a:r>
              <a:rPr lang="en-US" altLang="zh-CN" sz="2800"/>
              <a:t>	</a:t>
            </a:r>
            <a:r>
              <a:rPr lang="zh-CN" altLang="en-US" sz="2800"/>
              <a:t>保存树中每个节点剖分以后的新编号（DFS的执行顺序）</a:t>
            </a:r>
            <a:endParaRPr lang="zh-CN" altLang="en-US" sz="2800"/>
          </a:p>
          <a:p>
            <a:r>
              <a:rPr lang="zh-CN" altLang="en-US" sz="2800"/>
              <a:t>rnk[u]	</a:t>
            </a:r>
            <a:r>
              <a:rPr lang="en-US" altLang="zh-CN" sz="2800"/>
              <a:t>	</a:t>
            </a:r>
            <a:r>
              <a:rPr lang="zh-CN" altLang="en-US" sz="2800"/>
              <a:t>保存当前节点在树中的位置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887095" y="6007735"/>
            <a:ext cx="9328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......</a:t>
            </a:r>
            <a:r>
              <a:rPr lang="zh-CN" altLang="en-US" sz="2800"/>
              <a:t>当然你喜欢怎样命名就怎样命名</a:t>
            </a:r>
            <a:endParaRPr lang="zh-CN" altLang="en-US"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树链剖分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第一次</a:t>
            </a:r>
            <a:r>
              <a:rPr lang="en-US" altLang="zh-CN"/>
              <a:t>dfs</a:t>
            </a:r>
            <a:r>
              <a:rPr lang="zh-CN" altLang="en-US"/>
              <a:t>，处理出每个点的</a:t>
            </a:r>
            <a:r>
              <a:rPr lang="en-US" altLang="zh-CN"/>
              <a:t>dep</a:t>
            </a:r>
            <a:r>
              <a:rPr lang="zh-CN" altLang="en-US"/>
              <a:t>（深度），</a:t>
            </a:r>
            <a:r>
              <a:rPr lang="en-US" altLang="zh-CN"/>
              <a:t>son</a:t>
            </a:r>
            <a:r>
              <a:rPr lang="zh-CN" altLang="en-US"/>
              <a:t>（重儿子），</a:t>
            </a:r>
            <a:r>
              <a:rPr lang="en-US" altLang="zh-CN"/>
              <a:t>siz</a:t>
            </a:r>
            <a:r>
              <a:rPr lang="zh-CN" altLang="en-US"/>
              <a:t>（子树大小），</a:t>
            </a:r>
            <a:r>
              <a:rPr lang="en-US" altLang="zh-CN"/>
              <a:t>fa</a:t>
            </a:r>
            <a:r>
              <a:rPr lang="zh-CN" altLang="en-US"/>
              <a:t>（父亲结点）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3168015"/>
            <a:ext cx="96462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第二次</a:t>
            </a:r>
            <a:r>
              <a:rPr lang="en-US" altLang="zh-CN" sz="2800"/>
              <a:t>dfs</a:t>
            </a:r>
            <a:r>
              <a:rPr lang="zh-CN" altLang="en-US" sz="2800"/>
              <a:t>，连点成链</a:t>
            </a:r>
            <a:endParaRPr lang="zh-C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dfs</a:t>
            </a:r>
            <a:r>
              <a:rPr lang="zh-CN" altLang="en-US"/>
              <a:t>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给定一棵树，按先序遍历走一遍，得到一个序列，就是</a:t>
            </a:r>
            <a:r>
              <a:rPr lang="en-US" altLang="zh-CN"/>
              <a:t>dfs</a:t>
            </a:r>
            <a:r>
              <a:rPr lang="zh-CN" altLang="en-US"/>
              <a:t>序</a:t>
            </a:r>
            <a:endParaRPr lang="zh-CN" altLang="en-US"/>
          </a:p>
        </p:txBody>
      </p:sp>
      <p:pic>
        <p:nvPicPr>
          <p:cNvPr id="4" name="图片 3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354070"/>
            <a:ext cx="5182235" cy="35598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38555" y="2893695"/>
            <a:ext cx="2748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比如说这么一棵树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5942965" y="3185795"/>
            <a:ext cx="49841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其</a:t>
            </a:r>
            <a:r>
              <a:rPr lang="en-US" altLang="zh-CN" sz="2400"/>
              <a:t>dfs</a:t>
            </a:r>
            <a:r>
              <a:rPr lang="zh-CN" altLang="en-US" sz="2400"/>
              <a:t>序即为：</a:t>
            </a:r>
            <a:endParaRPr lang="zh-CN" altLang="en-US" sz="2400"/>
          </a:p>
          <a:p>
            <a:r>
              <a:rPr lang="en-US" altLang="zh-CN" sz="2400"/>
              <a:t>1  5  3  4  2  7  6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树链剖分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7070" y="182562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第一次</a:t>
            </a:r>
            <a:r>
              <a:rPr lang="en-US" altLang="zh-CN"/>
              <a:t>dfs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f</a:t>
            </a:r>
            <a:r>
              <a:rPr lang="zh-CN" altLang="en-US"/>
              <a:t>就是</a:t>
            </a:r>
            <a:r>
              <a:rPr lang="en-US" altLang="zh-CN"/>
              <a:t>fa</a:t>
            </a:r>
            <a:r>
              <a:rPr lang="zh-CN" altLang="en-US"/>
              <a:t>数组，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我喜欢换一下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7" name="图片 6" descr="B~{}G43[G4V8S`H$QF3R@5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6910" y="209550"/>
            <a:ext cx="8896350" cy="654494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树链剖分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第二次</a:t>
            </a:r>
            <a:r>
              <a:rPr lang="en-US" altLang="zh-CN"/>
              <a:t>dfs</a:t>
            </a:r>
            <a:endParaRPr lang="en-US" altLang="zh-CN"/>
          </a:p>
        </p:txBody>
      </p:sp>
      <p:pic>
        <p:nvPicPr>
          <p:cNvPr id="4" name="图片 3" descr="W%JV(O1@%D%{%XHFK}~81S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4690" y="365125"/>
            <a:ext cx="8874760" cy="56635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4645" y="2580640"/>
            <a:ext cx="27330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rank</a:t>
            </a:r>
            <a:r>
              <a:rPr lang="zh-CN" altLang="en-US" sz="2400"/>
              <a:t>数组为</a:t>
            </a:r>
            <a:r>
              <a:rPr lang="en-US" altLang="zh-CN" sz="2400"/>
              <a:t>tid</a:t>
            </a:r>
            <a:r>
              <a:rPr lang="zh-CN" altLang="en-US" sz="2400"/>
              <a:t>数组，</a:t>
            </a:r>
            <a:endParaRPr lang="zh-CN" altLang="en-US" sz="2400"/>
          </a:p>
          <a:p>
            <a:r>
              <a:rPr lang="en-US" altLang="zh-CN" sz="2400"/>
              <a:t>pre</a:t>
            </a:r>
            <a:r>
              <a:rPr lang="zh-CN" altLang="en-US" sz="2400"/>
              <a:t>数组为</a:t>
            </a:r>
            <a:r>
              <a:rPr lang="en-US" altLang="zh-CN" sz="2400"/>
              <a:t>rnk</a:t>
            </a:r>
            <a:r>
              <a:rPr lang="zh-CN" altLang="en-US" sz="2400"/>
              <a:t>数组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68275" y="3830320"/>
            <a:ext cx="3066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（有点绕真是不好意思</a:t>
            </a:r>
            <a:r>
              <a:rPr lang="en-US" altLang="zh-CN"/>
              <a:t>......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树链剖分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这样处理之后就得到了一段序列，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这样我们就可以用各种数据结构去维护（乱搞）啦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不过树剖之后的序列不能一次性搞完，要分成多条路径搞。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重链直接线段树或其他的维护，轻链直接改（因为很少），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这样，修改一次的复杂度为</a:t>
            </a:r>
            <a:r>
              <a:rPr lang="en-US" altLang="zh-CN"/>
              <a:t>O(log n)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61050" y="4575175"/>
            <a:ext cx="770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9197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/>
              <a:t>一棵树上有n个节点，编号分别为1到n，每个节点都有一个权值w。我们将以下面的形式来要求你对这棵树完成一些操作：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CHANGE u t : 把结点u的权值改为t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QMAX u v: 询问从点u到点v的路径上的节点的最大权值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QSUM u v: 询问从点u到点v的路径上的节点的权值和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注意：从点u到点v的路径上的节点包括u和v本身</a:t>
            </a:r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这题就是树剖裸题吧？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大家去熟悉下代码就可以了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有</a:t>
            </a:r>
            <a:r>
              <a:rPr lang="en-US" altLang="zh-CN"/>
              <a:t>n</a:t>
            </a:r>
            <a:r>
              <a:rPr lang="zh-CN" altLang="en-US"/>
              <a:t>座房子形成树状结构，还有</a:t>
            </a:r>
            <a:r>
              <a:rPr lang="en-US" altLang="zh-CN"/>
              <a:t>Q</a:t>
            </a:r>
            <a:r>
              <a:rPr lang="zh-CN" altLang="en-US"/>
              <a:t>道闪电。每次闪电会打到两个房子</a:t>
            </a:r>
            <a:r>
              <a:rPr lang="en-US" altLang="zh-CN"/>
              <a:t>a, b</a:t>
            </a:r>
            <a:r>
              <a:rPr lang="zh-CN" altLang="en-US"/>
              <a:t>，你需要把二者路径上的所有点（包括</a:t>
            </a:r>
            <a:r>
              <a:rPr lang="en-US" altLang="zh-CN"/>
              <a:t>a, b</a:t>
            </a:r>
            <a:r>
              <a:rPr lang="zh-CN" altLang="en-US"/>
              <a:t>）的闪电值加上</a:t>
            </a:r>
            <a:r>
              <a:rPr lang="en-US" altLang="zh-CN"/>
              <a:t>c</a:t>
            </a:r>
            <a:r>
              <a:rPr lang="zh-CN" altLang="en-US"/>
              <a:t>。最后输出每个房子的总闪电值。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n&lt;=50000, Q&lt;=10000, c&lt;=100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这题果然还是树剖裸题吧？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每次直接区间更新就完了。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50075" y="5312410"/>
            <a:ext cx="40697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不过</a:t>
            </a:r>
            <a:r>
              <a:rPr lang="en-US" altLang="zh-CN" sz="3200"/>
              <a:t>......</a:t>
            </a:r>
            <a:endParaRPr lang="en-US" altLang="zh-CN" sz="3200"/>
          </a:p>
          <a:p>
            <a:r>
              <a:rPr lang="zh-CN" altLang="en-US" sz="3200"/>
              <a:t>这题可以不用树剖做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这题其实用树剖来搞就显得小题大做了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因为这道题并非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在线处理</a:t>
            </a:r>
            <a:r>
              <a:rPr lang="zh-CN" altLang="en-US"/>
              <a:t>！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所以这道题用个差分思想就可以解决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我们再随便画棵树</a:t>
            </a:r>
            <a:endParaRPr lang="zh-CN" altLang="en-US"/>
          </a:p>
        </p:txBody>
      </p:sp>
      <p:pic>
        <p:nvPicPr>
          <p:cNvPr id="4" name="图片 3" descr="0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3505" y="1691005"/>
            <a:ext cx="7655560" cy="508508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0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3215005"/>
            <a:ext cx="6021705" cy="39998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假设我们要更新</a:t>
            </a:r>
            <a:r>
              <a:rPr lang="en-US" altLang="zh-CN"/>
              <a:t>3-&gt;5</a:t>
            </a:r>
            <a:r>
              <a:rPr lang="zh-CN" altLang="en-US"/>
              <a:t>的点，每个点加上</a:t>
            </a:r>
            <a:r>
              <a:rPr lang="en-US" altLang="zh-CN"/>
              <a:t>40</a:t>
            </a:r>
            <a:r>
              <a:rPr lang="zh-CN" altLang="en-US"/>
              <a:t>闪电值，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处理方法：设</a:t>
            </a:r>
            <a:r>
              <a:rPr lang="en-US" altLang="zh-CN"/>
              <a:t>c[u]</a:t>
            </a:r>
            <a:r>
              <a:rPr lang="zh-CN" altLang="en-US"/>
              <a:t>为</a:t>
            </a:r>
            <a:r>
              <a:rPr lang="en-US" altLang="zh-CN"/>
              <a:t>u</a:t>
            </a:r>
            <a:r>
              <a:rPr lang="zh-CN" altLang="en-US"/>
              <a:t>点的闪电变化值，则：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c[3]+=40, c[5]+=40, c[lca(3,5)]-=40,c[fa[lca(3,5)]]-=40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387975" y="4343400"/>
            <a:ext cx="19259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---&gt;</a:t>
            </a:r>
            <a:endParaRPr lang="en-US" altLang="zh-CN" sz="3200"/>
          </a:p>
        </p:txBody>
      </p:sp>
      <p:pic>
        <p:nvPicPr>
          <p:cNvPr id="6" name="图片 5" descr="0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065" y="3215005"/>
            <a:ext cx="5615305" cy="37293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dfs</a:t>
            </a:r>
            <a:r>
              <a:rPr lang="zh-CN" altLang="en-US"/>
              <a:t>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我们来好好研究一下这个序列和树的关系</a:t>
            </a:r>
            <a:endParaRPr lang="zh-CN" altLang="en-US"/>
          </a:p>
        </p:txBody>
      </p:sp>
      <p:pic>
        <p:nvPicPr>
          <p:cNvPr id="4" name="图片 3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701290"/>
            <a:ext cx="5182235" cy="35598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37275" y="3106420"/>
            <a:ext cx="25819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1  5  3  4  2  7  6</a:t>
            </a:r>
            <a:endParaRPr lang="en-US" altLang="zh-CN" sz="240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最后一遍</a:t>
            </a:r>
            <a:r>
              <a:rPr lang="en-US" altLang="zh-CN"/>
              <a:t>dfs</a:t>
            </a:r>
            <a:r>
              <a:rPr lang="zh-CN" altLang="en-US"/>
              <a:t>，将当前点的子树的</a:t>
            </a:r>
            <a:r>
              <a:rPr lang="en-US" altLang="zh-CN"/>
              <a:t>c</a:t>
            </a:r>
            <a:r>
              <a:rPr lang="zh-CN" altLang="en-US"/>
              <a:t>值加起来，完毕。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为什么这样可以？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因为更新</a:t>
            </a:r>
            <a:r>
              <a:rPr lang="en-US" altLang="zh-CN"/>
              <a:t>a-&gt;b</a:t>
            </a:r>
            <a:r>
              <a:rPr lang="zh-CN" altLang="en-US"/>
              <a:t>就是从</a:t>
            </a:r>
            <a:r>
              <a:rPr lang="en-US" altLang="zh-CN"/>
              <a:t>a</a:t>
            </a:r>
            <a:r>
              <a:rPr lang="zh-CN" altLang="en-US"/>
              <a:t>到</a:t>
            </a:r>
            <a:r>
              <a:rPr lang="en-US" altLang="zh-CN"/>
              <a:t>b</a:t>
            </a:r>
            <a:r>
              <a:rPr lang="zh-CN" altLang="en-US"/>
              <a:t>走一遍，途中会经过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的</a:t>
            </a:r>
            <a:r>
              <a:rPr lang="en-US" altLang="zh-CN"/>
              <a:t>lca</a:t>
            </a:r>
            <a:r>
              <a:rPr lang="zh-CN" altLang="en-US"/>
              <a:t>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运用差分的思想就可以解决。</a:t>
            </a:r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树链剖分小结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树链剖分就是将树剖成链，再转成线性的处理方法。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这里的例题还不能完全体现树剖的精髓所在。</a:t>
            </a:r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例题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bzoj3306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例题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bzoj1036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例题</a:t>
            </a:r>
            <a:r>
              <a:rPr lang="en-US" altLang="zh-CN"/>
              <a:t>3</a:t>
            </a:r>
            <a:r>
              <a:rPr lang="zh-CN" altLang="en-US"/>
              <a:t>：</a:t>
            </a:r>
            <a:r>
              <a:rPr lang="en-US" altLang="zh-CN"/>
              <a:t>UVa1674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3679190"/>
            <a:ext cx="10515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中间还有个</a:t>
            </a:r>
            <a:r>
              <a:rPr lang="en-US" altLang="zh-CN" sz="3200"/>
              <a:t>bzoj4034</a:t>
            </a:r>
            <a:r>
              <a:rPr lang="zh-CN" altLang="en-US" sz="3200"/>
              <a:t>可以去试下用</a:t>
            </a:r>
            <a:r>
              <a:rPr lang="en-US" altLang="zh-CN" sz="3200"/>
              <a:t>dfs</a:t>
            </a:r>
            <a:r>
              <a:rPr lang="zh-CN" altLang="en-US" sz="3200"/>
              <a:t>序和树剖两种方法</a:t>
            </a:r>
            <a:endParaRPr lang="zh-CN" altLang="en-US" sz="32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0" y="237807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 sz="5400"/>
              <a:t>Thanks</a:t>
            </a:r>
            <a:r>
              <a:rPr lang="zh-CN" altLang="en-US" sz="5400"/>
              <a:t>！</a:t>
            </a:r>
            <a:endParaRPr lang="zh-CN" altLang="en-US" sz="5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dfs</a:t>
            </a:r>
            <a:r>
              <a:rPr lang="zh-CN" altLang="en-US"/>
              <a:t>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317740" y="2115820"/>
            <a:ext cx="3027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  </a:t>
            </a:r>
            <a:r>
              <a:rPr lang="en-US" altLang="zh-CN" sz="3600">
                <a:solidFill>
                  <a:srgbClr val="FF0000"/>
                </a:solidFill>
              </a:rPr>
              <a:t>[5  3  4]</a:t>
            </a:r>
            <a:r>
              <a:rPr lang="en-US" altLang="zh-CN" sz="2400"/>
              <a:t> 2  7  6</a:t>
            </a:r>
            <a:endParaRPr lang="en-US" altLang="zh-CN" sz="2400"/>
          </a:p>
        </p:txBody>
      </p:sp>
      <p:pic>
        <p:nvPicPr>
          <p:cNvPr id="5" name="图片 4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8540" y="1825625"/>
            <a:ext cx="5182235" cy="37820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dfs</a:t>
            </a:r>
            <a:r>
              <a:rPr lang="zh-CN" altLang="en-US"/>
              <a:t>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445" y="1825625"/>
            <a:ext cx="5182235" cy="37820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70140" y="2047875"/>
            <a:ext cx="2680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1  5  3  4  2  </a:t>
            </a:r>
            <a:r>
              <a:rPr lang="en-US" altLang="zh-CN" sz="3600">
                <a:solidFill>
                  <a:srgbClr val="FF0000"/>
                </a:solidFill>
              </a:rPr>
              <a:t>[7  6]</a:t>
            </a:r>
            <a:endParaRPr lang="en-US" altLang="zh-CN"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dfs</a:t>
            </a:r>
            <a:r>
              <a:rPr lang="zh-CN" altLang="en-US"/>
              <a:t>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74520" y="222313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1080" y="1825625"/>
            <a:ext cx="5182235" cy="37820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38060" y="2037080"/>
            <a:ext cx="3718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</a:rPr>
              <a:t>[1  5  3  4  2  7  6]</a:t>
            </a:r>
            <a:endParaRPr lang="en-US" altLang="zh-CN" sz="3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dfs</a:t>
            </a:r>
            <a:r>
              <a:rPr lang="zh-CN" altLang="en-US"/>
              <a:t>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9674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于是你会发现：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一棵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子树</a:t>
            </a:r>
            <a:r>
              <a:rPr lang="zh-CN" altLang="en-US"/>
              <a:t>上的结点，在</a:t>
            </a:r>
            <a:r>
              <a:rPr lang="en-US" altLang="zh-CN"/>
              <a:t>dfs</a:t>
            </a:r>
            <a:r>
              <a:rPr lang="zh-CN" altLang="en-US"/>
              <a:t>序里是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连续的一段</a:t>
            </a:r>
            <a:endParaRPr lang="zh-CN" altLang="en-US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但相反不成立，不能说在</a:t>
            </a:r>
            <a:r>
              <a:rPr lang="en-US" altLang="zh-CN">
                <a:solidFill>
                  <a:schemeClr val="tx1"/>
                </a:solidFill>
              </a:rPr>
              <a:t>dfs</a:t>
            </a:r>
            <a:r>
              <a:rPr lang="zh-CN" altLang="en-US">
                <a:solidFill>
                  <a:schemeClr val="tx1"/>
                </a:solidFill>
              </a:rPr>
              <a:t>序里是连续的一段，不一定就是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棵子树上的节点</a:t>
            </a:r>
            <a:endParaRPr lang="zh-CN" altLang="en-US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然后维护子树信息就可以用线段树或其他数据结构维护了</a:t>
            </a:r>
            <a:endParaRPr lang="zh-CN" altLang="en-US"/>
          </a:p>
          <a:p>
            <a:pPr marL="0" indent="0">
              <a:buNone/>
            </a:pPr>
            <a:endParaRPr lang="zh-CN" altLang="en-US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+mn-ea"/>
              </a:rPr>
              <a:t>代码很简单的，记录该结点进栈和出栈时间戳即可</a:t>
            </a:r>
            <a:endParaRPr lang="zh-CN" altLang="en-US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dfs</a:t>
            </a:r>
            <a:r>
              <a:rPr lang="zh-CN" altLang="en-US"/>
              <a:t>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来看一道例题</a:t>
            </a:r>
            <a:r>
              <a:rPr lang="en-US" altLang="zh-CN"/>
              <a:t>......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3065</Words>
  <Application>WPS 演示</Application>
  <PresentationFormat>宽屏</PresentationFormat>
  <Paragraphs>344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Calibri Light</vt:lpstr>
      <vt:lpstr>Calibri</vt:lpstr>
      <vt:lpstr>Arial Unicode MS</vt:lpstr>
      <vt:lpstr>微软雅黑 Light</vt:lpstr>
      <vt:lpstr>黑体</vt:lpstr>
      <vt:lpstr>Office 主题</vt:lpstr>
      <vt:lpstr> </vt:lpstr>
      <vt:lpstr>这节课主要讲两个知识</vt:lpstr>
      <vt:lpstr>dfs序</vt:lpstr>
      <vt:lpstr>dfs序</vt:lpstr>
      <vt:lpstr>dfs序</vt:lpstr>
      <vt:lpstr>dfs序</vt:lpstr>
      <vt:lpstr>dfs序</vt:lpstr>
      <vt:lpstr>dfs序</vt:lpstr>
      <vt:lpstr>dfs序</vt:lpstr>
      <vt:lpstr>例题1</vt:lpstr>
      <vt:lpstr>例题1</vt:lpstr>
      <vt:lpstr>例题1</vt:lpstr>
      <vt:lpstr>例题1</vt:lpstr>
      <vt:lpstr>例题1</vt:lpstr>
      <vt:lpstr>例题1</vt:lpstr>
      <vt:lpstr>例题1</vt:lpstr>
      <vt:lpstr>例题1</vt:lpstr>
      <vt:lpstr>dfs序小结</vt:lpstr>
      <vt:lpstr>来一张图休息一下</vt:lpstr>
      <vt:lpstr>树链剖分</vt:lpstr>
      <vt:lpstr>树链剖分</vt:lpstr>
      <vt:lpstr>树链剖分</vt:lpstr>
      <vt:lpstr>树链剖分</vt:lpstr>
      <vt:lpstr>树链剖分</vt:lpstr>
      <vt:lpstr>树链剖分</vt:lpstr>
      <vt:lpstr>树链剖分</vt:lpstr>
      <vt:lpstr>树链剖分</vt:lpstr>
      <vt:lpstr>树链剖分</vt:lpstr>
      <vt:lpstr>树链剖分</vt:lpstr>
      <vt:lpstr>树链剖分</vt:lpstr>
      <vt:lpstr>树链剖分</vt:lpstr>
      <vt:lpstr>树链剖分</vt:lpstr>
      <vt:lpstr>例题2</vt:lpstr>
      <vt:lpstr>例题2</vt:lpstr>
      <vt:lpstr>例题3</vt:lpstr>
      <vt:lpstr>例题3</vt:lpstr>
      <vt:lpstr>例题3</vt:lpstr>
      <vt:lpstr>例题3</vt:lpstr>
      <vt:lpstr>例题3</vt:lpstr>
      <vt:lpstr>例题3</vt:lpstr>
      <vt:lpstr>树链剖分小结</vt:lpstr>
      <vt:lpstr> 练习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wy</dc:creator>
  <cp:lastModifiedBy>NanGao</cp:lastModifiedBy>
  <cp:revision>78</cp:revision>
  <dcterms:created xsi:type="dcterms:W3CDTF">2018-02-07T04:54:00Z</dcterms:created>
  <dcterms:modified xsi:type="dcterms:W3CDTF">2018-11-08T06:53:33Z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