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B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..\..\..\..\..\..\..\..\Desktop\&#24490;&#29615;.cp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2540"/>
            <a:ext cx="12204700" cy="68656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5250" y="-219392"/>
            <a:ext cx="9144000" cy="23876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NOIP 2005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普及组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C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053398"/>
            <a:ext cx="9144000" cy="1655762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endParaRPr lang="zh-CN" altLang="en-US">
              <a:solidFill>
                <a:schemeClr val="accent4"/>
              </a:solidFill>
            </a:endParaRPr>
          </a:p>
          <a:p>
            <a:r>
              <a:rPr lang="en-US" altLang="zh-CN">
                <a:solidFill>
                  <a:schemeClr val="accent4"/>
                </a:solidFill>
                <a:effectLst/>
              </a:rPr>
              <a:t>					</a:t>
            </a:r>
            <a:r>
              <a:rPr lang="en-US" altLang="zh-CN">
                <a:solidFill>
                  <a:srgbClr val="FF0000"/>
                </a:solidFill>
                <a:effectLst/>
              </a:rPr>
              <a:t> Produce by Flandre</a:t>
            </a:r>
            <a:endParaRPr lang="en-US" altLang="zh-CN">
              <a:solidFill>
                <a:srgbClr val="FF0000"/>
              </a:solidFill>
              <a:effectLst/>
            </a:endParaRPr>
          </a:p>
          <a:p>
            <a:r>
              <a:rPr lang="en-US" altLang="zh-CN">
                <a:solidFill>
                  <a:srgbClr val="FF0000"/>
                </a:solidFill>
                <a:effectLst/>
              </a:rPr>
              <a:t>					Made in China</a:t>
            </a:r>
            <a:endParaRPr lang="en-US" altLang="zh-CN">
              <a:solidFill>
                <a:srgbClr val="FF0000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" y="50800"/>
            <a:ext cx="12169775" cy="6830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1365" y="4523740"/>
            <a:ext cx="5066030" cy="23126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 b="1">
                <a:blipFill>
                  <a:blip r:embed="rId2"/>
                  <a:tile tx="0" ty="0" sx="100000" sy="100000" flip="none" algn="b"/>
                </a:blip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b="1">
                <a:blipFill>
                  <a:blip r:embed="rId2"/>
                  <a:tile tx="0" ty="0" sx="100000" sy="100000" flip="none" algn="b"/>
                </a:blip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en-US" altLang="zh-CN" sz="8000" b="1">
                <a:blipFill>
                  <a:blip r:embed="rId2"/>
                  <a:tile tx="0" ty="0" sx="100000" sy="100000" flip="none" algn="b"/>
                </a:blip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Lunatic  </a:t>
            </a:r>
            <a:r>
              <a:rPr lang="zh-CN" altLang="en-US" sz="4800" b="1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/>
                <a:sym typeface="+mn-ea"/>
              </a:rPr>
              <a:t>采药</a:t>
            </a:r>
            <a:r>
              <a:rPr lang="zh-CN" altLang="en-US" sz="3200" b="1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/>
                <a:sym typeface="+mn-ea"/>
              </a:rPr>
              <a:t>（</a:t>
            </a:r>
            <a:r>
              <a:rPr lang="en-US" altLang="zh-CN" sz="3200" b="1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/>
                <a:sym typeface="+mn-ea"/>
              </a:rPr>
              <a:t>Get Radix Isatidis)</a:t>
            </a:r>
            <a:endParaRPr lang="en-US" altLang="zh-CN" sz="3200" b="1">
              <a:ln w="12700">
                <a:solidFill>
                  <a:schemeClr val="accent5"/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1020"/>
            <a:ext cx="10515600" cy="4351338"/>
          </a:xfrm>
        </p:spPr>
        <p:txBody>
          <a:bodyPr/>
          <a:p>
            <a:r>
              <a:rPr lang="zh-CN" altLang="en-US"/>
              <a:t>森森是个天资聪颖的孩子，他的梦想是成为世界上最伟大的医师。为此，他想拜附近最有威望的医师为师。医师为了判断他的资质，给他出了一个难题。医师把他带到一个到处都是草药的山洞里对他说：“光森，这个山洞里有一些不同的板蓝根，采每一株都需要一些时间，每一株也有它自身的价值。我会给你一段时间，在这段时间里，你可以采到一些板蓝根。如果你是一个聪明的孩子，你应该可以让采到的板蓝根的总价值最大。”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类型：</a:t>
            </a:r>
            <a:r>
              <a:rPr lang="en-US" altLang="zh-CN"/>
              <a:t>DP</a:t>
            </a:r>
            <a:r>
              <a:rPr lang="zh-CN" altLang="en-US"/>
              <a:t>？（啪）不能满分的深搜叫什么深搜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思路详解：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①首先定义两个一维数组，再加一个二维数组</a:t>
            </a:r>
            <a:endParaRPr lang="zh-CN" altLang="en-US"/>
          </a:p>
          <a:p>
            <a:r>
              <a:rPr lang="zh-CN" altLang="en-US" sz="180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（当别人在想怎么省空间时，你已</a:t>
            </a:r>
            <a:r>
              <a:rPr lang="zh-CN" altLang="en-US" sz="180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经在想如何超空间了）</a:t>
            </a:r>
            <a:endParaRPr lang="zh-CN" altLang="en-US" sz="1800">
              <a:ln w="1270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②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w[ ] v[ ]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分别表示采摘时间和价值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bag[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剩余时间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][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当前在第几株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]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③开始愉快的深搜吧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20420" y="534670"/>
            <a:ext cx="161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定义部分</a:t>
            </a:r>
            <a:endParaRPr lang="zh-CN" altLang="en-US" sz="28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20770" y="534670"/>
            <a:ext cx="77641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#include&lt;bits/stdc++.h&gt;</a:t>
            </a:r>
            <a:endParaRPr lang="zh-CN" altLang="en-US"/>
          </a:p>
          <a:p>
            <a:r>
              <a:rPr lang="zh-CN" altLang="en-US"/>
              <a:t>using namespace std;</a:t>
            </a:r>
            <a:endParaRPr lang="zh-CN" altLang="en-US"/>
          </a:p>
          <a:p>
            <a:r>
              <a:rPr lang="zh-CN" altLang="en-US"/>
              <a:t>int n,t,ans;</a:t>
            </a:r>
            <a:endParaRPr lang="zh-CN" altLang="en-US"/>
          </a:p>
          <a:p>
            <a:r>
              <a:rPr lang="zh-CN" altLang="en-US"/>
              <a:t>int w[3001],v[3001],bag[3001][3001];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0420" y="2295525"/>
            <a:ext cx="5715000" cy="798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endParaRPr lang="zh-CN" altLang="en-US"/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深搜部分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0420" y="5628640"/>
            <a:ext cx="2554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主函数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20770" y="1733550"/>
            <a:ext cx="580072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void dfs(int timeleft,int num,int val)</a:t>
            </a:r>
            <a:endParaRPr lang="zh-CN" altLang="en-US" sz="1600"/>
          </a:p>
          <a:p>
            <a:r>
              <a:rPr lang="zh-CN" altLang="en-US" sz="1600"/>
              <a:t>{</a:t>
            </a:r>
            <a:endParaRPr lang="zh-CN" altLang="en-US" sz="1600"/>
          </a:p>
          <a:p>
            <a:r>
              <a:rPr lang="zh-CN" altLang="en-US" sz="1600"/>
              <a:t>    if(val&lt;=bag[timeleft][num])return;</a:t>
            </a:r>
            <a:endParaRPr lang="zh-CN" altLang="en-US" sz="1600"/>
          </a:p>
          <a:p>
            <a:r>
              <a:rPr lang="zh-CN" altLang="en-US" sz="1600"/>
              <a:t>    bag[timeleft][num]=val;</a:t>
            </a:r>
            <a:endParaRPr lang="zh-CN" altLang="en-US" sz="1600"/>
          </a:p>
          <a:p>
            <a:r>
              <a:rPr lang="zh-CN" altLang="en-US" sz="1600"/>
              <a:t>    if(num==n+1)</a:t>
            </a:r>
            <a:endParaRPr lang="zh-CN" altLang="en-US" sz="1600"/>
          </a:p>
          <a:p>
            <a:r>
              <a:rPr lang="zh-CN" altLang="en-US" sz="1600"/>
              <a:t>    {</a:t>
            </a:r>
            <a:endParaRPr lang="zh-CN" altLang="en-US" sz="1600"/>
          </a:p>
          <a:p>
            <a:r>
              <a:rPr lang="zh-CN" altLang="en-US" sz="1600"/>
              <a:t>        if(val&gt;ans) ans=val;</a:t>
            </a:r>
            <a:endParaRPr lang="zh-CN" altLang="en-US" sz="1600"/>
          </a:p>
          <a:p>
            <a:r>
              <a:rPr lang="zh-CN" altLang="en-US" sz="1600"/>
              <a:t>        return;</a:t>
            </a:r>
            <a:endParaRPr lang="zh-CN" altLang="en-US" sz="1600"/>
          </a:p>
          <a:p>
            <a:r>
              <a:rPr lang="zh-CN" altLang="en-US" sz="1600"/>
              <a:t>    }</a:t>
            </a:r>
            <a:endParaRPr lang="zh-CN" altLang="en-US" sz="1600"/>
          </a:p>
          <a:p>
            <a:r>
              <a:rPr lang="zh-CN" altLang="en-US" sz="1600"/>
              <a:t>    dfs(timeleft,num+1,val);</a:t>
            </a:r>
            <a:endParaRPr lang="zh-CN" altLang="en-US" sz="1600"/>
          </a:p>
          <a:p>
            <a:r>
              <a:rPr lang="zh-CN" altLang="en-US" sz="1600"/>
              <a:t>    if(w[num]&lt;=timeleft) dfs(timeleft-w[num],num+1,val+v[num]); </a:t>
            </a:r>
            <a:endParaRPr lang="zh-CN" altLang="en-US" sz="1600"/>
          </a:p>
          <a:p>
            <a:r>
              <a:rPr lang="zh-CN" altLang="en-US" sz="1600"/>
              <a:t>} </a:t>
            </a:r>
            <a:endParaRPr lang="zh-CN" altLang="en-US" sz="1600"/>
          </a:p>
        </p:txBody>
      </p:sp>
      <p:sp>
        <p:nvSpPr>
          <p:cNvPr id="12" name="文本框 11"/>
          <p:cNvSpPr txBox="1"/>
          <p:nvPr/>
        </p:nvSpPr>
        <p:spPr>
          <a:xfrm>
            <a:off x="3620770" y="4659630"/>
            <a:ext cx="48202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int main()</a:t>
            </a:r>
            <a:endParaRPr lang="zh-CN" altLang="en-US" sz="1600"/>
          </a:p>
          <a:p>
            <a:r>
              <a:rPr lang="zh-CN" altLang="en-US" sz="1600"/>
              <a:t>{</a:t>
            </a:r>
            <a:endParaRPr lang="zh-CN" altLang="en-US" sz="1600"/>
          </a:p>
          <a:p>
            <a:r>
              <a:rPr lang="zh-CN" altLang="en-US" sz="1600"/>
              <a:t>    scanf("%d%d",&amp;t,&amp;n);</a:t>
            </a:r>
            <a:endParaRPr lang="zh-CN" altLang="en-US" sz="1600"/>
          </a:p>
          <a:p>
            <a:r>
              <a:rPr lang="zh-CN" altLang="en-US" sz="1600"/>
              <a:t>    for(int i=1;i&lt;=n;i++) scanf("%d%d",&amp;w[i],&amp;v[i]);</a:t>
            </a:r>
            <a:endParaRPr lang="zh-CN" altLang="en-US" sz="1600"/>
          </a:p>
          <a:p>
            <a:r>
              <a:rPr lang="zh-CN" altLang="en-US" sz="1600"/>
              <a:t>    memset(bag,-1,sizeof(bag));</a:t>
            </a:r>
            <a:endParaRPr lang="zh-CN" altLang="en-US" sz="1600"/>
          </a:p>
          <a:p>
            <a:r>
              <a:rPr lang="zh-CN" altLang="en-US" sz="1600"/>
              <a:t>    dfs(t,1,0);</a:t>
            </a:r>
            <a:endParaRPr lang="zh-CN" altLang="en-US" sz="1600"/>
          </a:p>
          <a:p>
            <a:r>
              <a:rPr lang="zh-CN" altLang="en-US" sz="1600"/>
              <a:t>    printf("%d",ans);</a:t>
            </a:r>
            <a:endParaRPr lang="zh-CN" altLang="en-US" sz="1600"/>
          </a:p>
          <a:p>
            <a:r>
              <a:rPr lang="zh-CN" altLang="en-US" sz="1600"/>
              <a:t>    return 0;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721360" y="-544830"/>
            <a:ext cx="13484225" cy="77622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885" y="2673350"/>
            <a:ext cx="4093210" cy="1325880"/>
          </a:xfrm>
        </p:spPr>
        <p:txBody>
          <a:bodyPr/>
          <a:p>
            <a:r>
              <a:rPr lang="zh-CN" altLang="en-US">
                <a:solidFill>
                  <a:srgbClr val="00B05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快乐就行了</a:t>
            </a:r>
            <a:endParaRPr lang="zh-CN" altLang="en-US">
              <a:solidFill>
                <a:srgbClr val="00B05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				</a:t>
            </a:r>
            <a:r>
              <a:rPr lang="zh-CN" altLang="en-US" strike="sngStrike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Tx/>
              </a:rPr>
              <a:t>恋爱</a:t>
            </a:r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Tx/>
              </a:rPr>
              <a:t>循环</a:t>
            </a:r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Tx/>
              </a:rPr>
              <a:t>（</a:t>
            </a:r>
            <a:r>
              <a:rPr lang="en-US" altLang="zh-CN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Tx/>
              </a:rPr>
              <a:t>Unlimited shit eaten)</a:t>
            </a:r>
            <a:endParaRPr lang="en-US" altLang="zh-CN" sz="2800">
              <a:ln w="6600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tl" rotWithShape="0">
                  <a:schemeClr val="accent2"/>
                </a:outerShdw>
              </a:effectLst>
              <a:uFillTx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04060" y="365125"/>
            <a:ext cx="21221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9050" cmpd="sng">
                  <a:gradFill>
                    <a:gsLst>
                      <a:gs pos="30000">
                        <a:srgbClr val="DBEEC0"/>
                      </a:gs>
                      <a:gs pos="22000">
                        <a:srgbClr val="2F8B93">
                          <a:alpha val="100000"/>
                        </a:srgbClr>
                      </a:gs>
                      <a:gs pos="63000">
                        <a:srgbClr val="3088B5"/>
                      </a:gs>
                      <a:gs pos="81000">
                        <a:srgbClr val="2D8E70"/>
                      </a:gs>
                    </a:gsLst>
                    <a:lin ang="5400000"/>
                  </a:gradFill>
                  <a:prstDash val="solid"/>
                </a:ln>
                <a:blipFill>
                  <a:blip r:embed="rId1">
                    <a:alphaModFix amt="80000"/>
                  </a:blip>
                  <a:tile tx="0" ty="0" sx="82000" sy="72000" flip="none" algn="bl"/>
                </a:blipFill>
                <a:effectLst>
                  <a:glow rad="50800">
                    <a:srgbClr val="C5E499">
                      <a:alpha val="49000"/>
                    </a:srgbClr>
                  </a:glow>
                </a:effectLst>
              </a:rPr>
              <a:t>Extra</a:t>
            </a:r>
            <a:endParaRPr lang="en-US" altLang="zh-CN" sz="7200" b="1">
              <a:ln w="19050" cmpd="sng">
                <a:gradFill>
                  <a:gsLst>
                    <a:gs pos="30000">
                      <a:srgbClr val="DBEEC0"/>
                    </a:gs>
                    <a:gs pos="22000">
                      <a:srgbClr val="2F8B93">
                        <a:alpha val="100000"/>
                      </a:srgbClr>
                    </a:gs>
                    <a:gs pos="63000">
                      <a:srgbClr val="3088B5"/>
                    </a:gs>
                    <a:gs pos="81000">
                      <a:srgbClr val="2D8E70"/>
                    </a:gs>
                  </a:gsLst>
                  <a:lin ang="5400000"/>
                </a:gradFill>
                <a:prstDash val="solid"/>
              </a:ln>
              <a:blipFill>
                <a:blip r:embed="rId1">
                  <a:alphaModFix amt="80000"/>
                </a:blip>
                <a:tile tx="0" ty="0" sx="82000" sy="72000" flip="none" algn="bl"/>
              </a:blipFill>
              <a:effectLst>
                <a:glow rad="50800">
                  <a:srgbClr val="C5E499">
                    <a:alpha val="49000"/>
                  </a:srgbClr>
                </a:glow>
              </a:effectLst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5475" y="3094990"/>
            <a:ext cx="4341495" cy="37572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86705" y="2449830"/>
            <a:ext cx="2439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i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香菜不笑了怎么</a:t>
            </a:r>
            <a:endParaRPr lang="zh-CN" altLang="en-US" b="1" i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r>
              <a:rPr lang="zh-CN" altLang="en-US" b="1" i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想都是你们的错</a:t>
            </a:r>
            <a:endParaRPr lang="zh-CN" altLang="en-US" b="1" i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2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2045" y="3804920"/>
            <a:ext cx="4752340" cy="297116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2905"/>
            <a:ext cx="10515600" cy="5794375"/>
          </a:xfrm>
        </p:spPr>
        <p:txBody>
          <a:bodyPr/>
          <a:p>
            <a:r>
              <a:rPr lang="zh-CN" altLang="en-US"/>
              <a:t>乐乐是一个聪明而又勤奋好学的</a:t>
            </a:r>
            <a:r>
              <a:rPr lang="zh-CN" altLang="en-US" strike="sngStrike">
                <a:solidFill>
                  <a:schemeClr val="accent6"/>
                </a:solidFill>
                <a:uFillTx/>
              </a:rPr>
              <a:t>背时</a:t>
            </a:r>
            <a:r>
              <a:rPr lang="zh-CN" altLang="en-US"/>
              <a:t>孩子。他总喜欢探求事物的规律。一天，他突然对数的正整数次幂产生了兴趣。</a:t>
            </a:r>
            <a:endParaRPr lang="zh-CN" altLang="en-US"/>
          </a:p>
          <a:p>
            <a:r>
              <a:rPr lang="zh-CN" altLang="en-US"/>
              <a:t>众所周知，</a:t>
            </a:r>
            <a:r>
              <a:rPr lang="zh-CN" altLang="en-US" strike="sngStrike">
                <a:solidFill>
                  <a:srgbClr val="00B050"/>
                </a:solidFill>
                <a:uFillTx/>
              </a:rPr>
              <a:t>鲜棕鲉是没有女朋友的</a:t>
            </a:r>
            <a:r>
              <a:rPr lang="zh-CN" altLang="en-US"/>
              <a:t>2的正整数次幂最后一位数总是不断的在重复2，4，8，6，2，4，8，6……我们说2的正整数次幂最后一位的循环长度是4（实际上4的倍数都可以说是循环长度，但我们只考虑最小的循环长度）。类似的，其余的数字的正整数次幂最后一位数也有类似的循环现象：</a:t>
            </a:r>
            <a:r>
              <a:rPr lang="zh-CN" altLang="en-US" strike="sngStrike">
                <a:solidFill>
                  <a:srgbClr val="FFC000"/>
                </a:solidFill>
                <a:uFillTx/>
              </a:rPr>
              <a:t>假装有图</a:t>
            </a:r>
            <a:endParaRPr lang="zh-CN" altLang="en-US" strike="sngStrike">
              <a:solidFill>
                <a:srgbClr val="FFC000"/>
              </a:solidFill>
              <a:uFillTx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</a:rPr>
              <a:t>这时乐乐的问题就出来了：是不是只有最后一位才有这样的循环呢？对于一个整数n的正整数次幂来说，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</a:rPr>
              <a:t>它的后k位是否会发生循环？如果循环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</a:rPr>
              <a:t>的话，循环长度是多少呢？</a:t>
            </a:r>
            <a:endParaRPr lang="zh-CN" altLang="en-US" strike="sngStrike">
              <a:solidFill>
                <a:srgbClr val="FFC000"/>
              </a:solidFill>
              <a:uFillTx/>
            </a:endParaRPr>
          </a:p>
          <a:p>
            <a:endParaRPr lang="zh-CN" altLang="en-US" strike="sngStrike">
              <a:solidFill>
                <a:srgbClr val="FFC000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1480"/>
            <a:ext cx="10515600" cy="5765800"/>
          </a:xfrm>
        </p:spPr>
        <p:txBody>
          <a:bodyPr/>
          <a:p>
            <a:r>
              <a:rPr lang="zh-CN" altLang="en-US"/>
              <a:t>让我们来看看输入描述</a:t>
            </a:r>
            <a:endParaRPr lang="zh-CN" altLang="en-US"/>
          </a:p>
          <a:p>
            <a:r>
              <a:rPr lang="zh-CN" altLang="en-US"/>
              <a:t>只有一行，包含两个整数n（1&lt;=n&lt;10</a:t>
            </a:r>
            <a:r>
              <a:rPr lang="en-US" altLang="zh-CN"/>
              <a:t>^</a:t>
            </a:r>
            <a:r>
              <a:rPr lang="zh-CN" altLang="en-US"/>
              <a:t>100）和k（1&lt;=k&lt;=100），n和k之间用一个空格隔开，表示要求n的正整数次幂的最后k位的循环长度。</a:t>
            </a:r>
            <a:endParaRPr lang="zh-CN" altLang="en-US"/>
          </a:p>
          <a:p>
            <a:r>
              <a:rPr lang="zh-CN" altLang="en-US"/>
              <a:t>嗯，</a:t>
            </a:r>
            <a:r>
              <a:rPr lang="en-US" altLang="zh-CN"/>
              <a:t>10^100</a:t>
            </a:r>
            <a:r>
              <a:rPr lang="zh-CN" altLang="en-US"/>
              <a:t>，又是狗日的高精</a:t>
            </a:r>
            <a:endParaRPr lang="zh-CN" altLang="en-US"/>
          </a:p>
          <a:p>
            <a:r>
              <a:rPr lang="zh-CN" altLang="en-US"/>
              <a:t>代码中</a:t>
            </a:r>
            <a:r>
              <a:rPr lang="en-US" altLang="zh-CN"/>
              <a:t>……</a:t>
            </a:r>
            <a:endParaRPr lang="en-US" altLang="zh-CN"/>
          </a:p>
          <a:p>
            <a:r>
              <a:rPr lang="zh-CN" altLang="en-US"/>
              <a:t>特判中</a:t>
            </a:r>
            <a:r>
              <a:rPr lang="en-US" altLang="zh-CN"/>
              <a:t>……</a:t>
            </a:r>
            <a:endParaRPr lang="en-US" altLang="zh-CN"/>
          </a:p>
          <a:p>
            <a:r>
              <a:rPr lang="zh-CN" altLang="en-US"/>
              <a:t>添加细节中</a:t>
            </a:r>
            <a:r>
              <a:rPr lang="en-US" altLang="zh-CN"/>
              <a:t>……</a:t>
            </a:r>
            <a:endParaRPr lang="en-US" altLang="zh-CN"/>
          </a:p>
          <a:p>
            <a:r>
              <a:rPr lang="zh-CN" altLang="en-US"/>
              <a:t>写完了！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835" y="-439420"/>
            <a:ext cx="11860530" cy="76631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730" y="3417570"/>
            <a:ext cx="4029075" cy="348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</a:rPr>
              <a:t>嗯，万紫千红总是春嘛</a:t>
            </a:r>
            <a:br>
              <a:rPr lang="zh-CN" altLang="en-US"/>
            </a:br>
            <a:r>
              <a:rPr lang="zh-CN" altLang="en-US" strike="sngStrike">
                <a:solidFill>
                  <a:srgbClr val="00B050"/>
                </a:solidFill>
                <a:uFillTx/>
              </a:rPr>
              <a:t>什么，魔禁都出</a:t>
            </a:r>
            <a:r>
              <a:rPr lang="en-US" altLang="zh-CN" strike="sngStrike">
                <a:solidFill>
                  <a:srgbClr val="00B050"/>
                </a:solidFill>
                <a:uFillTx/>
              </a:rPr>
              <a:t>III</a:t>
            </a:r>
            <a:r>
              <a:rPr lang="zh-CN" altLang="en-US" strike="sngStrike">
                <a:solidFill>
                  <a:srgbClr val="00B050"/>
                </a:solidFill>
                <a:uFillTx/>
              </a:rPr>
              <a:t>了？</a:t>
            </a:r>
            <a:endParaRPr lang="zh-CN" altLang="en-US" strike="sngStrike">
              <a:solidFill>
                <a:srgbClr val="00B050"/>
              </a:solidFill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仔细想想，好像</a:t>
            </a:r>
            <a:r>
              <a:rPr lang="en-US" altLang="zh-CN"/>
              <a:t>10^100</a:t>
            </a:r>
            <a:r>
              <a:rPr lang="zh-CN" altLang="en-US"/>
              <a:t>平方几次高精确实爆了</a:t>
            </a:r>
            <a:endParaRPr lang="zh-CN" altLang="en-US"/>
          </a:p>
          <a:p>
            <a:r>
              <a:rPr lang="zh-CN" altLang="en-US" strike="sngStrike">
                <a:solidFill>
                  <a:srgbClr val="00B050"/>
                </a:solidFill>
                <a:uFillTx/>
              </a:rPr>
              <a:t>那还写个球！</a:t>
            </a:r>
            <a:endParaRPr lang="zh-CN" altLang="en-US" strike="sngStrike">
              <a:solidFill>
                <a:srgbClr val="00B050"/>
              </a:solidFill>
              <a:uFillTx/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uFillTx/>
              </a:rPr>
              <a:t>于是想到了找规律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uFillTx/>
            </a:endParaRPr>
          </a:p>
          <a:p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uFillTx/>
              </a:rPr>
              <a:t>………………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uFillTx/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uFillTx/>
              </a:rPr>
              <a:t>十年之后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uFillTx/>
            </a:endParaRPr>
          </a:p>
          <a:p>
            <a:r>
              <a:rPr lang="zh-CN" altLang="en-US" sz="2400" strike="sngStrike">
                <a:solidFill>
                  <a:schemeClr val="tx1">
                    <a:lumMod val="95000"/>
                    <a:lumOff val="5000"/>
                  </a:schemeClr>
                </a:solidFill>
                <a:uFillTx/>
              </a:rPr>
              <a:t>哥伦布</a:t>
            </a: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uFillTx/>
              </a:rPr>
              <a:t>发现了如果后k位循环,那么其循环长度一定是后k-1位的循环长度的整数倍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7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77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4" dur="77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6" dur="77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1625"/>
            <a:ext cx="10515600" cy="5875655"/>
          </a:xfrm>
        </p:spPr>
        <p:txBody>
          <a:bodyPr>
            <a:normAutofit lnSpcReduction="10000"/>
          </a:bodyPr>
          <a:p>
            <a:r>
              <a:rPr lang="zh-CN" altLang="en-US"/>
              <a:t>首先，分析一下</a:t>
            </a:r>
            <a:r>
              <a:rPr lang="en-US" altLang="zh-CN"/>
              <a:t>ABK</a:t>
            </a:r>
            <a:r>
              <a:rPr lang="zh-CN" altLang="en-US"/>
              <a:t>的算法：如果直接累乘枚举的话，当</a:t>
            </a:r>
            <a:r>
              <a:rPr lang="en-US" altLang="zh-CN"/>
              <a:t>N</a:t>
            </a:r>
            <a:r>
              <a:rPr lang="zh-CN" altLang="en-US"/>
              <a:t>为极限数据即</a:t>
            </a:r>
            <a:r>
              <a:rPr lang="en-US" altLang="zh-CN"/>
              <a:t>10^100</a:t>
            </a:r>
            <a:r>
              <a:rPr lang="zh-CN" altLang="en-US"/>
              <a:t>时，不断相乘不仅很耗费空间（你不知道应该开到多少位）而且时间复杂度还很大（很可能会超时），最重要的是，你很难判断</a:t>
            </a:r>
            <a:r>
              <a:rPr lang="zh-CN" altLang="en-US">
                <a:sym typeface="+mn-ea"/>
              </a:rPr>
              <a:t>循环</a:t>
            </a:r>
            <a:r>
              <a:rPr lang="zh-CN" altLang="en-US"/>
              <a:t>是否存在。</a:t>
            </a:r>
            <a:r>
              <a:rPr lang="zh-CN" altLang="en-US" strike="sngStrike">
                <a:solidFill>
                  <a:srgbClr val="FFC000"/>
                </a:solidFill>
                <a:uFillTx/>
              </a:rPr>
              <a:t>当然</a:t>
            </a:r>
            <a:r>
              <a:rPr lang="en-US" altLang="zh-CN" strike="sngStrike">
                <a:solidFill>
                  <a:srgbClr val="FFC000"/>
                </a:solidFill>
                <a:uFillTx/>
              </a:rPr>
              <a:t>ABK</a:t>
            </a:r>
            <a:r>
              <a:rPr lang="zh-CN" altLang="en-US" strike="sngStrike">
                <a:solidFill>
                  <a:srgbClr val="FFC000"/>
                </a:solidFill>
                <a:uFillTx/>
              </a:rPr>
              <a:t>有我高精写的拉吉的缘故</a:t>
            </a:r>
            <a:endParaRPr lang="zh-CN" altLang="en-US" strike="sngStrike">
              <a:solidFill>
                <a:srgbClr val="FFC000"/>
              </a:solidFill>
              <a:uFillTx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</a:rPr>
              <a:t>然后是正确的算法，大概证明下上面提到的结论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r>
              <a:rPr lang="zh-CN" altLang="en-US" strike="sngStrike">
                <a:solidFill>
                  <a:srgbClr val="00B050"/>
                </a:solidFill>
                <a:uFillTx/>
              </a:rPr>
              <a:t>格式规范的数学证明请上</a:t>
            </a:r>
            <a:r>
              <a:rPr lang="en-US" altLang="zh-CN" strike="sngStrike">
                <a:solidFill>
                  <a:srgbClr val="00B050"/>
                </a:solidFill>
                <a:uFillTx/>
              </a:rPr>
              <a:t>LG</a:t>
            </a:r>
            <a:r>
              <a:rPr lang="zh-CN" altLang="en-US" strike="sngStrike">
                <a:solidFill>
                  <a:srgbClr val="00B050"/>
                </a:solidFill>
                <a:uFillTx/>
              </a:rPr>
              <a:t>搜题解</a:t>
            </a:r>
            <a:r>
              <a:rPr lang="en-US" altLang="zh-CN" strike="sngStrike">
                <a:solidFill>
                  <a:srgbClr val="00B050"/>
                </a:solidFill>
                <a:uFillTx/>
              </a:rPr>
              <a:t>QWQ</a:t>
            </a:r>
            <a:endParaRPr lang="en-US" altLang="zh-CN" strike="sngStrike">
              <a:solidFill>
                <a:srgbClr val="00B050"/>
              </a:solidFill>
              <a:uFillTx/>
            </a:endParaRPr>
          </a:p>
          <a:p>
            <a:r>
              <a:rPr lang="zh-CN" altLang="en-US">
                <a:solidFill>
                  <a:srgbClr val="00B0F0"/>
                </a:solidFill>
                <a:uFillTx/>
              </a:rPr>
              <a:t>证明：由题意：有</a:t>
            </a:r>
            <a:r>
              <a:rPr lang="en-US" altLang="zh-CN">
                <a:solidFill>
                  <a:srgbClr val="00B0F0"/>
                </a:solidFill>
                <a:uFillTx/>
              </a:rPr>
              <a:t>——</a:t>
            </a:r>
            <a:endParaRPr lang="en-US" altLang="zh-CN">
              <a:solidFill>
                <a:srgbClr val="00B0F0"/>
              </a:solidFill>
              <a:uFillTx/>
            </a:endParaRPr>
          </a:p>
          <a:p>
            <a:r>
              <a:rPr lang="zh-CN" altLang="en-US">
                <a:solidFill>
                  <a:srgbClr val="00B0F0"/>
                </a:solidFill>
                <a:uFillTx/>
              </a:rPr>
              <a:t>①</a:t>
            </a:r>
            <a:r>
              <a:rPr lang="en-US" altLang="zh-CN">
                <a:solidFill>
                  <a:srgbClr val="00B0F0"/>
                </a:solidFill>
                <a:uFillTx/>
              </a:rPr>
              <a:t>N</a:t>
            </a:r>
            <a:r>
              <a:rPr lang="zh-CN" altLang="en-US">
                <a:solidFill>
                  <a:srgbClr val="00B0F0"/>
                </a:solidFill>
                <a:uFillTx/>
              </a:rPr>
              <a:t>的后</a:t>
            </a:r>
            <a:r>
              <a:rPr lang="en-US" altLang="zh-CN">
                <a:solidFill>
                  <a:srgbClr val="00B0F0"/>
                </a:solidFill>
                <a:uFillTx/>
              </a:rPr>
              <a:t>K</a:t>
            </a:r>
            <a:r>
              <a:rPr lang="zh-CN" altLang="en-US">
                <a:solidFill>
                  <a:srgbClr val="00B0F0"/>
                </a:solidFill>
                <a:uFillTx/>
              </a:rPr>
              <a:t>位</a:t>
            </a:r>
            <a:r>
              <a:rPr lang="en-US" altLang="zh-CN">
                <a:solidFill>
                  <a:srgbClr val="00B0F0"/>
                </a:solidFill>
                <a:uFillTx/>
              </a:rPr>
              <a:t>==N^</a:t>
            </a:r>
            <a:r>
              <a:rPr lang="zh-CN" altLang="en-US">
                <a:solidFill>
                  <a:srgbClr val="00B0F0"/>
                </a:solidFill>
                <a:uFillTx/>
              </a:rPr>
              <a:t>（</a:t>
            </a:r>
            <a:r>
              <a:rPr lang="en-US" altLang="zh-CN">
                <a:solidFill>
                  <a:srgbClr val="00B0F0"/>
                </a:solidFill>
                <a:uFillTx/>
              </a:rPr>
              <a:t>K</a:t>
            </a:r>
            <a:r>
              <a:rPr lang="zh-CN" altLang="en-US">
                <a:solidFill>
                  <a:srgbClr val="00B0F0"/>
                </a:solidFill>
                <a:uFillTx/>
              </a:rPr>
              <a:t>位的最小循环长度</a:t>
            </a:r>
            <a:r>
              <a:rPr lang="en-US" altLang="zh-CN">
                <a:solidFill>
                  <a:srgbClr val="00B0F0"/>
                </a:solidFill>
                <a:uFillTx/>
              </a:rPr>
              <a:t>+1</a:t>
            </a:r>
            <a:r>
              <a:rPr lang="zh-CN" altLang="en-US">
                <a:solidFill>
                  <a:srgbClr val="00B0F0"/>
                </a:solidFill>
                <a:uFillTx/>
              </a:rPr>
              <a:t>）的后</a:t>
            </a:r>
            <a:r>
              <a:rPr lang="en-US" altLang="zh-CN">
                <a:solidFill>
                  <a:srgbClr val="00B0F0"/>
                </a:solidFill>
                <a:uFillTx/>
              </a:rPr>
              <a:t>K</a:t>
            </a:r>
            <a:r>
              <a:rPr lang="zh-CN" altLang="en-US">
                <a:solidFill>
                  <a:srgbClr val="00B0F0"/>
                </a:solidFill>
                <a:uFillTx/>
              </a:rPr>
              <a:t>位</a:t>
            </a:r>
            <a:endParaRPr lang="zh-CN" altLang="en-US">
              <a:solidFill>
                <a:srgbClr val="00B0F0"/>
              </a:solidFill>
              <a:uFillTx/>
            </a:endParaRPr>
          </a:p>
          <a:p>
            <a:r>
              <a:rPr lang="zh-CN" altLang="en-US">
                <a:solidFill>
                  <a:srgbClr val="00B0F0"/>
                </a:solidFill>
                <a:uFillTx/>
              </a:rPr>
              <a:t>②</a:t>
            </a:r>
            <a:r>
              <a:rPr lang="en-US" altLang="zh-CN">
                <a:solidFill>
                  <a:srgbClr val="00B0F0"/>
                </a:solidFill>
                <a:uFillTx/>
              </a:rPr>
              <a:t>N</a:t>
            </a:r>
            <a:r>
              <a:rPr lang="zh-CN" altLang="en-US">
                <a:solidFill>
                  <a:srgbClr val="00B0F0"/>
                </a:solidFill>
                <a:uFillTx/>
              </a:rPr>
              <a:t>的后</a:t>
            </a:r>
            <a:r>
              <a:rPr lang="en-US" altLang="zh-CN">
                <a:solidFill>
                  <a:srgbClr val="00B0F0"/>
                </a:solidFill>
                <a:uFillTx/>
              </a:rPr>
              <a:t>K-1</a:t>
            </a:r>
            <a:r>
              <a:rPr lang="zh-CN" altLang="en-US">
                <a:solidFill>
                  <a:srgbClr val="00B0F0"/>
                </a:solidFill>
                <a:uFillTx/>
              </a:rPr>
              <a:t>位</a:t>
            </a:r>
            <a:r>
              <a:rPr lang="en-US" altLang="zh-CN">
                <a:solidFill>
                  <a:srgbClr val="00B0F0"/>
                </a:solidFill>
                <a:uFillTx/>
              </a:rPr>
              <a:t>==N^</a:t>
            </a:r>
            <a:r>
              <a:rPr lang="zh-CN" altLang="en-US">
                <a:solidFill>
                  <a:srgbClr val="00B0F0"/>
                </a:solidFill>
                <a:uFillTx/>
              </a:rPr>
              <a:t>（</a:t>
            </a:r>
            <a:r>
              <a:rPr lang="en-US" altLang="zh-CN">
                <a:solidFill>
                  <a:srgbClr val="00B0F0"/>
                </a:solidFill>
                <a:uFillTx/>
              </a:rPr>
              <a:t>k-1</a:t>
            </a:r>
            <a:r>
              <a:rPr lang="zh-CN" altLang="en-US">
                <a:solidFill>
                  <a:srgbClr val="00B0F0"/>
                </a:solidFill>
                <a:uFillTx/>
              </a:rPr>
              <a:t>位</a:t>
            </a:r>
            <a:r>
              <a:rPr lang="zh-CN" altLang="en-US">
                <a:solidFill>
                  <a:srgbClr val="00B0F0"/>
                </a:solidFill>
                <a:uFillTx/>
                <a:sym typeface="+mn-ea"/>
              </a:rPr>
              <a:t>的最小循环长度</a:t>
            </a:r>
            <a:r>
              <a:rPr lang="en-US" altLang="zh-CN">
                <a:solidFill>
                  <a:srgbClr val="00B0F0"/>
                </a:solidFill>
                <a:uFillTx/>
                <a:sym typeface="+mn-ea"/>
              </a:rPr>
              <a:t>+1</a:t>
            </a:r>
            <a:r>
              <a:rPr lang="zh-CN" altLang="en-US">
                <a:solidFill>
                  <a:srgbClr val="00B0F0"/>
                </a:solidFill>
                <a:uFillTx/>
                <a:sym typeface="+mn-ea"/>
              </a:rPr>
              <a:t>）的后</a:t>
            </a:r>
            <a:r>
              <a:rPr lang="en-US" altLang="zh-CN">
                <a:solidFill>
                  <a:srgbClr val="00B0F0"/>
                </a:solidFill>
                <a:uFillTx/>
                <a:sym typeface="+mn-ea"/>
              </a:rPr>
              <a:t>K-1</a:t>
            </a:r>
            <a:r>
              <a:rPr lang="zh-CN" altLang="en-US">
                <a:solidFill>
                  <a:srgbClr val="00B0F0"/>
                </a:solidFill>
                <a:uFillTx/>
                <a:sym typeface="+mn-ea"/>
              </a:rPr>
              <a:t>位</a:t>
            </a:r>
            <a:endParaRPr lang="zh-CN" altLang="en-US">
              <a:solidFill>
                <a:srgbClr val="00B0F0"/>
              </a:solidFill>
              <a:uFillTx/>
              <a:sym typeface="+mn-ea"/>
            </a:endParaRPr>
          </a:p>
          <a:p>
            <a:r>
              <a:rPr lang="zh-CN" altLang="en-US">
                <a:solidFill>
                  <a:srgbClr val="00B0F0"/>
                </a:solidFill>
                <a:uFillTx/>
                <a:sym typeface="+mn-ea"/>
              </a:rPr>
              <a:t>联立两式可知：</a:t>
            </a:r>
            <a:r>
              <a:rPr lang="en-US" altLang="zh-CN" sz="1800">
                <a:solidFill>
                  <a:srgbClr val="FF0000"/>
                </a:solidFill>
                <a:uFillTx/>
                <a:sym typeface="+mn-ea"/>
              </a:rPr>
              <a:t>N^</a:t>
            </a:r>
            <a:r>
              <a:rPr lang="zh-CN" altLang="en-US" sz="1800">
                <a:solidFill>
                  <a:srgbClr val="FF0000"/>
                </a:solidFill>
                <a:uFillTx/>
                <a:sym typeface="+mn-ea"/>
              </a:rPr>
              <a:t>（</a:t>
            </a:r>
            <a:r>
              <a:rPr lang="en-US" altLang="zh-CN" sz="1800">
                <a:solidFill>
                  <a:srgbClr val="FF0000"/>
                </a:solidFill>
                <a:uFillTx/>
                <a:sym typeface="+mn-ea"/>
              </a:rPr>
              <a:t>K</a:t>
            </a:r>
            <a:r>
              <a:rPr lang="zh-CN" altLang="en-US" sz="1800">
                <a:solidFill>
                  <a:srgbClr val="FF0000"/>
                </a:solidFill>
                <a:uFillTx/>
                <a:sym typeface="+mn-ea"/>
              </a:rPr>
              <a:t>位的最小循环长度</a:t>
            </a:r>
            <a:r>
              <a:rPr lang="en-US" altLang="zh-CN" sz="1800">
                <a:solidFill>
                  <a:srgbClr val="FF0000"/>
                </a:solidFill>
                <a:uFillTx/>
                <a:sym typeface="+mn-ea"/>
              </a:rPr>
              <a:t>+1</a:t>
            </a:r>
            <a:r>
              <a:rPr lang="zh-CN" altLang="en-US" sz="1800">
                <a:solidFill>
                  <a:srgbClr val="FF0000"/>
                </a:solidFill>
                <a:uFillTx/>
                <a:sym typeface="+mn-ea"/>
              </a:rPr>
              <a:t>）的后</a:t>
            </a:r>
            <a:r>
              <a:rPr lang="en-US" altLang="zh-CN" sz="1800">
                <a:solidFill>
                  <a:srgbClr val="FF0000"/>
                </a:solidFill>
                <a:uFillTx/>
                <a:sym typeface="+mn-ea"/>
              </a:rPr>
              <a:t>K</a:t>
            </a:r>
            <a:r>
              <a:rPr lang="zh-CN" altLang="en-US" sz="1800">
                <a:solidFill>
                  <a:srgbClr val="FF0000"/>
                </a:solidFill>
                <a:uFillTx/>
                <a:sym typeface="+mn-ea"/>
              </a:rPr>
              <a:t>位</a:t>
            </a:r>
            <a:r>
              <a:rPr lang="en-US" altLang="zh-CN" sz="1800">
                <a:solidFill>
                  <a:srgbClr val="FF0000"/>
                </a:solidFill>
                <a:uFillTx/>
                <a:sym typeface="+mn-ea"/>
              </a:rPr>
              <a:t>==N^</a:t>
            </a:r>
            <a:r>
              <a:rPr lang="zh-CN" altLang="en-US" sz="1800">
                <a:solidFill>
                  <a:srgbClr val="FF0000"/>
                </a:solidFill>
                <a:uFillTx/>
                <a:sym typeface="+mn-ea"/>
              </a:rPr>
              <a:t>（</a:t>
            </a:r>
            <a:r>
              <a:rPr lang="en-US" altLang="zh-CN" sz="1800">
                <a:solidFill>
                  <a:srgbClr val="FF0000"/>
                </a:solidFill>
                <a:uFillTx/>
                <a:sym typeface="+mn-ea"/>
              </a:rPr>
              <a:t>k-1</a:t>
            </a:r>
            <a:r>
              <a:rPr lang="zh-CN" altLang="en-US" sz="1800">
                <a:solidFill>
                  <a:srgbClr val="FF0000"/>
                </a:solidFill>
                <a:uFillTx/>
                <a:sym typeface="+mn-ea"/>
              </a:rPr>
              <a:t>位的最小循环长度</a:t>
            </a:r>
            <a:r>
              <a:rPr lang="en-US" altLang="zh-CN" sz="1800">
                <a:solidFill>
                  <a:srgbClr val="FF0000"/>
                </a:solidFill>
                <a:uFillTx/>
                <a:sym typeface="+mn-ea"/>
              </a:rPr>
              <a:t>+1</a:t>
            </a:r>
            <a:r>
              <a:rPr lang="zh-CN" altLang="en-US" sz="1800">
                <a:solidFill>
                  <a:srgbClr val="FF0000"/>
                </a:solidFill>
                <a:uFillTx/>
                <a:sym typeface="+mn-ea"/>
              </a:rPr>
              <a:t>）的后</a:t>
            </a:r>
            <a:r>
              <a:rPr lang="en-US" altLang="zh-CN" sz="1800">
                <a:solidFill>
                  <a:srgbClr val="FF0000"/>
                </a:solidFill>
                <a:uFillTx/>
                <a:sym typeface="+mn-ea"/>
              </a:rPr>
              <a:t>K-1</a:t>
            </a:r>
            <a:r>
              <a:rPr lang="zh-CN" altLang="en-US" sz="1800">
                <a:solidFill>
                  <a:srgbClr val="FF0000"/>
                </a:solidFill>
                <a:uFillTx/>
                <a:sym typeface="+mn-ea"/>
              </a:rPr>
              <a:t>位</a:t>
            </a:r>
            <a:endParaRPr lang="zh-CN" altLang="en-US" sz="1800">
              <a:solidFill>
                <a:srgbClr val="FF0000"/>
              </a:solidFill>
              <a:uFillTx/>
              <a:sym typeface="+mn-ea"/>
            </a:endParaRPr>
          </a:p>
          <a:p>
            <a:r>
              <a:rPr lang="zh-CN" altLang="en-US">
                <a:solidFill>
                  <a:srgbClr val="00B0F0"/>
                </a:solidFill>
                <a:uFillTx/>
                <a:sym typeface="+mn-ea"/>
              </a:rPr>
              <a:t>若有k位循环,而其循环长度不是后k-1位的循环长度的整数倍的话</a:t>
            </a:r>
            <a:endParaRPr lang="zh-CN" altLang="en-US">
              <a:solidFill>
                <a:srgbClr val="00B0F0"/>
              </a:solidFill>
              <a:uFillTx/>
              <a:sym typeface="+mn-ea"/>
            </a:endParaRPr>
          </a:p>
          <a:p>
            <a:r>
              <a:rPr lang="zh-CN" altLang="en-US">
                <a:solidFill>
                  <a:srgbClr val="00B0F0"/>
                </a:solidFill>
                <a:uFillTx/>
                <a:sym typeface="+mn-ea"/>
              </a:rPr>
              <a:t>令</a:t>
            </a:r>
            <a:r>
              <a:rPr lang="en-US" altLang="zh-CN">
                <a:solidFill>
                  <a:srgbClr val="00B0F0"/>
                </a:solidFill>
                <a:uFillTx/>
                <a:sym typeface="+mn-ea"/>
              </a:rPr>
              <a:t>K</a:t>
            </a:r>
            <a:r>
              <a:rPr lang="zh-CN" altLang="en-US">
                <a:solidFill>
                  <a:srgbClr val="00B0F0"/>
                </a:solidFill>
                <a:uFillTx/>
                <a:sym typeface="+mn-ea"/>
              </a:rPr>
              <a:t>位的最小循环长度为</a:t>
            </a:r>
            <a:r>
              <a:rPr lang="en-US" altLang="zh-CN">
                <a:solidFill>
                  <a:srgbClr val="00B0F0"/>
                </a:solidFill>
                <a:uFillTx/>
                <a:sym typeface="+mn-ea"/>
              </a:rPr>
              <a:t>for(k)</a:t>
            </a:r>
            <a:r>
              <a:rPr lang="zh-CN" altLang="en-US">
                <a:solidFill>
                  <a:srgbClr val="00B0F0"/>
                </a:solidFill>
                <a:uFillTx/>
                <a:sym typeface="+mn-ea"/>
              </a:rPr>
              <a:t>，</a:t>
            </a:r>
            <a:r>
              <a:rPr lang="en-US" altLang="zh-CN">
                <a:solidFill>
                  <a:srgbClr val="00B0F0"/>
                </a:solidFill>
                <a:uFillTx/>
                <a:sym typeface="+mn-ea"/>
              </a:rPr>
              <a:t>k-1</a:t>
            </a:r>
            <a:r>
              <a:rPr lang="zh-CN" altLang="en-US">
                <a:solidFill>
                  <a:srgbClr val="00B0F0"/>
                </a:solidFill>
                <a:uFillTx/>
                <a:sym typeface="+mn-ea"/>
              </a:rPr>
              <a:t>位的最小循环长度为</a:t>
            </a:r>
            <a:r>
              <a:rPr lang="en-US" altLang="zh-CN">
                <a:solidFill>
                  <a:srgbClr val="00B0F0"/>
                </a:solidFill>
                <a:uFillTx/>
                <a:sym typeface="+mn-ea"/>
              </a:rPr>
              <a:t>for(k-1)</a:t>
            </a:r>
            <a:endParaRPr lang="zh-CN" altLang="en-US">
              <a:solidFill>
                <a:srgbClr val="00B0F0"/>
              </a:solidFill>
              <a:uFillTx/>
              <a:sym typeface="+mn-ea"/>
            </a:endParaRPr>
          </a:p>
          <a:p>
            <a:endParaRPr lang="zh-CN" altLang="en-US">
              <a:solidFill>
                <a:srgbClr val="00B0F0"/>
              </a:solidFill>
              <a:uFillTx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5440" y="302895"/>
            <a:ext cx="11209655" cy="6255385"/>
          </a:xfrm>
        </p:spPr>
        <p:txBody>
          <a:bodyPr/>
          <a:p>
            <a:r>
              <a:rPr lang="zh-CN" altLang="en-US">
                <a:solidFill>
                  <a:srgbClr val="00B0F0"/>
                </a:solidFill>
              </a:rPr>
              <a:t>则有：</a:t>
            </a:r>
            <a:r>
              <a:rPr lang="en-US" altLang="zh-CN">
                <a:solidFill>
                  <a:srgbClr val="00B0F0"/>
                </a:solidFill>
              </a:rPr>
              <a:t>for(k)=t*for(k-1)+s</a:t>
            </a:r>
            <a:r>
              <a:rPr lang="zh-CN" altLang="en-US">
                <a:solidFill>
                  <a:srgbClr val="00B0F0"/>
                </a:solidFill>
              </a:rPr>
              <a:t>（</a:t>
            </a:r>
            <a:r>
              <a:rPr lang="en-US" altLang="zh-CN">
                <a:solidFill>
                  <a:srgbClr val="00B0F0"/>
                </a:solidFill>
              </a:rPr>
              <a:t>s,t</a:t>
            </a:r>
            <a:r>
              <a:rPr lang="zh-CN" altLang="en-US">
                <a:solidFill>
                  <a:srgbClr val="00B0F0"/>
                </a:solidFill>
              </a:rPr>
              <a:t>均为正整数）（记住</a:t>
            </a:r>
            <a:r>
              <a:rPr lang="en-US" altLang="zh-CN">
                <a:solidFill>
                  <a:srgbClr val="00B0F0"/>
                </a:solidFill>
              </a:rPr>
              <a:t>for</a:t>
            </a:r>
            <a:r>
              <a:rPr lang="zh-CN" altLang="en-US">
                <a:solidFill>
                  <a:srgbClr val="00B0F0"/>
                </a:solidFill>
              </a:rPr>
              <a:t>是循环长度）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  <a:uFillTx/>
                <a:sym typeface="+mn-ea"/>
              </a:rPr>
              <a:t>定义函数</a:t>
            </a:r>
            <a:r>
              <a:rPr lang="en-US" altLang="zh-CN">
                <a:solidFill>
                  <a:srgbClr val="00B0F0"/>
                </a:solidFill>
                <a:uFillTx/>
                <a:sym typeface="+mn-ea"/>
              </a:rPr>
              <a:t>work(int n,int t)</a:t>
            </a:r>
            <a:r>
              <a:rPr lang="zh-CN" altLang="en-US">
                <a:solidFill>
                  <a:srgbClr val="00B0F0"/>
                </a:solidFill>
                <a:uFillTx/>
                <a:sym typeface="+mn-ea"/>
              </a:rPr>
              <a:t>为</a:t>
            </a:r>
            <a:r>
              <a:rPr lang="en-US" altLang="zh-CN">
                <a:solidFill>
                  <a:srgbClr val="00B0F0"/>
                </a:solidFill>
                <a:uFillTx/>
                <a:sym typeface="+mn-ea"/>
              </a:rPr>
              <a:t>n</a:t>
            </a:r>
            <a:r>
              <a:rPr lang="zh-CN" altLang="en-US">
                <a:solidFill>
                  <a:srgbClr val="00B0F0"/>
                </a:solidFill>
                <a:uFillTx/>
                <a:sym typeface="+mn-ea"/>
              </a:rPr>
              <a:t>的后</a:t>
            </a:r>
            <a:r>
              <a:rPr lang="en-US" altLang="zh-CN">
                <a:solidFill>
                  <a:srgbClr val="00B0F0"/>
                </a:solidFill>
                <a:uFillTx/>
                <a:sym typeface="+mn-ea"/>
              </a:rPr>
              <a:t>k</a:t>
            </a:r>
            <a:r>
              <a:rPr lang="zh-CN" altLang="en-US">
                <a:solidFill>
                  <a:srgbClr val="00B0F0"/>
                </a:solidFill>
                <a:uFillTx/>
                <a:sym typeface="+mn-ea"/>
              </a:rPr>
              <a:t>位</a:t>
            </a:r>
            <a:endParaRPr lang="zh-CN" altLang="en-US">
              <a:solidFill>
                <a:srgbClr val="00B0F0"/>
              </a:solidFill>
              <a:uFillTx/>
              <a:sym typeface="+mn-ea"/>
            </a:endParaRPr>
          </a:p>
          <a:p>
            <a:r>
              <a:rPr lang="zh-CN" altLang="en-US">
                <a:solidFill>
                  <a:srgbClr val="00B0F0"/>
                </a:solidFill>
                <a:uFillTx/>
                <a:sym typeface="+mn-ea"/>
              </a:rPr>
              <a:t>则有</a:t>
            </a:r>
            <a:r>
              <a:rPr lang="en-US" altLang="zh-CN">
                <a:solidFill>
                  <a:srgbClr val="00B0F0"/>
                </a:solidFill>
                <a:uFillTx/>
                <a:sym typeface="+mn-ea"/>
              </a:rPr>
              <a:t>work</a:t>
            </a:r>
            <a:r>
              <a:rPr lang="zh-CN" altLang="en-US">
                <a:solidFill>
                  <a:srgbClr val="00B0F0"/>
                </a:solidFill>
                <a:uFillTx/>
                <a:sym typeface="+mn-ea"/>
              </a:rPr>
              <a:t>（</a:t>
            </a:r>
            <a:r>
              <a:rPr lang="en-US" altLang="zh-CN">
                <a:solidFill>
                  <a:srgbClr val="00B0F0"/>
                </a:solidFill>
                <a:uFillTx/>
                <a:sym typeface="+mn-ea"/>
              </a:rPr>
              <a:t>N^(for(k)+1</a:t>
            </a:r>
            <a:r>
              <a:rPr lang="zh-CN" altLang="en-US">
                <a:solidFill>
                  <a:srgbClr val="00B0F0"/>
                </a:solidFill>
                <a:uFillTx/>
                <a:sym typeface="+mn-ea"/>
              </a:rPr>
              <a:t>，</a:t>
            </a:r>
            <a:r>
              <a:rPr lang="en-US" altLang="zh-CN">
                <a:solidFill>
                  <a:srgbClr val="00B0F0"/>
                </a:solidFill>
                <a:uFillTx/>
                <a:sym typeface="+mn-ea"/>
              </a:rPr>
              <a:t>k-1</a:t>
            </a:r>
            <a:r>
              <a:rPr lang="zh-CN" altLang="en-US">
                <a:solidFill>
                  <a:srgbClr val="00B0F0"/>
                </a:solidFill>
                <a:uFillTx/>
                <a:sym typeface="+mn-ea"/>
              </a:rPr>
              <a:t>）</a:t>
            </a:r>
            <a:endParaRPr lang="zh-CN" altLang="en-US">
              <a:solidFill>
                <a:srgbClr val="00B0F0"/>
              </a:solidFill>
              <a:uFillTx/>
              <a:sym typeface="+mn-ea"/>
            </a:endParaRPr>
          </a:p>
          <a:p>
            <a:r>
              <a:rPr lang="en-US" altLang="zh-CN">
                <a:solidFill>
                  <a:srgbClr val="00B0F0"/>
                </a:solidFill>
                <a:uFillTx/>
                <a:sym typeface="+mn-ea"/>
              </a:rPr>
              <a:t>==work</a:t>
            </a:r>
            <a:r>
              <a:rPr lang="zh-CN" altLang="en-US">
                <a:solidFill>
                  <a:srgbClr val="00B0F0"/>
                </a:solidFill>
                <a:uFillTx/>
                <a:sym typeface="+mn-ea"/>
              </a:rPr>
              <a:t>（</a:t>
            </a:r>
            <a:r>
              <a:rPr lang="en-US" altLang="zh-CN">
                <a:solidFill>
                  <a:srgbClr val="00B0F0"/>
                </a:solidFill>
                <a:uFillTx/>
                <a:sym typeface="+mn-ea"/>
              </a:rPr>
              <a:t>N^(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t*for(k-1)+s+1),k-1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）</a:t>
            </a:r>
            <a:endParaRPr lang="zh-CN" altLang="en-US">
              <a:solidFill>
                <a:srgbClr val="00B0F0"/>
              </a:solidFill>
              <a:sym typeface="+mn-ea"/>
            </a:endParaRPr>
          </a:p>
          <a:p>
            <a:r>
              <a:rPr lang="en-US" altLang="zh-CN">
                <a:solidFill>
                  <a:srgbClr val="00B0F0"/>
                </a:solidFill>
                <a:sym typeface="+mn-ea"/>
              </a:rPr>
              <a:t>==work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N^(t*for(k-1)+1)*N^s,k-1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）</a:t>
            </a:r>
            <a:endParaRPr lang="zh-CN" altLang="en-US">
              <a:solidFill>
                <a:srgbClr val="00B0F0"/>
              </a:solidFill>
              <a:sym typeface="+mn-ea"/>
            </a:endParaRPr>
          </a:p>
          <a:p>
            <a:r>
              <a:rPr lang="en-US" altLang="zh-CN">
                <a:solidFill>
                  <a:srgbClr val="00B0F0"/>
                </a:solidFill>
                <a:sym typeface="+mn-ea"/>
              </a:rPr>
              <a:t>==work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00B0F0"/>
                </a:solidFill>
                <a:uFillTx/>
                <a:sym typeface="+mn-ea"/>
              </a:rPr>
              <a:t>work</a:t>
            </a:r>
            <a:r>
              <a:rPr lang="zh-CN" altLang="en-US">
                <a:solidFill>
                  <a:srgbClr val="00B0F0"/>
                </a:solidFill>
                <a:uFillTx/>
                <a:sym typeface="+mn-ea"/>
              </a:rPr>
              <a:t>（</a:t>
            </a:r>
            <a:r>
              <a:rPr lang="en-US" altLang="zh-CN">
                <a:solidFill>
                  <a:srgbClr val="00B0F0"/>
                </a:solidFill>
                <a:uFillTx/>
                <a:sym typeface="+mn-ea"/>
              </a:rPr>
              <a:t>N^(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t*for(k-1)+1),k-1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）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*N^s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，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k-1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）</a:t>
            </a:r>
            <a:endParaRPr lang="zh-CN" altLang="en-US">
              <a:solidFill>
                <a:srgbClr val="00B0F0"/>
              </a:solidFill>
              <a:sym typeface="+mn-ea"/>
            </a:endParaRPr>
          </a:p>
          <a:p>
            <a:r>
              <a:rPr lang="en-US" altLang="zh-CN">
                <a:solidFill>
                  <a:srgbClr val="00B0F0"/>
                </a:solidFill>
                <a:sym typeface="+mn-ea"/>
              </a:rPr>
              <a:t>==work(work(N,k-1)*N^s,k-1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）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==work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N^(s+1),k-1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）</a:t>
            </a:r>
            <a:endParaRPr lang="zh-CN" altLang="en-US">
              <a:solidFill>
                <a:srgbClr val="00B0F0"/>
              </a:solidFill>
              <a:sym typeface="+mn-ea"/>
            </a:endParaRPr>
          </a:p>
          <a:p>
            <a:r>
              <a:rPr lang="zh-CN" altLang="en-US">
                <a:solidFill>
                  <a:srgbClr val="00B0F0"/>
                </a:solidFill>
                <a:uFillTx/>
                <a:sym typeface="+mn-ea"/>
              </a:rPr>
              <a:t>易知</a:t>
            </a:r>
            <a:r>
              <a:rPr lang="en-US" altLang="zh-CN">
                <a:solidFill>
                  <a:srgbClr val="00B0F0"/>
                </a:solidFill>
                <a:uFillTx/>
                <a:sym typeface="+mn-ea"/>
              </a:rPr>
              <a:t>s&lt;for(k-1) ∴work</a:t>
            </a:r>
            <a:r>
              <a:rPr lang="zh-CN" altLang="en-US">
                <a:solidFill>
                  <a:srgbClr val="00B0F0"/>
                </a:solidFill>
                <a:uFillTx/>
                <a:sym typeface="+mn-ea"/>
              </a:rPr>
              <a:t>（</a:t>
            </a:r>
            <a:r>
              <a:rPr lang="en-US" altLang="zh-CN">
                <a:solidFill>
                  <a:srgbClr val="00B0F0"/>
                </a:solidFill>
                <a:uFillTx/>
                <a:sym typeface="+mn-ea"/>
              </a:rPr>
              <a:t>N^(for(k)+1</a:t>
            </a:r>
            <a:r>
              <a:rPr lang="zh-CN" altLang="en-US">
                <a:solidFill>
                  <a:srgbClr val="00B0F0"/>
                </a:solidFill>
                <a:uFillTx/>
                <a:sym typeface="+mn-ea"/>
              </a:rPr>
              <a:t>，</a:t>
            </a:r>
            <a:r>
              <a:rPr lang="en-US" altLang="zh-CN">
                <a:solidFill>
                  <a:srgbClr val="00B0F0"/>
                </a:solidFill>
                <a:uFillTx/>
                <a:sym typeface="+mn-ea"/>
              </a:rPr>
              <a:t>k-1</a:t>
            </a:r>
            <a:r>
              <a:rPr lang="zh-CN" altLang="en-US">
                <a:solidFill>
                  <a:srgbClr val="00B0F0"/>
                </a:solidFill>
                <a:uFillTx/>
                <a:sym typeface="+mn-ea"/>
              </a:rPr>
              <a:t>）</a:t>
            </a:r>
            <a:r>
              <a:rPr lang="en-US" altLang="zh-CN">
                <a:solidFill>
                  <a:srgbClr val="00B0F0"/>
                </a:solidFill>
                <a:uFillTx/>
                <a:sym typeface="+mn-ea"/>
              </a:rPr>
              <a:t>≠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work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N^(s+1),k-1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）</a:t>
            </a:r>
            <a:endParaRPr lang="zh-CN" altLang="en-US">
              <a:solidFill>
                <a:srgbClr val="00B0F0"/>
              </a:solidFill>
              <a:sym typeface="+mn-ea"/>
            </a:endParaRPr>
          </a:p>
          <a:p>
            <a:r>
              <a:rPr lang="en-US" altLang="zh-CN" sz="2000">
                <a:solidFill>
                  <a:srgbClr val="00B0F0"/>
                </a:solidFill>
                <a:uFillTx/>
                <a:sym typeface="+mn-ea"/>
              </a:rPr>
              <a:t>∵N^</a:t>
            </a:r>
            <a:r>
              <a:rPr lang="zh-CN" altLang="en-US" sz="2000">
                <a:solidFill>
                  <a:srgbClr val="00B0F0"/>
                </a:solidFill>
                <a:uFillTx/>
                <a:sym typeface="+mn-ea"/>
              </a:rPr>
              <a:t>（</a:t>
            </a:r>
            <a:r>
              <a:rPr lang="en-US" altLang="zh-CN" sz="2000">
                <a:solidFill>
                  <a:srgbClr val="00B0F0"/>
                </a:solidFill>
                <a:uFillTx/>
                <a:sym typeface="+mn-ea"/>
              </a:rPr>
              <a:t>K</a:t>
            </a:r>
            <a:r>
              <a:rPr lang="zh-CN" altLang="en-US" sz="2000">
                <a:solidFill>
                  <a:srgbClr val="00B0F0"/>
                </a:solidFill>
                <a:uFillTx/>
                <a:sym typeface="+mn-ea"/>
              </a:rPr>
              <a:t>位的最小循环长度</a:t>
            </a:r>
            <a:r>
              <a:rPr lang="en-US" altLang="zh-CN" sz="2000">
                <a:solidFill>
                  <a:srgbClr val="00B0F0"/>
                </a:solidFill>
                <a:uFillTx/>
                <a:sym typeface="+mn-ea"/>
              </a:rPr>
              <a:t>+1</a:t>
            </a:r>
            <a:r>
              <a:rPr lang="zh-CN" altLang="en-US" sz="2000">
                <a:solidFill>
                  <a:srgbClr val="00B0F0"/>
                </a:solidFill>
                <a:uFillTx/>
                <a:sym typeface="+mn-ea"/>
              </a:rPr>
              <a:t>）的后</a:t>
            </a:r>
            <a:r>
              <a:rPr lang="en-US" altLang="zh-CN" sz="2000">
                <a:solidFill>
                  <a:srgbClr val="00B0F0"/>
                </a:solidFill>
                <a:uFillTx/>
                <a:sym typeface="+mn-ea"/>
              </a:rPr>
              <a:t>K</a:t>
            </a:r>
            <a:r>
              <a:rPr lang="zh-CN" altLang="en-US" sz="2000">
                <a:solidFill>
                  <a:srgbClr val="00B0F0"/>
                </a:solidFill>
                <a:uFillTx/>
                <a:sym typeface="+mn-ea"/>
              </a:rPr>
              <a:t>位</a:t>
            </a:r>
            <a:r>
              <a:rPr lang="en-US" altLang="zh-CN" sz="2000">
                <a:solidFill>
                  <a:srgbClr val="00B0F0"/>
                </a:solidFill>
                <a:uFillTx/>
                <a:sym typeface="+mn-ea"/>
              </a:rPr>
              <a:t>==N^</a:t>
            </a:r>
            <a:r>
              <a:rPr lang="zh-CN" altLang="en-US" sz="2000">
                <a:solidFill>
                  <a:srgbClr val="00B0F0"/>
                </a:solidFill>
                <a:uFillTx/>
                <a:sym typeface="+mn-ea"/>
              </a:rPr>
              <a:t>（</a:t>
            </a:r>
            <a:r>
              <a:rPr lang="en-US" altLang="zh-CN" sz="2000">
                <a:solidFill>
                  <a:srgbClr val="00B0F0"/>
                </a:solidFill>
                <a:uFillTx/>
                <a:sym typeface="+mn-ea"/>
              </a:rPr>
              <a:t>k-1</a:t>
            </a:r>
            <a:r>
              <a:rPr lang="zh-CN" altLang="en-US" sz="2000">
                <a:solidFill>
                  <a:srgbClr val="00B0F0"/>
                </a:solidFill>
                <a:uFillTx/>
                <a:sym typeface="+mn-ea"/>
              </a:rPr>
              <a:t>位的最小循环长度</a:t>
            </a:r>
            <a:r>
              <a:rPr lang="en-US" altLang="zh-CN" sz="2000">
                <a:solidFill>
                  <a:srgbClr val="00B0F0"/>
                </a:solidFill>
                <a:uFillTx/>
                <a:sym typeface="+mn-ea"/>
              </a:rPr>
              <a:t>+1</a:t>
            </a:r>
            <a:r>
              <a:rPr lang="zh-CN" altLang="en-US" sz="2000">
                <a:solidFill>
                  <a:srgbClr val="00B0F0"/>
                </a:solidFill>
                <a:uFillTx/>
                <a:sym typeface="+mn-ea"/>
              </a:rPr>
              <a:t>）的后</a:t>
            </a:r>
            <a:r>
              <a:rPr lang="en-US" altLang="zh-CN" sz="2000">
                <a:solidFill>
                  <a:srgbClr val="00B0F0"/>
                </a:solidFill>
                <a:uFillTx/>
                <a:sym typeface="+mn-ea"/>
              </a:rPr>
              <a:t>K-1</a:t>
            </a:r>
            <a:r>
              <a:rPr lang="zh-CN" altLang="en-US" sz="2000">
                <a:solidFill>
                  <a:srgbClr val="00B0F0"/>
                </a:solidFill>
                <a:uFillTx/>
                <a:sym typeface="+mn-ea"/>
              </a:rPr>
              <a:t>位</a:t>
            </a:r>
            <a:endParaRPr lang="zh-CN" altLang="en-US" sz="2400">
              <a:solidFill>
                <a:srgbClr val="00B0F0"/>
              </a:solidFill>
              <a:uFillTx/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uFillTx/>
                <a:sym typeface="+mn-ea"/>
              </a:rPr>
              <a:t>∴</a:t>
            </a:r>
            <a:r>
              <a:rPr lang="zh-CN" altLang="en-US" sz="2400">
                <a:solidFill>
                  <a:srgbClr val="00B0F0"/>
                </a:solidFill>
                <a:uFillTx/>
                <a:sym typeface="+mn-ea"/>
              </a:rPr>
              <a:t>矛盾</a:t>
            </a:r>
            <a:endParaRPr lang="zh-CN" altLang="en-US" sz="2400">
              <a:solidFill>
                <a:srgbClr val="00B0F0"/>
              </a:solidFill>
              <a:uFillTx/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uFillTx/>
                <a:sym typeface="+mn-ea"/>
              </a:rPr>
              <a:t>∴</a:t>
            </a:r>
            <a:r>
              <a:rPr lang="zh-CN" altLang="en-US" sz="2400">
                <a:solidFill>
                  <a:srgbClr val="00B0F0"/>
                </a:solidFill>
                <a:uFillTx/>
                <a:sym typeface="+mn-ea"/>
              </a:rPr>
              <a:t>结论成立，证毕</a:t>
            </a:r>
            <a:endParaRPr lang="zh-CN" altLang="en-US">
              <a:solidFill>
                <a:srgbClr val="FF0000"/>
              </a:solidFill>
              <a:uFillTx/>
              <a:sym typeface="+mn-ea"/>
            </a:endParaRPr>
          </a:p>
          <a:p>
            <a:endParaRPr lang="zh-CN" altLang="en-US">
              <a:solidFill>
                <a:srgbClr val="00B0F0"/>
              </a:solidFill>
              <a:uFillTx/>
              <a:sym typeface="+mn-ea"/>
            </a:endParaRPr>
          </a:p>
          <a:p>
            <a:endParaRPr lang="zh-CN" altLang="en-US" b="1">
              <a:solidFill>
                <a:srgbClr val="00B0F0"/>
              </a:solidFill>
              <a:uFillTx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			</a:t>
            </a:r>
            <a:r>
              <a:rPr lang="en-US" altLang="zh-CN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	</a:t>
            </a:r>
            <a:endParaRPr lang="en-US" altLang="zh-CN" sz="6000">
              <a:ln w="13462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40655" y="2445385"/>
            <a:ext cx="696214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0095" y="1456055"/>
            <a:ext cx="44589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陶陶摘苹果</a:t>
            </a:r>
            <a:r>
              <a:rPr lang="en-US" altLang="zh-CN" sz="32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(Bad Apple)</a:t>
            </a:r>
            <a:endParaRPr lang="en-US" altLang="zh-CN" sz="32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19400" y="1024890"/>
            <a:ext cx="153606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600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+mn-ea"/>
              </a:rPr>
              <a:t>Easy</a:t>
            </a:r>
            <a:endParaRPr lang="en-US" altLang="zh-CN" sz="6000">
              <a:ln w="13462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" y="100330"/>
            <a:ext cx="12106910" cy="6457950"/>
          </a:xfrm>
        </p:spPr>
        <p:txBody>
          <a:bodyPr>
            <a:normAutofit lnSpcReduction="20000"/>
          </a:bodyPr>
          <a:p>
            <a:r>
              <a:rPr lang="zh-CN" altLang="en-US"/>
              <a:t>证明了这么久</a:t>
            </a:r>
            <a:r>
              <a:rPr lang="zh-CN" altLang="en-US" strike="sngStrike">
                <a:solidFill>
                  <a:srgbClr val="00B050"/>
                </a:solidFill>
                <a:uFillTx/>
              </a:rPr>
              <a:t>然而你还是不会写代码</a:t>
            </a:r>
            <a:endParaRPr lang="zh-CN" altLang="en-US" strike="sngStrike">
              <a:solidFill>
                <a:srgbClr val="00B050"/>
              </a:solidFill>
              <a:uFillTx/>
            </a:endParaRPr>
          </a:p>
          <a:p>
            <a:endParaRPr lang="zh-CN" altLang="en-US" strike="sngStrike">
              <a:solidFill>
                <a:srgbClr val="00B050"/>
              </a:solidFill>
              <a:uFillTx/>
            </a:endParaRPr>
          </a:p>
          <a:p>
            <a:r>
              <a:rPr lang="zh-CN" altLang="en-US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先来梳理下思路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  <a:p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①由于直接运算会超时或者爆空间，所以我们选择截取后</a:t>
            </a:r>
            <a:r>
              <a:rPr lang="en-US" altLang="zh-CN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K</a:t>
            </a: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位运算</a:t>
            </a:r>
            <a:endParaRPr lang="zh-CN" altLang="en-US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sym typeface="+mn-ea"/>
            </a:endParaRPr>
          </a:p>
          <a:p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②依次取每一位寻找循环节，并将循环长度相乘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sym typeface="+mn-ea"/>
            </a:endParaRPr>
          </a:p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注意一下我们每次都用</a:t>
            </a:r>
            <a:r>
              <a:rPr lang="zh-CN" altLang="en-US" sz="240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当前长度的数字</a:t>
            </a:r>
            <a:r>
              <a:rPr lang="en-US" altLang="zh-CN" sz="240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^</a:t>
            </a:r>
            <a:r>
              <a:rPr lang="zh-CN" altLang="en-US" sz="240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（当前循环次数）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更新了一个数组并用它去进行下一次运算（下一次直接取这个数组的后新的长度位），这样我们能够在大数据的情况下可以减少无数次运算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sym typeface="+mn-ea"/>
            </a:endParaRPr>
          </a:p>
          <a:p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③如果出现没有循环节的情况，加以判断，判断方式如下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sym typeface="+mn-ea"/>
            </a:endParaRPr>
          </a:p>
          <a:p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首先我们要了解一下抽屉原理，即假设你有</a:t>
            </a:r>
            <a:r>
              <a:rPr lang="en-US" altLang="zh-CN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10</a:t>
            </a: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个苹果和</a:t>
            </a:r>
            <a:r>
              <a:rPr lang="en-US" altLang="zh-CN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9</a:t>
            </a: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个抽屉，不管你怎么放，至少有一个抽屉里有两个苹果</a:t>
            </a:r>
            <a:endParaRPr lang="zh-CN" altLang="en-US" sz="24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sym typeface="+mn-ea"/>
            </a:endParaRPr>
          </a:p>
          <a:p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我们的循环也是这样，整数的每一位都有</a:t>
            </a:r>
            <a:r>
              <a:rPr lang="en-US" altLang="zh-CN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10</a:t>
            </a: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种可能（</a:t>
            </a:r>
            <a:r>
              <a:rPr lang="en-US" altLang="zh-CN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0-9</a:t>
            </a: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），如果我们枚举某一个长度枚举了</a:t>
            </a:r>
            <a:r>
              <a:rPr lang="en-US" altLang="zh-CN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10</a:t>
            </a: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次但仍然没有循环的话，说明这一位</a:t>
            </a:r>
            <a:r>
              <a:rPr lang="en-US" altLang="zh-CN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0-9</a:t>
            </a: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中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一定有一个数没有取到并且其他数字一定出现了重复</a:t>
            </a:r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，由此便判断循环永远都不会出现，跳出</a:t>
            </a:r>
            <a:r>
              <a:rPr lang="zh-CN" altLang="en-US" sz="2400" strike="sngStrike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（这个思路来自于</a:t>
            </a:r>
            <a:r>
              <a:rPr lang="en-US" altLang="zh-CN" sz="2400" strike="sngStrike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zzw4257</a:t>
            </a:r>
            <a:r>
              <a:rPr lang="zh-CN" altLang="en-US" sz="2400" strike="sngStrike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大佬不是我证的）</a:t>
            </a:r>
            <a:endParaRPr lang="zh-CN" altLang="en-US" sz="2400" strike="sngStrike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sym typeface="+mn-ea"/>
            </a:endParaRPr>
          </a:p>
          <a:p>
            <a:r>
              <a:rPr lang="zh-CN" altLang="en-US" sz="24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④输出高精答案</a:t>
            </a:r>
            <a:endParaRPr lang="zh-CN" altLang="en-US" strike="sngStrike">
              <a:solidFill>
                <a:srgbClr val="00B050"/>
              </a:solidFill>
              <a:uFillTx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</a:rPr>
              <a:t>下面来看看</a:t>
            </a:r>
            <a:r>
              <a:rPr lang="zh-CN" altLang="en-US">
                <a:solidFill>
                  <a:srgbClr val="FF0000"/>
                </a:solidFill>
                <a:uFillTx/>
                <a:hlinkClick r:id="rId1" action="ppaction://hlinkfile"/>
              </a:rPr>
              <a:t>具体代码实现</a:t>
            </a:r>
            <a:endParaRPr lang="zh-CN" altLang="en-US">
              <a:solidFill>
                <a:srgbClr val="FF0000"/>
              </a:solidFill>
              <a:uFillTx/>
              <a:hlinkClick r:id="rId1" action="ppaction://hlinkfi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B0F0"/>
                </a:solidFill>
              </a:rPr>
              <a:t>到此，吾辈悲惨的</a:t>
            </a:r>
            <a:r>
              <a:rPr lang="en-US" altLang="zh-CN">
                <a:solidFill>
                  <a:srgbClr val="00B0F0"/>
                </a:solidFill>
              </a:rPr>
              <a:t>2005</a:t>
            </a:r>
            <a:r>
              <a:rPr lang="zh-CN" altLang="en-US">
                <a:solidFill>
                  <a:srgbClr val="00B0F0"/>
                </a:solidFill>
              </a:rPr>
              <a:t>年就完结了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00B050"/>
                </a:solidFill>
              </a:rPr>
              <a:t>我不做人啦</a:t>
            </a:r>
            <a:r>
              <a:rPr lang="en-US" altLang="zh-CN">
                <a:solidFill>
                  <a:srgbClr val="00B050"/>
                </a:solidFill>
              </a:rPr>
              <a:t>JOJO!</a:t>
            </a:r>
            <a:endParaRPr lang="en-US" altLang="zh-CN">
              <a:solidFill>
                <a:srgbClr val="00B050"/>
              </a:solidFill>
            </a:endParaRPr>
          </a:p>
          <a:p>
            <a:endParaRPr lang="en-US" altLang="zh-CN">
              <a:solidFill>
                <a:srgbClr val="00B050"/>
              </a:solidFill>
            </a:endParaRPr>
          </a:p>
          <a:p>
            <a:r>
              <a:rPr lang="zh-CN" altLang="en-US">
                <a:solidFill>
                  <a:srgbClr val="00B050"/>
                </a:solidFill>
              </a:rPr>
              <a:t>如果你喜欢我的作品，请关注，转发，再点个赞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这里是</a:t>
            </a:r>
            <a:r>
              <a:rPr lang="en-US" altLang="zh-CN">
                <a:solidFill>
                  <a:srgbClr val="FF0000"/>
                </a:solidFill>
              </a:rPr>
              <a:t>Flandre,</a:t>
            </a:r>
            <a:r>
              <a:rPr lang="zh-CN" altLang="en-US">
                <a:solidFill>
                  <a:srgbClr val="FF0000"/>
                </a:solidFill>
              </a:rPr>
              <a:t>我们下期再见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-577850"/>
            <a:ext cx="10042525" cy="7463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945" y="-577850"/>
            <a:ext cx="9658985" cy="74631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	</a:t>
            </a:r>
            <a:r>
              <a:rPr lang="zh-CN" altLang="en-US"/>
              <a:t>类型：伸展树（</a:t>
            </a:r>
            <a:r>
              <a:rPr lang="en-US" altLang="zh-CN"/>
              <a:t>Splay Tree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思路详解：</a:t>
            </a:r>
            <a:endParaRPr lang="zh-CN" altLang="en-US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0" indent="0">
              <a:buNone/>
            </a:pPr>
            <a:r>
              <a:rPr lang="zh-CN" altLang="en-US"/>
              <a:t>①首先，我们将所有苹果高度插入一个splay中</a:t>
            </a:r>
            <a:r>
              <a:rPr lang="en-US" altLang="zh-CN"/>
              <a:t>;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②因为我们要找到不高于陶陶手的苹果数量，所以插入一个陶陶的高度 + 1的节点作为 哨兵 ，将其splay到根；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③最后它左子树的大小即是所求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下面来看看代码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0185"/>
            <a:ext cx="10515600" cy="5967095"/>
          </a:xfrm>
        </p:spPr>
        <p:txBody>
          <a:bodyPr>
            <a:noAutofit/>
          </a:bodyPr>
          <a:p>
            <a:r>
              <a:rPr lang="zh-CN" altLang="en-US" sz="1600"/>
              <a:t>#include&lt;cstdio&gt;</a:t>
            </a:r>
            <a:endParaRPr lang="zh-CN" altLang="en-US" sz="1600"/>
          </a:p>
          <a:p>
            <a:r>
              <a:rPr lang="zh-CN" altLang="en-US" sz="1600"/>
              <a:t>#define ls ch[u][0]</a:t>
            </a:r>
            <a:endParaRPr lang="zh-CN" altLang="en-US" sz="1600"/>
          </a:p>
          <a:p>
            <a:r>
              <a:rPr lang="zh-CN" altLang="en-US" sz="1600"/>
              <a:t>#define rs ch[u][1]</a:t>
            </a:r>
            <a:endParaRPr lang="zh-CN" altLang="en-US" sz="1600"/>
          </a:p>
          <a:p>
            <a:r>
              <a:rPr lang="zh-CN" altLang="en-US" sz="1600"/>
              <a:t>#define isr(u) (ch[fa[u]][1] == u)</a:t>
            </a:r>
            <a:endParaRPr lang="zh-CN" altLang="en-US" sz="1600"/>
          </a:p>
          <a:p>
            <a:r>
              <a:rPr lang="zh-CN" altLang="en-US" sz="1600"/>
              <a:t>const int maxn = 15;</a:t>
            </a:r>
            <a:endParaRPr lang="zh-CN" altLang="en-US" sz="1600"/>
          </a:p>
          <a:p>
            <a:r>
              <a:rPr lang="zh-CN" altLang="en-US" sz="1600"/>
              <a:t>inline int read(){</a:t>
            </a:r>
            <a:endParaRPr lang="zh-CN" altLang="en-US" sz="1600"/>
          </a:p>
          <a:p>
            <a:r>
              <a:rPr lang="zh-CN" altLang="en-US" sz="1600"/>
              <a:t>    int out = 0,flag = 1; char c = getchar();</a:t>
            </a:r>
            <a:endParaRPr lang="zh-CN" altLang="en-US" sz="1600"/>
          </a:p>
          <a:p>
            <a:r>
              <a:rPr lang="zh-CN" altLang="en-US" sz="1600"/>
              <a:t>    while (c &lt; 48 || c &gt; 57){if (c == '-') flag = -1; c = getchar();}</a:t>
            </a:r>
            <a:endParaRPr lang="zh-CN" altLang="en-US" sz="1600"/>
          </a:p>
          <a:p>
            <a:r>
              <a:rPr lang="zh-CN" altLang="en-US" sz="1600"/>
              <a:t>    while (c &gt;= 48 &amp;&amp; c &lt;= 57){out = (out &lt;&lt; 3) + (out &lt;&lt; 1) + c - 48; c = getchar();}</a:t>
            </a:r>
            <a:endParaRPr lang="zh-CN" altLang="en-US" sz="1600"/>
          </a:p>
          <a:p>
            <a:r>
              <a:rPr lang="zh-CN" altLang="en-US" sz="1600"/>
              <a:t>    return out * flag;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  <a:p>
            <a:r>
              <a:rPr lang="zh-CN" altLang="en-US" sz="1600"/>
              <a:t>int ch[maxn][2],fa[maxn],siz[maxn],val[maxn],cnt[maxn],n,Siz,rt;</a:t>
            </a:r>
            <a:endParaRPr lang="zh-CN" altLang="en-US" sz="1600"/>
          </a:p>
          <a:p>
            <a:r>
              <a:rPr lang="zh-CN" altLang="en-US" sz="1600"/>
              <a:t>void pup(int u){siz[u] = siz[ls] + cnt[u] + siz[rs];}</a:t>
            </a:r>
            <a:endParaRPr lang="zh-CN" altLang="en-US" sz="1600"/>
          </a:p>
          <a:p>
            <a:r>
              <a:rPr lang="zh-CN" altLang="en-US" sz="1600"/>
              <a:t>void spin(int u){</a:t>
            </a:r>
            <a:endParaRPr lang="zh-CN" altLang="en-US" sz="1600"/>
          </a:p>
          <a:p>
            <a:r>
              <a:rPr lang="zh-CN" altLang="en-US" sz="1600"/>
              <a:t>    int s = isr(u),f = fa[u];</a:t>
            </a:r>
            <a:endParaRPr lang="zh-CN" altLang="en-US" sz="1600"/>
          </a:p>
          <a:p>
            <a:r>
              <a:rPr lang="zh-CN" altLang="en-US" sz="1600"/>
              <a:t>    fa[u] = fa[f]; if (fa[f]) ch[fa[f]][isr(f)] = u;</a:t>
            </a:r>
            <a:endParaRPr lang="zh-CN" altLang="en-US" sz="1600"/>
          </a:p>
          <a:p>
            <a:r>
              <a:rPr lang="zh-CN" altLang="en-US" sz="1600"/>
              <a:t>    ch[f][s] = ch[u][s ^ 1]; if (ch[u][s ^ 1]) fa[ch[u][s ^ 1]] = f;</a:t>
            </a:r>
            <a:endParaRPr lang="zh-CN" altLang="en-US" sz="1600"/>
          </a:p>
          <a:p>
            <a:r>
              <a:rPr lang="zh-CN" altLang="en-US" sz="1600"/>
              <a:t>    fa[f] = u; ch[u][s ^ 1] = f; pup(f); pup(u);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8760"/>
            <a:ext cx="10515600" cy="5938520"/>
          </a:xfrm>
        </p:spPr>
        <p:txBody>
          <a:bodyPr>
            <a:normAutofit/>
          </a:bodyPr>
          <a:p>
            <a:r>
              <a:rPr lang="zh-CN" altLang="en-US" sz="1600"/>
              <a:t>void splay(int u){</a:t>
            </a:r>
            <a:endParaRPr lang="zh-CN" altLang="en-US" sz="1600"/>
          </a:p>
          <a:p>
            <a:r>
              <a:rPr lang="zh-CN" altLang="en-US" sz="1600"/>
              <a:t>    for (; fa[u]; spin(u))</a:t>
            </a:r>
            <a:endParaRPr lang="zh-CN" altLang="en-US" sz="1600"/>
          </a:p>
          <a:p>
            <a:r>
              <a:rPr lang="zh-CN" altLang="en-US" sz="1600"/>
              <a:t>        if (fa[fa[u]]) spin((isr(fa[u]) ^ isr(u)) ? u : fa[u]);</a:t>
            </a:r>
            <a:endParaRPr lang="zh-CN" altLang="en-US" sz="1600"/>
          </a:p>
          <a:p>
            <a:r>
              <a:rPr lang="zh-CN" altLang="en-US" sz="1600"/>
              <a:t>    rt = u;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  <a:p>
            <a:r>
              <a:rPr lang="zh-CN" altLang="en-US" sz="1600"/>
              <a:t>void ins(int&amp; u,int v,int f){</a:t>
            </a:r>
            <a:endParaRPr lang="zh-CN" altLang="en-US" sz="1600"/>
          </a:p>
          <a:p>
            <a:r>
              <a:rPr lang="zh-CN" altLang="en-US" sz="1600"/>
              <a:t>    if (!u) {val[u = ++Siz] = v; cnt[u] = siz[u] = 1; fa[u] = f; splay(u);}</a:t>
            </a:r>
            <a:endParaRPr lang="zh-CN" altLang="en-US" sz="1600"/>
          </a:p>
          <a:p>
            <a:r>
              <a:rPr lang="zh-CN" altLang="en-US" sz="1600"/>
              <a:t>    else if (val[u] &gt; v) ins(ls,v,u);</a:t>
            </a:r>
            <a:endParaRPr lang="zh-CN" altLang="en-US" sz="1600"/>
          </a:p>
          <a:p>
            <a:r>
              <a:rPr lang="zh-CN" altLang="en-US" sz="1600"/>
              <a:t>    else if (val[u] &lt; v) ins(rs,v,u);</a:t>
            </a:r>
            <a:endParaRPr lang="zh-CN" altLang="en-US" sz="1600"/>
          </a:p>
          <a:p>
            <a:r>
              <a:rPr lang="zh-CN" altLang="en-US" sz="1600"/>
              <a:t>    else cnt[u]++,siz[u]++,splay(u);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  <a:p>
            <a:r>
              <a:rPr lang="zh-CN" altLang="en-US" sz="1600"/>
              <a:t>int main(){</a:t>
            </a:r>
            <a:endParaRPr lang="zh-CN" altLang="en-US" sz="1600"/>
          </a:p>
          <a:p>
            <a:r>
              <a:rPr lang="zh-CN" altLang="en-US" sz="1600"/>
              <a:t>    for (int i = 1; i &lt;= 10; i++) ins(rt,read(),0);</a:t>
            </a:r>
            <a:endParaRPr lang="zh-CN" altLang="en-US" sz="1600"/>
          </a:p>
          <a:p>
            <a:r>
              <a:rPr lang="zh-CN" altLang="en-US" sz="1600"/>
              <a:t>    ins(rt,read() + 31,0);</a:t>
            </a:r>
            <a:endParaRPr lang="zh-CN" altLang="en-US" sz="1600"/>
          </a:p>
          <a:p>
            <a:r>
              <a:rPr lang="zh-CN" altLang="en-US" sz="1600"/>
              <a:t>    printf("%d\n",siz[ch[rt][0]]);</a:t>
            </a:r>
            <a:endParaRPr lang="zh-CN" altLang="en-US" sz="1600"/>
          </a:p>
          <a:p>
            <a:r>
              <a:rPr lang="zh-CN" altLang="en-US" sz="1600"/>
              <a:t>    return 0;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9095"/>
            <a:ext cx="10429240" cy="132588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		</a:t>
            </a:r>
            <a:r>
              <a:rPr lang="zh-CN" altLang="en-US" sz="5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以上纯属放屁</a:t>
            </a:r>
            <a:endParaRPr lang="zh-CN" altLang="en-US" sz="5400">
              <a:ln w="10160">
                <a:solidFill>
                  <a:schemeClr val="accent5"/>
                </a:solidFill>
                <a:prstDash val="solid"/>
              </a:ln>
              <a:solidFill>
                <a:srgbClr val="92D05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蒟蒻代码在这</a:t>
            </a:r>
            <a:endParaRPr lang="zh-CN" altLang="en-US"/>
          </a:p>
          <a:p>
            <a:r>
              <a:rPr lang="zh-CN" altLang="en-US"/>
              <a:t>#include &lt;bits/stdc++.h&gt;</a:t>
            </a:r>
            <a:endParaRPr lang="zh-CN" altLang="en-US"/>
          </a:p>
          <a:p>
            <a:r>
              <a:rPr lang="zh-CN" altLang="en-US"/>
              <a:t>using namespace std;</a:t>
            </a:r>
            <a:endParaRPr lang="zh-CN" altLang="en-US"/>
          </a:p>
          <a:p>
            <a:r>
              <a:rPr lang="zh-CN" altLang="en-US"/>
              <a:t>int apple[11];</a:t>
            </a:r>
            <a:endParaRPr lang="zh-CN" altLang="en-US"/>
          </a:p>
          <a:p>
            <a:r>
              <a:rPr lang="en-US" altLang="zh-CN"/>
              <a:t>int main</a:t>
            </a:r>
            <a:r>
              <a:rPr lang="zh-CN" altLang="en-US"/>
              <a:t>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for(int i=1;i&lt;=10;i++) cin&gt;&gt;apple[i];</a:t>
            </a:r>
            <a:endParaRPr lang="zh-CN" altLang="en-US"/>
          </a:p>
          <a:p>
            <a:r>
              <a:rPr lang="zh-CN" altLang="en-US"/>
              <a:t>    int h;cin&gt;&gt;h;int tot=0;</a:t>
            </a:r>
            <a:endParaRPr lang="zh-CN" altLang="en-US"/>
          </a:p>
          <a:p>
            <a:r>
              <a:rPr lang="zh-CN" altLang="en-US"/>
              <a:t>    h+=30;</a:t>
            </a:r>
            <a:endParaRPr lang="zh-CN" altLang="en-US"/>
          </a:p>
          <a:p>
            <a:r>
              <a:rPr lang="zh-CN" altLang="en-US"/>
              <a:t>    for(int i=1;i&lt;=10;i++) if(h&gt;=apple[i]) tot++;</a:t>
            </a:r>
            <a:endParaRPr lang="zh-CN" altLang="en-US"/>
          </a:p>
          <a:p>
            <a:r>
              <a:rPr lang="zh-CN" altLang="en-US"/>
              <a:t>    cout&lt;&lt;tot;</a:t>
            </a:r>
            <a:endParaRPr lang="zh-CN" altLang="en-US"/>
          </a:p>
          <a:p>
            <a:r>
              <a:rPr lang="zh-CN" altLang="en-US"/>
              <a:t>    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32425" y="3123565"/>
            <a:ext cx="6393815" cy="3703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chemeClr val="accent3"/>
                </a:solidFill>
              </a:rPr>
              <a:t>		 		</a:t>
            </a:r>
            <a:r>
              <a:rPr lang="zh-CN" altLang="en-US" sz="2800">
                <a:solidFill>
                  <a:schemeClr val="accent3"/>
                </a:solidFill>
              </a:rPr>
              <a:t>校门外的</a:t>
            </a:r>
            <a:r>
              <a:rPr lang="zh-CN" altLang="en-US" sz="4800">
                <a:solidFill>
                  <a:srgbClr val="00B05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鲜棕鲉</a:t>
            </a:r>
            <a:r>
              <a:rPr lang="zh-CN" altLang="en-US"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（</a:t>
            </a:r>
            <a:r>
              <a:rPr lang="en-US" altLang="zh-CN"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School Days</a:t>
            </a:r>
            <a:r>
              <a:rPr lang="zh-CN" altLang="en-US"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）</a:t>
            </a:r>
            <a:endParaRPr lang="zh-CN" altLang="en-US" sz="28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44638" y="278765"/>
            <a:ext cx="302196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5400">
                  <a:gradFill>
                    <a:gsLst>
                      <a:gs pos="0">
                        <a:srgbClr val="5B9BD5">
                          <a:lumMod val="5000"/>
                          <a:lumOff val="95000"/>
                        </a:srgbClr>
                      </a:gs>
                      <a:gs pos="74000">
                        <a:srgbClr val="FAAD26"/>
                      </a:gs>
                      <a:gs pos="83000">
                        <a:srgbClr val="FF9933"/>
                      </a:gs>
                      <a:gs pos="100000">
                        <a:srgbClr val="FFDF2D">
                          <a:lumMod val="37000"/>
                          <a:lumOff val="63000"/>
                        </a:srgbClr>
                      </a:gs>
                    </a:gsLst>
                    <a:lin ang="5400000"/>
                  </a:gradFill>
                </a:ln>
                <a:pattFill prst="zigZag">
                  <a:fgClr>
                    <a:srgbClr val="FFC000"/>
                  </a:fgClr>
                  <a:bgClr>
                    <a:schemeClr val="bg1"/>
                  </a:bgClr>
                </a:pattFill>
                <a:effectLst>
                  <a:outerShdw blurRad="50800" dist="50800" dir="7200000" algn="ctr" rotWithShape="0">
                    <a:srgbClr val="6E747A">
                      <a:alpha val="43000"/>
                    </a:srgbClr>
                  </a:outerShdw>
                </a:effectLst>
              </a:rPr>
              <a:t>Normal</a:t>
            </a:r>
            <a:endParaRPr lang="en-US" altLang="zh-CN" sz="7200" b="1">
              <a:ln w="25400"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4000">
                      <a:srgbClr val="FAAD26"/>
                    </a:gs>
                    <a:gs pos="83000">
                      <a:srgbClr val="FF9933"/>
                    </a:gs>
                    <a:gs pos="100000">
                      <a:srgbClr val="FFDF2D">
                        <a:lumMod val="37000"/>
                        <a:lumOff val="63000"/>
                      </a:srgbClr>
                    </a:gs>
                  </a:gsLst>
                  <a:lin ang="5400000"/>
                </a:gradFill>
              </a:ln>
              <a:pattFill prst="zigZag">
                <a:fgClr>
                  <a:srgbClr val="FFC000"/>
                </a:fgClr>
                <a:bgClr>
                  <a:schemeClr val="bg1"/>
                </a:bgClr>
              </a:pattFill>
              <a:effectLst>
                <a:outerShdw blurRad="50800" dist="50800" dir="72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	</a:t>
            </a:r>
            <a:r>
              <a:rPr lang="zh-CN" altLang="en-US"/>
              <a:t>类型：线段树（啪 </a:t>
            </a:r>
            <a:r>
              <a:rPr lang="en-US" altLang="zh-CN"/>
              <a:t>!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400"/>
              <a:t>“为何要用线段树？只是为了炫耀你们的学识吗？用树状数组难道不是更好吗？” ---为何要用树状数组？只是为了炫耀你们的学识吗？用模拟难道不是更好吗？ -----为何要用模拟？只是为了炫耀你们的学识吗？用桶难道不是更好吗？我可滚</a:t>
            </a:r>
            <a:r>
              <a:rPr lang="en-US" altLang="zh-CN" sz="4400"/>
              <a:t>nm</a:t>
            </a:r>
            <a:r>
              <a:rPr lang="zh-CN" altLang="en-US" sz="4400"/>
              <a:t>的桶吧！</a:t>
            </a:r>
            <a:endParaRPr lang="zh-CN" altLang="en-US"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			</a:t>
            </a:r>
            <a:r>
              <a:rPr lang="zh-CN" altLang="en-US"/>
              <a:t>此人太过</a:t>
            </a:r>
            <a:r>
              <a:rPr lang="zh-CN" altLang="en-US">
                <a:solidFill>
                  <a:srgbClr val="FF0000"/>
                </a:solidFill>
              </a:rPr>
              <a:t>蒟蒻</a:t>
            </a:r>
            <a:r>
              <a:rPr lang="zh-CN" altLang="en-US"/>
              <a:t>，只会做模拟</a:t>
            </a:r>
            <a:br>
              <a:rPr lang="zh-CN" altLang="en-US"/>
            </a:br>
            <a:r>
              <a:rPr lang="en-US" altLang="zh-CN"/>
              <a:t>					</a:t>
            </a:r>
            <a:r>
              <a:rPr lang="zh-CN" altLang="en-US" sz="2800"/>
              <a:t>（不如问问神奇棕鲉吧）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380" y="1691005"/>
            <a:ext cx="4612640" cy="482790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1800"/>
              <a:t>int main()</a:t>
            </a:r>
            <a:endParaRPr lang="zh-CN" altLang="en-US" sz="1800"/>
          </a:p>
          <a:p>
            <a:r>
              <a:rPr lang="zh-CN" altLang="en-US" sz="1800"/>
              <a:t>{</a:t>
            </a:r>
            <a:endParaRPr lang="zh-CN" altLang="en-US" sz="1800"/>
          </a:p>
          <a:p>
            <a:r>
              <a:rPr lang="zh-CN" altLang="en-US" sz="1800"/>
              <a:t>    int num,n;cin&gt;&gt;num&gt;&gt;n;</a:t>
            </a:r>
            <a:endParaRPr lang="zh-CN" altLang="en-US" sz="1800"/>
          </a:p>
          <a:p>
            <a:r>
              <a:rPr lang="zh-CN" altLang="en-US" sz="1800"/>
              <a:t>    int l,r;</a:t>
            </a:r>
            <a:endParaRPr lang="zh-CN" altLang="en-US" sz="1800"/>
          </a:p>
          <a:p>
            <a:r>
              <a:rPr lang="zh-CN" altLang="en-US" sz="1800"/>
              <a:t>    for(int i=1;i&lt;=n;i++)</a:t>
            </a:r>
            <a:endParaRPr lang="zh-CN" altLang="en-US" sz="1800"/>
          </a:p>
          <a:p>
            <a:r>
              <a:rPr lang="zh-CN" altLang="en-US" sz="1800"/>
              <a:t>    {</a:t>
            </a:r>
            <a:endParaRPr lang="zh-CN" altLang="en-US" sz="1800"/>
          </a:p>
          <a:p>
            <a:r>
              <a:rPr lang="zh-CN" altLang="en-US" sz="1800"/>
              <a:t>        cin&gt;&gt;l&gt;&gt;r;</a:t>
            </a:r>
            <a:endParaRPr lang="zh-CN" altLang="en-US" sz="1800"/>
          </a:p>
          <a:p>
            <a:r>
              <a:rPr lang="zh-CN" altLang="en-US" sz="1800"/>
              <a:t>        for(int i=l;i&lt;=r;i++)</a:t>
            </a:r>
            <a:endParaRPr lang="zh-CN" altLang="en-US" sz="1800"/>
          </a:p>
          <a:p>
            <a:r>
              <a:rPr lang="zh-CN" altLang="en-US" sz="1800"/>
              <a:t>        {</a:t>
            </a:r>
            <a:endParaRPr lang="zh-CN" altLang="en-US" sz="1800"/>
          </a:p>
          <a:p>
            <a:r>
              <a:rPr lang="zh-CN" altLang="en-US" sz="1800"/>
              <a:t>            if(!tree[i])</a:t>
            </a:r>
            <a:endParaRPr lang="zh-CN" altLang="en-US" sz="1800"/>
          </a:p>
          <a:p>
            <a:r>
              <a:rPr lang="zh-CN" altLang="en-US" sz="1800"/>
              <a:t>            {</a:t>
            </a:r>
            <a:endParaRPr lang="zh-CN" altLang="en-US" sz="1800"/>
          </a:p>
          <a:p>
            <a:r>
              <a:rPr lang="zh-CN" altLang="en-US" sz="1800"/>
              <a:t>                num--;</a:t>
            </a:r>
            <a:endParaRPr lang="zh-CN" altLang="en-US" sz="1800"/>
          </a:p>
          <a:p>
            <a:r>
              <a:rPr lang="zh-CN" altLang="en-US" sz="1800"/>
              <a:t>                tree[i]=1;</a:t>
            </a:r>
            <a:endParaRPr lang="zh-CN" altLang="en-US" sz="1800"/>
          </a:p>
          <a:p>
            <a:r>
              <a:rPr lang="zh-CN" altLang="en-US" sz="1800"/>
              <a:t>            }</a:t>
            </a:r>
            <a:endParaRPr lang="zh-CN" altLang="en-US" sz="1800"/>
          </a:p>
          <a:p>
            <a:r>
              <a:rPr lang="en-US" altLang="zh-CN" sz="1800"/>
              <a:t>      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66995" y="1945005"/>
            <a:ext cx="3087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num++; </a:t>
            </a:r>
            <a:r>
              <a:rPr lang="en-US" altLang="zh-CN"/>
              <a:t>//</a:t>
            </a:r>
            <a:r>
              <a:rPr lang="zh-CN" altLang="en-US"/>
              <a:t>还有个</a:t>
            </a:r>
            <a:r>
              <a:rPr lang="en-US" altLang="zh-CN"/>
              <a:t>0</a:t>
            </a:r>
            <a:r>
              <a:rPr lang="zh-CN" altLang="en-US"/>
              <a:t>没算</a:t>
            </a:r>
            <a:endParaRPr lang="zh-CN" altLang="en-US"/>
          </a:p>
          <a:p>
            <a:r>
              <a:rPr lang="zh-CN" altLang="en-US"/>
              <a:t>    cout&lt;&lt;num&lt;&lt;endl;</a:t>
            </a:r>
            <a:endParaRPr lang="zh-CN" altLang="en-US"/>
          </a:p>
          <a:p>
            <a:r>
              <a:rPr lang="zh-CN" altLang="en-US"/>
              <a:t>    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6380" y="567055"/>
            <a:ext cx="25958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#include &lt;bits/stdc++.h&gt;</a:t>
            </a:r>
            <a:endParaRPr lang="zh-CN" altLang="en-US"/>
          </a:p>
          <a:p>
            <a:r>
              <a:rPr lang="zh-CN" altLang="en-US">
                <a:sym typeface="+mn-ea"/>
              </a:rPr>
              <a:t>using namespace std;</a:t>
            </a:r>
            <a:endParaRPr lang="zh-CN" altLang="en-US"/>
          </a:p>
          <a:p>
            <a:r>
              <a:rPr lang="zh-CN" altLang="en-US">
                <a:sym typeface="+mn-ea"/>
              </a:rPr>
              <a:t>int tree[10001];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4717</Words>
  <Application>WPS 演示</Application>
  <PresentationFormat>宽屏</PresentationFormat>
  <Paragraphs>232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NOIP 2005 普及组</vt:lpstr>
      <vt:lpstr>					</vt:lpstr>
      <vt:lpstr>		类型：伸展树（Splay Tree）</vt:lpstr>
      <vt:lpstr>PowerPoint 演示文稿</vt:lpstr>
      <vt:lpstr>PowerPoint 演示文稿</vt:lpstr>
      <vt:lpstr>			以上纯属放屁</vt:lpstr>
      <vt:lpstr>		 		校门外的鲜棕鲉（School Days）</vt:lpstr>
      <vt:lpstr>		类型：线段树（啪 !）</vt:lpstr>
      <vt:lpstr>			此人太过蒟蒻，只会做模拟 					（不如问问神奇棕鲉吧）</vt:lpstr>
      <vt:lpstr> 	Lunatic  采药（Get Radix Isatidis)</vt:lpstr>
      <vt:lpstr>类型：DP？（啪）不能满分的深搜叫什么深搜</vt:lpstr>
      <vt:lpstr>PowerPoint 演示文稿</vt:lpstr>
      <vt:lpstr>快乐就行了</vt:lpstr>
      <vt:lpstr>				恋爱循环（Unlimited shit eaten)</vt:lpstr>
      <vt:lpstr>PowerPoint 演示文稿</vt:lpstr>
      <vt:lpstr>PowerPoint 演示文稿</vt:lpstr>
      <vt:lpstr>嗯，万紫千红总是春嘛 什么，魔禁都出III了？</vt:lpstr>
      <vt:lpstr>PowerPoint 演示文稿</vt:lpstr>
      <vt:lpstr>PowerPoint 演示文稿</vt:lpstr>
      <vt:lpstr>PowerPoint 演示文稿</vt:lpstr>
      <vt:lpstr>到此，吾辈悲惨的2005年就完结了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STULCR</dc:creator>
  <cp:lastModifiedBy>STULCR</cp:lastModifiedBy>
  <cp:revision>17</cp:revision>
  <dcterms:created xsi:type="dcterms:W3CDTF">2018-09-23T03:00:00Z</dcterms:created>
  <dcterms:modified xsi:type="dcterms:W3CDTF">2018-09-30T09:22:55Z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