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60" r:id="rId6"/>
    <p:sldId id="261" r:id="rId7"/>
    <p:sldId id="270" r:id="rId8"/>
    <p:sldId id="266" r:id="rId9"/>
    <p:sldId id="262" r:id="rId10"/>
    <p:sldId id="263" r:id="rId11"/>
    <p:sldId id="271" r:id="rId12"/>
    <p:sldId id="267" r:id="rId13"/>
    <p:sldId id="288" r:id="rId14"/>
    <p:sldId id="269" r:id="rId15"/>
    <p:sldId id="265" r:id="rId16"/>
    <p:sldId id="273" r:id="rId17"/>
    <p:sldId id="268" r:id="rId18"/>
    <p:sldId id="259" r:id="rId19"/>
    <p:sldId id="274" r:id="rId20"/>
    <p:sldId id="289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F9"/>
    <a:srgbClr val="015D35"/>
    <a:srgbClr val="F2F2F2"/>
    <a:srgbClr val="AC2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78"/>
      </p:cViewPr>
      <p:guideLst>
        <p:guide orient="horz" pos="21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7A88-6CFE-46E4-BC55-9D6E3FDB6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E00E1-0FE6-4C34-878B-ACEB948935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8248935" y="594166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A8F1-9EDF-49EF-A14D-E495AD864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3857-8FE2-426A-A37B-64DF65062E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1223596"/>
            <a:ext cx="12192000" cy="4212688"/>
          </a:xfrm>
          <a:prstGeom prst="rect">
            <a:avLst/>
          </a:prstGeom>
          <a:solidFill>
            <a:srgbClr val="0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080384" y="1465248"/>
            <a:ext cx="6217919" cy="3064448"/>
            <a:chOff x="3080384" y="1031442"/>
            <a:chExt cx="6217919" cy="3064448"/>
          </a:xfrm>
        </p:grpSpPr>
        <p:sp>
          <p:nvSpPr>
            <p:cNvPr id="6" name="文本框 5"/>
            <p:cNvSpPr txBox="1"/>
            <p:nvPr/>
          </p:nvSpPr>
          <p:spPr>
            <a:xfrm>
              <a:off x="3921903" y="1031442"/>
              <a:ext cx="4346917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spc="600" dirty="0">
                  <a:solidFill>
                    <a:schemeClr val="bg1"/>
                  </a:solidFill>
                  <a:latin typeface="Swis721 BlkCn BT" panose="020B0806030502040204" pitchFamily="34" charset="0"/>
                  <a:ea typeface="汉仪菱心体简" panose="02010609000101010101" pitchFamily="49" charset="-122"/>
                </a:rPr>
                <a:t>noip2015</a:t>
              </a:r>
              <a:endParaRPr lang="en-US" altLang="zh-CN" sz="6600" spc="600" dirty="0">
                <a:solidFill>
                  <a:schemeClr val="bg1"/>
                </a:solidFill>
                <a:latin typeface="Swis721 BlkCn BT" panose="020B0806030502040204" pitchFamily="34" charset="0"/>
                <a:ea typeface="汉仪菱心体简" panose="0201060900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80384" y="1840990"/>
              <a:ext cx="621791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spc="300" dirty="0">
                  <a:solidFill>
                    <a:schemeClr val="bg1"/>
                  </a:solidFill>
                  <a:latin typeface="造字工房言宋（非商用）常规体" pitchFamily="50" charset="-122"/>
                  <a:ea typeface="造字工房言宋（非商用）常规体" pitchFamily="50" charset="-122"/>
                </a:rPr>
                <a:t>			  </a:t>
              </a:r>
              <a:r>
                <a:rPr lang="en-US" altLang="zh-CN" sz="3600" spc="300" dirty="0">
                  <a:solidFill>
                    <a:schemeClr val="bg1"/>
                  </a:solidFill>
                  <a:latin typeface="造字工房言宋（非商用）常规体" pitchFamily="50" charset="-122"/>
                  <a:ea typeface="造字工房言宋（非商用）常规体" pitchFamily="50" charset="-122"/>
                </a:rPr>
                <a:t>--</a:t>
              </a:r>
              <a:r>
                <a:rPr lang="zh-CN" altLang="en-US" sz="3600" spc="300" dirty="0">
                  <a:solidFill>
                    <a:schemeClr val="bg1"/>
                  </a:solidFill>
                  <a:latin typeface="造字工房言宋（非商用）常规体" pitchFamily="50" charset="-122"/>
                  <a:ea typeface="造字工房言宋（非商用）常规体" pitchFamily="50" charset="-122"/>
                </a:rPr>
                <a:t>题目分析</a:t>
              </a:r>
              <a:endParaRPr lang="zh-CN" altLang="en-US" sz="3600" spc="300" dirty="0">
                <a:solidFill>
                  <a:schemeClr val="bg1"/>
                </a:solidFill>
                <a:latin typeface="造字工房言宋（非商用）常规体" pitchFamily="50" charset="-122"/>
                <a:ea typeface="造字工房言宋（非商用）常规体" pitchFamily="5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80384" y="3958730"/>
              <a:ext cx="6030351" cy="137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鲜宗油光满面，春风榨现；</a:t>
              </a:r>
              <a:endParaRPr lang="zh-CN" altLang="en-US" sz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xzyNB</a:t>
              </a:r>
              <a:endParaRPr lang="en-US" altLang="zh-CN" sz="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49709" y="3185111"/>
            <a:ext cx="11692583" cy="487779"/>
            <a:chOff x="249705" y="3204255"/>
            <a:chExt cx="11692583" cy="487779"/>
          </a:xfrm>
        </p:grpSpPr>
        <p:grpSp>
          <p:nvGrpSpPr>
            <p:cNvPr id="14" name="组合 13"/>
            <p:cNvGrpSpPr/>
            <p:nvPr/>
          </p:nvGrpSpPr>
          <p:grpSpPr>
            <a:xfrm>
              <a:off x="249705" y="3242545"/>
              <a:ext cx="449489" cy="449489"/>
              <a:chOff x="249705" y="3242545"/>
              <a:chExt cx="449489" cy="449489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49705" y="3242545"/>
                <a:ext cx="449489" cy="4494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16200000">
                <a:off x="345358" y="3384746"/>
                <a:ext cx="191501" cy="165087"/>
              </a:xfrm>
              <a:prstGeom prst="triangle">
                <a:avLst/>
              </a:prstGeom>
              <a:solidFill>
                <a:srgbClr val="015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flipH="1">
              <a:off x="11492799" y="3204255"/>
              <a:ext cx="449489" cy="449489"/>
              <a:chOff x="249705" y="3242545"/>
              <a:chExt cx="449489" cy="44948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49705" y="3242545"/>
                <a:ext cx="449489" cy="4494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16200000">
                <a:off x="345358" y="3384746"/>
                <a:ext cx="191501" cy="165087"/>
              </a:xfrm>
              <a:prstGeom prst="triangle">
                <a:avLst/>
              </a:prstGeom>
              <a:solidFill>
                <a:srgbClr val="015D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8268970" y="4354195"/>
            <a:ext cx="13512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800">
                <a:solidFill>
                  <a:srgbClr val="C00000"/>
                </a:solidFill>
              </a:rPr>
              <a:t>&lt;--</a:t>
            </a:r>
            <a:r>
              <a:rPr lang="zh-CN" altLang="en-US" sz="800">
                <a:solidFill>
                  <a:srgbClr val="C00000"/>
                </a:solidFill>
              </a:rPr>
              <a:t>这里什么都没有</a:t>
            </a:r>
            <a:r>
              <a:rPr lang="en-US" altLang="zh-CN" sz="800">
                <a:solidFill>
                  <a:srgbClr val="C00000"/>
                </a:solidFill>
              </a:rPr>
              <a:t>(</a:t>
            </a:r>
            <a:r>
              <a:rPr lang="zh-CN" altLang="en-US" sz="800">
                <a:solidFill>
                  <a:srgbClr val="C00000"/>
                </a:solidFill>
              </a:rPr>
              <a:t>重点</a:t>
            </a:r>
            <a:r>
              <a:rPr lang="en-US" altLang="zh-CN" sz="800">
                <a:solidFill>
                  <a:srgbClr val="C00000"/>
                </a:solidFill>
              </a:rPr>
              <a:t>)</a:t>
            </a:r>
            <a:endParaRPr lang="en-US" altLang="zh-CN" sz="8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614930" y="2320925"/>
            <a:ext cx="2604135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5F4F9"/>
                </a:solidFill>
                <a:latin typeface="Swis721 BlkCn BT" panose="020B0806030502040204" pitchFamily="34" charset="0"/>
                <a:ea typeface="方正兰亭超细黑简体" panose="02000000000000000000" pitchFamily="2" charset="-122"/>
              </a:rPr>
              <a:t>T3</a:t>
            </a:r>
            <a:endParaRPr lang="zh-CN" altLang="en-US" sz="13800" dirty="0">
              <a:solidFill>
                <a:srgbClr val="F5F4F9"/>
              </a:solidFill>
              <a:latin typeface="Swis721 BlkCn BT" panose="020B0806030502040204" pitchFamily="34" charset="0"/>
              <a:ea typeface="方正兰亭超细黑简体" panose="020000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6650" y="2320925"/>
            <a:ext cx="20116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dirty="0">
                <a:solidFill>
                  <a:srgbClr val="F5F4F9"/>
                </a:solidFill>
                <a:latin typeface="造字工房言宋（非商用）常规体" pitchFamily="50" charset="-122"/>
                <a:ea typeface="造字工房言宋（非商用）常规体" pitchFamily="50" charset="-122"/>
              </a:rPr>
              <a:t>求和</a:t>
            </a:r>
            <a:endParaRPr lang="zh-CN" altLang="en-US" sz="3200" dirty="0">
              <a:solidFill>
                <a:srgbClr val="F5F4F9"/>
              </a:solidFill>
              <a:latin typeface="造字工房言宋（非商用）常规体" pitchFamily="50" charset="-122"/>
              <a:ea typeface="造字工房言宋（非商用）常规体" pitchFamily="5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2225" y="111760"/>
            <a:ext cx="121513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/>
              <a:t>题目：</a:t>
            </a:r>
            <a:endParaRPr lang="zh-CN" altLang="en-US" sz="2400"/>
          </a:p>
          <a:p>
            <a:r>
              <a:rPr lang="zh-CN" altLang="en-US" sz="2400"/>
              <a:t>一条狭长的纸带被均匀划分出了 n 个格子，格子编号从 1 到 n 。每个格子上都染了一种颜色 colori 用 [1,m] 当中的一个整数表示），并且写了一个数字 numberi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定义一种特殊的三元组： (x,y,z) ，其中 x,y,z 都代表纸带上格子的编号，这里的三元组要求满足以下两个条件；</a:t>
            </a:r>
            <a:endParaRPr lang="zh-CN" altLang="en-US" sz="2400"/>
          </a:p>
          <a:p>
            <a:r>
              <a:rPr lang="zh-CN" altLang="en-US" sz="2400"/>
              <a:t>1.x,y,z 是整数, x&lt;y&lt;z,y-x=z-y</a:t>
            </a:r>
            <a:endParaRPr lang="zh-CN" altLang="en-US" sz="2400"/>
          </a:p>
          <a:p>
            <a:r>
              <a:rPr lang="zh-CN" altLang="en-US" sz="2400"/>
              <a:t>2.colorx=colorz</a:t>
            </a:r>
            <a:endParaRPr lang="zh-CN" altLang="en-US" sz="2400"/>
          </a:p>
          <a:p>
            <a:r>
              <a:rPr lang="zh-CN" altLang="en-US" sz="2400"/>
              <a:t>满足上述条件的三元组的分数规定为 (x+z) x (numberx+numberz) 。整个纸带的分数规定为所有满足条件的三元组的分数的和。这个分数可能会很大，你只要输出整个纸带的分数除以 10,007 所得的余数即可。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10" y="5092065"/>
            <a:ext cx="121589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【数据说明】</a:t>
            </a:r>
            <a:endParaRPr lang="zh-CN" altLang="en-US" sz="2000"/>
          </a:p>
          <a:p>
            <a:r>
              <a:rPr lang="zh-CN" altLang="en-US" sz="2000"/>
              <a:t>对于第1 组到第2 组数据，1≤n≤100,1≤m≤5</a:t>
            </a:r>
            <a:endParaRPr lang="zh-CN" altLang="en-US" sz="2000"/>
          </a:p>
          <a:p>
            <a:r>
              <a:rPr lang="zh-CN" altLang="en-US" sz="2000"/>
              <a:t>对于第3 组到第4 组数据，1≤n≤3000,1≤m≤100;</a:t>
            </a:r>
            <a:endParaRPr lang="zh-CN" altLang="en-US" sz="2000"/>
          </a:p>
          <a:p>
            <a:r>
              <a:rPr lang="zh-CN" altLang="en-US" sz="2000"/>
              <a:t>对于第5 组到第6 组数据，1≤n≤100000,1≤m≤100000,且不存在出现次数超过20 的颜色；</a:t>
            </a:r>
            <a:endParaRPr lang="zh-CN" altLang="en-US" sz="2000"/>
          </a:p>
          <a:p>
            <a:r>
              <a:rPr lang="zh-CN" altLang="en-US" sz="2000"/>
              <a:t>对于全部10 组数据，1≤n≤100000,1≤m≤100000,1&lt;colori≤m,1≤numberi&lt;100000.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7145" y="37465"/>
            <a:ext cx="121583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【输入格式】</a:t>
            </a:r>
            <a:endParaRPr lang="zh-CN" altLang="en-US" sz="2000"/>
          </a:p>
          <a:p>
            <a:r>
              <a:rPr lang="zh-CN" altLang="en-US" sz="2000"/>
              <a:t>第一行是一个空格隔开的两个整数n 和m，n 代表纸带上格子的个数，m 代表纸带上</a:t>
            </a:r>
            <a:endParaRPr lang="zh-CN" altLang="en-US" sz="2000"/>
          </a:p>
          <a:p>
            <a:r>
              <a:rPr lang="zh-CN" altLang="en-US" sz="2000"/>
              <a:t>颜色的种类数。</a:t>
            </a:r>
            <a:endParaRPr lang="zh-CN" altLang="en-US" sz="2000"/>
          </a:p>
          <a:p>
            <a:r>
              <a:rPr lang="zh-CN" altLang="en-US" sz="2000"/>
              <a:t>第二行有n 个用空格隔开的正整数，第i 个数字numberi 代表纸带上编号为i 的格子</a:t>
            </a:r>
            <a:endParaRPr lang="zh-CN" altLang="en-US" sz="2000"/>
          </a:p>
          <a:p>
            <a:r>
              <a:rPr lang="zh-CN" altLang="en-US" sz="2000"/>
              <a:t>上面写的数字。</a:t>
            </a:r>
            <a:endParaRPr lang="zh-CN" altLang="en-US" sz="2000"/>
          </a:p>
          <a:p>
            <a:r>
              <a:rPr lang="zh-CN" altLang="en-US" sz="2000"/>
              <a:t>第三行有n 个用空格隔开的正整数，第i 个数字colori 代表纸带上编号为i 的格子</a:t>
            </a:r>
            <a:endParaRPr lang="zh-CN" altLang="en-US" sz="2000"/>
          </a:p>
          <a:p>
            <a:r>
              <a:rPr lang="zh-CN" altLang="en-US" sz="2000"/>
              <a:t>染的颜色。</a:t>
            </a:r>
            <a:endParaRPr lang="zh-CN" altLang="en-US" sz="2000"/>
          </a:p>
          <a:p>
            <a:r>
              <a:rPr lang="zh-CN" altLang="en-US" sz="2000"/>
              <a:t>【输出格式】</a:t>
            </a:r>
            <a:endParaRPr lang="zh-CN" altLang="en-US" sz="2000"/>
          </a:p>
          <a:p>
            <a:r>
              <a:rPr lang="zh-CN" altLang="en-US" sz="2000"/>
              <a:t>共一行，一个整数，表示所求的纸带分数除以10007 所得的余数 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7145" y="2898775"/>
            <a:ext cx="380492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【输入样例】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样例1：</a:t>
            </a:r>
            <a:endParaRPr lang="zh-CN" altLang="en-US" sz="2000"/>
          </a:p>
          <a:p>
            <a:r>
              <a:rPr lang="zh-CN" altLang="en-US" sz="2000"/>
              <a:t>6 2</a:t>
            </a:r>
            <a:endParaRPr lang="zh-CN" altLang="en-US" sz="2000"/>
          </a:p>
          <a:p>
            <a:r>
              <a:rPr lang="zh-CN" altLang="en-US" sz="2000"/>
              <a:t>5 5 3 2 2 2</a:t>
            </a:r>
            <a:endParaRPr lang="zh-CN" altLang="en-US" sz="2000"/>
          </a:p>
          <a:p>
            <a:r>
              <a:rPr lang="zh-CN" altLang="en-US" sz="2000"/>
              <a:t>2 2 1 1 2 1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8195310" y="549275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chemeClr val="accent6"/>
                </a:solidFill>
              </a:rPr>
              <a:t>这时候暴力就有点尴尬了</a:t>
            </a:r>
            <a:endParaRPr lang="zh-CN" altLang="en-US" sz="240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5350" y="3767455"/>
            <a:ext cx="33401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输出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82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0" y="-22225"/>
            <a:ext cx="12081510" cy="7232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由题干：x,y,z 是整数, x&lt;y&lt;z,y-x=z-y 且 colorx=colorz </a:t>
            </a:r>
            <a:endParaRPr lang="zh-CN" altLang="en-US" sz="2400">
              <a:sym typeface="+mn-ea"/>
            </a:endParaRPr>
          </a:p>
          <a:p>
            <a:r>
              <a:rPr lang="zh-CN" altLang="en-US" sz="2000">
                <a:sym typeface="+mn-ea"/>
              </a:rPr>
              <a:t>得到 </a:t>
            </a:r>
            <a:r>
              <a:rPr lang="en-US" altLang="zh-CN" sz="2000">
                <a:sym typeface="+mn-ea"/>
              </a:rPr>
              <a:t>==&gt;&gt;  x+z=2y ,</a:t>
            </a:r>
            <a:r>
              <a:rPr lang="zh-CN" altLang="en-US" sz="2000">
                <a:sym typeface="+mn-ea"/>
              </a:rPr>
              <a:t>又</a:t>
            </a:r>
            <a:r>
              <a:rPr lang="en-US" altLang="zh-CN" sz="2000">
                <a:sym typeface="+mn-ea"/>
              </a:rPr>
              <a:t>2y</a:t>
            </a:r>
            <a:r>
              <a:rPr lang="zh-CN" altLang="en-US" sz="2000">
                <a:sym typeface="+mn-ea"/>
              </a:rPr>
              <a:t>为偶数</a:t>
            </a:r>
            <a:r>
              <a:rPr lang="en-US" altLang="zh-CN" sz="2000">
                <a:sym typeface="+mn-ea"/>
              </a:rPr>
              <a:t>--&gt;&gt;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1.编号的奇偶性相同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2.color相同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3.换句话说，只要有两个数奇偶性相同，颜色相同，那他们必是会产生分数的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==============================================================================================因为（  (x+z) x (numberx+numberz)  ）   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这个分组是指奇偶性和颜色均相同的数的集合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 可得一个分组的求和公式:         (在求和过程中所有分组和相加)      </a:t>
            </a:r>
            <a:r>
              <a:rPr lang="en-US" altLang="zh-CN" sz="2000">
                <a:sym typeface="+mn-ea"/>
              </a:rPr>
              <a:t>--&gt;&gt;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==============================================================================================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设一个分组里有k个数，这个分组中的数分别是x[1],x[2]...x[k]，下标分别是y[1],y[2]……y[k]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	s[][]分组;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代码里</a:t>
            </a:r>
            <a:r>
              <a:rPr lang="en-US" altLang="zh-CN" sz="2000">
                <a:sym typeface="+mn-ea"/>
              </a:rPr>
              <a:t>)</a:t>
            </a:r>
            <a:r>
              <a:rPr lang="zh-CN" altLang="en-US" sz="2000">
                <a:sym typeface="+mn-ea"/>
              </a:rPr>
              <a:t>                                     先要预处理求和 (sum[][]);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==============================================================================================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sum=(x[1]+x[2])*(y[1]+y[2])+(x[1]+x[3])*(y[1]+y[3])+...+(x[1]+x[k])*(y[1]+y[k]) // 1~k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+(x[2]+x[3])*(y[2]+y[3])+(x[2]+x[4])*(y[2]+y[4])+...+(x[2]+x[k])*(y[2]+y[k]) // 2~k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	+...+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sym typeface="+mn-ea"/>
              </a:rPr>
              <a:t>	+(x[k-1]+x[k])*(y[k-1]+y[k]) // k-1~k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============================================================================================</a:t>
            </a:r>
            <a:r>
              <a:rPr lang="en-US" altLang="zh-CN" sz="2000">
                <a:sym typeface="+mn-ea"/>
              </a:rPr>
              <a:t>=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3175" y="-53340"/>
            <a:ext cx="1195133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举个栗子: (k至少&gt;=2)</a:t>
            </a:r>
            <a:endParaRPr lang="zh-CN" altLang="en-US"/>
          </a:p>
          <a:p>
            <a:r>
              <a:rPr lang="zh-CN" altLang="en-US">
                <a:sym typeface="+mn-ea"/>
              </a:rPr>
              <a:t>	k=2时:</a:t>
            </a:r>
            <a:endParaRPr lang="zh-CN" altLang="en-US"/>
          </a:p>
          <a:p>
            <a:r>
              <a:rPr lang="zh-CN" altLang="en-US">
                <a:sym typeface="+mn-ea"/>
              </a:rPr>
              <a:t>	sum=x[1]*y[1]+x[1]*y[2]+x[2]*y[1]+x[2]*y[2]; //1~2</a:t>
            </a:r>
            <a:endParaRPr lang="zh-CN" altLang="en-US"/>
          </a:p>
          <a:p>
            <a:r>
              <a:rPr lang="zh-CN" altLang="en-US">
                <a:sym typeface="+mn-ea"/>
              </a:rPr>
              <a:t>	--&gt;&gt;</a:t>
            </a:r>
            <a:endParaRPr lang="zh-CN" altLang="en-US"/>
          </a:p>
          <a:p>
            <a:r>
              <a:rPr lang="zh-CN" altLang="en-US">
                <a:sym typeface="+mn-ea"/>
              </a:rPr>
              <a:t>	sum=x[1]*(y[1]+y[2])+x[2]*(y[1]+y[2])</a:t>
            </a:r>
            <a:endParaRPr lang="zh-CN" altLang="en-US"/>
          </a:p>
          <a:p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r>
              <a:rPr lang="zh-CN" altLang="en-US">
                <a:sym typeface="+mn-ea"/>
              </a:rPr>
              <a:t>	k=3时:</a:t>
            </a:r>
            <a:endParaRPr lang="zh-CN" altLang="en-US"/>
          </a:p>
          <a:p>
            <a:r>
              <a:rPr lang="zh-CN" altLang="en-US">
                <a:sym typeface="+mn-ea"/>
              </a:rPr>
              <a:t>	sum=x[1]*y[1]+x[1]*y[2]+x[2]*y[1]+x[2]*y[2]+x[1]*y[1]+x[1]*y[3]+x[3]*y[1]+x[3]*y[3] //1~3</a:t>
            </a:r>
            <a:endParaRPr lang="zh-CN" altLang="en-US"/>
          </a:p>
          <a:p>
            <a:r>
              <a:rPr lang="zh-CN" altLang="en-US">
                <a:sym typeface="+mn-ea"/>
              </a:rPr>
              <a:t>		+x[2]*y[2]+x[2]*y[3]+x[3]*y[2]+x[3]*y[3]  //2~3</a:t>
            </a:r>
            <a:endParaRPr lang="zh-CN" altLang="en-US"/>
          </a:p>
          <a:p>
            <a:r>
              <a:rPr lang="zh-CN" altLang="en-US">
                <a:sym typeface="+mn-ea"/>
              </a:rPr>
              <a:t>	--&gt;&gt;	</a:t>
            </a:r>
            <a:endParaRPr lang="zh-CN" altLang="en-US"/>
          </a:p>
          <a:p>
            <a:r>
              <a:rPr lang="zh-CN" altLang="en-US">
                <a:sym typeface="+mn-ea"/>
              </a:rPr>
              <a:t>	sum=x[1]*(y[1]+y[2]+y[1]+y[3])</a:t>
            </a:r>
            <a:endParaRPr lang="zh-CN" altLang="en-US"/>
          </a:p>
          <a:p>
            <a:r>
              <a:rPr lang="zh-CN" altLang="en-US">
                <a:sym typeface="+mn-ea"/>
              </a:rPr>
              <a:t>	    +x[2]*(y[1]+y[2]+y[2]+y[3])</a:t>
            </a:r>
            <a:endParaRPr lang="zh-CN" altLang="en-US"/>
          </a:p>
          <a:p>
            <a:r>
              <a:rPr lang="zh-CN" altLang="en-US">
                <a:sym typeface="+mn-ea"/>
              </a:rPr>
              <a:t>	    +x[3]*(y[1]+y[3]+y[2]+y[3])</a:t>
            </a:r>
            <a:endParaRPr lang="zh-CN" altLang="en-US"/>
          </a:p>
          <a:p>
            <a:r>
              <a:rPr lang="zh-CN" altLang="en-US">
                <a:sym typeface="+mn-ea"/>
              </a:rPr>
              <a:t>	</a:t>
            </a:r>
            <a:endParaRPr lang="zh-CN" altLang="en-US"/>
          </a:p>
          <a:p>
            <a:r>
              <a:rPr lang="zh-CN" altLang="en-US">
                <a:sym typeface="+mn-ea"/>
              </a:rPr>
              <a:t>	观察  得出--&gt;&gt;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" y="29210"/>
            <a:ext cx="1217866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==============================================================================================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sum=x[1]*(y[1]+y[2]+y[1]+y[3]+...+y[1]+y[k])  // ==y[1]+y[2]+...+y[k]+y[1]*(k-1-1)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+x[2]*(y[2]+y[1]+y[2]+y[3]+...+y[2]+y[k])      //同理 ==y[1]+y[2]+...+y[k]+y[2]*(k-1-1)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+...+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+x[k]*(y[1]+y[k]+y[2]+y[k]+……+y[k-1]+y[k]) //同理 ==y[1]+y[2]+...+y[k]+y[k]*(k-1-1)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再次观察 得出--&gt;&gt;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==============================================================================================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即sum=x[1]*((y[1]*(k-2)+y[1]+y[2]+...+y[k]))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+x[2]*(y[2]*(k-2)+y[1]+y[2]+...+y[k])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+...+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	+x[k]*(y[k]*(k-2)+y[1]+y[2]+...+y[k]) //注:其中k==s[][];(个数) 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>
                <a:sym typeface="+mn-ea"/>
              </a:rPr>
              <a:t>y[1]+y[2]+y[3]+...+y[k]--</a:t>
            </a:r>
            <a:r>
              <a:rPr lang="zh-CN" altLang="en-US" sz="2000">
                <a:sym typeface="+mn-ea"/>
              </a:rPr>
              <a:t>前面已经预处理求和了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	</a:t>
            </a:r>
            <a:r>
              <a:rPr lang="zh-CN" altLang="en-US" sz="2000"/>
              <a:t>好</a:t>
            </a:r>
            <a:r>
              <a:rPr lang="en-US" altLang="zh-CN" sz="2000"/>
              <a:t>,</a:t>
            </a:r>
            <a:r>
              <a:rPr lang="zh-CN" altLang="en-US" sz="2000"/>
              <a:t>看代码</a:t>
            </a:r>
            <a:r>
              <a:rPr lang="en-US" altLang="zh-CN" sz="2000"/>
              <a:t>&gt;&gt;</a:t>
            </a: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65405" y="-76200"/>
            <a:ext cx="12273915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#include&lt;bits/stdc++.h&gt;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s[100005][2],sum[100005][2],c[100005],a[100005];</a:t>
            </a:r>
            <a:r>
              <a:rPr lang="en-US" altLang="zh-CN"/>
              <a:t>//s[][]</a:t>
            </a:r>
            <a:r>
              <a:rPr lang="zh-CN" altLang="en-US"/>
              <a:t>用来记录每个分组中数的个数，</a:t>
            </a:r>
            <a:r>
              <a:rPr lang="en-US" altLang="zh-CN"/>
              <a:t>sum[][]</a:t>
            </a:r>
            <a:r>
              <a:rPr lang="zh-CN" altLang="en-US"/>
              <a:t>为累加和</a:t>
            </a:r>
            <a:endParaRPr lang="zh-CN" altLang="en-US"/>
          </a:p>
          <a:p>
            <a:r>
              <a:rPr lang="zh-CN" altLang="en-US"/>
              <a:t>int n,m,cnt;                         </a:t>
            </a:r>
            <a:r>
              <a:rPr lang="en-US" altLang="zh-CN"/>
              <a:t>//</a:t>
            </a:r>
            <a:r>
              <a:rPr lang="zh-CN" altLang="en-US"/>
              <a:t>要随时记住</a:t>
            </a:r>
            <a:r>
              <a:rPr lang="en-US" altLang="zh-CN"/>
              <a:t>mod10007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scanf("%d%d",&amp;n,&amp;m);</a:t>
            </a:r>
            <a:endParaRPr lang="zh-CN" altLang="en-US"/>
          </a:p>
          <a:p>
            <a:r>
              <a:rPr lang="zh-CN" altLang="en-US"/>
              <a:t>	for(int i=1;i&lt;=n;i++)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scanf("%d",&amp;a[i]);   </a:t>
            </a:r>
            <a:r>
              <a:rPr lang="en-US" altLang="zh-CN"/>
              <a:t>//</a:t>
            </a:r>
            <a:r>
              <a:rPr lang="zh-CN" altLang="en-US"/>
              <a:t>数字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for(int i=1;i&lt;=n;i++)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scanf("%d",&amp;c[i]);   </a:t>
            </a:r>
            <a:r>
              <a:rPr lang="en-US" altLang="zh-CN"/>
              <a:t>//</a:t>
            </a:r>
            <a:r>
              <a:rPr lang="zh-CN" altLang="en-US"/>
              <a:t>颜色</a:t>
            </a:r>
            <a:endParaRPr lang="zh-CN" altLang="en-US"/>
          </a:p>
          <a:p>
            <a:r>
              <a:rPr lang="zh-CN" altLang="en-US"/>
              <a:t>		s[c[i]][i%2]++;   /*求出这个分组中有多少个数,根据奇偶;即c[i]这个颜色时奇偶个数;*/</a:t>
            </a:r>
            <a:endParaRPr lang="zh-CN" altLang="en-US"/>
          </a:p>
          <a:p>
            <a:r>
              <a:rPr lang="zh-CN" altLang="en-US"/>
              <a:t>		sum[c[i]][i%2]=(sum[c[i]][i%2]+a[i])%10007;  /*事先求出累加和;注意;要mod10007*/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r>
              <a:rPr lang="zh-CN" altLang="en-US"/>
              <a:t>	for(int i=1;i&lt;=n;i++)</a:t>
            </a:r>
            <a:endParaRPr lang="zh-CN" altLang="en-US"/>
          </a:p>
          <a:p>
            <a:r>
              <a:rPr lang="zh-CN" altLang="en-US"/>
              <a:t>	{</a:t>
            </a:r>
            <a:endParaRPr lang="zh-CN" altLang="en-US"/>
          </a:p>
          <a:p>
            <a:r>
              <a:rPr lang="zh-CN" altLang="en-US"/>
              <a:t>		cnt=(cnt+i*((s[c[i]][i%2]-2)*a[i]%10007+sum[c[i]][i%2]))%10007; </a:t>
            </a:r>
            <a:r>
              <a:rPr lang="en-US" altLang="zh-CN"/>
              <a:t>//</a:t>
            </a:r>
            <a:r>
              <a:rPr lang="zh-CN" altLang="en-US"/>
              <a:t>神奇的公式</a:t>
            </a:r>
            <a:endParaRPr lang="zh-CN" altLang="en-US"/>
          </a:p>
          <a:p>
            <a:r>
              <a:rPr lang="zh-CN" altLang="en-US"/>
              <a:t>	}       </a:t>
            </a:r>
            <a:r>
              <a:rPr lang="en-US" altLang="zh-CN"/>
              <a:t>//(</a:t>
            </a:r>
            <a:r>
              <a:rPr lang="zh-CN" altLang="en-US"/>
              <a:t>前面公式</a:t>
            </a:r>
            <a:r>
              <a:rPr lang="en-US" altLang="zh-CN"/>
              <a:t>) </a:t>
            </a:r>
            <a:r>
              <a:rPr lang="zh-CN" altLang="en-US">
                <a:sym typeface="+mn-ea"/>
              </a:rPr>
              <a:t>x[k]*(y[k]*(k-2)+y[1]+y[2]+...+y[k]) </a:t>
            </a:r>
            <a:endParaRPr lang="zh-CN" altLang="en-US"/>
          </a:p>
          <a:p>
            <a:r>
              <a:rPr lang="zh-CN" altLang="en-US"/>
              <a:t>	printf("%d",cnt);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7300" y="1468120"/>
            <a:ext cx="184912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1500" dirty="0">
                <a:solidFill>
                  <a:srgbClr val="F5F4F9"/>
                </a:solidFill>
                <a:latin typeface="Swis721 BlkCn BT" panose="020B0806030502040204" pitchFamily="34" charset="0"/>
                <a:ea typeface="方正兰亭超细黑简体" panose="02000000000000000000" pitchFamily="2" charset="-122"/>
                <a:sym typeface="+mn-ea"/>
              </a:rPr>
              <a:t>T4</a:t>
            </a:r>
            <a:endParaRPr lang="en-US" altLang="zh-CN" sz="11500" dirty="0">
              <a:solidFill>
                <a:srgbClr val="F5F4F9"/>
              </a:solidFill>
              <a:latin typeface="Swis721 BlkCn BT" panose="020B0806030502040204" pitchFamily="34" charset="0"/>
              <a:ea typeface="方正兰亭超细黑简体" panose="02000000000000000000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6420" y="1654810"/>
            <a:ext cx="2011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800" dirty="0">
                <a:solidFill>
                  <a:srgbClr val="F5F4F9"/>
                </a:solidFill>
                <a:latin typeface="Swis721 BlkCn BT" panose="020B0806030502040204" pitchFamily="34" charset="0"/>
                <a:ea typeface="方正兰亭超细黑简体" panose="02000000000000000000" pitchFamily="2" charset="-122"/>
                <a:sym typeface="+mn-ea"/>
              </a:rPr>
              <a:t>推销员</a:t>
            </a:r>
            <a:endParaRPr lang="zh-CN" altLang="en-US" sz="4800" dirty="0">
              <a:solidFill>
                <a:srgbClr val="F5F4F9"/>
              </a:solidFill>
              <a:latin typeface="Swis721 BlkCn BT" panose="020B0806030502040204" pitchFamily="34" charset="0"/>
              <a:ea typeface="方正兰亭超细黑简体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925" y="-372110"/>
            <a:ext cx="12122150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3200"/>
          </a:p>
          <a:p>
            <a:r>
              <a:rPr lang="zh-CN" altLang="en-US" sz="5400"/>
              <a:t>题目</a:t>
            </a:r>
            <a:r>
              <a:rPr lang="en-US" altLang="zh-CN" sz="5400"/>
              <a:t>:</a:t>
            </a:r>
            <a:endParaRPr lang="zh-CN" altLang="en-US" sz="3200"/>
          </a:p>
          <a:p>
            <a:r>
              <a:rPr lang="zh-CN" altLang="en-US" sz="3200"/>
              <a:t>阿明是一名推销员，他奉命到螺丝街推销他们公司的产品。螺丝街是一条死胡同，出口与入口是同一个，街道的一侧是围墙，另一侧是住户。螺丝街一共有N家住户，第i家住户到入口的距离为Si米。由于同一栋房子里可以有多家住户，所以可能有多家住户与入口的距离相等。阿明会从入口进入，依次向螺丝街的X家住户推销产品，然后再原路走出去。</a:t>
            </a:r>
            <a:endParaRPr lang="zh-CN" altLang="en-US" sz="3200"/>
          </a:p>
          <a:p>
            <a:r>
              <a:rPr lang="zh-CN" altLang="en-US" sz="3200"/>
              <a:t>阿明每走1米就会积累1点疲劳值，向第i家住户推销产品会积累Ai点疲劳值。阿明是工作狂，他想知道，对于不同的X，在不走多余的路的前提下，他最多可以积累多少点疲劳值。</a:t>
            </a:r>
            <a:r>
              <a:rPr lang="en-US" altLang="zh-CN" sz="3200"/>
              <a:t>·</a:t>
            </a:r>
            <a:endParaRPr lang="en-US" altLang="zh-CN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50" y="13335"/>
            <a:ext cx="122174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输入描述:</a:t>
            </a:r>
            <a:endParaRPr lang="zh-CN" altLang="en-US" sz="2000"/>
          </a:p>
          <a:p>
            <a:r>
              <a:rPr lang="zh-CN" altLang="en-US" sz="2000"/>
              <a:t>第一行有一个正整数N，表示螺丝街住户的数量。</a:t>
            </a:r>
            <a:endParaRPr lang="zh-CN" altLang="en-US" sz="2000"/>
          </a:p>
          <a:p>
            <a:r>
              <a:rPr lang="zh-CN" altLang="en-US" sz="2000"/>
              <a:t>接下来的一行有N个正整数，其中第i个整数Si表示第i家住户到入口的距离。数据保证S1≤S2≤…≤Sn&lt;108。</a:t>
            </a:r>
            <a:endParaRPr lang="zh-CN" altLang="en-US" sz="2000"/>
          </a:p>
          <a:p>
            <a:r>
              <a:rPr lang="zh-CN" altLang="en-US" sz="2000"/>
              <a:t>接下来的一行有N个正整数，其中第i个整数Ai表示向第i户住户推销产品会积累的疲劳值。数据保证Ai&lt;103。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输出描述:</a:t>
            </a:r>
            <a:endParaRPr lang="zh-CN" altLang="en-US" sz="2000"/>
          </a:p>
          <a:p>
            <a:r>
              <a:rPr lang="zh-CN" altLang="en-US" sz="2000"/>
              <a:t>输出N行，每行一个正整数，第i行整数表示当X=i时，阿明最多积累的疲劳值。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350" y="1972310"/>
            <a:ext cx="122174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输入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5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1 2 3 4 5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1 2 3 4 5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15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19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22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24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25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9350" y="2545080"/>
            <a:ext cx="105219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说明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X=1: 向住户5推销，往返走路的疲劳值为5+5，推销的疲劳值为5，总疲劳值为15。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X=2: 向住户4、5推销，往返走路的疲劳值为5+5，推销的疲劳值为4+5，总疲劳值为5+5+4+5=19。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X=3: 向住户3、4、5推销，往返走路的疲劳值为5+5，推销的疲劳值3+4+5，总疲劳值为5+5+3+4+5=22。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X=4: 向住户2、3、4、5推销，往返走路的疲劳值为5+5，推销的疲劳值2+3+4+5，总疲劳值5+5+2+3+4+5=24。</a:t>
            </a:r>
            <a:endParaRPr lang="zh-CN" altLang="en-US">
              <a:solidFill>
                <a:schemeClr val="accent6"/>
              </a:solidFill>
            </a:endParaRPr>
          </a:p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X=5: 向住户1、2、3、4、5推销，往返走路的疲劳值为5+5，推销的疲劳值1+2+3+4+5，总疲劳值5+5+1+2+3+4+5=25</a:t>
            </a:r>
            <a:endParaRPr lang="zh-CN" altLang="en-US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1300" y="4852035"/>
            <a:ext cx="2540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感觉可以贪心了（</a:t>
            </a:r>
            <a:r>
              <a:rPr lang="en-US" altLang="zh-CN" sz="2400"/>
              <a:t>dp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591300" y="48520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看到这种求最值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350" y="5056505"/>
            <a:ext cx="45205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对于20%的数据，1≤N≤20；</a:t>
            </a:r>
            <a:endParaRPr lang="zh-CN" altLang="en-US" sz="2000"/>
          </a:p>
          <a:p>
            <a:r>
              <a:rPr lang="zh-CN" altLang="en-US" sz="2000"/>
              <a:t>对于40%的数据，1≤N≤100；</a:t>
            </a:r>
            <a:endParaRPr lang="zh-CN" altLang="en-US" sz="2000"/>
          </a:p>
          <a:p>
            <a:r>
              <a:rPr lang="zh-CN" altLang="en-US" sz="2000"/>
              <a:t>对于60%的数据，1≤N≤1000；</a:t>
            </a:r>
            <a:endParaRPr lang="zh-CN" altLang="en-US" sz="2000"/>
          </a:p>
          <a:p>
            <a:r>
              <a:rPr lang="zh-CN" altLang="en-US" sz="2000"/>
              <a:t>对于100%的数据，1≤N≤100000。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13901" y="329565"/>
            <a:ext cx="40204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15D35"/>
                </a:solidFill>
                <a:latin typeface="Swis721 BlkCn BT" panose="020B0806030502040204" pitchFamily="34" charset="0"/>
                <a:ea typeface="汉仪菱心体简" panose="02010609000101010101" pitchFamily="49" charset="-122"/>
              </a:rPr>
              <a:t>TOPICS</a:t>
            </a:r>
            <a:endParaRPr lang="en-US" altLang="zh-CN" sz="4000" dirty="0">
              <a:solidFill>
                <a:srgbClr val="015D35"/>
              </a:solidFill>
              <a:latin typeface="Swis721 BlkCn BT" panose="020B0806030502040204" pitchFamily="34" charset="0"/>
              <a:ea typeface="汉仪菱心体简" panose="0201060900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70535" y="2456180"/>
            <a:ext cx="12643485" cy="2205990"/>
            <a:chOff x="713921" y="2661356"/>
            <a:chExt cx="11358397" cy="2206172"/>
          </a:xfrm>
        </p:grpSpPr>
        <p:grpSp>
          <p:nvGrpSpPr>
            <p:cNvPr id="11" name="组合 10"/>
            <p:cNvGrpSpPr/>
            <p:nvPr/>
          </p:nvGrpSpPr>
          <p:grpSpPr>
            <a:xfrm>
              <a:off x="713921" y="2661356"/>
              <a:ext cx="1930400" cy="2206172"/>
              <a:chOff x="3018971" y="2743199"/>
              <a:chExt cx="1930400" cy="220617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018971" y="2743199"/>
                <a:ext cx="1930400" cy="2206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329557" y="2875002"/>
                <a:ext cx="1309229" cy="1106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solidFill>
                      <a:srgbClr val="015D35"/>
                    </a:solidFill>
                    <a:latin typeface="Swis721 BlkCn BT" panose="020B0806030502040204" pitchFamily="34" charset="0"/>
                    <a:ea typeface="方正兰亭超细黑简体" panose="02000000000000000000" pitchFamily="2" charset="-122"/>
                  </a:rPr>
                  <a:t>T1</a:t>
                </a:r>
                <a:endParaRPr lang="zh-CN" altLang="en-US" sz="6600" dirty="0">
                  <a:solidFill>
                    <a:srgbClr val="015D35"/>
                  </a:solidFill>
                  <a:latin typeface="Swis721 BlkCn BT" panose="020B0806030502040204" pitchFamily="34" charset="0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40028" y="3871824"/>
                <a:ext cx="1688283" cy="39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i="0" spc="300" dirty="0">
                    <a:solidFill>
                      <a:srgbClr val="015D35"/>
                    </a:solidFill>
                    <a:effectLst/>
                    <a:latin typeface="Swis721 BlkCn BT" panose="020B0806030502040204" pitchFamily="34" charset="0"/>
                  </a:rPr>
                  <a:t>KEYWORDS</a:t>
                </a:r>
                <a:endParaRPr lang="zh-CN" altLang="en-US" sz="2000" spc="300" dirty="0">
                  <a:solidFill>
                    <a:srgbClr val="015D35"/>
                  </a:solidFill>
                  <a:latin typeface="Swis721 BlkCn BT" panose="020B0806030502040204" pitchFamily="34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234790" y="4271934"/>
                <a:ext cx="1498757" cy="39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rgbClr val="015D35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金币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124876" y="2661356"/>
              <a:ext cx="1930400" cy="2206172"/>
              <a:chOff x="3018971" y="2743199"/>
              <a:chExt cx="1930400" cy="220617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18971" y="2743199"/>
                <a:ext cx="1930400" cy="2206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329557" y="2875002"/>
                <a:ext cx="1309229" cy="1106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solidFill>
                      <a:srgbClr val="015D35"/>
                    </a:solidFill>
                    <a:latin typeface="Swis721 BlkCn BT" panose="020B0806030502040204" pitchFamily="34" charset="0"/>
                    <a:ea typeface="方正兰亭超细黑简体" panose="02000000000000000000" pitchFamily="2" charset="-122"/>
                  </a:rPr>
                  <a:t>T2</a:t>
                </a:r>
                <a:endParaRPr lang="zh-CN" altLang="en-US" sz="6600" dirty="0">
                  <a:solidFill>
                    <a:srgbClr val="015D35"/>
                  </a:solidFill>
                  <a:latin typeface="Swis721 BlkCn BT" panose="020B0806030502040204" pitchFamily="34" charset="0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40028" y="3871824"/>
                <a:ext cx="1688283" cy="39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i="0" spc="300" dirty="0">
                    <a:solidFill>
                      <a:srgbClr val="015D35"/>
                    </a:solidFill>
                    <a:effectLst/>
                    <a:latin typeface="Swis721 BlkCn BT" panose="020B0806030502040204" pitchFamily="34" charset="0"/>
                  </a:rPr>
                  <a:t>KEYWORDS</a:t>
                </a:r>
                <a:endParaRPr lang="zh-CN" altLang="en-US" sz="2000" spc="300" dirty="0">
                  <a:solidFill>
                    <a:srgbClr val="015D35"/>
                  </a:solidFill>
                  <a:latin typeface="Swis721 BlkCn BT" panose="020B0806030502040204" pitchFamily="34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140094" y="4270664"/>
                <a:ext cx="1498757" cy="368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扫雷游戏</a:t>
                </a:r>
                <a:endParaRPr lang="zh-CN" altLang="en-US" dirty="0">
                  <a:solidFill>
                    <a:schemeClr val="accent6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535831" y="2661356"/>
              <a:ext cx="1930400" cy="2206172"/>
              <a:chOff x="3018971" y="2743199"/>
              <a:chExt cx="1930400" cy="220617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018971" y="2743199"/>
                <a:ext cx="1930400" cy="2206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29557" y="2875002"/>
                <a:ext cx="1309229" cy="1106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solidFill>
                      <a:srgbClr val="015D35"/>
                    </a:solidFill>
                    <a:latin typeface="Swis721 BlkCn BT" panose="020B0806030502040204" pitchFamily="34" charset="0"/>
                    <a:ea typeface="方正兰亭超细黑简体" panose="02000000000000000000" pitchFamily="2" charset="-122"/>
                  </a:rPr>
                  <a:t>T3</a:t>
                </a:r>
                <a:endParaRPr lang="zh-CN" altLang="en-US" sz="6600" dirty="0">
                  <a:solidFill>
                    <a:srgbClr val="015D35"/>
                  </a:solidFill>
                  <a:latin typeface="Swis721 BlkCn BT" panose="020B0806030502040204" pitchFamily="34" charset="0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140028" y="3871824"/>
                <a:ext cx="1688283" cy="39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i="0" spc="300" dirty="0">
                    <a:solidFill>
                      <a:srgbClr val="015D35"/>
                    </a:solidFill>
                    <a:effectLst/>
                    <a:latin typeface="Swis721 BlkCn BT" panose="020B0806030502040204" pitchFamily="34" charset="0"/>
                  </a:rPr>
                  <a:t>KEYWORDS</a:t>
                </a:r>
                <a:endParaRPr lang="zh-CN" altLang="en-US" sz="2000" spc="300" dirty="0">
                  <a:solidFill>
                    <a:srgbClr val="015D35"/>
                  </a:solidFill>
                  <a:latin typeface="Swis721 BlkCn BT" panose="020B0806030502040204" pitchFamily="34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234790" y="4210334"/>
                <a:ext cx="1498757" cy="522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015D35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</a:t>
                </a:r>
                <a:r>
                  <a:rPr lang="zh-CN" altLang="en-US" sz="2000" dirty="0">
                    <a:solidFill>
                      <a:srgbClr val="015D35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求和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esign</a:t>
                </a:r>
                <a:endParaRPr lang="zh-CN" altLang="en-US" sz="1200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946786" y="2661356"/>
              <a:ext cx="1930400" cy="2206172"/>
              <a:chOff x="3018971" y="2743199"/>
              <a:chExt cx="1930400" cy="22061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18971" y="2743199"/>
                <a:ext cx="1930400" cy="22061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329557" y="2875002"/>
                <a:ext cx="1309229" cy="1106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 dirty="0">
                    <a:solidFill>
                      <a:srgbClr val="015D35"/>
                    </a:solidFill>
                    <a:latin typeface="Swis721 BlkCn BT" panose="020B0806030502040204" pitchFamily="34" charset="0"/>
                    <a:ea typeface="方正兰亭超细黑简体" panose="02000000000000000000" pitchFamily="2" charset="-122"/>
                  </a:rPr>
                  <a:t>T4</a:t>
                </a:r>
                <a:endParaRPr lang="zh-CN" altLang="en-US" sz="6600" dirty="0">
                  <a:solidFill>
                    <a:srgbClr val="015D35"/>
                  </a:solidFill>
                  <a:latin typeface="Swis721 BlkCn BT" panose="020B0806030502040204" pitchFamily="34" charset="0"/>
                  <a:ea typeface="方正兰亭超细黑简体" panose="02000000000000000000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140028" y="3871824"/>
                <a:ext cx="1688283" cy="398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i="0" spc="300" dirty="0">
                    <a:solidFill>
                      <a:srgbClr val="015D35"/>
                    </a:solidFill>
                    <a:effectLst/>
                    <a:latin typeface="Swis721 BlkCn BT" panose="020B0806030502040204" pitchFamily="34" charset="0"/>
                  </a:rPr>
                  <a:t>KEYWORDS</a:t>
                </a:r>
                <a:endParaRPr lang="zh-CN" altLang="en-US" sz="2000" spc="300" dirty="0">
                  <a:solidFill>
                    <a:srgbClr val="015D35"/>
                  </a:solidFill>
                  <a:latin typeface="Swis721 BlkCn BT" panose="020B0806030502040204" pitchFamily="3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234790" y="4270664"/>
                <a:ext cx="1498757" cy="39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accent6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推销员</a:t>
                </a:r>
                <a:endParaRPr lang="zh-CN" altLang="en-US" sz="2000" dirty="0">
                  <a:solidFill>
                    <a:schemeClr val="accent6">
                      <a:lumMod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0573561" y="3789981"/>
              <a:ext cx="1498757" cy="675723"/>
              <a:chOff x="3234790" y="3871824"/>
              <a:chExt cx="1498757" cy="675723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829230" y="3871824"/>
                <a:ext cx="309880" cy="398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zh-CN" altLang="en-US" sz="2000" spc="300" dirty="0">
                  <a:solidFill>
                    <a:srgbClr val="015D35"/>
                  </a:solidFill>
                  <a:latin typeface="Swis721 BlkCn BT" panose="020B0806030502040204" pitchFamily="34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3234790" y="4271934"/>
                <a:ext cx="1498757" cy="27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design</a:t>
                </a:r>
                <a:endParaRPr lang="zh-CN" altLang="en-US" sz="1200" dirty="0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50" y="3810"/>
            <a:ext cx="1206373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	思路:</a:t>
            </a:r>
            <a:endParaRPr lang="zh-CN" altLang="en-US" sz="2800"/>
          </a:p>
          <a:p>
            <a:r>
              <a:rPr lang="zh-CN" altLang="en-US" sz="2800"/>
              <a:t>	//每一次走都有两种决策：1.顺路推销 ;此时总疲劳就不需要再加上每次路程的疲惫值了,只加上推销的疲惫值;</a:t>
            </a:r>
            <a:endParaRPr lang="zh-CN" altLang="en-US" sz="2800"/>
          </a:p>
          <a:p>
            <a:r>
              <a:rPr lang="zh-CN" altLang="en-US" sz="2800"/>
              <a:t>	//2.往前继续走;总疲劳要加上 路程上所耗疲惫值和推销的疲惫值;</a:t>
            </a:r>
            <a:endParaRPr lang="zh-CN" altLang="en-US" sz="2800"/>
          </a:p>
          <a:p>
            <a:r>
              <a:rPr lang="zh-CN" altLang="en-US" sz="2800"/>
              <a:t>	//每一次取哪个决策 就取决于哪个决策消耗的疲惫值多;即取最大值;很容易想到堆优化(优先队列); 于是我们就把所有决策消耗的疲劳丢入堆中;然后进行比较;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073150" y="403479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accent6"/>
                </a:solidFill>
              </a:rPr>
              <a:t>代码</a:t>
            </a:r>
            <a:r>
              <a:rPr lang="en-US" altLang="zh-CN" sz="2800">
                <a:solidFill>
                  <a:schemeClr val="accent6"/>
                </a:solidFill>
              </a:rPr>
              <a:t>==&gt;&gt;</a:t>
            </a:r>
            <a:endParaRPr lang="en-US" altLang="zh-CN" sz="2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75" y="26670"/>
            <a:ext cx="1214056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#include&lt;bits/stdc++.h&gt;</a:t>
            </a:r>
            <a:endParaRPr lang="zh-CN" altLang="en-US" sz="2000"/>
          </a:p>
          <a:p>
            <a:r>
              <a:rPr lang="zh-CN" altLang="en-US" sz="2000"/>
              <a:t>using namespace std;</a:t>
            </a:r>
            <a:endParaRPr lang="zh-CN" altLang="en-US" sz="2000"/>
          </a:p>
          <a:p>
            <a:r>
              <a:rPr lang="zh-CN" altLang="en-US" sz="2000"/>
              <a:t>priority_queue&lt; int &gt;q;</a:t>
            </a:r>
            <a:endParaRPr lang="zh-CN" altLang="en-US" sz="2000"/>
          </a:p>
          <a:p>
            <a:r>
              <a:rPr lang="zh-CN" altLang="en-US" sz="2000"/>
              <a:t>int n,cnt[100005],c,maxx;</a:t>
            </a:r>
            <a:endParaRPr lang="zh-CN" altLang="en-US" sz="2000"/>
          </a:p>
          <a:p>
            <a:r>
              <a:rPr lang="zh-CN" altLang="en-US" sz="2000"/>
              <a:t>struct node{</a:t>
            </a:r>
            <a:endParaRPr lang="zh-CN" altLang="en-US" sz="2000"/>
          </a:p>
          <a:p>
            <a:r>
              <a:rPr lang="zh-CN" altLang="en-US" sz="2000"/>
              <a:t>	int s; //距离</a:t>
            </a:r>
            <a:endParaRPr lang="zh-CN" altLang="en-US" sz="2000"/>
          </a:p>
          <a:p>
            <a:r>
              <a:rPr lang="zh-CN" altLang="en-US" sz="2000"/>
              <a:t>	int w; //疲惫值</a:t>
            </a:r>
            <a:endParaRPr lang="zh-CN" altLang="en-US" sz="2000"/>
          </a:p>
          <a:p>
            <a:r>
              <a:rPr lang="zh-CN" altLang="en-US" sz="2000"/>
              <a:t>}a[1000005];</a:t>
            </a:r>
            <a:endParaRPr lang="zh-CN" altLang="en-US" sz="2000"/>
          </a:p>
          <a:p>
            <a:r>
              <a:rPr lang="zh-CN" altLang="en-US" sz="2000"/>
              <a:t>int main()</a:t>
            </a:r>
            <a:endParaRPr lang="zh-CN" altLang="en-US" sz="2000"/>
          </a:p>
          <a:p>
            <a:r>
              <a:rPr lang="zh-CN" altLang="en-US" sz="2000"/>
              <a:t>{</a:t>
            </a:r>
            <a:endParaRPr lang="zh-CN" altLang="en-US" sz="2000"/>
          </a:p>
          <a:p>
            <a:r>
              <a:rPr lang="zh-CN" altLang="en-US" sz="2000"/>
              <a:t>	scanf("%d",&amp;n);               //  有n户 </a:t>
            </a:r>
            <a:endParaRPr lang="zh-CN" altLang="en-US" sz="2000"/>
          </a:p>
          <a:p>
            <a:r>
              <a:rPr lang="zh-CN" altLang="en-US" sz="2000"/>
              <a:t>	for(int i=1;i&lt;=n;i++)</a:t>
            </a:r>
            <a:endParaRPr lang="zh-CN" altLang="en-US" sz="2000"/>
          </a:p>
          <a:p>
            <a:r>
              <a:rPr lang="zh-CN" altLang="en-US" sz="2000"/>
              <a:t>		scanf("%d",&amp;a[i].s);      //   距离 </a:t>
            </a:r>
            <a:endParaRPr lang="zh-CN" altLang="en-US" sz="2000"/>
          </a:p>
          <a:p>
            <a:r>
              <a:rPr lang="zh-CN" altLang="en-US" sz="2000"/>
              <a:t>	for(int i=1;i&lt;=n;i++)</a:t>
            </a:r>
            <a:endParaRPr lang="zh-CN" altLang="en-US" sz="2000"/>
          </a:p>
          <a:p>
            <a:r>
              <a:rPr lang="zh-CN" altLang="en-US" sz="2000"/>
              <a:t>		scanf("%d",&amp;a[i].w);      //   疲惫值 </a:t>
            </a:r>
            <a:endParaRPr lang="zh-CN" altLang="en-US" sz="2000"/>
          </a:p>
          <a:p>
            <a:r>
              <a:rPr lang="zh-CN" altLang="en-US" sz="2000"/>
              <a:t>	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8235950" y="3610610"/>
            <a:ext cx="11112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6"/>
                </a:solidFill>
              </a:rPr>
              <a:t>输入</a:t>
            </a:r>
            <a:endParaRPr lang="zh-CN" altLang="en-US" sz="32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40" y="31750"/>
            <a:ext cx="1208468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	for(int i=1;i&lt;=n;i++)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	cnt[i]=2*a[i].s+a[i].w;   //记录访问 1户人家时的最大疲惫值  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for(int i=1;i&lt;=n;i++)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	if(maxx&lt;cnt[i]) {maxx=cnt[i];c=i;}   //直接判断 第1户人家时的最大疲惫值 并用c记录是第几户最大 (第i+1户是基于第i户的贪心) 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printf("%d\n",maxx);          //   直接输出i=1时的最大疲惫值 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for(int i=1;i&lt;=n;i++)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{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	if(a[i].s&lt;a[c].s) q.push(a[i].w);    //顺路推销  此时总疲劳就不需要再加上其路程的疲劳了;只加上推销的疲惫值  （直接扔到堆中）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	else if(a[i].s&gt;a[c].s) q.push((a[i].s-a[c].s)*2+a[i].w); //   继续向前走; 要加上即将走的路程所耗疲劳和推销的疲惫值; （直接扔进去）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}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for(int i=1;i&lt;n;i++)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{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	maxx+=q.top();q.pop();            // 大根堆 加了一户( top() 最大的)就丢掉( pop() ) 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	printf("%d\n",maxx);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	}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}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859905" y="4560570"/>
            <a:ext cx="3440430" cy="1287145"/>
          </a:xfrm>
          <a:prstGeom prst="ellipse">
            <a:avLst/>
          </a:prstGeom>
          <a:solidFill>
            <a:srgbClr val="0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--</a:t>
            </a:r>
            <a:r>
              <a:rPr lang="zh-CN" altLang="en-US"/>
              <a:t>棕油工作室出品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2105" y="2307759"/>
            <a:ext cx="8407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15D35"/>
                </a:solidFill>
                <a:latin typeface="Swis721 BlkCn BT" panose="020B0806030502040204" pitchFamily="34" charset="0"/>
              </a:rPr>
              <a:t>THANKS FOR WATCHING</a:t>
            </a:r>
            <a:endParaRPr lang="zh-CN" altLang="en-US" sz="4800" dirty="0">
              <a:solidFill>
                <a:srgbClr val="015D35"/>
              </a:solidFill>
              <a:latin typeface="Swis721 BlkCn BT" panose="020B0806030502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2 0 L 0.089 -0.037 L 0.125 0 L 0.177 0 L 0.177 0.052 L 0.213 0.089 L 0.177 0.125 L 0.177 0.177 L 0.125 0.177 L 0.089 0.213 L 0.052 0.177 L 0 0.177 L 0 0.125 L -0.037 0.089 L 0 0.052 L 0 0 Z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14979" y="2321005"/>
            <a:ext cx="6893577" cy="2214880"/>
            <a:chOff x="2235209" y="2487609"/>
            <a:chExt cx="6893577" cy="2214880"/>
          </a:xfrm>
        </p:grpSpPr>
        <p:sp>
          <p:nvSpPr>
            <p:cNvPr id="5" name="文本框 4"/>
            <p:cNvSpPr txBox="1"/>
            <p:nvPr/>
          </p:nvSpPr>
          <p:spPr>
            <a:xfrm>
              <a:off x="2235209" y="2487609"/>
              <a:ext cx="2604077" cy="221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rgbClr val="F5F4F9"/>
                  </a:solidFill>
                  <a:latin typeface="Swis721 BlkCn BT" panose="020B0806030502040204" pitchFamily="34" charset="0"/>
                  <a:ea typeface="方正兰亭超细黑简体" panose="02000000000000000000" pitchFamily="2" charset="-122"/>
                </a:rPr>
                <a:t>T1</a:t>
              </a:r>
              <a:endParaRPr lang="zh-CN" altLang="en-US" sz="13800" dirty="0">
                <a:solidFill>
                  <a:srgbClr val="F5F4F9"/>
                </a:solidFill>
                <a:latin typeface="Swis721 BlkCn BT" panose="020B0806030502040204" pitchFamily="34" charset="0"/>
                <a:ea typeface="方正兰亭超细黑简体" panose="02000000000000000000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566992" y="2824218"/>
              <a:ext cx="4561794" cy="1121350"/>
              <a:chOff x="4462217" y="2758804"/>
              <a:chExt cx="4561794" cy="112135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6588175" y="2758804"/>
                <a:ext cx="309880" cy="922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 sz="5400" dirty="0">
                  <a:solidFill>
                    <a:srgbClr val="F5F4F9"/>
                  </a:solidFill>
                  <a:latin typeface="造字工房言宋（非商用）常规体" pitchFamily="50" charset="-122"/>
                  <a:ea typeface="造字工房言宋（非商用）常规体" pitchFamily="50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462217" y="3419779"/>
                <a:ext cx="4561794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zh-CN" altLang="en-US" sz="1600" spc="300" dirty="0">
                  <a:solidFill>
                    <a:srgbClr val="F5F4F9"/>
                  </a:solidFill>
                  <a:latin typeface="+mn-ea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946650" y="2657475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5400" dirty="0">
                <a:solidFill>
                  <a:srgbClr val="F5F4F9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金币</a:t>
            </a:r>
            <a:endParaRPr lang="zh-CN" altLang="en-US" sz="5400" dirty="0">
              <a:solidFill>
                <a:srgbClr val="F5F4F9"/>
              </a:solidFill>
              <a:latin typeface="造字工房言宋（非商用）常规体" pitchFamily="50" charset="-122"/>
              <a:ea typeface="造字工房言宋（非商用）常规体" pitchFamily="5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29210" y="6350"/>
            <a:ext cx="12147550" cy="6790055"/>
          </a:xfrm>
          <a:prstGeom prst="ellipse">
            <a:avLst/>
          </a:prstGeom>
          <a:solidFill>
            <a:srgbClr val="015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pc="300" dirty="0">
                <a:solidFill>
                  <a:schemeClr val="tx1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题目</a:t>
            </a:r>
            <a:r>
              <a:rPr lang="en-US" altLang="zh-CN" sz="3600" spc="300" dirty="0">
                <a:solidFill>
                  <a:schemeClr val="tx1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:</a:t>
            </a:r>
            <a:endParaRPr lang="zh-CN" altLang="en-US" sz="3600" spc="300" dirty="0">
              <a:solidFill>
                <a:schemeClr val="tx1"/>
              </a:solidFill>
              <a:latin typeface="造字工房言宋（非商用）常规体" pitchFamily="50" charset="-122"/>
              <a:ea typeface="造字工房言宋（非商用）常规体" pitchFamily="50" charset="-122"/>
              <a:sym typeface="+mn-ea"/>
            </a:endParaRPr>
          </a:p>
          <a:p>
            <a:pPr algn="ctr"/>
            <a:r>
              <a:rPr lang="zh-CN" altLang="en-US" sz="2400" spc="300" dirty="0">
                <a:solidFill>
                  <a:schemeClr val="tx1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国王将金币作为工资，发放给忠诚的骑士。第一天，骑士收到一枚金币；之后两天（第二天和第三天），每天收到两枚金币；之后三天（第四、五、六天），每天收到三枚金币；之后四天（第七、八、九、十天），每天收到四枚金币……；这种工资发放模式会一直这样延续下去：当连续N天每天收到N枚金币后，骑士会在之后的连续N+1天里，每天收到N+</a:t>
            </a:r>
            <a:r>
              <a:rPr lang="en-US" altLang="zh-CN" sz="2400" spc="300" dirty="0">
                <a:solidFill>
                  <a:schemeClr val="tx1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1</a:t>
            </a:r>
            <a:r>
              <a:rPr lang="zh-CN" altLang="en-US" sz="2400" spc="300" dirty="0">
                <a:solidFill>
                  <a:schemeClr val="tx1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枚金币</a:t>
            </a:r>
            <a:endParaRPr lang="zh-CN" altLang="en-US" sz="2400" spc="300" dirty="0">
              <a:solidFill>
                <a:schemeClr val="tx1"/>
              </a:solidFill>
              <a:latin typeface="造字工房言宋（非商用）常规体" pitchFamily="50" charset="-122"/>
              <a:ea typeface="造字工房言宋（非商用）常规体" pitchFamily="50" charset="-122"/>
            </a:endParaRPr>
          </a:p>
          <a:p>
            <a:pPr algn="ctr"/>
            <a:r>
              <a:rPr lang="zh-CN" altLang="en-US" sz="2400" spc="300" dirty="0">
                <a:solidFill>
                  <a:schemeClr val="tx1"/>
                </a:solidFill>
                <a:latin typeface="造字工房言宋（非商用）常规体" pitchFamily="50" charset="-122"/>
                <a:ea typeface="造字工房言宋（非商用）常规体" pitchFamily="50" charset="-122"/>
                <a:sym typeface="+mn-ea"/>
              </a:rPr>
              <a:t>请计算在前K天里，骑士一共获得了多少金币</a:t>
            </a:r>
            <a:endParaRPr lang="zh-CN" altLang="en-US" sz="2400" spc="300" dirty="0">
              <a:solidFill>
                <a:schemeClr val="tx1"/>
              </a:solidFill>
              <a:latin typeface="造字工房言宋（非商用）常规体" pitchFamily="50" charset="-122"/>
              <a:ea typeface="造字工房言宋（非商用）常规体" pitchFamily="5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85759" y="-21712"/>
            <a:ext cx="12363450" cy="5939156"/>
            <a:chOff x="3410683" y="361115"/>
            <a:chExt cx="12363001" cy="2400435"/>
          </a:xfrm>
        </p:grpSpPr>
        <p:sp>
          <p:nvSpPr>
            <p:cNvPr id="13" name="文本框 12"/>
            <p:cNvSpPr txBox="1"/>
            <p:nvPr/>
          </p:nvSpPr>
          <p:spPr>
            <a:xfrm>
              <a:off x="3410683" y="361115"/>
              <a:ext cx="12363001" cy="2400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#include&lt;bits/stdc++.h</a:t>
              </a:r>
              <a:r>
                <a:rPr lang="en-US" altLang="zh-CN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&gt;</a:t>
              </a:r>
              <a:endParaRPr lang="en-US" altLang="zh-CN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using namespace std;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int n,m,tot,sum;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int  </a:t>
              </a:r>
              <a:r>
                <a:rPr lang="en-US" altLang="zh-CN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ma</a:t>
              </a:r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in()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{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scanf("%d",&amp;n);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m=1;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for(int i=1;i&lt;=n;i++)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{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sum+=m;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tot++;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if(tot&gt;=m)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{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	m++;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	tot=0;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}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}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</a:t>
              </a:r>
              <a:r>
                <a:rPr lang="en-US" altLang="zh-CN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printf(“%d”,sum)</a:t>
              </a:r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;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auto"/>
              <a:r>
                <a:rPr lang="zh-CN" altLang="en-US" sz="20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}</a:t>
              </a:r>
              <a:endParaRPr lang="zh-CN" altLang="en-US" sz="20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631655" y="420914"/>
              <a:ext cx="4928691" cy="0"/>
              <a:chOff x="3715659" y="420914"/>
              <a:chExt cx="4928691" cy="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3715659" y="420914"/>
                <a:ext cx="8998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7744464" y="420914"/>
                <a:ext cx="8998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6863080" y="-21590"/>
            <a:ext cx="5287645" cy="4709160"/>
            <a:chOff x="2982" y="2657"/>
            <a:chExt cx="8327" cy="7416"/>
          </a:xfrm>
        </p:grpSpPr>
        <p:sp>
          <p:nvSpPr>
            <p:cNvPr id="11" name="文本框 10"/>
            <p:cNvSpPr txBox="1"/>
            <p:nvPr/>
          </p:nvSpPr>
          <p:spPr>
            <a:xfrm>
              <a:off x="6770" y="2657"/>
              <a:ext cx="40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rgbClr val="015D35"/>
                  </a:solidFill>
                  <a:latin typeface="Swis721 BlkCn BT" panose="020B0806030502040204" pitchFamily="34" charset="0"/>
                </a:rPr>
                <a:t>暴力大法好</a:t>
              </a:r>
              <a:endParaRPr lang="zh-CN" altLang="en-US" sz="3600" dirty="0">
                <a:solidFill>
                  <a:srgbClr val="015D35"/>
                </a:solidFill>
                <a:latin typeface="Swis721 BlkCn BT" panose="020B0806030502040204" pitchFamily="34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82" y="8242"/>
              <a:ext cx="8327" cy="1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ts val="2600"/>
                </a:lnSpc>
              </a:pPr>
              <a:endParaRPr lang="zh-CN" altLang="en-US" dirty="0">
                <a:solidFill>
                  <a:srgbClr val="015D35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575165" y="623570"/>
            <a:ext cx="1960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olidFill>
                  <a:schemeClr val="accent6"/>
                </a:solidFill>
              </a:rPr>
              <a:t>看一下代码</a:t>
            </a:r>
            <a:endParaRPr lang="zh-CN" altLang="en-US" sz="2800">
              <a:solidFill>
                <a:schemeClr val="accent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68460" y="1145540"/>
            <a:ext cx="2540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对于100%的数据，</a:t>
            </a:r>
            <a:endParaRPr lang="zh-CN" altLang="en-US" sz="2000"/>
          </a:p>
          <a:p>
            <a:r>
              <a:rPr lang="zh-CN" altLang="en-US" sz="2000"/>
              <a:t>1 ≤ </a:t>
            </a:r>
            <a:r>
              <a:rPr lang="en-US" altLang="zh-CN" sz="2000"/>
              <a:t>N </a:t>
            </a:r>
            <a:r>
              <a:rPr lang="zh-CN" altLang="en-US" sz="2000"/>
              <a:t>≤ 10,000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D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14979" y="2321005"/>
            <a:ext cx="4690151" cy="2214880"/>
            <a:chOff x="2235209" y="2487609"/>
            <a:chExt cx="4690151" cy="2214880"/>
          </a:xfrm>
        </p:grpSpPr>
        <p:sp>
          <p:nvSpPr>
            <p:cNvPr id="5" name="文本框 4"/>
            <p:cNvSpPr txBox="1"/>
            <p:nvPr/>
          </p:nvSpPr>
          <p:spPr>
            <a:xfrm>
              <a:off x="2235209" y="2487609"/>
              <a:ext cx="2604077" cy="2214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800" dirty="0">
                  <a:solidFill>
                    <a:srgbClr val="F5F4F9"/>
                  </a:solidFill>
                  <a:latin typeface="Swis721 BlkCn BT" panose="020B0806030502040204" pitchFamily="34" charset="0"/>
                  <a:ea typeface="方正兰亭超细黑简体" panose="02000000000000000000" pitchFamily="2" charset="-122"/>
                </a:rPr>
                <a:t>T2</a:t>
              </a:r>
              <a:endParaRPr lang="zh-CN" altLang="en-US" sz="13800" dirty="0">
                <a:solidFill>
                  <a:srgbClr val="F5F4F9"/>
                </a:solidFill>
                <a:latin typeface="Swis721 BlkCn BT" panose="020B0806030502040204" pitchFamily="34" charset="0"/>
                <a:ea typeface="方正兰亭超细黑简体" panose="02000000000000000000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07280" y="2716903"/>
              <a:ext cx="2418080" cy="768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zh-CN" sz="4400" dirty="0">
                  <a:solidFill>
                    <a:srgbClr val="F5F4F9"/>
                  </a:solidFill>
                  <a:latin typeface="造字工房言宋（非商用）常规体" pitchFamily="50" charset="-122"/>
                  <a:ea typeface="造字工房言宋（非商用）常规体" pitchFamily="50" charset="-122"/>
                </a:rPr>
                <a:t>扫雷游戏</a:t>
              </a:r>
              <a:endParaRPr lang="zh-CN" altLang="zh-CN" sz="4400" dirty="0">
                <a:solidFill>
                  <a:srgbClr val="F5F4F9"/>
                </a:solidFill>
                <a:latin typeface="造字工房言宋（非商用）常规体" pitchFamily="50" charset="-122"/>
                <a:ea typeface="造字工房言宋（非商用）常规体" pitchFamily="50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0" y="87630"/>
            <a:ext cx="12065000" cy="4338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/>
              <a:t>题目：</a:t>
            </a:r>
            <a:endParaRPr lang="zh-CN" altLang="en-US" sz="2800"/>
          </a:p>
          <a:p>
            <a:r>
              <a:rPr lang="zh-CN" altLang="en-US" sz="2800"/>
              <a:t>扫雷游戏是一款十分经典的单机小游戏。在n行m列的雷区中有一些格子含有地雷（称之为地雷格），其他格子不含地雷（称之为非地雷格）。玩家翻开一个非地雷格时，该格将会出现一个数字——提示周围格子中有多少个是地雷格。游戏的目标是在不翻出任何地雷格的条件下，找出所有的非地雷格。</a:t>
            </a:r>
            <a:endParaRPr lang="zh-CN" altLang="en-US" sz="2800"/>
          </a:p>
          <a:p>
            <a:r>
              <a:rPr lang="zh-CN" altLang="en-US" sz="2800"/>
              <a:t>现在给出n行m列的雷区中的地雷分布，要求计算出每个非地雷格周围的地雷格数。</a:t>
            </a:r>
            <a:endParaRPr lang="zh-CN" altLang="en-US" sz="2800"/>
          </a:p>
          <a:p>
            <a:r>
              <a:rPr lang="zh-CN" altLang="en-US" sz="2800"/>
              <a:t>注：一个格子的周围格子包括其上、下、左、右、左上、右上、左下、右下八个方向上与之直接相邻的</a:t>
            </a:r>
            <a:r>
              <a:rPr lang="zh-CN" altLang="en-US" sz="3200"/>
              <a:t>格子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588500" y="8763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chemeClr val="accent6"/>
                </a:solidFill>
              </a:rPr>
              <a:t>暴力大法好</a:t>
            </a:r>
            <a:endParaRPr lang="zh-CN" altLang="en-US" sz="3600">
              <a:solidFill>
                <a:schemeClr val="accent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950" y="-9715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对于100%的数据，1≤n≤100，1≤m≤100。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3500" y="4045585"/>
            <a:ext cx="120650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/>
          </a:p>
          <a:p>
            <a:r>
              <a:rPr lang="zh-CN" altLang="en-US" sz="2000"/>
              <a:t>输入描述:</a:t>
            </a:r>
            <a:endParaRPr lang="zh-CN" altLang="en-US" sz="2000"/>
          </a:p>
          <a:p>
            <a:r>
              <a:rPr lang="zh-CN" altLang="en-US" sz="2000"/>
              <a:t>输入文件第一行是用一个空格隔开的两个整数n和m，分别表示雷区的行数和列数。</a:t>
            </a:r>
            <a:endParaRPr lang="zh-CN" altLang="en-US" sz="2000"/>
          </a:p>
          <a:p>
            <a:r>
              <a:rPr lang="zh-CN" altLang="en-US" sz="2000"/>
              <a:t>接下来n行，每行m个字符，描述了雷区中的地雷分布情况。字符’*’表示相应格子是地雷格，字符’?’表示相应格子是非地雷格。相邻字符之间无分隔符。</a:t>
            </a:r>
            <a:endParaRPr lang="zh-CN" altLang="en-US" sz="2000"/>
          </a:p>
          <a:p>
            <a:r>
              <a:rPr lang="zh-CN" altLang="en-US" sz="2000"/>
              <a:t>输出描述:</a:t>
            </a:r>
            <a:endParaRPr lang="zh-CN" altLang="en-US" sz="2000"/>
          </a:p>
          <a:p>
            <a:r>
              <a:rPr lang="zh-CN" altLang="en-US" sz="2000"/>
              <a:t>输出文件包含n行，每行m个字符，描述整个雷区。用’*’表示地雷格，用周围的地雷个数表示非地雷格。相邻字符之间无分隔符。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rot="0">
            <a:off x="-2048510" y="-229870"/>
            <a:ext cx="14451965" cy="7473943"/>
            <a:chOff x="3631655" y="420914"/>
            <a:chExt cx="6045861" cy="538021"/>
          </a:xfrm>
        </p:grpSpPr>
        <p:sp>
          <p:nvSpPr>
            <p:cNvPr id="6" name="文本框 5"/>
            <p:cNvSpPr txBox="1"/>
            <p:nvPr/>
          </p:nvSpPr>
          <p:spPr>
            <a:xfrm>
              <a:off x="4531667" y="606730"/>
              <a:ext cx="5145849" cy="35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#include&lt;bits/stdc++.h&gt;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using namespace std;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char s[150][150];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int n,m,tot;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int dx[]={-1,1,0,0,-1,-1,1,1};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int dy[]={0,0,-1,1,-1,1,1,-1};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int main()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{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scanf("%d%d",&amp;n,&amp;m);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for(int i=1;i&lt;=n;i++)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for(int j=1;j&lt;=m;j++)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		cin&gt;&gt;s[i][j];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  <a:p>
              <a:pPr algn="l" fontAlgn="t"/>
              <a:r>
                <a:rPr lang="zh-CN" altLang="en-US" sz="2400" dirty="0">
                  <a:solidFill>
                    <a:srgbClr val="015D35"/>
                  </a:solidFill>
                  <a:latin typeface="Swis721 BlkCn BT" panose="020B0806030502040204" pitchFamily="34" charset="0"/>
                  <a:ea typeface="造字工房言宋（非商用）常规体" pitchFamily="50" charset="-122"/>
                </a:rPr>
                <a:t>	</a:t>
              </a:r>
              <a:endPara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631655" y="420914"/>
              <a:ext cx="4928691" cy="0"/>
              <a:chOff x="3715659" y="420914"/>
              <a:chExt cx="4928691" cy="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3715659" y="420914"/>
                <a:ext cx="8998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744464" y="420914"/>
                <a:ext cx="899886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/>
          <p:cNvSpPr txBox="1"/>
          <p:nvPr/>
        </p:nvSpPr>
        <p:spPr>
          <a:xfrm>
            <a:off x="6484620" y="3854450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/>
              <a:t>输入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 rot="5400000">
            <a:off x="2178050" y="48469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==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 rot="5400000">
            <a:off x="2178050" y="61887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&gt;&gt;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02870" y="57785"/>
            <a:ext cx="2159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示例1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输入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3 3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*??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???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?*?</a:t>
            </a:r>
            <a:endParaRPr lang="zh-CN" altLang="en-US" sz="24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09065" y="476885"/>
            <a:ext cx="26066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输出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*10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221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1*1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6830" y="42545"/>
            <a:ext cx="1226566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for(int i=1;i&lt;=n;i++)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{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en-US" altLang="zh-CN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</a:t>
            </a:r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for(int j=1;j&lt;=m;j++)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{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if(s[i][j]=='*')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	cout&lt;&lt;'*';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else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{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	tot=0;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	for(int k=0;k&lt;8;k++)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		if(s[i+dx[k]][j+dy[k]]=='*')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			tot++;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	printf("%d",tot);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	}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}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	printf("\n");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	}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</a:endParaRPr>
          </a:p>
          <a:p>
            <a:pPr algn="l" fontAlgn="t"/>
            <a:r>
              <a:rPr lang="zh-CN" altLang="en-US" sz="2400" dirty="0">
                <a:solidFill>
                  <a:srgbClr val="015D35"/>
                </a:solidFill>
                <a:latin typeface="Swis721 BlkCn BT" panose="020B0806030502040204" pitchFamily="34" charset="0"/>
                <a:ea typeface="造字工房言宋（非商用）常规体" pitchFamily="50" charset="-122"/>
                <a:sym typeface="+mn-ea"/>
              </a:rPr>
              <a:t>}</a:t>
            </a:r>
            <a:endParaRPr lang="zh-CN" altLang="en-US" sz="2400" dirty="0">
              <a:solidFill>
                <a:srgbClr val="015D35"/>
              </a:solidFill>
              <a:latin typeface="Swis721 BlkCn BT" panose="020B0806030502040204" pitchFamily="34" charset="0"/>
              <a:ea typeface="造字工房言宋（非商用）常规体" pitchFamily="5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5010" y="330200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>
                <a:solidFill>
                  <a:schemeClr val="accent6"/>
                </a:solidFill>
              </a:rPr>
              <a:t>直接判断</a:t>
            </a:r>
            <a:endParaRPr lang="zh-CN" altLang="en-US" sz="3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6714</Words>
  <Application>WPS 演示</Application>
  <PresentationFormat>自定义</PresentationFormat>
  <Paragraphs>364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Swis721 BlkCn BT</vt:lpstr>
      <vt:lpstr>汉仪菱心体简</vt:lpstr>
      <vt:lpstr>造字工房言宋（非商用）常规体</vt:lpstr>
      <vt:lpstr>微软雅黑 Light</vt:lpstr>
      <vt:lpstr>方正兰亭超细黑简体</vt:lpstr>
      <vt:lpstr>微软雅黑</vt:lpstr>
      <vt:lpstr>等线</vt:lpstr>
      <vt:lpstr>Kozuka Gothic Pro H</vt:lpstr>
      <vt:lpstr>黑体</vt:lpstr>
      <vt:lpstr>Arial Unicode MS</vt:lpstr>
      <vt:lpstr>等线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绿色极简</dc:title>
  <dc:creator>第一PPT</dc:creator>
  <cp:keywords>www.1ppt.com</cp:keywords>
  <cp:lastModifiedBy>饕餮</cp:lastModifiedBy>
  <cp:revision>54</cp:revision>
  <dcterms:created xsi:type="dcterms:W3CDTF">2016-03-31T10:13:00Z</dcterms:created>
  <dcterms:modified xsi:type="dcterms:W3CDTF">2018-09-30T13:02:25Z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