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5143500" cx="9144000"/>
  <p:notesSz cx="6858000" cy="9144000"/>
  <p:embeddedFontLst>
    <p:embeddedFont>
      <p:font typeface="Roboto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FFFE1E-8400-4C8A-95BF-A888978C3A23}">
  <a:tblStyle styleId="{E5FFFE1E-8400-4C8A-95BF-A888978C3A2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Roboto-bold.fntdata"/><Relationship Id="rId63" Type="http://schemas.openxmlformats.org/officeDocument/2006/relationships/font" Target="fonts/Roboto-regular.fntdata"/><Relationship Id="rId22" Type="http://schemas.openxmlformats.org/officeDocument/2006/relationships/slide" Target="slides/slide16.xml"/><Relationship Id="rId66" Type="http://schemas.openxmlformats.org/officeDocument/2006/relationships/font" Target="fonts/Roboto-boldItalic.fntdata"/><Relationship Id="rId21" Type="http://schemas.openxmlformats.org/officeDocument/2006/relationships/slide" Target="slides/slide15.xml"/><Relationship Id="rId65" Type="http://schemas.openxmlformats.org/officeDocument/2006/relationships/font" Target="fonts/Robo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4b274feb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4b274feb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4b274feb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4b274feb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4b274feb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4b274feb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4b274feb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4b274feb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4b274feb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4b274feb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4b274feb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4b274feb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44bbded1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44bbded1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44bbded1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44bbded1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44bbded1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44bbded1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44bbded1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44bbded1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44bbded1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44bbded1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44bbded1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44bbded1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44bbded1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44bbded1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4b274feb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4b274feb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44bbded1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44bbded1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44bbded1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044bbded1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44bbded1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44bbded1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44bbded1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44bbded1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44bbded1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44bbded1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44bbded1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44bbded1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44bbded13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44bbded13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44bbded1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44bbded1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4b274feb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4b274feb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4b274feb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4b274feb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4b274feb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4b274feb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4b274feb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4b274feb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4b274feb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4b274feb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4b274febe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4b274febe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4b274feb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4b274feb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4b274febe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4b274febe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04b274feb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04b274feb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04b274feb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04b274feb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67020e561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67020e561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04b274febe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04b274febe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04b274feb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04b274feb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04b274feb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04b274feb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4b274febe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4b274febe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4b274febe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4b274febe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4b274febe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4b274febe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04b274feb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04b274feb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04b274feb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04b274feb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4b274febe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4b274febe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4b274febe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4b274febe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21261c9c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21261c9c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04b274febe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04b274febe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04b274febe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04b274febe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04b274febe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04b274febe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04b274febe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04b274febe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04b274febe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04b274febe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4b274febe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4b274febe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04b274febe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04b274febe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21261c9c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21261c9c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67020e561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67020e561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21261c9c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21261c9c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44bbded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44bbded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882650" y="1546600"/>
            <a:ext cx="5378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okwi.com/arduino/projects/316189532627141185" TargetMode="External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hyperlink" Target="https://docs.micropython.org/en/latest/library/machine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hyperlink" Target="https://docs.micropython.org/en/latest/library/machine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okwi.com/arduino/projects/316189532627141185" TargetMode="External"/><Relationship Id="rId4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Relationship Id="rId4" Type="http://schemas.openxmlformats.org/officeDocument/2006/relationships/hyperlink" Target="https://wokwi.com/arduino/projects/316634157502431810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wokwi.com/arduino/projects/316638975661965890" TargetMode="External"/><Relationship Id="rId4" Type="http://schemas.openxmlformats.org/officeDocument/2006/relationships/image" Target="../media/image2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Relationship Id="rId4" Type="http://schemas.openxmlformats.org/officeDocument/2006/relationships/hyperlink" Target="mailto:bruno.sampaio@acad.ufsm.b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hyperlink" Target="https://wokwi.com/arduino/projects/31480491365787296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s://wokwi.com/arduino/projects/31544472770078368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okwi.com/arduino/projects/315444727700783680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339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Aula 2 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23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44444"/>
                </a:solidFill>
              </a:rPr>
              <a:t>Microcontroladores 2021.2</a:t>
            </a:r>
            <a:endParaRPr>
              <a:solidFill>
                <a:srgbClr val="444444"/>
              </a:solidFill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0" y="0"/>
            <a:ext cx="9143994" cy="5143500"/>
            <a:chOff x="0" y="0"/>
            <a:chExt cx="9143994" cy="5143500"/>
          </a:xfrm>
        </p:grpSpPr>
        <p:pic>
          <p:nvPicPr>
            <p:cNvPr id="57" name="Google Shape;57;p13"/>
            <p:cNvPicPr preferRelativeResize="0"/>
            <p:nvPr/>
          </p:nvPicPr>
          <p:blipFill rotWithShape="1">
            <a:blip r:embed="rId3">
              <a:alphaModFix/>
            </a:blip>
            <a:srcRect b="0" l="0" r="78823" t="0"/>
            <a:stretch/>
          </p:blipFill>
          <p:spPr>
            <a:xfrm>
              <a:off x="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3"/>
            <p:cNvPicPr preferRelativeResize="0"/>
            <p:nvPr/>
          </p:nvPicPr>
          <p:blipFill rotWithShape="1">
            <a:blip r:embed="rId3">
              <a:alphaModFix/>
            </a:blip>
            <a:srcRect b="0" l="78823" r="0" t="0"/>
            <a:stretch/>
          </p:blipFill>
          <p:spPr>
            <a:xfrm>
              <a:off x="720762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65275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444444"/>
                </a:solidFill>
              </a:rPr>
              <a:t>Bruno Gabriel F. Sampaio</a:t>
            </a:r>
            <a:endParaRPr sz="1700">
              <a:solidFill>
                <a:srgbClr val="44444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22"/>
          <p:cNvGrpSpPr/>
          <p:nvPr/>
        </p:nvGrpSpPr>
        <p:grpSpPr>
          <a:xfrm>
            <a:off x="0" y="0"/>
            <a:ext cx="9143994" cy="5143500"/>
            <a:chOff x="0" y="0"/>
            <a:chExt cx="9143994" cy="5143500"/>
          </a:xfrm>
        </p:grpSpPr>
        <p:pic>
          <p:nvPicPr>
            <p:cNvPr id="127" name="Google Shape;127;p22"/>
            <p:cNvPicPr preferRelativeResize="0"/>
            <p:nvPr/>
          </p:nvPicPr>
          <p:blipFill rotWithShape="1">
            <a:blip r:embed="rId3">
              <a:alphaModFix/>
            </a:blip>
            <a:srcRect b="0" l="0" r="78823" t="0"/>
            <a:stretch/>
          </p:blipFill>
          <p:spPr>
            <a:xfrm>
              <a:off x="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22"/>
            <p:cNvPicPr preferRelativeResize="0"/>
            <p:nvPr/>
          </p:nvPicPr>
          <p:blipFill rotWithShape="1">
            <a:blip r:embed="rId3">
              <a:alphaModFix/>
            </a:blip>
            <a:srcRect b="0" l="78823" r="0" t="0"/>
            <a:stretch/>
          </p:blipFill>
          <p:spPr>
            <a:xfrm>
              <a:off x="720762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22"/>
          <p:cNvSpPr txBox="1"/>
          <p:nvPr/>
        </p:nvSpPr>
        <p:spPr>
          <a:xfrm>
            <a:off x="2496888" y="874475"/>
            <a:ext cx="4150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Limitações </a:t>
            </a:r>
            <a:r>
              <a:rPr b="1" lang="pt-BR" sz="3200">
                <a:solidFill>
                  <a:schemeClr val="dk1"/>
                </a:solidFill>
              </a:rPr>
              <a:t>Wokwi</a:t>
            </a:r>
            <a:endParaRPr b="1" sz="1600"/>
          </a:p>
        </p:txBody>
      </p:sp>
      <p:sp>
        <p:nvSpPr>
          <p:cNvPr id="130" name="Google Shape;130;p22"/>
          <p:cNvSpPr txBox="1"/>
          <p:nvPr/>
        </p:nvSpPr>
        <p:spPr>
          <a:xfrm>
            <a:off x="4006800" y="1520975"/>
            <a:ext cx="143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❌✔️</a:t>
            </a:r>
            <a:endParaRPr sz="2800"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4475" y="2571750"/>
            <a:ext cx="2355050" cy="15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3"/>
          <p:cNvGrpSpPr/>
          <p:nvPr/>
        </p:nvGrpSpPr>
        <p:grpSpPr>
          <a:xfrm>
            <a:off x="0" y="0"/>
            <a:ext cx="9143997" cy="5143500"/>
            <a:chOff x="0" y="0"/>
            <a:chExt cx="9143997" cy="5143500"/>
          </a:xfrm>
        </p:grpSpPr>
        <p:pic>
          <p:nvPicPr>
            <p:cNvPr id="137" name="Google Shape;137;p23"/>
            <p:cNvPicPr preferRelativeResize="0"/>
            <p:nvPr/>
          </p:nvPicPr>
          <p:blipFill rotWithShape="1">
            <a:blip r:embed="rId3">
              <a:alphaModFix/>
            </a:blip>
            <a:srcRect b="0" l="11033" r="78823" t="0"/>
            <a:stretch/>
          </p:blipFill>
          <p:spPr>
            <a:xfrm>
              <a:off x="0" y="0"/>
              <a:ext cx="92747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3"/>
            <p:cNvPicPr preferRelativeResize="0"/>
            <p:nvPr/>
          </p:nvPicPr>
          <p:blipFill rotWithShape="1">
            <a:blip r:embed="rId3">
              <a:alphaModFix/>
            </a:blip>
            <a:srcRect b="0" l="78824" r="8268" t="0"/>
            <a:stretch/>
          </p:blipFill>
          <p:spPr>
            <a:xfrm>
              <a:off x="7963773" y="0"/>
              <a:ext cx="1180224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23"/>
          <p:cNvSpPr txBox="1"/>
          <p:nvPr/>
        </p:nvSpPr>
        <p:spPr>
          <a:xfrm>
            <a:off x="2496888" y="290900"/>
            <a:ext cx="415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Limitações </a:t>
            </a:r>
            <a:r>
              <a:rPr b="1" lang="pt-BR" sz="3000">
                <a:solidFill>
                  <a:schemeClr val="dk1"/>
                </a:solidFill>
              </a:rPr>
              <a:t>Wokwi</a:t>
            </a:r>
            <a:endParaRPr b="1"/>
          </a:p>
        </p:txBody>
      </p:sp>
      <p:sp>
        <p:nvSpPr>
          <p:cNvPr id="140" name="Google Shape;140;p23"/>
          <p:cNvSpPr txBox="1"/>
          <p:nvPr/>
        </p:nvSpPr>
        <p:spPr>
          <a:xfrm>
            <a:off x="4006800" y="937400"/>
            <a:ext cx="113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❌✔️</a:t>
            </a:r>
            <a:endParaRPr sz="2600"/>
          </a:p>
        </p:txBody>
      </p:sp>
      <p:graphicFrame>
        <p:nvGraphicFramePr>
          <p:cNvPr id="141" name="Google Shape;141;p23"/>
          <p:cNvGraphicFramePr/>
          <p:nvPr/>
        </p:nvGraphicFramePr>
        <p:xfrm>
          <a:off x="1934050" y="14296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{E5FFFE1E-8400-4C8A-95BF-A888978C3A23}</a:tableStyleId>
              </a:tblPr>
              <a:tblGrid>
                <a:gridCol w="1671650"/>
                <a:gridCol w="382850"/>
                <a:gridCol w="3221400"/>
              </a:tblGrid>
              <a:tr h="49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Periférico</a:t>
                      </a:r>
                      <a:endParaRPr b="1"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Notas</a:t>
                      </a:r>
                      <a:endParaRPr b="1"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Núcleos</a:t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✔️</a:t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Apenas um único núcleo é simulado</a:t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4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GPIO</a:t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✔️</a:t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solidFill>
                            <a:schemeClr val="dk1"/>
                          </a:solidFill>
                        </a:rPr>
                        <a:t>Pinos digitais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PIO</a:t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✔️</a:t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PIO Debugger disponível</a:t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4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USB</a:t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solidFill>
                            <a:schemeClr val="dk1"/>
                          </a:solidFill>
                        </a:rPr>
                        <a:t>( Porém pode ser usado o </a:t>
                      </a:r>
                      <a:r>
                        <a:rPr i="1" lang="pt-BR" sz="1700">
                          <a:solidFill>
                            <a:schemeClr val="dk1"/>
                          </a:solidFill>
                        </a:rPr>
                        <a:t>stdin </a:t>
                      </a:r>
                      <a:r>
                        <a:rPr lang="pt-BR" sz="1700">
                          <a:solidFill>
                            <a:schemeClr val="dk1"/>
                          </a:solidFill>
                        </a:rPr>
                        <a:t>como input normalmente )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UART</a:t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✔️</a:t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I2C</a:t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✔️</a:t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4"/>
          <p:cNvGrpSpPr/>
          <p:nvPr/>
        </p:nvGrpSpPr>
        <p:grpSpPr>
          <a:xfrm>
            <a:off x="0" y="0"/>
            <a:ext cx="9143997" cy="5143500"/>
            <a:chOff x="0" y="0"/>
            <a:chExt cx="9143997" cy="5143500"/>
          </a:xfrm>
        </p:grpSpPr>
        <p:pic>
          <p:nvPicPr>
            <p:cNvPr id="147" name="Google Shape;147;p24"/>
            <p:cNvPicPr preferRelativeResize="0"/>
            <p:nvPr/>
          </p:nvPicPr>
          <p:blipFill rotWithShape="1">
            <a:blip r:embed="rId3">
              <a:alphaModFix/>
            </a:blip>
            <a:srcRect b="0" l="11033" r="78823" t="0"/>
            <a:stretch/>
          </p:blipFill>
          <p:spPr>
            <a:xfrm>
              <a:off x="0" y="0"/>
              <a:ext cx="92747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4"/>
            <p:cNvPicPr preferRelativeResize="0"/>
            <p:nvPr/>
          </p:nvPicPr>
          <p:blipFill rotWithShape="1">
            <a:blip r:embed="rId3">
              <a:alphaModFix/>
            </a:blip>
            <a:srcRect b="0" l="78824" r="8268" t="0"/>
            <a:stretch/>
          </p:blipFill>
          <p:spPr>
            <a:xfrm>
              <a:off x="7963773" y="0"/>
              <a:ext cx="1180224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49" name="Google Shape;149;p24"/>
          <p:cNvGraphicFramePr/>
          <p:nvPr/>
        </p:nvGraphicFramePr>
        <p:xfrm>
          <a:off x="1934050" y="174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{E5FFFE1E-8400-4C8A-95BF-A888978C3A23}</a:tableStyleId>
              </a:tblPr>
              <a:tblGrid>
                <a:gridCol w="1923925"/>
                <a:gridCol w="440625"/>
                <a:gridCol w="3707525"/>
              </a:tblGrid>
              <a:tr h="41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SPI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Porém pode ser feito manualmente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PWM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UMA PENA :C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Timer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✔️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Porém a pausa do cronômetro ainda não foi implementada :C 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ARM SysTick Timer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🟡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Implementação parcial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1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Watchdog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Controle dos ticks do clock 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RTC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Real Time Clock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ADC + Sensor Temperatura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✔️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 sensor de temperatura sempre lê o valor 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0" name="Google Shape;150;p24"/>
          <p:cNvSpPr txBox="1"/>
          <p:nvPr/>
        </p:nvSpPr>
        <p:spPr>
          <a:xfrm>
            <a:off x="2496888" y="290900"/>
            <a:ext cx="415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Limitações </a:t>
            </a:r>
            <a:r>
              <a:rPr b="1" lang="pt-BR" sz="3000">
                <a:solidFill>
                  <a:schemeClr val="dk1"/>
                </a:solidFill>
              </a:rPr>
              <a:t>Wokwi</a:t>
            </a:r>
            <a:endParaRPr b="1"/>
          </a:p>
        </p:txBody>
      </p:sp>
      <p:sp>
        <p:nvSpPr>
          <p:cNvPr id="151" name="Google Shape;151;p24"/>
          <p:cNvSpPr txBox="1"/>
          <p:nvPr/>
        </p:nvSpPr>
        <p:spPr>
          <a:xfrm>
            <a:off x="4006800" y="937400"/>
            <a:ext cx="113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❌✔️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5"/>
          <p:cNvGrpSpPr/>
          <p:nvPr/>
        </p:nvGrpSpPr>
        <p:grpSpPr>
          <a:xfrm>
            <a:off x="0" y="0"/>
            <a:ext cx="9143994" cy="5143500"/>
            <a:chOff x="0" y="0"/>
            <a:chExt cx="9143994" cy="5143500"/>
          </a:xfrm>
        </p:grpSpPr>
        <p:pic>
          <p:nvPicPr>
            <p:cNvPr id="157" name="Google Shape;157;p25"/>
            <p:cNvPicPr preferRelativeResize="0"/>
            <p:nvPr/>
          </p:nvPicPr>
          <p:blipFill rotWithShape="1">
            <a:blip r:embed="rId3">
              <a:alphaModFix/>
            </a:blip>
            <a:srcRect b="0" l="0" r="78823" t="0"/>
            <a:stretch/>
          </p:blipFill>
          <p:spPr>
            <a:xfrm>
              <a:off x="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5"/>
            <p:cNvPicPr preferRelativeResize="0"/>
            <p:nvPr/>
          </p:nvPicPr>
          <p:blipFill rotWithShape="1">
            <a:blip r:embed="rId3">
              <a:alphaModFix/>
            </a:blip>
            <a:srcRect b="0" l="78823" r="0" t="0"/>
            <a:stretch/>
          </p:blipFill>
          <p:spPr>
            <a:xfrm>
              <a:off x="720762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525" y="1935550"/>
            <a:ext cx="3874925" cy="26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2496913" y="1003075"/>
            <a:ext cx="415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Sensores </a:t>
            </a:r>
            <a:r>
              <a:rPr b="1" lang="pt-BR" sz="3000">
                <a:solidFill>
                  <a:schemeClr val="dk1"/>
                </a:solidFill>
              </a:rPr>
              <a:t>Wokwi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3687" l="0" r="0" t="12881"/>
          <a:stretch/>
        </p:blipFill>
        <p:spPr>
          <a:xfrm>
            <a:off x="0" y="217600"/>
            <a:ext cx="6123625" cy="492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6301675" y="1740600"/>
            <a:ext cx="2571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</a:rPr>
              <a:t>Sensores disponíveis no Wokwi</a:t>
            </a:r>
            <a:endParaRPr b="1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7"/>
          <p:cNvGrpSpPr/>
          <p:nvPr/>
        </p:nvGrpSpPr>
        <p:grpSpPr>
          <a:xfrm>
            <a:off x="0" y="0"/>
            <a:ext cx="9143994" cy="5143500"/>
            <a:chOff x="0" y="0"/>
            <a:chExt cx="9143994" cy="5143500"/>
          </a:xfrm>
        </p:grpSpPr>
        <p:pic>
          <p:nvPicPr>
            <p:cNvPr id="172" name="Google Shape;172;p27"/>
            <p:cNvPicPr preferRelativeResize="0"/>
            <p:nvPr/>
          </p:nvPicPr>
          <p:blipFill rotWithShape="1">
            <a:blip r:embed="rId3">
              <a:alphaModFix/>
            </a:blip>
            <a:srcRect b="0" l="0" r="78823" t="0"/>
            <a:stretch/>
          </p:blipFill>
          <p:spPr>
            <a:xfrm>
              <a:off x="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27"/>
            <p:cNvPicPr preferRelativeResize="0"/>
            <p:nvPr/>
          </p:nvPicPr>
          <p:blipFill rotWithShape="1">
            <a:blip r:embed="rId3">
              <a:alphaModFix/>
            </a:blip>
            <a:srcRect b="0" l="78823" r="0" t="0"/>
            <a:stretch/>
          </p:blipFill>
          <p:spPr>
            <a:xfrm>
              <a:off x="720762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27"/>
          <p:cNvSpPr txBox="1"/>
          <p:nvPr/>
        </p:nvSpPr>
        <p:spPr>
          <a:xfrm>
            <a:off x="2051250" y="141075"/>
            <a:ext cx="504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TÓPICOS DE HOJE</a:t>
            </a:r>
            <a:endParaRPr b="1"/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4">
            <a:alphaModFix/>
          </a:blip>
          <a:srcRect b="0" l="0" r="0" t="26335"/>
          <a:stretch/>
        </p:blipFill>
        <p:spPr>
          <a:xfrm>
            <a:off x="1870950" y="1137500"/>
            <a:ext cx="4020375" cy="341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2672500" y="1317863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PIR</a:t>
            </a:r>
            <a:endParaRPr sz="2000"/>
          </a:p>
        </p:txBody>
      </p:sp>
      <p:sp>
        <p:nvSpPr>
          <p:cNvPr id="177" name="Google Shape;177;p27"/>
          <p:cNvSpPr txBox="1"/>
          <p:nvPr/>
        </p:nvSpPr>
        <p:spPr>
          <a:xfrm>
            <a:off x="2446213" y="2168463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Sensor de </a:t>
            </a:r>
            <a:br>
              <a:rPr lang="pt-BR" sz="2000">
                <a:solidFill>
                  <a:schemeClr val="dk1"/>
                </a:solidFill>
              </a:rPr>
            </a:br>
            <a:r>
              <a:rPr lang="pt-BR" sz="2000">
                <a:solidFill>
                  <a:schemeClr val="dk1"/>
                </a:solidFill>
              </a:rPr>
              <a:t>temperatura</a:t>
            </a:r>
            <a:br>
              <a:rPr lang="pt-BR" sz="2000">
                <a:solidFill>
                  <a:schemeClr val="dk1"/>
                </a:solidFill>
              </a:rPr>
            </a:br>
            <a:r>
              <a:rPr lang="pt-BR" sz="2000">
                <a:solidFill>
                  <a:schemeClr val="dk1"/>
                </a:solidFill>
              </a:rPr>
              <a:t>NTC</a:t>
            </a:r>
            <a:endParaRPr sz="2000"/>
          </a:p>
        </p:txBody>
      </p:sp>
      <p:sp>
        <p:nvSpPr>
          <p:cNvPr id="178" name="Google Shape;178;p27"/>
          <p:cNvSpPr txBox="1"/>
          <p:nvPr/>
        </p:nvSpPr>
        <p:spPr>
          <a:xfrm>
            <a:off x="4581875" y="2433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LED RGB</a:t>
            </a:r>
            <a:endParaRPr sz="2000"/>
          </a:p>
        </p:txBody>
      </p:sp>
      <p:sp>
        <p:nvSpPr>
          <p:cNvPr id="179" name="Google Shape;179;p27"/>
          <p:cNvSpPr txBox="1"/>
          <p:nvPr/>
        </p:nvSpPr>
        <p:spPr>
          <a:xfrm>
            <a:off x="3953525" y="35486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Push Buttons</a:t>
            </a:r>
            <a:endParaRPr sz="2000"/>
          </a:p>
        </p:txBody>
      </p:sp>
      <p:sp>
        <p:nvSpPr>
          <p:cNvPr id="180" name="Google Shape;180;p27"/>
          <p:cNvSpPr/>
          <p:nvPr/>
        </p:nvSpPr>
        <p:spPr>
          <a:xfrm>
            <a:off x="2393700" y="2265100"/>
            <a:ext cx="781500" cy="119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1887225" y="2070386"/>
            <a:ext cx="1652125" cy="1304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8"/>
          <p:cNvGrpSpPr/>
          <p:nvPr/>
        </p:nvGrpSpPr>
        <p:grpSpPr>
          <a:xfrm>
            <a:off x="0" y="0"/>
            <a:ext cx="9143994" cy="5143500"/>
            <a:chOff x="0" y="0"/>
            <a:chExt cx="9143994" cy="5143500"/>
          </a:xfrm>
        </p:grpSpPr>
        <p:pic>
          <p:nvPicPr>
            <p:cNvPr id="187" name="Google Shape;187;p28"/>
            <p:cNvPicPr preferRelativeResize="0"/>
            <p:nvPr/>
          </p:nvPicPr>
          <p:blipFill rotWithShape="1">
            <a:blip r:embed="rId3">
              <a:alphaModFix/>
            </a:blip>
            <a:srcRect b="0" l="0" r="78823" t="0"/>
            <a:stretch/>
          </p:blipFill>
          <p:spPr>
            <a:xfrm>
              <a:off x="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28"/>
            <p:cNvPicPr preferRelativeResize="0"/>
            <p:nvPr/>
          </p:nvPicPr>
          <p:blipFill rotWithShape="1">
            <a:blip r:embed="rId3">
              <a:alphaModFix/>
            </a:blip>
            <a:srcRect b="0" l="78823" r="0" t="0"/>
            <a:stretch/>
          </p:blipFill>
          <p:spPr>
            <a:xfrm>
              <a:off x="720762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28"/>
          <p:cNvSpPr txBox="1"/>
          <p:nvPr/>
        </p:nvSpPr>
        <p:spPr>
          <a:xfrm>
            <a:off x="2051250" y="326775"/>
            <a:ext cx="504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TÓPICOS DE HOJE</a:t>
            </a:r>
            <a:endParaRPr b="1"/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4">
            <a:alphaModFix/>
          </a:blip>
          <a:srcRect b="1728" l="25215" r="25215" t="71802"/>
          <a:stretch/>
        </p:blipFill>
        <p:spPr>
          <a:xfrm>
            <a:off x="2051250" y="1345100"/>
            <a:ext cx="1992825" cy="122664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/>
        </p:nvSpPr>
        <p:spPr>
          <a:xfrm>
            <a:off x="3705650" y="1631963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PUSH BUTTONS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2660100" y="2783275"/>
            <a:ext cx="3823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</a:rPr>
              <a:t>Os </a:t>
            </a:r>
            <a:r>
              <a:rPr i="1" lang="pt-BR" sz="2300">
                <a:solidFill>
                  <a:schemeClr val="dk1"/>
                </a:solidFill>
              </a:rPr>
              <a:t>PushButtons </a:t>
            </a:r>
            <a:r>
              <a:rPr lang="pt-BR" sz="2300">
                <a:solidFill>
                  <a:schemeClr val="dk1"/>
                </a:solidFill>
              </a:rPr>
              <a:t>usam conceitos de leitura dos pinos digitais e/ou uso de interrupções*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9"/>
          <p:cNvGrpSpPr/>
          <p:nvPr/>
        </p:nvGrpSpPr>
        <p:grpSpPr>
          <a:xfrm>
            <a:off x="0" y="0"/>
            <a:ext cx="9143994" cy="5143500"/>
            <a:chOff x="0" y="0"/>
            <a:chExt cx="9143994" cy="5143500"/>
          </a:xfrm>
        </p:grpSpPr>
        <p:pic>
          <p:nvPicPr>
            <p:cNvPr id="198" name="Google Shape;198;p29"/>
            <p:cNvPicPr preferRelativeResize="0"/>
            <p:nvPr/>
          </p:nvPicPr>
          <p:blipFill rotWithShape="1">
            <a:blip r:embed="rId3">
              <a:alphaModFix/>
            </a:blip>
            <a:srcRect b="0" l="0" r="78823" t="0"/>
            <a:stretch/>
          </p:blipFill>
          <p:spPr>
            <a:xfrm>
              <a:off x="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29"/>
            <p:cNvPicPr preferRelativeResize="0"/>
            <p:nvPr/>
          </p:nvPicPr>
          <p:blipFill rotWithShape="1">
            <a:blip r:embed="rId3">
              <a:alphaModFix/>
            </a:blip>
            <a:srcRect b="0" l="78823" r="0" t="0"/>
            <a:stretch/>
          </p:blipFill>
          <p:spPr>
            <a:xfrm>
              <a:off x="720762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0" name="Google Shape;200;p29"/>
          <p:cNvSpPr txBox="1"/>
          <p:nvPr/>
        </p:nvSpPr>
        <p:spPr>
          <a:xfrm>
            <a:off x="2051250" y="326775"/>
            <a:ext cx="504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TÓPICOS DE HOJE</a:t>
            </a:r>
            <a:endParaRPr b="1"/>
          </a:p>
        </p:txBody>
      </p:sp>
      <p:pic>
        <p:nvPicPr>
          <p:cNvPr id="201" name="Google Shape;201;p29"/>
          <p:cNvPicPr preferRelativeResize="0"/>
          <p:nvPr/>
        </p:nvPicPr>
        <p:blipFill rotWithShape="1">
          <a:blip r:embed="rId4">
            <a:alphaModFix/>
          </a:blip>
          <a:srcRect b="24070" l="46812" r="3618" t="49460"/>
          <a:stretch/>
        </p:blipFill>
        <p:spPr>
          <a:xfrm>
            <a:off x="2051250" y="1345100"/>
            <a:ext cx="1992825" cy="122664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/>
        </p:nvSpPr>
        <p:spPr>
          <a:xfrm>
            <a:off x="3705650" y="1631963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LED RGB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2111550" y="2482675"/>
            <a:ext cx="4920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</a:rPr>
              <a:t>O LED </a:t>
            </a:r>
            <a:r>
              <a:rPr i="1" lang="pt-BR" sz="2300">
                <a:solidFill>
                  <a:schemeClr val="dk1"/>
                </a:solidFill>
              </a:rPr>
              <a:t>RGB </a:t>
            </a:r>
            <a:r>
              <a:rPr lang="pt-BR" sz="2300">
                <a:solidFill>
                  <a:schemeClr val="dk1"/>
                </a:solidFill>
              </a:rPr>
              <a:t>usa os conceitos de escrita nos pinos digitais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dk1"/>
                </a:solidFill>
              </a:rPr>
              <a:t>“O LED RGB possui a mesma estrutura de 3 leds ligados em paralelo”</a:t>
            </a:r>
            <a:endParaRPr i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0"/>
          <p:cNvGrpSpPr/>
          <p:nvPr/>
        </p:nvGrpSpPr>
        <p:grpSpPr>
          <a:xfrm>
            <a:off x="0" y="0"/>
            <a:ext cx="9143994" cy="5143500"/>
            <a:chOff x="0" y="0"/>
            <a:chExt cx="9143994" cy="5143500"/>
          </a:xfrm>
        </p:grpSpPr>
        <p:pic>
          <p:nvPicPr>
            <p:cNvPr id="209" name="Google Shape;209;p30"/>
            <p:cNvPicPr preferRelativeResize="0"/>
            <p:nvPr/>
          </p:nvPicPr>
          <p:blipFill rotWithShape="1">
            <a:blip r:embed="rId3">
              <a:alphaModFix/>
            </a:blip>
            <a:srcRect b="0" l="0" r="78823" t="0"/>
            <a:stretch/>
          </p:blipFill>
          <p:spPr>
            <a:xfrm>
              <a:off x="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30"/>
            <p:cNvPicPr preferRelativeResize="0"/>
            <p:nvPr/>
          </p:nvPicPr>
          <p:blipFill rotWithShape="1">
            <a:blip r:embed="rId3">
              <a:alphaModFix/>
            </a:blip>
            <a:srcRect b="0" l="78823" r="0" t="0"/>
            <a:stretch/>
          </p:blipFill>
          <p:spPr>
            <a:xfrm>
              <a:off x="720762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" name="Google Shape;211;p30"/>
          <p:cNvSpPr txBox="1"/>
          <p:nvPr/>
        </p:nvSpPr>
        <p:spPr>
          <a:xfrm>
            <a:off x="2051250" y="326775"/>
            <a:ext cx="504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TÓPICOS DE HOJE</a:t>
            </a:r>
            <a:endParaRPr b="1"/>
          </a:p>
        </p:txBody>
      </p:sp>
      <p:pic>
        <p:nvPicPr>
          <p:cNvPr id="212" name="Google Shape;212;p30"/>
          <p:cNvPicPr preferRelativeResize="0"/>
          <p:nvPr/>
        </p:nvPicPr>
        <p:blipFill rotWithShape="1">
          <a:blip r:embed="rId4">
            <a:alphaModFix/>
          </a:blip>
          <a:srcRect b="49444" l="48413" r="2017" t="24086"/>
          <a:stretch/>
        </p:blipFill>
        <p:spPr>
          <a:xfrm>
            <a:off x="1884025" y="1264950"/>
            <a:ext cx="1992825" cy="122664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/>
        </p:nvSpPr>
        <p:spPr>
          <a:xfrm>
            <a:off x="3705650" y="1631963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PIR (</a:t>
            </a:r>
            <a:r>
              <a:rPr i="1" lang="pt-BR" sz="2000">
                <a:solidFill>
                  <a:schemeClr val="dk1"/>
                </a:solidFill>
                <a:highlight>
                  <a:srgbClr val="FFFFFF"/>
                </a:highlight>
              </a:rPr>
              <a:t>Passive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i="1" lang="pt-BR" sz="2000">
                <a:solidFill>
                  <a:schemeClr val="dk1"/>
                </a:solidFill>
                <a:highlight>
                  <a:srgbClr val="FFFFFF"/>
                </a:highlight>
              </a:rPr>
              <a:t>InfraRed</a:t>
            </a: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2660100" y="2783275"/>
            <a:ext cx="3823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</a:rPr>
              <a:t>O sensor </a:t>
            </a:r>
            <a:r>
              <a:rPr i="1" lang="pt-BR" sz="2300">
                <a:solidFill>
                  <a:schemeClr val="dk1"/>
                </a:solidFill>
              </a:rPr>
              <a:t>PIR </a:t>
            </a:r>
            <a:r>
              <a:rPr lang="pt-BR" sz="2300">
                <a:solidFill>
                  <a:schemeClr val="dk1"/>
                </a:solidFill>
              </a:rPr>
              <a:t>usa os conceitos de leitura dos pinos digitais para usos condicionais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1"/>
          <p:cNvGrpSpPr/>
          <p:nvPr/>
        </p:nvGrpSpPr>
        <p:grpSpPr>
          <a:xfrm>
            <a:off x="0" y="0"/>
            <a:ext cx="9143994" cy="5143500"/>
            <a:chOff x="0" y="0"/>
            <a:chExt cx="9143994" cy="5143500"/>
          </a:xfrm>
        </p:grpSpPr>
        <p:pic>
          <p:nvPicPr>
            <p:cNvPr id="220" name="Google Shape;220;p31"/>
            <p:cNvPicPr preferRelativeResize="0"/>
            <p:nvPr/>
          </p:nvPicPr>
          <p:blipFill rotWithShape="1">
            <a:blip r:embed="rId3">
              <a:alphaModFix/>
            </a:blip>
            <a:srcRect b="0" l="0" r="78823" t="0"/>
            <a:stretch/>
          </p:blipFill>
          <p:spPr>
            <a:xfrm>
              <a:off x="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31"/>
            <p:cNvPicPr preferRelativeResize="0"/>
            <p:nvPr/>
          </p:nvPicPr>
          <p:blipFill rotWithShape="1">
            <a:blip r:embed="rId3">
              <a:alphaModFix/>
            </a:blip>
            <a:srcRect b="0" l="78823" r="0" t="0"/>
            <a:stretch/>
          </p:blipFill>
          <p:spPr>
            <a:xfrm>
              <a:off x="720762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p31"/>
          <p:cNvSpPr txBox="1"/>
          <p:nvPr/>
        </p:nvSpPr>
        <p:spPr>
          <a:xfrm>
            <a:off x="2051250" y="326775"/>
            <a:ext cx="504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TÓPICOS DE HOJE</a:t>
            </a:r>
            <a:endParaRPr b="1"/>
          </a:p>
        </p:txBody>
      </p:sp>
      <p:sp>
        <p:nvSpPr>
          <p:cNvPr id="223" name="Google Shape;223;p31"/>
          <p:cNvSpPr txBox="1"/>
          <p:nvPr/>
        </p:nvSpPr>
        <p:spPr>
          <a:xfrm>
            <a:off x="4152100" y="1570813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Potenciômetro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2660100" y="2783275"/>
            <a:ext cx="3823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</a:rPr>
              <a:t>O </a:t>
            </a:r>
            <a:r>
              <a:rPr lang="pt-BR" sz="2300">
                <a:solidFill>
                  <a:schemeClr val="dk1"/>
                </a:solidFill>
              </a:rPr>
              <a:t>potenciômetro</a:t>
            </a:r>
            <a:r>
              <a:rPr lang="pt-BR" sz="2300">
                <a:solidFill>
                  <a:schemeClr val="dk1"/>
                </a:solidFill>
              </a:rPr>
              <a:t> usa leitura analógica.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225" name="Google Shape;225;p31"/>
          <p:cNvPicPr preferRelativeResize="0"/>
          <p:nvPr/>
        </p:nvPicPr>
        <p:blipFill rotWithShape="1">
          <a:blip r:embed="rId4">
            <a:alphaModFix/>
          </a:blip>
          <a:srcRect b="57115" l="52259" r="10903" t="7970"/>
          <a:stretch/>
        </p:blipFill>
        <p:spPr>
          <a:xfrm>
            <a:off x="2766450" y="1324950"/>
            <a:ext cx="1385650" cy="12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4"/>
          <p:cNvGrpSpPr/>
          <p:nvPr/>
        </p:nvGrpSpPr>
        <p:grpSpPr>
          <a:xfrm>
            <a:off x="0" y="0"/>
            <a:ext cx="9143994" cy="5143500"/>
            <a:chOff x="0" y="0"/>
            <a:chExt cx="9143994" cy="5143500"/>
          </a:xfrm>
        </p:grpSpPr>
        <p:pic>
          <p:nvPicPr>
            <p:cNvPr id="65" name="Google Shape;65;p14"/>
            <p:cNvPicPr preferRelativeResize="0"/>
            <p:nvPr/>
          </p:nvPicPr>
          <p:blipFill rotWithShape="1">
            <a:blip r:embed="rId3">
              <a:alphaModFix/>
            </a:blip>
            <a:srcRect b="0" l="0" r="78823" t="0"/>
            <a:stretch/>
          </p:blipFill>
          <p:spPr>
            <a:xfrm>
              <a:off x="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4"/>
            <p:cNvPicPr preferRelativeResize="0"/>
            <p:nvPr/>
          </p:nvPicPr>
          <p:blipFill rotWithShape="1">
            <a:blip r:embed="rId3">
              <a:alphaModFix/>
            </a:blip>
            <a:srcRect b="0" l="78823" r="0" t="0"/>
            <a:stretch/>
          </p:blipFill>
          <p:spPr>
            <a:xfrm>
              <a:off x="720762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14"/>
          <p:cNvSpPr txBox="1"/>
          <p:nvPr/>
        </p:nvSpPr>
        <p:spPr>
          <a:xfrm>
            <a:off x="2142175" y="516675"/>
            <a:ext cx="504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Tópicos para hoje</a:t>
            </a:r>
            <a:endParaRPr b="1"/>
          </a:p>
        </p:txBody>
      </p:sp>
      <p:sp>
        <p:nvSpPr>
          <p:cNvPr id="68" name="Google Shape;68;p14"/>
          <p:cNvSpPr txBox="1"/>
          <p:nvPr/>
        </p:nvSpPr>
        <p:spPr>
          <a:xfrm>
            <a:off x="2168125" y="1123500"/>
            <a:ext cx="4989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Revisão aula passada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Limitações do </a:t>
            </a:r>
            <a:r>
              <a:rPr i="1" lang="pt-BR" sz="2300">
                <a:solidFill>
                  <a:schemeClr val="dk1"/>
                </a:solidFill>
              </a:rPr>
              <a:t>Wokwi</a:t>
            </a:r>
            <a:endParaRPr i="1"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Introdução aos sensores</a:t>
            </a:r>
            <a:endParaRPr i="1"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Introdução aos módulos Rpi Pico do </a:t>
            </a:r>
            <a:r>
              <a:rPr i="1" lang="pt-BR" sz="2300">
                <a:solidFill>
                  <a:schemeClr val="dk1"/>
                </a:solidFill>
              </a:rPr>
              <a:t>Micropython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Práticas 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2025402" y="3623672"/>
            <a:ext cx="1661900" cy="1279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5">
            <a:alphaModFix amt="97000"/>
          </a:blip>
          <a:srcRect b="25009" l="52139" r="0" t="0"/>
          <a:stretch/>
        </p:blipFill>
        <p:spPr>
          <a:xfrm>
            <a:off x="5596538" y="3527638"/>
            <a:ext cx="1330670" cy="147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00230" y="3606956"/>
            <a:ext cx="1691983" cy="1312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ctrTitle"/>
          </p:nvPr>
        </p:nvSpPr>
        <p:spPr>
          <a:xfrm>
            <a:off x="311696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1</a:t>
            </a:r>
            <a:endParaRPr/>
          </a:p>
        </p:txBody>
      </p:sp>
      <p:grpSp>
        <p:nvGrpSpPr>
          <p:cNvPr id="231" name="Google Shape;231;p32"/>
          <p:cNvGrpSpPr/>
          <p:nvPr/>
        </p:nvGrpSpPr>
        <p:grpSpPr>
          <a:xfrm>
            <a:off x="0" y="0"/>
            <a:ext cx="9143994" cy="5143500"/>
            <a:chOff x="0" y="0"/>
            <a:chExt cx="9143994" cy="5143500"/>
          </a:xfrm>
        </p:grpSpPr>
        <p:pic>
          <p:nvPicPr>
            <p:cNvPr id="232" name="Google Shape;232;p32"/>
            <p:cNvPicPr preferRelativeResize="0"/>
            <p:nvPr/>
          </p:nvPicPr>
          <p:blipFill rotWithShape="1">
            <a:blip r:embed="rId3">
              <a:alphaModFix/>
            </a:blip>
            <a:srcRect b="0" l="0" r="78823" t="0"/>
            <a:stretch/>
          </p:blipFill>
          <p:spPr>
            <a:xfrm>
              <a:off x="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32"/>
            <p:cNvPicPr preferRelativeResize="0"/>
            <p:nvPr/>
          </p:nvPicPr>
          <p:blipFill rotWithShape="1">
            <a:blip r:embed="rId3">
              <a:alphaModFix/>
            </a:blip>
            <a:srcRect b="0" l="78823" r="0" t="0"/>
            <a:stretch/>
          </p:blipFill>
          <p:spPr>
            <a:xfrm>
              <a:off x="720762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4" name="Google Shape;23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4450" y="1929750"/>
            <a:ext cx="4275099" cy="32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/>
        </p:nvSpPr>
        <p:spPr>
          <a:xfrm>
            <a:off x="2051250" y="326775"/>
            <a:ext cx="5041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Controle dos LEDs usando Pussh Buttons</a:t>
            </a:r>
            <a:endParaRPr b="1"/>
          </a:p>
        </p:txBody>
      </p:sp>
      <p:grpSp>
        <p:nvGrpSpPr>
          <p:cNvPr id="240" name="Google Shape;240;p33"/>
          <p:cNvGrpSpPr/>
          <p:nvPr/>
        </p:nvGrpSpPr>
        <p:grpSpPr>
          <a:xfrm>
            <a:off x="1081900" y="1345100"/>
            <a:ext cx="4654400" cy="1226649"/>
            <a:chOff x="2051250" y="1345100"/>
            <a:chExt cx="4654400" cy="1226649"/>
          </a:xfrm>
        </p:grpSpPr>
        <p:pic>
          <p:nvPicPr>
            <p:cNvPr id="241" name="Google Shape;241;p33"/>
            <p:cNvPicPr preferRelativeResize="0"/>
            <p:nvPr/>
          </p:nvPicPr>
          <p:blipFill rotWithShape="1">
            <a:blip r:embed="rId3">
              <a:alphaModFix/>
            </a:blip>
            <a:srcRect b="1728" l="25215" r="25215" t="71802"/>
            <a:stretch/>
          </p:blipFill>
          <p:spPr>
            <a:xfrm>
              <a:off x="2051250" y="1345100"/>
              <a:ext cx="1992825" cy="12266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33"/>
            <p:cNvSpPr txBox="1"/>
            <p:nvPr/>
          </p:nvSpPr>
          <p:spPr>
            <a:xfrm>
              <a:off x="3705650" y="1631963"/>
              <a:ext cx="3000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</a:rPr>
                <a:t>PUSHBUTTONS</a:t>
              </a:r>
              <a:endParaRPr sz="2000">
                <a:solidFill>
                  <a:schemeClr val="dk1"/>
                </a:solidFill>
              </a:endParaRPr>
            </a:p>
          </p:txBody>
        </p:sp>
      </p:grpSp>
      <p:grpSp>
        <p:nvGrpSpPr>
          <p:cNvPr id="243" name="Google Shape;243;p33"/>
          <p:cNvGrpSpPr/>
          <p:nvPr/>
        </p:nvGrpSpPr>
        <p:grpSpPr>
          <a:xfrm>
            <a:off x="735700" y="2383675"/>
            <a:ext cx="4654400" cy="1226649"/>
            <a:chOff x="715925" y="2156200"/>
            <a:chExt cx="4654400" cy="1226649"/>
          </a:xfrm>
        </p:grpSpPr>
        <p:pic>
          <p:nvPicPr>
            <p:cNvPr id="244" name="Google Shape;244;p33"/>
            <p:cNvPicPr preferRelativeResize="0"/>
            <p:nvPr/>
          </p:nvPicPr>
          <p:blipFill rotWithShape="1">
            <a:blip r:embed="rId3">
              <a:alphaModFix/>
            </a:blip>
            <a:srcRect b="24070" l="46812" r="3618" t="49460"/>
            <a:stretch/>
          </p:blipFill>
          <p:spPr>
            <a:xfrm>
              <a:off x="715925" y="2156200"/>
              <a:ext cx="1992825" cy="12266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33"/>
            <p:cNvSpPr txBox="1"/>
            <p:nvPr/>
          </p:nvSpPr>
          <p:spPr>
            <a:xfrm>
              <a:off x="2370325" y="2443063"/>
              <a:ext cx="3000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</a:rPr>
                <a:t>LED RGB</a:t>
              </a:r>
              <a:endParaRPr sz="2000">
                <a:solidFill>
                  <a:schemeClr val="dk1"/>
                </a:solidFill>
              </a:endParaRPr>
            </a:p>
          </p:txBody>
        </p:sp>
      </p:grpSp>
      <p:sp>
        <p:nvSpPr>
          <p:cNvPr id="246" name="Google Shape;246;p33"/>
          <p:cNvSpPr txBox="1"/>
          <p:nvPr/>
        </p:nvSpPr>
        <p:spPr>
          <a:xfrm>
            <a:off x="1438225" y="3426200"/>
            <a:ext cx="5852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</a:rPr>
              <a:t>Usando 3 botões de pressão, faremos o acionamento individual de cada cor do LED RGB</a:t>
            </a:r>
            <a:endParaRPr sz="2300">
              <a:solidFill>
                <a:schemeClr val="dk1"/>
              </a:solidFill>
            </a:endParaRPr>
          </a:p>
        </p:txBody>
      </p:sp>
      <p:grpSp>
        <p:nvGrpSpPr>
          <p:cNvPr id="247" name="Google Shape;247;p33"/>
          <p:cNvGrpSpPr/>
          <p:nvPr/>
        </p:nvGrpSpPr>
        <p:grpSpPr>
          <a:xfrm>
            <a:off x="0" y="0"/>
            <a:ext cx="9143997" cy="5143500"/>
            <a:chOff x="0" y="0"/>
            <a:chExt cx="9143997" cy="5143500"/>
          </a:xfrm>
        </p:grpSpPr>
        <p:pic>
          <p:nvPicPr>
            <p:cNvPr id="248" name="Google Shape;248;p33"/>
            <p:cNvPicPr preferRelativeResize="0"/>
            <p:nvPr/>
          </p:nvPicPr>
          <p:blipFill rotWithShape="1">
            <a:blip r:embed="rId4">
              <a:alphaModFix/>
            </a:blip>
            <a:srcRect b="0" l="11033" r="78823" t="0"/>
            <a:stretch/>
          </p:blipFill>
          <p:spPr>
            <a:xfrm>
              <a:off x="0" y="0"/>
              <a:ext cx="92747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33"/>
            <p:cNvPicPr preferRelativeResize="0"/>
            <p:nvPr/>
          </p:nvPicPr>
          <p:blipFill rotWithShape="1">
            <a:blip r:embed="rId4">
              <a:alphaModFix/>
            </a:blip>
            <a:srcRect b="0" l="78824" r="8268" t="0"/>
            <a:stretch/>
          </p:blipFill>
          <p:spPr>
            <a:xfrm>
              <a:off x="7963773" y="0"/>
              <a:ext cx="1180224" cy="5143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ctrTitle"/>
          </p:nvPr>
        </p:nvSpPr>
        <p:spPr>
          <a:xfrm>
            <a:off x="311708" y="-939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Esquema utilizando Fritzing</a:t>
            </a:r>
            <a:endParaRPr sz="3000"/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451" y="1028701"/>
            <a:ext cx="5779100" cy="4004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34"/>
          <p:cNvGrpSpPr/>
          <p:nvPr/>
        </p:nvGrpSpPr>
        <p:grpSpPr>
          <a:xfrm>
            <a:off x="0" y="0"/>
            <a:ext cx="9143997" cy="5143500"/>
            <a:chOff x="0" y="0"/>
            <a:chExt cx="9143997" cy="5143500"/>
          </a:xfrm>
        </p:grpSpPr>
        <p:pic>
          <p:nvPicPr>
            <p:cNvPr id="257" name="Google Shape;257;p34"/>
            <p:cNvPicPr preferRelativeResize="0"/>
            <p:nvPr/>
          </p:nvPicPr>
          <p:blipFill rotWithShape="1">
            <a:blip r:embed="rId4">
              <a:alphaModFix/>
            </a:blip>
            <a:srcRect b="0" l="11033" r="78823" t="0"/>
            <a:stretch/>
          </p:blipFill>
          <p:spPr>
            <a:xfrm>
              <a:off x="0" y="0"/>
              <a:ext cx="92747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34"/>
            <p:cNvPicPr preferRelativeResize="0"/>
            <p:nvPr/>
          </p:nvPicPr>
          <p:blipFill rotWithShape="1">
            <a:blip r:embed="rId4">
              <a:alphaModFix/>
            </a:blip>
            <a:srcRect b="0" l="78824" r="8268" t="0"/>
            <a:stretch/>
          </p:blipFill>
          <p:spPr>
            <a:xfrm>
              <a:off x="7963773" y="0"/>
              <a:ext cx="1180224" cy="5143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5"/>
          <p:cNvPicPr preferRelativeResize="0"/>
          <p:nvPr/>
        </p:nvPicPr>
        <p:blipFill rotWithShape="1">
          <a:blip r:embed="rId3">
            <a:alphaModFix/>
          </a:blip>
          <a:srcRect b="0" l="1720" r="-1719" t="47398"/>
          <a:stretch/>
        </p:blipFill>
        <p:spPr>
          <a:xfrm>
            <a:off x="4518994" y="2035119"/>
            <a:ext cx="4175650" cy="281909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5"/>
          <p:cNvSpPr txBox="1"/>
          <p:nvPr/>
        </p:nvSpPr>
        <p:spPr>
          <a:xfrm>
            <a:off x="449350" y="237700"/>
            <a:ext cx="824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Controle dos LED usando </a:t>
            </a:r>
            <a:r>
              <a:rPr b="1" i="1" lang="pt-BR" sz="3000">
                <a:solidFill>
                  <a:schemeClr val="dk1"/>
                </a:solidFill>
              </a:rPr>
              <a:t>Pussh Buttons</a:t>
            </a:r>
            <a:endParaRPr b="1" i="1"/>
          </a:p>
        </p:txBody>
      </p:sp>
      <p:sp>
        <p:nvSpPr>
          <p:cNvPr id="265" name="Google Shape;265;p35"/>
          <p:cNvSpPr txBox="1"/>
          <p:nvPr/>
        </p:nvSpPr>
        <p:spPr>
          <a:xfrm>
            <a:off x="449350" y="694925"/>
            <a:ext cx="824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Código em Python usando Wokwi</a:t>
            </a:r>
            <a:endParaRPr b="1" sz="2000"/>
          </a:p>
        </p:txBody>
      </p:sp>
      <p:sp>
        <p:nvSpPr>
          <p:cNvPr id="266" name="Google Shape;266;p35"/>
          <p:cNvSpPr txBox="1"/>
          <p:nvPr/>
        </p:nvSpPr>
        <p:spPr>
          <a:xfrm>
            <a:off x="579500" y="1470800"/>
            <a:ext cx="824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“Setup”							“Loop”</a:t>
            </a:r>
            <a:endParaRPr b="1" sz="2000"/>
          </a:p>
        </p:txBody>
      </p:sp>
      <p:pic>
        <p:nvPicPr>
          <p:cNvPr id="267" name="Google Shape;267;p35"/>
          <p:cNvPicPr preferRelativeResize="0"/>
          <p:nvPr/>
        </p:nvPicPr>
        <p:blipFill rotWithShape="1">
          <a:blip r:embed="rId4">
            <a:alphaModFix/>
          </a:blip>
          <a:srcRect b="56731" l="0" r="17170" t="960"/>
          <a:stretch/>
        </p:blipFill>
        <p:spPr>
          <a:xfrm>
            <a:off x="449350" y="2074700"/>
            <a:ext cx="4069650" cy="2176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ctrTitle"/>
          </p:nvPr>
        </p:nvSpPr>
        <p:spPr>
          <a:xfrm>
            <a:off x="262233" y="-1140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Simulação</a:t>
            </a:r>
            <a:endParaRPr/>
          </a:p>
        </p:txBody>
      </p:sp>
      <p:sp>
        <p:nvSpPr>
          <p:cNvPr id="273" name="Google Shape;273;p36"/>
          <p:cNvSpPr txBox="1"/>
          <p:nvPr/>
        </p:nvSpPr>
        <p:spPr>
          <a:xfrm>
            <a:off x="704975" y="4663625"/>
            <a:ext cx="69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https://wokwi.com/arduino/projects/316189532627141185</a:t>
            </a:r>
            <a:r>
              <a:rPr lang="pt-BR"/>
              <a:t> </a:t>
            </a:r>
            <a:endParaRPr/>
          </a:p>
        </p:txBody>
      </p:sp>
      <p:pic>
        <p:nvPicPr>
          <p:cNvPr id="274" name="Google Shape;27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975" y="797450"/>
            <a:ext cx="7635101" cy="3866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ctrTitle"/>
          </p:nvPr>
        </p:nvSpPr>
        <p:spPr>
          <a:xfrm>
            <a:off x="311708" y="467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Comparações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Arduino x Pico</a:t>
            </a:r>
            <a:endParaRPr/>
          </a:p>
        </p:txBody>
      </p:sp>
      <p:sp>
        <p:nvSpPr>
          <p:cNvPr id="280" name="Google Shape;280;p37"/>
          <p:cNvSpPr txBox="1"/>
          <p:nvPr>
            <p:ph idx="1" type="subTitle"/>
          </p:nvPr>
        </p:nvSpPr>
        <p:spPr>
          <a:xfrm>
            <a:off x="1938700" y="2834125"/>
            <a:ext cx="5390700" cy="14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Comparações entre algumas funções do Arduino 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em paralelo ao RPi Pico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81" name="Google Shape;281;p37"/>
          <p:cNvGrpSpPr/>
          <p:nvPr/>
        </p:nvGrpSpPr>
        <p:grpSpPr>
          <a:xfrm>
            <a:off x="0" y="0"/>
            <a:ext cx="9143994" cy="5143500"/>
            <a:chOff x="0" y="0"/>
            <a:chExt cx="9143994" cy="5143500"/>
          </a:xfrm>
        </p:grpSpPr>
        <p:pic>
          <p:nvPicPr>
            <p:cNvPr id="282" name="Google Shape;282;p37"/>
            <p:cNvPicPr preferRelativeResize="0"/>
            <p:nvPr/>
          </p:nvPicPr>
          <p:blipFill rotWithShape="1">
            <a:blip r:embed="rId3">
              <a:alphaModFix/>
            </a:blip>
            <a:srcRect b="0" l="0" r="78823" t="0"/>
            <a:stretch/>
          </p:blipFill>
          <p:spPr>
            <a:xfrm>
              <a:off x="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37"/>
            <p:cNvPicPr preferRelativeResize="0"/>
            <p:nvPr/>
          </p:nvPicPr>
          <p:blipFill rotWithShape="1">
            <a:blip r:embed="rId3">
              <a:alphaModFix/>
            </a:blip>
            <a:srcRect b="0" l="78823" r="0" t="0"/>
            <a:stretch/>
          </p:blipFill>
          <p:spPr>
            <a:xfrm>
              <a:off x="720762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8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2" y="0"/>
            <a:ext cx="9144000" cy="625232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Importações de módulos externos</a:t>
            </a:r>
            <a:endParaRPr b="1"/>
          </a:p>
        </p:txBody>
      </p:sp>
      <p:sp>
        <p:nvSpPr>
          <p:cNvPr id="290" name="Google Shape;290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AA84F"/>
                </a:solidFill>
              </a:rPr>
              <a:t>#include &lt; Servo.h &gt; </a:t>
            </a:r>
            <a:endParaRPr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No arduino, se queremos usar módulos externos, usamos o comando </a:t>
            </a:r>
            <a:r>
              <a:rPr lang="pt-BR" sz="1600">
                <a:solidFill>
                  <a:srgbClr val="6AA84F"/>
                </a:solidFill>
              </a:rPr>
              <a:t>#include</a:t>
            </a:r>
            <a:r>
              <a:rPr lang="pt-BR" sz="1600">
                <a:solidFill>
                  <a:schemeClr val="dk1"/>
                </a:solidFill>
              </a:rPr>
              <a:t>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Porém muitas funções são nativas da própria linguagem, como por exemplo o </a:t>
            </a:r>
            <a:r>
              <a:rPr lang="pt-BR" sz="1600">
                <a:solidFill>
                  <a:srgbClr val="0078E2"/>
                </a:solidFill>
              </a:rPr>
              <a:t>pinMode </a:t>
            </a:r>
            <a:r>
              <a:rPr lang="pt-BR" sz="1600">
                <a:solidFill>
                  <a:schemeClr val="dk1"/>
                </a:solidFill>
              </a:rPr>
              <a:t>e </a:t>
            </a:r>
            <a:r>
              <a:rPr lang="pt-BR" sz="1600">
                <a:solidFill>
                  <a:schemeClr val="dk1"/>
                </a:solidFill>
              </a:rPr>
              <a:t>macro definições</a:t>
            </a:r>
            <a:r>
              <a:rPr lang="pt-BR" sz="1600">
                <a:solidFill>
                  <a:schemeClr val="dk1"/>
                </a:solidFill>
              </a:rPr>
              <a:t> como </a:t>
            </a:r>
            <a:r>
              <a:rPr lang="pt-BR" sz="1600">
                <a:solidFill>
                  <a:srgbClr val="0078E2"/>
                </a:solidFill>
              </a:rPr>
              <a:t>HIGH</a:t>
            </a:r>
            <a:r>
              <a:rPr lang="pt-BR" sz="1600">
                <a:solidFill>
                  <a:schemeClr val="dk1"/>
                </a:solidFill>
              </a:rPr>
              <a:t>, </a:t>
            </a:r>
            <a:r>
              <a:rPr lang="pt-BR" sz="1600">
                <a:solidFill>
                  <a:srgbClr val="0078E2"/>
                </a:solidFill>
              </a:rPr>
              <a:t>LOW</a:t>
            </a:r>
            <a:r>
              <a:rPr lang="pt-BR" sz="1600">
                <a:solidFill>
                  <a:schemeClr val="dk1"/>
                </a:solidFill>
              </a:rPr>
              <a:t>, </a:t>
            </a:r>
            <a:r>
              <a:rPr lang="pt-BR" sz="1600">
                <a:solidFill>
                  <a:srgbClr val="0078E2"/>
                </a:solidFill>
              </a:rPr>
              <a:t>INPUT </a:t>
            </a:r>
            <a:r>
              <a:rPr lang="pt-BR" sz="1600">
                <a:solidFill>
                  <a:schemeClr val="dk1"/>
                </a:solidFill>
              </a:rPr>
              <a:t>e </a:t>
            </a:r>
            <a:r>
              <a:rPr lang="pt-BR" sz="1600">
                <a:solidFill>
                  <a:srgbClr val="0078E2"/>
                </a:solidFill>
              </a:rPr>
              <a:t>OUTPUT</a:t>
            </a:r>
            <a:r>
              <a:rPr lang="pt-BR" sz="1600">
                <a:solidFill>
                  <a:schemeClr val="dk1"/>
                </a:solidFill>
              </a:rPr>
              <a:t>.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91" name="Google Shape;291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A64D79"/>
                </a:solidFill>
              </a:rPr>
              <a:t>import </a:t>
            </a:r>
            <a:r>
              <a:rPr lang="pt-BR" sz="1600">
                <a:solidFill>
                  <a:srgbClr val="222222"/>
                </a:solidFill>
              </a:rPr>
              <a:t>Servo  ||</a:t>
            </a:r>
            <a:endParaRPr sz="16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A64D79"/>
                </a:solidFill>
              </a:rPr>
              <a:t>from </a:t>
            </a:r>
            <a:r>
              <a:rPr lang="pt-BR" sz="1600">
                <a:solidFill>
                  <a:srgbClr val="222222"/>
                </a:solidFill>
              </a:rPr>
              <a:t>Servo </a:t>
            </a:r>
            <a:r>
              <a:rPr lang="pt-BR" sz="1600">
                <a:solidFill>
                  <a:srgbClr val="A64D79"/>
                </a:solidFill>
              </a:rPr>
              <a:t>import </a:t>
            </a:r>
            <a:r>
              <a:rPr lang="pt-BR" sz="1600">
                <a:solidFill>
                  <a:srgbClr val="222222"/>
                </a:solidFill>
              </a:rPr>
              <a:t>função_in_Servo</a:t>
            </a:r>
            <a:endParaRPr sz="16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22222"/>
                </a:solidFill>
              </a:rPr>
              <a:t>Q</a:t>
            </a:r>
            <a:r>
              <a:rPr lang="pt-BR" sz="1600">
                <a:solidFill>
                  <a:srgbClr val="222222"/>
                </a:solidFill>
              </a:rPr>
              <a:t>uando queremos importar um módulo, precisamos o invocar usando o comando </a:t>
            </a:r>
            <a:r>
              <a:rPr lang="pt-BR" sz="1600">
                <a:solidFill>
                  <a:srgbClr val="A64D79"/>
                </a:solidFill>
              </a:rPr>
              <a:t>import </a:t>
            </a:r>
            <a:r>
              <a:rPr lang="pt-BR" sz="1600">
                <a:solidFill>
                  <a:srgbClr val="222222"/>
                </a:solidFill>
              </a:rPr>
              <a:t>ou então </a:t>
            </a:r>
            <a:r>
              <a:rPr lang="pt-BR" sz="1600">
                <a:solidFill>
                  <a:srgbClr val="A64D79"/>
                </a:solidFill>
              </a:rPr>
              <a:t>from</a:t>
            </a:r>
            <a:r>
              <a:rPr lang="pt-BR" sz="1600">
                <a:solidFill>
                  <a:srgbClr val="222222"/>
                </a:solidFill>
              </a:rPr>
              <a:t> x </a:t>
            </a:r>
            <a:r>
              <a:rPr lang="pt-BR" sz="1600">
                <a:solidFill>
                  <a:srgbClr val="A64D79"/>
                </a:solidFill>
              </a:rPr>
              <a:t>import </a:t>
            </a:r>
            <a:r>
              <a:rPr lang="pt-BR" sz="1600">
                <a:solidFill>
                  <a:srgbClr val="222222"/>
                </a:solidFill>
              </a:rPr>
              <a:t>y.</a:t>
            </a:r>
            <a:endParaRPr sz="16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22222"/>
                </a:solidFill>
              </a:rPr>
              <a:t>Todas as funções que não são nativas da linguagem python devem ser invocadas, como por exemplo o</a:t>
            </a:r>
            <a:r>
              <a:rPr i="1" lang="pt-BR" sz="1600">
                <a:solidFill>
                  <a:srgbClr val="222222"/>
                </a:solidFill>
              </a:rPr>
              <a:t> </a:t>
            </a:r>
            <a:r>
              <a:rPr i="1" lang="pt-BR" sz="1600">
                <a:solidFill>
                  <a:srgbClr val="741B47"/>
                </a:solidFill>
              </a:rPr>
              <a:t>machine.Pin</a:t>
            </a:r>
            <a:r>
              <a:rPr lang="pt-BR" sz="1600">
                <a:solidFill>
                  <a:srgbClr val="741B47"/>
                </a:solidFill>
              </a:rPr>
              <a:t> </a:t>
            </a:r>
            <a:endParaRPr sz="16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9"/>
          <p:cNvPicPr preferRelativeResize="0"/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2" y="0"/>
            <a:ext cx="9144000" cy="625232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9"/>
          <p:cNvSpPr txBox="1"/>
          <p:nvPr>
            <p:ph type="title"/>
          </p:nvPr>
        </p:nvSpPr>
        <p:spPr>
          <a:xfrm>
            <a:off x="311700" y="367650"/>
            <a:ext cx="4594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60">
                <a:solidFill>
                  <a:srgbClr val="741B47"/>
                </a:solidFill>
              </a:rPr>
              <a:t>from </a:t>
            </a:r>
            <a:r>
              <a:rPr lang="pt-BR" sz="2660"/>
              <a:t>machine </a:t>
            </a:r>
            <a:r>
              <a:rPr b="1" lang="pt-BR" sz="2660">
                <a:solidFill>
                  <a:srgbClr val="741B47"/>
                </a:solidFill>
              </a:rPr>
              <a:t>import</a:t>
            </a:r>
            <a:endParaRPr b="1" sz="2660">
              <a:solidFill>
                <a:srgbClr val="741B47"/>
              </a:solidFill>
            </a:endParaRPr>
          </a:p>
        </p:txBody>
      </p:sp>
      <p:sp>
        <p:nvSpPr>
          <p:cNvPr id="298" name="Google Shape;298;p39"/>
          <p:cNvSpPr txBox="1"/>
          <p:nvPr>
            <p:ph idx="1" type="body"/>
          </p:nvPr>
        </p:nvSpPr>
        <p:spPr>
          <a:xfrm>
            <a:off x="1872775" y="1311300"/>
            <a:ext cx="6782100" cy="3179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22222"/>
                </a:solidFill>
              </a:rPr>
              <a:t>Um dos módulos mais importantes para se programar no Pico é o </a:t>
            </a:r>
            <a:r>
              <a:rPr lang="pt-BR" sz="1600">
                <a:solidFill>
                  <a:srgbClr val="222222"/>
                </a:solidFill>
              </a:rPr>
              <a:t>módulo</a:t>
            </a:r>
            <a:r>
              <a:rPr lang="pt-BR" sz="1600">
                <a:solidFill>
                  <a:srgbClr val="222222"/>
                </a:solidFill>
              </a:rPr>
              <a:t> machine.</a:t>
            </a:r>
            <a:endParaRPr sz="16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22222"/>
                </a:solidFill>
              </a:rPr>
              <a:t>O módulo machine contém todas as funcionalidades da placa de desenvolvimento do Pico, ou seja, todas as funções de: </a:t>
            </a:r>
            <a:endParaRPr sz="1600">
              <a:solidFill>
                <a:srgbClr val="22222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pt-BR" sz="1600">
                <a:solidFill>
                  <a:srgbClr val="222222"/>
                </a:solidFill>
              </a:rPr>
              <a:t>Pinos para leitura e escrita (Pin) e analógico (ADC) </a:t>
            </a:r>
            <a:endParaRPr sz="1600">
              <a:solidFill>
                <a:srgbClr val="22222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pt-BR" sz="1600">
                <a:solidFill>
                  <a:srgbClr val="222222"/>
                </a:solidFill>
              </a:rPr>
              <a:t>PWMs, Timers e RTC</a:t>
            </a:r>
            <a:endParaRPr sz="1600">
              <a:solidFill>
                <a:srgbClr val="22222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pt-BR" sz="1600">
                <a:solidFill>
                  <a:srgbClr val="222222"/>
                </a:solidFill>
              </a:rPr>
              <a:t>Controle de periféricos I2C, SPI ou UART</a:t>
            </a:r>
            <a:endParaRPr sz="1600">
              <a:solidFill>
                <a:srgbClr val="22222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pt-BR" sz="1600">
                <a:solidFill>
                  <a:srgbClr val="222222"/>
                </a:solidFill>
              </a:rPr>
              <a:t>Controle da frequência dos processadores </a:t>
            </a:r>
            <a:endParaRPr sz="1600">
              <a:solidFill>
                <a:srgbClr val="22222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pt-BR" sz="1600">
                <a:solidFill>
                  <a:srgbClr val="222222"/>
                </a:solidFill>
              </a:rPr>
              <a:t>Interrupções</a:t>
            </a:r>
            <a:endParaRPr sz="1600">
              <a:solidFill>
                <a:srgbClr val="222222"/>
              </a:solidFill>
            </a:endParaRPr>
          </a:p>
        </p:txBody>
      </p:sp>
      <p:sp>
        <p:nvSpPr>
          <p:cNvPr id="299" name="Google Shape;299;p39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ver mais acesse: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https://docs.micropython.org/en/latest/library/machine.html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0"/>
          <p:cNvPicPr preferRelativeResize="0"/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2" y="0"/>
            <a:ext cx="9144000" cy="6252324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0"/>
          <p:cNvSpPr txBox="1"/>
          <p:nvPr>
            <p:ph type="title"/>
          </p:nvPr>
        </p:nvSpPr>
        <p:spPr>
          <a:xfrm>
            <a:off x="265500" y="2638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r>
              <a:rPr lang="pt-BR"/>
              <a:t>machine.Pin</a:t>
            </a:r>
            <a:endParaRPr/>
          </a:p>
        </p:txBody>
      </p:sp>
      <p:sp>
        <p:nvSpPr>
          <p:cNvPr id="306" name="Google Shape;306;p40"/>
          <p:cNvSpPr txBox="1"/>
          <p:nvPr>
            <p:ph idx="1" type="subTitle"/>
          </p:nvPr>
        </p:nvSpPr>
        <p:spPr>
          <a:xfrm>
            <a:off x="265500" y="33979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Podemos importar uma função de dentro de machine de duas formas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307" name="Google Shape;307;p40"/>
          <p:cNvSpPr txBox="1"/>
          <p:nvPr>
            <p:ph idx="2" type="body"/>
          </p:nvPr>
        </p:nvSpPr>
        <p:spPr>
          <a:xfrm>
            <a:off x="4919700" y="510450"/>
            <a:ext cx="4170300" cy="41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Para usarmos um Pino do Pico devemos importar o módulo machine como: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741B47"/>
                </a:solidFill>
              </a:rPr>
              <a:t>import </a:t>
            </a:r>
            <a:r>
              <a:rPr lang="pt-BR">
                <a:solidFill>
                  <a:srgbClr val="222222"/>
                </a:solidFill>
              </a:rPr>
              <a:t>machine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pin = machine.Pin( </a:t>
            </a:r>
            <a:r>
              <a:rPr i="1" lang="pt-BR">
                <a:solidFill>
                  <a:srgbClr val="222222"/>
                </a:solidFill>
              </a:rPr>
              <a:t>NUM_PIN</a:t>
            </a:r>
            <a:r>
              <a:rPr lang="pt-BR">
                <a:solidFill>
                  <a:srgbClr val="222222"/>
                </a:solidFill>
              </a:rPr>
              <a:t>, </a:t>
            </a:r>
            <a:r>
              <a:rPr i="1" lang="pt-BR">
                <a:solidFill>
                  <a:srgbClr val="222222"/>
                </a:solidFill>
              </a:rPr>
              <a:t>MODO</a:t>
            </a:r>
            <a:r>
              <a:rPr lang="pt-BR">
                <a:solidFill>
                  <a:srgbClr val="222222"/>
                </a:solidFill>
              </a:rPr>
              <a:t>) 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ou podemos importar somente a função Pin de dentro de machine da seguinte forma: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741B47"/>
                </a:solidFill>
              </a:rPr>
              <a:t>from </a:t>
            </a:r>
            <a:r>
              <a:rPr lang="pt-BR">
                <a:solidFill>
                  <a:srgbClr val="222222"/>
                </a:solidFill>
              </a:rPr>
              <a:t>machine </a:t>
            </a:r>
            <a:r>
              <a:rPr b="1" lang="pt-BR">
                <a:solidFill>
                  <a:srgbClr val="741B47"/>
                </a:solidFill>
              </a:rPr>
              <a:t>import </a:t>
            </a:r>
            <a:r>
              <a:rPr lang="pt-BR">
                <a:solidFill>
                  <a:srgbClr val="222222"/>
                </a:solidFill>
              </a:rPr>
              <a:t>Pin 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222222"/>
                </a:solidFill>
              </a:rPr>
              <a:t>pin = Pin( </a:t>
            </a:r>
            <a:r>
              <a:rPr i="1" lang="pt-BR">
                <a:solidFill>
                  <a:srgbClr val="222222"/>
                </a:solidFill>
              </a:rPr>
              <a:t>NUM_PIN</a:t>
            </a:r>
            <a:r>
              <a:rPr lang="pt-BR">
                <a:solidFill>
                  <a:srgbClr val="222222"/>
                </a:solidFill>
              </a:rPr>
              <a:t>, </a:t>
            </a:r>
            <a:r>
              <a:rPr i="1" lang="pt-BR">
                <a:solidFill>
                  <a:srgbClr val="222222"/>
                </a:solidFill>
              </a:rPr>
              <a:t>MODO </a:t>
            </a:r>
            <a:r>
              <a:rPr lang="pt-BR">
                <a:solidFill>
                  <a:srgbClr val="222222"/>
                </a:solidFill>
              </a:rPr>
              <a:t>) 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308" name="Google Shape;308;p40"/>
          <p:cNvSpPr txBox="1"/>
          <p:nvPr>
            <p:ph idx="1" type="subTitle"/>
          </p:nvPr>
        </p:nvSpPr>
        <p:spPr>
          <a:xfrm>
            <a:off x="265500" y="203292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Pin = Pino </a:t>
            </a:r>
            <a:br>
              <a:rPr lang="pt-BR">
                <a:solidFill>
                  <a:srgbClr val="222222"/>
                </a:solidFill>
              </a:rPr>
            </a:br>
            <a:r>
              <a:rPr lang="pt-BR">
                <a:solidFill>
                  <a:srgbClr val="222222"/>
                </a:solidFill>
              </a:rPr>
              <a:t>Função para controlar os pinos GPIOs do Pico</a:t>
            </a:r>
            <a:endParaRPr>
              <a:solidFill>
                <a:srgbClr val="222222"/>
              </a:solidFill>
            </a:endParaRPr>
          </a:p>
        </p:txBody>
      </p:sp>
      <p:cxnSp>
        <p:nvCxnSpPr>
          <p:cNvPr id="309" name="Google Shape;309;p40"/>
          <p:cNvCxnSpPr/>
          <p:nvPr/>
        </p:nvCxnSpPr>
        <p:spPr>
          <a:xfrm flipH="1" rot="10800000">
            <a:off x="415425" y="4639025"/>
            <a:ext cx="3907200" cy="19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1"/>
          <p:cNvPicPr preferRelativeResize="0"/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2" y="0"/>
            <a:ext cx="9144000" cy="6252324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1"/>
          <p:cNvSpPr txBox="1"/>
          <p:nvPr>
            <p:ph type="title"/>
          </p:nvPr>
        </p:nvSpPr>
        <p:spPr>
          <a:xfrm>
            <a:off x="206150" y="-5274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machine.</a:t>
            </a:r>
            <a:r>
              <a:rPr lang="pt-BR">
                <a:solidFill>
                  <a:srgbClr val="741B47"/>
                </a:solidFill>
              </a:rPr>
              <a:t>Pin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316" name="Google Shape;316;p41"/>
          <p:cNvSpPr txBox="1"/>
          <p:nvPr>
            <p:ph idx="2" type="body"/>
          </p:nvPr>
        </p:nvSpPr>
        <p:spPr>
          <a:xfrm>
            <a:off x="4572000" y="227400"/>
            <a:ext cx="4686300" cy="46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741B47"/>
                </a:solidFill>
              </a:rPr>
              <a:t>from </a:t>
            </a:r>
            <a:r>
              <a:rPr lang="pt-BR">
                <a:solidFill>
                  <a:srgbClr val="222222"/>
                </a:solidFill>
              </a:rPr>
              <a:t>machine </a:t>
            </a:r>
            <a:r>
              <a:rPr b="1" lang="pt-BR">
                <a:solidFill>
                  <a:srgbClr val="741B47"/>
                </a:solidFill>
              </a:rPr>
              <a:t>import </a:t>
            </a:r>
            <a:r>
              <a:rPr lang="pt-BR">
                <a:solidFill>
                  <a:srgbClr val="222222"/>
                </a:solidFill>
              </a:rPr>
              <a:t>Pin 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Para usar os pinos GPIOs: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LED1 = </a:t>
            </a:r>
            <a:r>
              <a:rPr b="1" lang="pt-BR">
                <a:solidFill>
                  <a:srgbClr val="4C1130"/>
                </a:solidFill>
              </a:rPr>
              <a:t>Pin</a:t>
            </a:r>
            <a:r>
              <a:rPr lang="pt-BR">
                <a:solidFill>
                  <a:srgbClr val="222222"/>
                </a:solidFill>
              </a:rPr>
              <a:t>( </a:t>
            </a:r>
            <a:r>
              <a:rPr i="1" lang="pt-BR">
                <a:solidFill>
                  <a:srgbClr val="222222"/>
                </a:solidFill>
              </a:rPr>
              <a:t>13</a:t>
            </a:r>
            <a:r>
              <a:rPr lang="pt-BR">
                <a:solidFill>
                  <a:srgbClr val="222222"/>
                </a:solidFill>
              </a:rPr>
              <a:t>, </a:t>
            </a:r>
            <a:r>
              <a:rPr i="1" lang="pt-BR">
                <a:solidFill>
                  <a:srgbClr val="222222"/>
                </a:solidFill>
              </a:rPr>
              <a:t>MODO</a:t>
            </a:r>
            <a:r>
              <a:rPr lang="pt-BR">
                <a:solidFill>
                  <a:srgbClr val="222222"/>
                </a:solidFill>
              </a:rPr>
              <a:t>) 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Para definir o sentido de leitura/escrita: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LED1 = </a:t>
            </a:r>
            <a:r>
              <a:rPr lang="pt-BR">
                <a:solidFill>
                  <a:schemeClr val="dk1"/>
                </a:solidFill>
              </a:rPr>
              <a:t>Pin</a:t>
            </a:r>
            <a:r>
              <a:rPr lang="pt-BR">
                <a:solidFill>
                  <a:srgbClr val="222222"/>
                </a:solidFill>
              </a:rPr>
              <a:t>( 13, </a:t>
            </a:r>
            <a:r>
              <a:rPr b="1" lang="pt-BR">
                <a:solidFill>
                  <a:srgbClr val="741B47"/>
                </a:solidFill>
              </a:rPr>
              <a:t>Pin</a:t>
            </a:r>
            <a:r>
              <a:rPr lang="pt-BR">
                <a:solidFill>
                  <a:srgbClr val="222222"/>
                </a:solidFill>
              </a:rPr>
              <a:t>.</a:t>
            </a:r>
            <a:r>
              <a:rPr b="1" lang="pt-BR">
                <a:solidFill>
                  <a:srgbClr val="741B47"/>
                </a:solidFill>
              </a:rPr>
              <a:t>OUT</a:t>
            </a:r>
            <a:r>
              <a:rPr lang="pt-BR">
                <a:solidFill>
                  <a:srgbClr val="222222"/>
                </a:solidFill>
              </a:rPr>
              <a:t> ) 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BUTTON1 = Pin( 20, </a:t>
            </a:r>
            <a:r>
              <a:rPr b="1" lang="pt-BR">
                <a:solidFill>
                  <a:srgbClr val="741B47"/>
                </a:solidFill>
              </a:rPr>
              <a:t>Pin.IN</a:t>
            </a:r>
            <a:r>
              <a:rPr lang="pt-BR">
                <a:solidFill>
                  <a:srgbClr val="222222"/>
                </a:solidFill>
              </a:rPr>
              <a:t> ) 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Para definir o estado inicial do pino: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222222"/>
                </a:solidFill>
              </a:rPr>
              <a:t>BUTTON1 = Pin( 20, Pin.IN, </a:t>
            </a:r>
            <a:r>
              <a:rPr b="1" lang="pt-BR">
                <a:solidFill>
                  <a:srgbClr val="741B47"/>
                </a:solidFill>
              </a:rPr>
              <a:t>Pin.PULL_UP</a:t>
            </a:r>
            <a:r>
              <a:rPr lang="pt-BR">
                <a:solidFill>
                  <a:srgbClr val="222222"/>
                </a:solidFill>
              </a:rPr>
              <a:t>)  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317" name="Google Shape;317;p41"/>
          <p:cNvSpPr txBox="1"/>
          <p:nvPr>
            <p:ph idx="1" type="subTitle"/>
          </p:nvPr>
        </p:nvSpPr>
        <p:spPr>
          <a:xfrm>
            <a:off x="275400" y="1356563"/>
            <a:ext cx="40452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A função Pin pode ser usada para:</a:t>
            </a:r>
            <a:endParaRPr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pt-BR">
                <a:solidFill>
                  <a:srgbClr val="222222"/>
                </a:solidFill>
              </a:rPr>
              <a:t>Associar um pino</a:t>
            </a:r>
            <a:endParaRPr>
              <a:solidFill>
                <a:srgbClr val="222222"/>
              </a:solidFill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pt-BR">
                <a:solidFill>
                  <a:srgbClr val="222222"/>
                </a:solidFill>
              </a:rPr>
              <a:t>Definir o sentido de leitura ou saída do pino</a:t>
            </a:r>
            <a:endParaRPr>
              <a:solidFill>
                <a:srgbClr val="222222"/>
              </a:solidFill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pt-BR">
                <a:solidFill>
                  <a:srgbClr val="222222"/>
                </a:solidFill>
              </a:rPr>
              <a:t>Definir o estado inicial do Pino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Sempre que formos trabalhar com um pino, usaremos essas funções.</a:t>
            </a: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311696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</a:t>
            </a:r>
            <a:endParaRPr/>
          </a:p>
        </p:txBody>
      </p:sp>
      <p:grpSp>
        <p:nvGrpSpPr>
          <p:cNvPr id="77" name="Google Shape;77;p15"/>
          <p:cNvGrpSpPr/>
          <p:nvPr/>
        </p:nvGrpSpPr>
        <p:grpSpPr>
          <a:xfrm>
            <a:off x="0" y="0"/>
            <a:ext cx="9143994" cy="5143500"/>
            <a:chOff x="0" y="0"/>
            <a:chExt cx="9143994" cy="5143500"/>
          </a:xfrm>
        </p:grpSpPr>
        <p:pic>
          <p:nvPicPr>
            <p:cNvPr id="78" name="Google Shape;78;p15"/>
            <p:cNvPicPr preferRelativeResize="0"/>
            <p:nvPr/>
          </p:nvPicPr>
          <p:blipFill rotWithShape="1">
            <a:blip r:embed="rId3">
              <a:alphaModFix/>
            </a:blip>
            <a:srcRect b="0" l="0" r="78823" t="0"/>
            <a:stretch/>
          </p:blipFill>
          <p:spPr>
            <a:xfrm>
              <a:off x="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5"/>
            <p:cNvPicPr preferRelativeResize="0"/>
            <p:nvPr/>
          </p:nvPicPr>
          <p:blipFill rotWithShape="1">
            <a:blip r:embed="rId3">
              <a:alphaModFix/>
            </a:blip>
            <a:srcRect b="0" l="78823" r="0" t="0"/>
            <a:stretch/>
          </p:blipFill>
          <p:spPr>
            <a:xfrm>
              <a:off x="720762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538" y="2261975"/>
            <a:ext cx="3874925" cy="26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/>
        </p:nvSpPr>
        <p:spPr>
          <a:xfrm>
            <a:off x="449350" y="237700"/>
            <a:ext cx="824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Voltando ao exemplo 1</a:t>
            </a:r>
            <a:endParaRPr b="1" i="1"/>
          </a:p>
        </p:txBody>
      </p:sp>
      <p:pic>
        <p:nvPicPr>
          <p:cNvPr id="323" name="Google Shape;323;p42"/>
          <p:cNvPicPr preferRelativeResize="0"/>
          <p:nvPr/>
        </p:nvPicPr>
        <p:blipFill rotWithShape="1">
          <a:blip r:embed="rId3">
            <a:alphaModFix/>
          </a:blip>
          <a:srcRect b="56731" l="0" r="17170" t="960"/>
          <a:stretch/>
        </p:blipFill>
        <p:spPr>
          <a:xfrm>
            <a:off x="427825" y="1643288"/>
            <a:ext cx="5565000" cy="297567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2"/>
          <p:cNvSpPr txBox="1"/>
          <p:nvPr/>
        </p:nvSpPr>
        <p:spPr>
          <a:xfrm>
            <a:off x="3109000" y="1818025"/>
            <a:ext cx="51207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Importamos explicitamente as funcionalidade dos Pinos GPIO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25" name="Google Shape;325;p42"/>
          <p:cNvCxnSpPr/>
          <p:nvPr/>
        </p:nvCxnSpPr>
        <p:spPr>
          <a:xfrm flipH="1">
            <a:off x="2840100" y="2850750"/>
            <a:ext cx="2495700" cy="10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42"/>
          <p:cNvCxnSpPr/>
          <p:nvPr/>
        </p:nvCxnSpPr>
        <p:spPr>
          <a:xfrm rot="10800000">
            <a:off x="3571450" y="3109075"/>
            <a:ext cx="1761900" cy="59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42"/>
          <p:cNvCxnSpPr/>
          <p:nvPr/>
        </p:nvCxnSpPr>
        <p:spPr>
          <a:xfrm rot="10800000">
            <a:off x="4442825" y="3407975"/>
            <a:ext cx="710100" cy="400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42"/>
          <p:cNvSpPr txBox="1"/>
          <p:nvPr/>
        </p:nvSpPr>
        <p:spPr>
          <a:xfrm>
            <a:off x="5335800" y="2548350"/>
            <a:ext cx="27549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Definimos o número do pino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29" name="Google Shape;329;p42"/>
          <p:cNvSpPr txBox="1"/>
          <p:nvPr/>
        </p:nvSpPr>
        <p:spPr>
          <a:xfrm>
            <a:off x="5333350" y="3007775"/>
            <a:ext cx="32274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Definimos o sentido de leitura (</a:t>
            </a:r>
            <a:r>
              <a:rPr i="1" lang="pt-BR">
                <a:solidFill>
                  <a:srgbClr val="FF0000"/>
                </a:solidFill>
              </a:rPr>
              <a:t>IN)</a:t>
            </a:r>
            <a:endParaRPr i="1">
              <a:solidFill>
                <a:srgbClr val="FF0000"/>
              </a:solidFill>
            </a:endParaRPr>
          </a:p>
        </p:txBody>
      </p:sp>
      <p:sp>
        <p:nvSpPr>
          <p:cNvPr id="330" name="Google Shape;330;p42"/>
          <p:cNvSpPr txBox="1"/>
          <p:nvPr/>
        </p:nvSpPr>
        <p:spPr>
          <a:xfrm>
            <a:off x="5152925" y="3554200"/>
            <a:ext cx="32274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Pino inicia com o sinal ALTO (</a:t>
            </a:r>
            <a:r>
              <a:rPr i="1" lang="pt-BR">
                <a:solidFill>
                  <a:srgbClr val="FF0000"/>
                </a:solidFill>
              </a:rPr>
              <a:t>HIGH</a:t>
            </a:r>
            <a:r>
              <a:rPr lang="pt-BR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1" name="Google Shape;331;p42"/>
          <p:cNvSpPr txBox="1"/>
          <p:nvPr/>
        </p:nvSpPr>
        <p:spPr>
          <a:xfrm>
            <a:off x="4722625" y="4100625"/>
            <a:ext cx="32274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Definimos o sentido de escrita(</a:t>
            </a:r>
            <a:r>
              <a:rPr i="1" lang="pt-BR">
                <a:solidFill>
                  <a:srgbClr val="FF0000"/>
                </a:solidFill>
              </a:rPr>
              <a:t>OUT</a:t>
            </a:r>
            <a:r>
              <a:rPr i="1" lang="pt-BR">
                <a:solidFill>
                  <a:srgbClr val="FF0000"/>
                </a:solidFill>
              </a:rPr>
              <a:t>)</a:t>
            </a:r>
            <a:endParaRPr i="1">
              <a:solidFill>
                <a:srgbClr val="FF0000"/>
              </a:solidFill>
            </a:endParaRPr>
          </a:p>
        </p:txBody>
      </p:sp>
      <p:cxnSp>
        <p:nvCxnSpPr>
          <p:cNvPr id="332" name="Google Shape;332;p42"/>
          <p:cNvCxnSpPr/>
          <p:nvPr/>
        </p:nvCxnSpPr>
        <p:spPr>
          <a:xfrm rot="10800000">
            <a:off x="3971425" y="4218725"/>
            <a:ext cx="751200" cy="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42"/>
          <p:cNvSpPr txBox="1"/>
          <p:nvPr/>
        </p:nvSpPr>
        <p:spPr>
          <a:xfrm>
            <a:off x="449350" y="884200"/>
            <a:ext cx="824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“Setup”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3"/>
          <p:cNvPicPr preferRelativeResize="0"/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2" y="0"/>
            <a:ext cx="9144000" cy="6252324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3"/>
          <p:cNvSpPr txBox="1"/>
          <p:nvPr>
            <p:ph type="title"/>
          </p:nvPr>
        </p:nvSpPr>
        <p:spPr>
          <a:xfrm>
            <a:off x="206150" y="-5274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machine.</a:t>
            </a:r>
            <a:r>
              <a:rPr lang="pt-BR">
                <a:solidFill>
                  <a:srgbClr val="741B47"/>
                </a:solidFill>
              </a:rPr>
              <a:t>Pin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340" name="Google Shape;340;p43"/>
          <p:cNvSpPr txBox="1"/>
          <p:nvPr>
            <p:ph idx="2" type="body"/>
          </p:nvPr>
        </p:nvSpPr>
        <p:spPr>
          <a:xfrm>
            <a:off x="4572000" y="227400"/>
            <a:ext cx="4686300" cy="46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741B47"/>
                </a:solidFill>
              </a:rPr>
              <a:t>from </a:t>
            </a:r>
            <a:r>
              <a:rPr lang="pt-BR">
                <a:solidFill>
                  <a:srgbClr val="222222"/>
                </a:solidFill>
              </a:rPr>
              <a:t>machine </a:t>
            </a:r>
            <a:r>
              <a:rPr b="1" lang="pt-BR">
                <a:solidFill>
                  <a:srgbClr val="741B47"/>
                </a:solidFill>
              </a:rPr>
              <a:t>import </a:t>
            </a:r>
            <a:r>
              <a:rPr lang="pt-BR">
                <a:solidFill>
                  <a:srgbClr val="222222"/>
                </a:solidFill>
              </a:rPr>
              <a:t>Pin 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LED1 = </a:t>
            </a:r>
            <a:r>
              <a:rPr b="1" lang="pt-BR">
                <a:solidFill>
                  <a:srgbClr val="4C1130"/>
                </a:solidFill>
              </a:rPr>
              <a:t>Pin</a:t>
            </a:r>
            <a:r>
              <a:rPr lang="pt-BR">
                <a:solidFill>
                  <a:srgbClr val="222222"/>
                </a:solidFill>
              </a:rPr>
              <a:t>( </a:t>
            </a:r>
            <a:r>
              <a:rPr i="1" lang="pt-BR">
                <a:solidFill>
                  <a:srgbClr val="222222"/>
                </a:solidFill>
              </a:rPr>
              <a:t>13</a:t>
            </a:r>
            <a:r>
              <a:rPr lang="pt-BR">
                <a:solidFill>
                  <a:srgbClr val="222222"/>
                </a:solidFill>
              </a:rPr>
              <a:t>, </a:t>
            </a:r>
            <a:r>
              <a:rPr b="1" lang="pt-BR" sz="1700">
                <a:solidFill>
                  <a:srgbClr val="741B47"/>
                </a:solidFill>
              </a:rPr>
              <a:t>Pin.OUT </a:t>
            </a:r>
            <a:r>
              <a:rPr lang="pt-BR">
                <a:solidFill>
                  <a:srgbClr val="222222"/>
                </a:solidFill>
              </a:rPr>
              <a:t>) 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LED1.high( ) 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LED1.low( )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LED1.toggle( )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LED1.value( 1 ou 0 )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222222"/>
                </a:solidFill>
              </a:rPr>
              <a:t>BUTTON1 = Pin( 20, </a:t>
            </a:r>
            <a:r>
              <a:rPr b="1" lang="pt-BR" sz="1700">
                <a:solidFill>
                  <a:srgbClr val="741B47"/>
                </a:solidFill>
              </a:rPr>
              <a:t>Pin.IN, </a:t>
            </a:r>
            <a:r>
              <a:rPr b="1" lang="pt-BR" sz="1700">
                <a:solidFill>
                  <a:srgbClr val="741B47"/>
                </a:solidFill>
              </a:rPr>
              <a:t>Pin.PULL_UP</a:t>
            </a:r>
            <a:r>
              <a:rPr lang="pt-BR" sz="1700">
                <a:solidFill>
                  <a:srgbClr val="222222"/>
                </a:solidFill>
              </a:rPr>
              <a:t> ) </a:t>
            </a:r>
            <a:endParaRPr sz="17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222222"/>
                </a:solidFill>
              </a:rPr>
              <a:t>BUTTON1.value() 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341" name="Google Shape;341;p43"/>
          <p:cNvSpPr txBox="1"/>
          <p:nvPr>
            <p:ph idx="1" type="subTitle"/>
          </p:nvPr>
        </p:nvSpPr>
        <p:spPr>
          <a:xfrm>
            <a:off x="275400" y="1356575"/>
            <a:ext cx="4045200" cy="29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As principais funções que o módulo Pin possui são:</a:t>
            </a:r>
            <a:endParaRPr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Char char="●"/>
            </a:pPr>
            <a:r>
              <a:rPr lang="pt-BR">
                <a:solidFill>
                  <a:srgbClr val="222222"/>
                </a:solidFill>
              </a:rPr>
              <a:t>Pin.high( ) </a:t>
            </a:r>
            <a:endParaRPr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Char char="●"/>
            </a:pPr>
            <a:r>
              <a:rPr lang="pt-BR">
                <a:solidFill>
                  <a:srgbClr val="222222"/>
                </a:solidFill>
              </a:rPr>
              <a:t>Pin.low( )</a:t>
            </a:r>
            <a:endParaRPr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Char char="●"/>
            </a:pPr>
            <a:r>
              <a:rPr lang="pt-BR">
                <a:solidFill>
                  <a:srgbClr val="222222"/>
                </a:solidFill>
              </a:rPr>
              <a:t>Pin.toggle( )</a:t>
            </a:r>
            <a:endParaRPr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Char char="●"/>
            </a:pPr>
            <a:r>
              <a:rPr lang="pt-BR">
                <a:solidFill>
                  <a:srgbClr val="222222"/>
                </a:solidFill>
              </a:rPr>
              <a:t>Pin.value( )</a:t>
            </a: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44"/>
          <p:cNvPicPr preferRelativeResize="0"/>
          <p:nvPr/>
        </p:nvPicPr>
        <p:blipFill rotWithShape="1">
          <a:blip r:embed="rId3">
            <a:alphaModFix/>
          </a:blip>
          <a:srcRect b="0" l="1720" r="-1719" t="47398"/>
          <a:stretch/>
        </p:blipFill>
        <p:spPr>
          <a:xfrm>
            <a:off x="449351" y="1376801"/>
            <a:ext cx="5242649" cy="353944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4"/>
          <p:cNvSpPr txBox="1"/>
          <p:nvPr/>
        </p:nvSpPr>
        <p:spPr>
          <a:xfrm>
            <a:off x="449350" y="884200"/>
            <a:ext cx="824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“Loop”</a:t>
            </a:r>
            <a:endParaRPr b="1" sz="2000"/>
          </a:p>
        </p:txBody>
      </p:sp>
      <p:sp>
        <p:nvSpPr>
          <p:cNvPr id="348" name="Google Shape;348;p44"/>
          <p:cNvSpPr txBox="1"/>
          <p:nvPr/>
        </p:nvSpPr>
        <p:spPr>
          <a:xfrm>
            <a:off x="449350" y="237700"/>
            <a:ext cx="824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Voltando ao exemplo 1</a:t>
            </a:r>
            <a:endParaRPr b="1" i="1"/>
          </a:p>
        </p:txBody>
      </p:sp>
      <p:cxnSp>
        <p:nvCxnSpPr>
          <p:cNvPr id="349" name="Google Shape;349;p44"/>
          <p:cNvCxnSpPr/>
          <p:nvPr/>
        </p:nvCxnSpPr>
        <p:spPr>
          <a:xfrm flipH="1">
            <a:off x="3281175" y="1399500"/>
            <a:ext cx="2345100" cy="181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44"/>
          <p:cNvSpPr txBox="1"/>
          <p:nvPr/>
        </p:nvSpPr>
        <p:spPr>
          <a:xfrm>
            <a:off x="5626275" y="1181100"/>
            <a:ext cx="27549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Lê o valor do botão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51" name="Google Shape;351;p44"/>
          <p:cNvCxnSpPr/>
          <p:nvPr/>
        </p:nvCxnSpPr>
        <p:spPr>
          <a:xfrm rot="10800000">
            <a:off x="2635425" y="2022400"/>
            <a:ext cx="1194300" cy="10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44"/>
          <p:cNvSpPr txBox="1"/>
          <p:nvPr/>
        </p:nvSpPr>
        <p:spPr>
          <a:xfrm>
            <a:off x="3829725" y="1827700"/>
            <a:ext cx="3496200" cy="61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De acordo com a condição, colocará o valor do pino em HIGH ou LOW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5"/>
          <p:cNvPicPr preferRelativeResize="0"/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2" y="0"/>
            <a:ext cx="9144000" cy="625232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5"/>
          <p:cNvSpPr txBox="1"/>
          <p:nvPr>
            <p:ph type="title"/>
          </p:nvPr>
        </p:nvSpPr>
        <p:spPr>
          <a:xfrm>
            <a:off x="311700" y="367650"/>
            <a:ext cx="4594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60">
                <a:solidFill>
                  <a:srgbClr val="741B47"/>
                </a:solidFill>
              </a:rPr>
              <a:t>from </a:t>
            </a:r>
            <a:r>
              <a:rPr lang="pt-BR" sz="2660"/>
              <a:t>time </a:t>
            </a:r>
            <a:r>
              <a:rPr b="1" lang="pt-BR" sz="2660">
                <a:solidFill>
                  <a:srgbClr val="741B47"/>
                </a:solidFill>
              </a:rPr>
              <a:t>import</a:t>
            </a:r>
            <a:endParaRPr b="1" sz="2660">
              <a:solidFill>
                <a:srgbClr val="741B47"/>
              </a:solidFill>
            </a:endParaRPr>
          </a:p>
        </p:txBody>
      </p:sp>
      <p:sp>
        <p:nvSpPr>
          <p:cNvPr id="359" name="Google Shape;359;p45"/>
          <p:cNvSpPr txBox="1"/>
          <p:nvPr>
            <p:ph idx="1" type="body"/>
          </p:nvPr>
        </p:nvSpPr>
        <p:spPr>
          <a:xfrm>
            <a:off x="1872775" y="1311300"/>
            <a:ext cx="6782100" cy="3179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22222"/>
                </a:solidFill>
              </a:rPr>
              <a:t>Outro módulo muito importante que usaremos com frequência é o módulo </a:t>
            </a:r>
            <a:r>
              <a:rPr b="1" lang="pt-BR" sz="1600">
                <a:solidFill>
                  <a:srgbClr val="222222"/>
                </a:solidFill>
              </a:rPr>
              <a:t>time. </a:t>
            </a:r>
            <a:endParaRPr sz="16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22222"/>
                </a:solidFill>
              </a:rPr>
              <a:t>O módulo </a:t>
            </a:r>
            <a:r>
              <a:rPr b="1" lang="pt-BR" sz="1600">
                <a:solidFill>
                  <a:srgbClr val="222222"/>
                </a:solidFill>
              </a:rPr>
              <a:t>time </a:t>
            </a:r>
            <a:r>
              <a:rPr lang="pt-BR" sz="1600">
                <a:solidFill>
                  <a:srgbClr val="222222"/>
                </a:solidFill>
              </a:rPr>
              <a:t>contém todas as funcionalidades de controle de fluxo do código, com funções importantes como: </a:t>
            </a:r>
            <a:endParaRPr sz="1600">
              <a:solidFill>
                <a:srgbClr val="22222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pt-BR" sz="1600">
                <a:solidFill>
                  <a:srgbClr val="222222"/>
                </a:solidFill>
              </a:rPr>
              <a:t>sleep, sleep_ms e sleep_us</a:t>
            </a:r>
            <a:endParaRPr sz="1600">
              <a:solidFill>
                <a:srgbClr val="22222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pt-BR" sz="1600">
                <a:solidFill>
                  <a:srgbClr val="222222"/>
                </a:solidFill>
              </a:rPr>
              <a:t>ticks_ms e ticks_us</a:t>
            </a:r>
            <a:endParaRPr sz="1600">
              <a:solidFill>
                <a:srgbClr val="22222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pt-BR" sz="1600">
                <a:solidFill>
                  <a:srgbClr val="222222"/>
                </a:solidFill>
              </a:rPr>
              <a:t>time ( se o RTC estiver habilitado)  </a:t>
            </a:r>
            <a:endParaRPr sz="1600">
              <a:solidFill>
                <a:srgbClr val="222222"/>
              </a:solidFill>
            </a:endParaRPr>
          </a:p>
        </p:txBody>
      </p:sp>
      <p:sp>
        <p:nvSpPr>
          <p:cNvPr id="360" name="Google Shape;360;p45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ver mais acesse: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https://docs.micropython.org/en/latest/library/machine.html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46"/>
          <p:cNvPicPr preferRelativeResize="0"/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2" y="0"/>
            <a:ext cx="9144000" cy="6252324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6"/>
          <p:cNvSpPr txBox="1"/>
          <p:nvPr>
            <p:ph type="title"/>
          </p:nvPr>
        </p:nvSpPr>
        <p:spPr>
          <a:xfrm>
            <a:off x="265500" y="2638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r>
              <a:rPr lang="pt-BR"/>
              <a:t>time.sleep</a:t>
            </a:r>
            <a:endParaRPr/>
          </a:p>
        </p:txBody>
      </p:sp>
      <p:sp>
        <p:nvSpPr>
          <p:cNvPr id="367" name="Google Shape;367;p46"/>
          <p:cNvSpPr txBox="1"/>
          <p:nvPr>
            <p:ph idx="2" type="body"/>
          </p:nvPr>
        </p:nvSpPr>
        <p:spPr>
          <a:xfrm>
            <a:off x="4919700" y="510450"/>
            <a:ext cx="4170300" cy="41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741B47"/>
                </a:solidFill>
              </a:rPr>
              <a:t>import </a:t>
            </a:r>
            <a:r>
              <a:rPr lang="pt-BR">
                <a:solidFill>
                  <a:srgbClr val="222222"/>
                </a:solidFill>
              </a:rPr>
              <a:t>time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time.sleep( 1 )  # delay( 1000 )   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ou podemos importar somente a função sleep de dentro de time da seguinte forma: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741B47"/>
                </a:solidFill>
              </a:rPr>
              <a:t>from </a:t>
            </a:r>
            <a:r>
              <a:rPr lang="pt-BR">
                <a:solidFill>
                  <a:srgbClr val="222222"/>
                </a:solidFill>
              </a:rPr>
              <a:t>time </a:t>
            </a:r>
            <a:r>
              <a:rPr b="1" lang="pt-BR">
                <a:solidFill>
                  <a:srgbClr val="741B47"/>
                </a:solidFill>
              </a:rPr>
              <a:t>import </a:t>
            </a:r>
            <a:r>
              <a:rPr lang="pt-BR">
                <a:solidFill>
                  <a:srgbClr val="222222"/>
                </a:solidFill>
              </a:rPr>
              <a:t>sleep 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222222"/>
                </a:solidFill>
              </a:rPr>
              <a:t>sleep( 1 ) 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368" name="Google Shape;368;p46"/>
          <p:cNvSpPr txBox="1"/>
          <p:nvPr>
            <p:ph idx="1" type="subTitle"/>
          </p:nvPr>
        </p:nvSpPr>
        <p:spPr>
          <a:xfrm>
            <a:off x="265500" y="2032925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sleep = delay * 1000</a:t>
            </a:r>
            <a:endParaRPr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Coloca o Rpi Pico em um estado inativo</a:t>
            </a:r>
            <a:endParaRPr>
              <a:solidFill>
                <a:srgbClr val="222222"/>
              </a:solidFill>
            </a:endParaRPr>
          </a:p>
        </p:txBody>
      </p:sp>
      <p:cxnSp>
        <p:nvCxnSpPr>
          <p:cNvPr id="369" name="Google Shape;369;p46"/>
          <p:cNvCxnSpPr/>
          <p:nvPr/>
        </p:nvCxnSpPr>
        <p:spPr>
          <a:xfrm flipH="1" rot="10800000">
            <a:off x="415425" y="4639025"/>
            <a:ext cx="3907200" cy="19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7"/>
          <p:cNvPicPr preferRelativeResize="0"/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2" y="0"/>
            <a:ext cx="9144000" cy="625232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7"/>
          <p:cNvSpPr txBox="1"/>
          <p:nvPr>
            <p:ph type="title"/>
          </p:nvPr>
        </p:nvSpPr>
        <p:spPr>
          <a:xfrm>
            <a:off x="265500" y="2638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r>
              <a:rPr lang="pt-BR"/>
              <a:t>time.sleep_ms</a:t>
            </a:r>
            <a:endParaRPr/>
          </a:p>
        </p:txBody>
      </p:sp>
      <p:sp>
        <p:nvSpPr>
          <p:cNvPr id="376" name="Google Shape;376;p47"/>
          <p:cNvSpPr txBox="1"/>
          <p:nvPr>
            <p:ph idx="2" type="body"/>
          </p:nvPr>
        </p:nvSpPr>
        <p:spPr>
          <a:xfrm>
            <a:off x="4919700" y="510450"/>
            <a:ext cx="4170300" cy="41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741B47"/>
                </a:solidFill>
              </a:rPr>
              <a:t>import </a:t>
            </a:r>
            <a:r>
              <a:rPr lang="pt-BR">
                <a:solidFill>
                  <a:srgbClr val="222222"/>
                </a:solidFill>
              </a:rPr>
              <a:t>time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time.sleep_ms( 1 )  # delay( 1 )   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741B47"/>
                </a:solidFill>
              </a:rPr>
              <a:t>from </a:t>
            </a:r>
            <a:r>
              <a:rPr lang="pt-BR">
                <a:solidFill>
                  <a:srgbClr val="222222"/>
                </a:solidFill>
              </a:rPr>
              <a:t>time </a:t>
            </a:r>
            <a:r>
              <a:rPr b="1" lang="pt-BR">
                <a:solidFill>
                  <a:srgbClr val="741B47"/>
                </a:solidFill>
              </a:rPr>
              <a:t>import </a:t>
            </a:r>
            <a:r>
              <a:rPr lang="pt-BR">
                <a:solidFill>
                  <a:srgbClr val="222222"/>
                </a:solidFill>
              </a:rPr>
              <a:t>sleep_ms  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sleep_ms( 1 )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 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222222"/>
                </a:solidFill>
              </a:rPr>
              <a:t>Também temos a função </a:t>
            </a:r>
            <a:r>
              <a:rPr i="1" lang="pt-BR">
                <a:solidFill>
                  <a:srgbClr val="222222"/>
                </a:solidFill>
              </a:rPr>
              <a:t>sleep_us, </a:t>
            </a:r>
            <a:r>
              <a:rPr lang="pt-BR">
                <a:solidFill>
                  <a:srgbClr val="222222"/>
                </a:solidFill>
              </a:rPr>
              <a:t>que nos</a:t>
            </a:r>
            <a:r>
              <a:rPr i="1" lang="pt-BR">
                <a:solidFill>
                  <a:srgbClr val="222222"/>
                </a:solidFill>
              </a:rPr>
              <a:t> </a:t>
            </a:r>
            <a:r>
              <a:rPr lang="pt-BR">
                <a:solidFill>
                  <a:srgbClr val="222222"/>
                </a:solidFill>
              </a:rPr>
              <a:t>dá um sleep em uS = 10e-6s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377" name="Google Shape;377;p47"/>
          <p:cNvSpPr txBox="1"/>
          <p:nvPr>
            <p:ph idx="1" type="subTitle"/>
          </p:nvPr>
        </p:nvSpPr>
        <p:spPr>
          <a:xfrm>
            <a:off x="265500" y="2032925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sleep_ms = delay</a:t>
            </a:r>
            <a:endParaRPr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Coloca o Rpi Pico em um estado inativo contando em milisegundos</a:t>
            </a:r>
            <a:endParaRPr>
              <a:solidFill>
                <a:srgbClr val="222222"/>
              </a:solidFill>
            </a:endParaRPr>
          </a:p>
        </p:txBody>
      </p:sp>
      <p:cxnSp>
        <p:nvCxnSpPr>
          <p:cNvPr id="378" name="Google Shape;378;p47"/>
          <p:cNvCxnSpPr/>
          <p:nvPr/>
        </p:nvCxnSpPr>
        <p:spPr>
          <a:xfrm flipH="1" rot="10800000">
            <a:off x="415425" y="4639025"/>
            <a:ext cx="3907200" cy="19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/>
          <p:nvPr>
            <p:ph type="ctrTitle"/>
          </p:nvPr>
        </p:nvSpPr>
        <p:spPr>
          <a:xfrm>
            <a:off x="262233" y="-1140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Simulação</a:t>
            </a:r>
            <a:endParaRPr/>
          </a:p>
        </p:txBody>
      </p:sp>
      <p:sp>
        <p:nvSpPr>
          <p:cNvPr id="384" name="Google Shape;384;p48"/>
          <p:cNvSpPr txBox="1"/>
          <p:nvPr/>
        </p:nvSpPr>
        <p:spPr>
          <a:xfrm>
            <a:off x="704975" y="4663625"/>
            <a:ext cx="69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https://wokwi.com/arduino/projects/316189532627141185</a:t>
            </a:r>
            <a:r>
              <a:rPr lang="pt-BR"/>
              <a:t> </a:t>
            </a:r>
            <a:endParaRPr/>
          </a:p>
        </p:txBody>
      </p:sp>
      <p:pic>
        <p:nvPicPr>
          <p:cNvPr id="385" name="Google Shape;38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975" y="797450"/>
            <a:ext cx="7635101" cy="3866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"/>
          <p:cNvSpPr txBox="1"/>
          <p:nvPr>
            <p:ph type="ctrTitle"/>
          </p:nvPr>
        </p:nvSpPr>
        <p:spPr>
          <a:xfrm>
            <a:off x="311696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2</a:t>
            </a:r>
            <a:endParaRPr/>
          </a:p>
        </p:txBody>
      </p:sp>
      <p:grpSp>
        <p:nvGrpSpPr>
          <p:cNvPr id="391" name="Google Shape;391;p49"/>
          <p:cNvGrpSpPr/>
          <p:nvPr/>
        </p:nvGrpSpPr>
        <p:grpSpPr>
          <a:xfrm>
            <a:off x="0" y="0"/>
            <a:ext cx="9143994" cy="5143500"/>
            <a:chOff x="0" y="0"/>
            <a:chExt cx="9143994" cy="5143500"/>
          </a:xfrm>
        </p:grpSpPr>
        <p:pic>
          <p:nvPicPr>
            <p:cNvPr id="392" name="Google Shape;392;p49"/>
            <p:cNvPicPr preferRelativeResize="0"/>
            <p:nvPr/>
          </p:nvPicPr>
          <p:blipFill rotWithShape="1">
            <a:blip r:embed="rId3">
              <a:alphaModFix/>
            </a:blip>
            <a:srcRect b="0" l="0" r="78823" t="0"/>
            <a:stretch/>
          </p:blipFill>
          <p:spPr>
            <a:xfrm>
              <a:off x="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49"/>
            <p:cNvPicPr preferRelativeResize="0"/>
            <p:nvPr/>
          </p:nvPicPr>
          <p:blipFill rotWithShape="1">
            <a:blip r:embed="rId3">
              <a:alphaModFix/>
            </a:blip>
            <a:srcRect b="0" l="78823" r="0" t="0"/>
            <a:stretch/>
          </p:blipFill>
          <p:spPr>
            <a:xfrm>
              <a:off x="720762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4" name="Google Shape;39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9638" y="2052600"/>
            <a:ext cx="3744724" cy="2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0"/>
          <p:cNvSpPr txBox="1"/>
          <p:nvPr/>
        </p:nvSpPr>
        <p:spPr>
          <a:xfrm>
            <a:off x="2051250" y="326775"/>
            <a:ext cx="5041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Detecção de movimentos usando um PIR</a:t>
            </a:r>
            <a:endParaRPr b="1"/>
          </a:p>
        </p:txBody>
      </p:sp>
      <p:sp>
        <p:nvSpPr>
          <p:cNvPr id="400" name="Google Shape;400;p50"/>
          <p:cNvSpPr txBox="1"/>
          <p:nvPr/>
        </p:nvSpPr>
        <p:spPr>
          <a:xfrm>
            <a:off x="4781813" y="2326875"/>
            <a:ext cx="13788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GND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SIGNAL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VCC</a:t>
            </a:r>
            <a:endParaRPr sz="1900">
              <a:solidFill>
                <a:schemeClr val="dk1"/>
              </a:solidFill>
            </a:endParaRPr>
          </a:p>
        </p:txBody>
      </p:sp>
      <p:grpSp>
        <p:nvGrpSpPr>
          <p:cNvPr id="401" name="Google Shape;401;p50"/>
          <p:cNvGrpSpPr/>
          <p:nvPr/>
        </p:nvGrpSpPr>
        <p:grpSpPr>
          <a:xfrm>
            <a:off x="0" y="0"/>
            <a:ext cx="9143997" cy="5143500"/>
            <a:chOff x="0" y="0"/>
            <a:chExt cx="9143997" cy="5143500"/>
          </a:xfrm>
        </p:grpSpPr>
        <p:pic>
          <p:nvPicPr>
            <p:cNvPr id="402" name="Google Shape;402;p50"/>
            <p:cNvPicPr preferRelativeResize="0"/>
            <p:nvPr/>
          </p:nvPicPr>
          <p:blipFill rotWithShape="1">
            <a:blip r:embed="rId3">
              <a:alphaModFix/>
            </a:blip>
            <a:srcRect b="0" l="11033" r="78823" t="0"/>
            <a:stretch/>
          </p:blipFill>
          <p:spPr>
            <a:xfrm>
              <a:off x="0" y="0"/>
              <a:ext cx="92747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Google Shape;403;p50"/>
            <p:cNvPicPr preferRelativeResize="0"/>
            <p:nvPr/>
          </p:nvPicPr>
          <p:blipFill rotWithShape="1">
            <a:blip r:embed="rId3">
              <a:alphaModFix/>
            </a:blip>
            <a:srcRect b="0" l="78824" r="8268" t="0"/>
            <a:stretch/>
          </p:blipFill>
          <p:spPr>
            <a:xfrm>
              <a:off x="7963773" y="0"/>
              <a:ext cx="1180224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4" name="Google Shape;404;p50"/>
          <p:cNvPicPr preferRelativeResize="0"/>
          <p:nvPr/>
        </p:nvPicPr>
        <p:blipFill rotWithShape="1">
          <a:blip r:embed="rId4">
            <a:alphaModFix/>
          </a:blip>
          <a:srcRect b="59589" l="44970" r="0" t="0"/>
          <a:stretch/>
        </p:blipFill>
        <p:spPr>
          <a:xfrm rot="-5400000">
            <a:off x="2630838" y="1787525"/>
            <a:ext cx="2503525" cy="1798426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0"/>
          <p:cNvSpPr txBox="1"/>
          <p:nvPr/>
        </p:nvSpPr>
        <p:spPr>
          <a:xfrm>
            <a:off x="3072000" y="13248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PIR (</a:t>
            </a:r>
            <a:r>
              <a:rPr i="1" lang="pt-BR" sz="2000">
                <a:solidFill>
                  <a:schemeClr val="dk1"/>
                </a:solidFill>
                <a:highlight>
                  <a:schemeClr val="lt1"/>
                </a:highlight>
              </a:rPr>
              <a:t>Passive</a:t>
            </a:r>
            <a:r>
              <a:rPr lang="pt-BR" sz="20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i="1" lang="pt-BR" sz="2000">
                <a:solidFill>
                  <a:schemeClr val="dk1"/>
                </a:solidFill>
                <a:highlight>
                  <a:schemeClr val="lt1"/>
                </a:highlight>
              </a:rPr>
              <a:t>InfraRed</a:t>
            </a:r>
            <a:r>
              <a:rPr lang="pt-BR" sz="200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06" name="Google Shape;406;p50"/>
          <p:cNvSpPr txBox="1"/>
          <p:nvPr/>
        </p:nvSpPr>
        <p:spPr>
          <a:xfrm>
            <a:off x="1716889" y="3697900"/>
            <a:ext cx="5710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Através da leitura dos pinos digitais, verificaremos se há presença ou não fazendo o uso de um PIR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1"/>
          <p:cNvSpPr txBox="1"/>
          <p:nvPr/>
        </p:nvSpPr>
        <p:spPr>
          <a:xfrm>
            <a:off x="449350" y="237700"/>
            <a:ext cx="824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Detecção de movimentos usando um PIR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412" name="Google Shape;412;p51"/>
          <p:cNvSpPr txBox="1"/>
          <p:nvPr/>
        </p:nvSpPr>
        <p:spPr>
          <a:xfrm>
            <a:off x="449350" y="694925"/>
            <a:ext cx="824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Código em Python usando Wokwi</a:t>
            </a:r>
            <a:endParaRPr b="1" sz="2000"/>
          </a:p>
        </p:txBody>
      </p:sp>
      <p:sp>
        <p:nvSpPr>
          <p:cNvPr id="413" name="Google Shape;413;p51"/>
          <p:cNvSpPr txBox="1"/>
          <p:nvPr/>
        </p:nvSpPr>
        <p:spPr>
          <a:xfrm>
            <a:off x="579500" y="1470800"/>
            <a:ext cx="824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“Setup”							</a:t>
            </a:r>
            <a:endParaRPr b="1" sz="2000"/>
          </a:p>
        </p:txBody>
      </p:sp>
      <p:pic>
        <p:nvPicPr>
          <p:cNvPr id="414" name="Google Shape;41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063" y="1470800"/>
            <a:ext cx="357187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65500" y="41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Blink </a:t>
            </a:r>
            <a:endParaRPr b="1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900" y="988100"/>
            <a:ext cx="5664193" cy="38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52"/>
          <p:cNvPicPr preferRelativeResize="0"/>
          <p:nvPr/>
        </p:nvPicPr>
        <p:blipFill rotWithShape="1">
          <a:blip r:embed="rId3">
            <a:alphaModFix/>
          </a:blip>
          <a:srcRect b="48717" l="0" r="0" t="0"/>
          <a:stretch/>
        </p:blipFill>
        <p:spPr>
          <a:xfrm>
            <a:off x="89050" y="1963400"/>
            <a:ext cx="4825017" cy="2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2"/>
          <p:cNvSpPr txBox="1"/>
          <p:nvPr/>
        </p:nvSpPr>
        <p:spPr>
          <a:xfrm>
            <a:off x="449350" y="237700"/>
            <a:ext cx="824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Detecção de movimentos usando um PIR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421" name="Google Shape;421;p52"/>
          <p:cNvSpPr txBox="1"/>
          <p:nvPr/>
        </p:nvSpPr>
        <p:spPr>
          <a:xfrm>
            <a:off x="449350" y="694925"/>
            <a:ext cx="824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Código em Python usando Wokwi</a:t>
            </a:r>
            <a:endParaRPr b="1" sz="2000"/>
          </a:p>
        </p:txBody>
      </p:sp>
      <p:sp>
        <p:nvSpPr>
          <p:cNvPr id="422" name="Google Shape;422;p52"/>
          <p:cNvSpPr txBox="1"/>
          <p:nvPr/>
        </p:nvSpPr>
        <p:spPr>
          <a:xfrm>
            <a:off x="579500" y="1470800"/>
            <a:ext cx="824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“Loop”</a:t>
            </a:r>
            <a:endParaRPr b="1" sz="2000"/>
          </a:p>
        </p:txBody>
      </p:sp>
      <p:pic>
        <p:nvPicPr>
          <p:cNvPr id="423" name="Google Shape;423;p52"/>
          <p:cNvPicPr preferRelativeResize="0"/>
          <p:nvPr/>
        </p:nvPicPr>
        <p:blipFill rotWithShape="1">
          <a:blip r:embed="rId3">
            <a:alphaModFix/>
          </a:blip>
          <a:srcRect b="0" l="0" r="0" t="52711"/>
          <a:stretch/>
        </p:blipFill>
        <p:spPr>
          <a:xfrm>
            <a:off x="4233625" y="1963400"/>
            <a:ext cx="4825025" cy="204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/>
        </p:nvSpPr>
        <p:spPr>
          <a:xfrm>
            <a:off x="449350" y="237700"/>
            <a:ext cx="824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SIMULAÇÃO</a:t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429" name="Google Shape;42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38" y="776625"/>
            <a:ext cx="7076724" cy="416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3"/>
          <p:cNvSpPr txBox="1"/>
          <p:nvPr/>
        </p:nvSpPr>
        <p:spPr>
          <a:xfrm>
            <a:off x="449350" y="4854900"/>
            <a:ext cx="60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https://wokwi.com/arduino/projects/316634157502431810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54"/>
          <p:cNvPicPr preferRelativeResize="0"/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2" y="0"/>
            <a:ext cx="9144000" cy="6252324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4"/>
          <p:cNvSpPr txBox="1"/>
          <p:nvPr>
            <p:ph type="title"/>
          </p:nvPr>
        </p:nvSpPr>
        <p:spPr>
          <a:xfrm>
            <a:off x="265500" y="2638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r>
              <a:rPr lang="pt-BR"/>
              <a:t>time.ticks_ms</a:t>
            </a:r>
            <a:endParaRPr/>
          </a:p>
        </p:txBody>
      </p:sp>
      <p:sp>
        <p:nvSpPr>
          <p:cNvPr id="437" name="Google Shape;437;p54"/>
          <p:cNvSpPr txBox="1"/>
          <p:nvPr>
            <p:ph idx="2" type="body"/>
          </p:nvPr>
        </p:nvSpPr>
        <p:spPr>
          <a:xfrm>
            <a:off x="4919700" y="510450"/>
            <a:ext cx="4170300" cy="41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741B47"/>
                </a:solidFill>
              </a:rPr>
              <a:t>import </a:t>
            </a:r>
            <a:r>
              <a:rPr lang="pt-BR">
                <a:solidFill>
                  <a:srgbClr val="222222"/>
                </a:solidFill>
              </a:rPr>
              <a:t>time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time.ticks_ms( )  # millis( )   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741B47"/>
                </a:solidFill>
              </a:rPr>
              <a:t>from </a:t>
            </a:r>
            <a:r>
              <a:rPr lang="pt-BR">
                <a:solidFill>
                  <a:srgbClr val="222222"/>
                </a:solidFill>
              </a:rPr>
              <a:t>time </a:t>
            </a:r>
            <a:r>
              <a:rPr b="1" lang="pt-BR">
                <a:solidFill>
                  <a:srgbClr val="741B47"/>
                </a:solidFill>
              </a:rPr>
              <a:t>import </a:t>
            </a:r>
            <a:r>
              <a:rPr lang="pt-BR">
                <a:solidFill>
                  <a:srgbClr val="222222"/>
                </a:solidFill>
              </a:rPr>
              <a:t>ticks_ms 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ticks_ms( )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 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222222"/>
                </a:solidFill>
              </a:rPr>
              <a:t>ticks_us pega a quantidade de ciclos em uS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438" name="Google Shape;438;p54"/>
          <p:cNvSpPr txBox="1"/>
          <p:nvPr>
            <p:ph idx="1" type="subTitle"/>
          </p:nvPr>
        </p:nvSpPr>
        <p:spPr>
          <a:xfrm>
            <a:off x="265500" y="2032925"/>
            <a:ext cx="4045200" cy="24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ticks_ms == millis</a:t>
            </a:r>
            <a:endParaRPr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Pega a quantidade de ciclos que o processador deu até um tempo definido em milissegundos</a:t>
            </a:r>
            <a:endParaRPr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1000 ticks == 1s</a:t>
            </a:r>
            <a:endParaRPr>
              <a:solidFill>
                <a:srgbClr val="222222"/>
              </a:solidFill>
            </a:endParaRPr>
          </a:p>
        </p:txBody>
      </p:sp>
      <p:cxnSp>
        <p:nvCxnSpPr>
          <p:cNvPr id="439" name="Google Shape;439;p54"/>
          <p:cNvCxnSpPr/>
          <p:nvPr/>
        </p:nvCxnSpPr>
        <p:spPr>
          <a:xfrm flipH="1" rot="10800000">
            <a:off x="415425" y="4639025"/>
            <a:ext cx="3907200" cy="19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5"/>
          <p:cNvSpPr txBox="1"/>
          <p:nvPr/>
        </p:nvSpPr>
        <p:spPr>
          <a:xfrm>
            <a:off x="449350" y="237700"/>
            <a:ext cx="824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Comparação de tempo com ticks_ms</a:t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445" name="Google Shape;44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50" y="1301250"/>
            <a:ext cx="6525601" cy="64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6" name="Google Shape;446;p55"/>
          <p:cNvCxnSpPr>
            <a:stCxn id="447" idx="0"/>
          </p:cNvCxnSpPr>
          <p:nvPr/>
        </p:nvCxnSpPr>
        <p:spPr>
          <a:xfrm rot="10800000">
            <a:off x="1237100" y="1871750"/>
            <a:ext cx="150600" cy="785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55"/>
          <p:cNvCxnSpPr>
            <a:stCxn id="449" idx="0"/>
          </p:cNvCxnSpPr>
          <p:nvPr/>
        </p:nvCxnSpPr>
        <p:spPr>
          <a:xfrm rot="10800000">
            <a:off x="3001525" y="1828650"/>
            <a:ext cx="887400" cy="1411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55"/>
          <p:cNvCxnSpPr>
            <a:stCxn id="451" idx="1"/>
          </p:cNvCxnSpPr>
          <p:nvPr/>
        </p:nvCxnSpPr>
        <p:spPr>
          <a:xfrm rot="10800000">
            <a:off x="4442925" y="1807425"/>
            <a:ext cx="756600" cy="327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7" name="Google Shape;447;p55"/>
          <p:cNvSpPr txBox="1"/>
          <p:nvPr/>
        </p:nvSpPr>
        <p:spPr>
          <a:xfrm>
            <a:off x="96800" y="2657150"/>
            <a:ext cx="25818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Pega o número de ticks atual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49" name="Google Shape;449;p55"/>
          <p:cNvSpPr txBox="1"/>
          <p:nvPr/>
        </p:nvSpPr>
        <p:spPr>
          <a:xfrm>
            <a:off x="2022475" y="3239850"/>
            <a:ext cx="37329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Pega o número de ticks da </a:t>
            </a:r>
            <a:r>
              <a:rPr lang="pt-BR">
                <a:solidFill>
                  <a:srgbClr val="FF0000"/>
                </a:solidFill>
              </a:rPr>
              <a:t>última</a:t>
            </a:r>
            <a:r>
              <a:rPr lang="pt-BR">
                <a:solidFill>
                  <a:srgbClr val="FF0000"/>
                </a:solidFill>
              </a:rPr>
              <a:t> medição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51" name="Google Shape;451;p55"/>
          <p:cNvSpPr txBox="1"/>
          <p:nvPr/>
        </p:nvSpPr>
        <p:spPr>
          <a:xfrm>
            <a:off x="5199525" y="1826925"/>
            <a:ext cx="2976300" cy="61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Compara a diferença com o tempo pré definido em 10s == 10000 ticks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6"/>
          <p:cNvSpPr txBox="1"/>
          <p:nvPr>
            <p:ph type="ctrTitle"/>
          </p:nvPr>
        </p:nvSpPr>
        <p:spPr>
          <a:xfrm>
            <a:off x="311696" y="-387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3</a:t>
            </a:r>
            <a:endParaRPr/>
          </a:p>
        </p:txBody>
      </p:sp>
      <p:grpSp>
        <p:nvGrpSpPr>
          <p:cNvPr id="457" name="Google Shape;457;p56"/>
          <p:cNvGrpSpPr/>
          <p:nvPr/>
        </p:nvGrpSpPr>
        <p:grpSpPr>
          <a:xfrm>
            <a:off x="0" y="0"/>
            <a:ext cx="9143994" cy="5143500"/>
            <a:chOff x="0" y="0"/>
            <a:chExt cx="9143994" cy="5143500"/>
          </a:xfrm>
        </p:grpSpPr>
        <p:pic>
          <p:nvPicPr>
            <p:cNvPr id="458" name="Google Shape;458;p56"/>
            <p:cNvPicPr preferRelativeResize="0"/>
            <p:nvPr/>
          </p:nvPicPr>
          <p:blipFill rotWithShape="1">
            <a:blip r:embed="rId3">
              <a:alphaModFix/>
            </a:blip>
            <a:srcRect b="0" l="0" r="78823" t="0"/>
            <a:stretch/>
          </p:blipFill>
          <p:spPr>
            <a:xfrm>
              <a:off x="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9" name="Google Shape;459;p56"/>
            <p:cNvPicPr preferRelativeResize="0"/>
            <p:nvPr/>
          </p:nvPicPr>
          <p:blipFill rotWithShape="1">
            <a:blip r:embed="rId3">
              <a:alphaModFix/>
            </a:blip>
            <a:srcRect b="0" l="78823" r="0" t="0"/>
            <a:stretch/>
          </p:blipFill>
          <p:spPr>
            <a:xfrm>
              <a:off x="720762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0" name="Google Shape;46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6150" y="1450500"/>
            <a:ext cx="3761675" cy="35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57"/>
          <p:cNvGrpSpPr/>
          <p:nvPr/>
        </p:nvGrpSpPr>
        <p:grpSpPr>
          <a:xfrm>
            <a:off x="0" y="0"/>
            <a:ext cx="9143994" cy="5143500"/>
            <a:chOff x="0" y="0"/>
            <a:chExt cx="9143994" cy="5143500"/>
          </a:xfrm>
        </p:grpSpPr>
        <p:pic>
          <p:nvPicPr>
            <p:cNvPr id="466" name="Google Shape;466;p57"/>
            <p:cNvPicPr preferRelativeResize="0"/>
            <p:nvPr/>
          </p:nvPicPr>
          <p:blipFill rotWithShape="1">
            <a:blip r:embed="rId3">
              <a:alphaModFix/>
            </a:blip>
            <a:srcRect b="0" l="0" r="78823" t="0"/>
            <a:stretch/>
          </p:blipFill>
          <p:spPr>
            <a:xfrm>
              <a:off x="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57"/>
            <p:cNvPicPr preferRelativeResize="0"/>
            <p:nvPr/>
          </p:nvPicPr>
          <p:blipFill rotWithShape="1">
            <a:blip r:embed="rId3">
              <a:alphaModFix/>
            </a:blip>
            <a:srcRect b="0" l="78823" r="0" t="0"/>
            <a:stretch/>
          </p:blipFill>
          <p:spPr>
            <a:xfrm>
              <a:off x="720762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8" name="Google Shape;468;p57"/>
          <p:cNvSpPr txBox="1"/>
          <p:nvPr/>
        </p:nvSpPr>
        <p:spPr>
          <a:xfrm>
            <a:off x="2051250" y="326775"/>
            <a:ext cx="5041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Leitura de um </a:t>
            </a:r>
            <a:r>
              <a:rPr b="1" lang="pt-BR" sz="3000">
                <a:solidFill>
                  <a:schemeClr val="dk1"/>
                </a:solidFill>
              </a:rPr>
              <a:t>potenciômetro</a:t>
            </a:r>
            <a:endParaRPr b="1"/>
          </a:p>
        </p:txBody>
      </p:sp>
      <p:sp>
        <p:nvSpPr>
          <p:cNvPr id="469" name="Google Shape;469;p57"/>
          <p:cNvSpPr txBox="1"/>
          <p:nvPr/>
        </p:nvSpPr>
        <p:spPr>
          <a:xfrm>
            <a:off x="3735700" y="2063075"/>
            <a:ext cx="333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Um </a:t>
            </a:r>
            <a:r>
              <a:rPr lang="pt-BR" sz="2000">
                <a:solidFill>
                  <a:schemeClr val="dk1"/>
                </a:solidFill>
              </a:rPr>
              <a:t>potenciômetro</a:t>
            </a:r>
            <a:r>
              <a:rPr lang="pt-BR" sz="2000">
                <a:solidFill>
                  <a:schemeClr val="dk1"/>
                </a:solidFill>
              </a:rPr>
              <a:t> é um divisor resistivo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70" name="Google Shape;470;p57"/>
          <p:cNvSpPr txBox="1"/>
          <p:nvPr/>
        </p:nvSpPr>
        <p:spPr>
          <a:xfrm>
            <a:off x="2051250" y="3365600"/>
            <a:ext cx="5041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</a:rPr>
              <a:t>Para fazermos a leitura analogica, precisamos usar os conversores Analógicos do Rpi Pico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471" name="Google Shape;471;p57"/>
          <p:cNvPicPr preferRelativeResize="0"/>
          <p:nvPr/>
        </p:nvPicPr>
        <p:blipFill rotWithShape="1">
          <a:blip r:embed="rId4">
            <a:alphaModFix/>
          </a:blip>
          <a:srcRect b="57115" l="52259" r="10903" t="7970"/>
          <a:stretch/>
        </p:blipFill>
        <p:spPr>
          <a:xfrm>
            <a:off x="2350050" y="1675075"/>
            <a:ext cx="1385650" cy="12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58"/>
          <p:cNvPicPr preferRelativeResize="0"/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2" y="0"/>
            <a:ext cx="9144000" cy="6252324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8"/>
          <p:cNvSpPr txBox="1"/>
          <p:nvPr>
            <p:ph type="title"/>
          </p:nvPr>
        </p:nvSpPr>
        <p:spPr>
          <a:xfrm>
            <a:off x="265500" y="2638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r>
              <a:rPr lang="pt-BR"/>
              <a:t>machine.ADC</a:t>
            </a:r>
            <a:endParaRPr/>
          </a:p>
        </p:txBody>
      </p:sp>
      <p:sp>
        <p:nvSpPr>
          <p:cNvPr id="478" name="Google Shape;478;p58"/>
          <p:cNvSpPr txBox="1"/>
          <p:nvPr>
            <p:ph idx="1" type="subTitle"/>
          </p:nvPr>
        </p:nvSpPr>
        <p:spPr>
          <a:xfrm>
            <a:off x="265500" y="33979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Semelhante ao analogWrite ou analogRead 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479" name="Google Shape;479;p58"/>
          <p:cNvSpPr txBox="1"/>
          <p:nvPr>
            <p:ph idx="2" type="body"/>
          </p:nvPr>
        </p:nvSpPr>
        <p:spPr>
          <a:xfrm>
            <a:off x="4919700" y="510450"/>
            <a:ext cx="4170300" cy="41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Assim como o Pin, podemos importar o módulo ADC de duas formas: 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741B47"/>
                </a:solidFill>
              </a:rPr>
              <a:t>import </a:t>
            </a:r>
            <a:r>
              <a:rPr lang="pt-BR">
                <a:solidFill>
                  <a:srgbClr val="222222"/>
                </a:solidFill>
              </a:rPr>
              <a:t>machine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temp = machine.ADC( </a:t>
            </a:r>
            <a:r>
              <a:rPr i="1" lang="pt-BR">
                <a:solidFill>
                  <a:srgbClr val="222222"/>
                </a:solidFill>
              </a:rPr>
              <a:t>Pin( )</a:t>
            </a:r>
            <a:r>
              <a:rPr lang="pt-BR">
                <a:solidFill>
                  <a:srgbClr val="222222"/>
                </a:solidFill>
              </a:rPr>
              <a:t> ) 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ou podemos importar somente a função ADC de dentro de machine da seguinte forma: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741B47"/>
                </a:solidFill>
              </a:rPr>
              <a:t>from </a:t>
            </a:r>
            <a:r>
              <a:rPr lang="pt-BR">
                <a:solidFill>
                  <a:srgbClr val="222222"/>
                </a:solidFill>
              </a:rPr>
              <a:t>machine </a:t>
            </a:r>
            <a:r>
              <a:rPr b="1" lang="pt-BR">
                <a:solidFill>
                  <a:srgbClr val="741B47"/>
                </a:solidFill>
              </a:rPr>
              <a:t>import </a:t>
            </a:r>
            <a:r>
              <a:rPr lang="pt-BR">
                <a:solidFill>
                  <a:srgbClr val="222222"/>
                </a:solidFill>
              </a:rPr>
              <a:t>ADC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222222"/>
                </a:solidFill>
              </a:rPr>
              <a:t>temp = ADC( </a:t>
            </a:r>
            <a:r>
              <a:rPr i="1" lang="pt-BR">
                <a:solidFill>
                  <a:srgbClr val="222222"/>
                </a:solidFill>
              </a:rPr>
              <a:t>Pin()</a:t>
            </a:r>
            <a:r>
              <a:rPr i="1" lang="pt-BR">
                <a:solidFill>
                  <a:srgbClr val="222222"/>
                </a:solidFill>
              </a:rPr>
              <a:t> </a:t>
            </a:r>
            <a:r>
              <a:rPr lang="pt-BR">
                <a:solidFill>
                  <a:srgbClr val="222222"/>
                </a:solidFill>
              </a:rPr>
              <a:t>) 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480" name="Google Shape;480;p58"/>
          <p:cNvSpPr txBox="1"/>
          <p:nvPr>
            <p:ph idx="1" type="subTitle"/>
          </p:nvPr>
        </p:nvSpPr>
        <p:spPr>
          <a:xfrm>
            <a:off x="265500" y="203292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ADC é a função que irá controlar os pinos analógicos do Rpi Pico</a:t>
            </a:r>
            <a:endParaRPr>
              <a:solidFill>
                <a:srgbClr val="222222"/>
              </a:solidFill>
            </a:endParaRPr>
          </a:p>
        </p:txBody>
      </p:sp>
      <p:cxnSp>
        <p:nvCxnSpPr>
          <p:cNvPr id="481" name="Google Shape;481;p58"/>
          <p:cNvCxnSpPr/>
          <p:nvPr/>
        </p:nvCxnSpPr>
        <p:spPr>
          <a:xfrm flipH="1" rot="10800000">
            <a:off x="415425" y="4639025"/>
            <a:ext cx="3907200" cy="19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59"/>
          <p:cNvPicPr preferRelativeResize="0"/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2" y="0"/>
            <a:ext cx="9144000" cy="6252324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59"/>
          <p:cNvSpPr txBox="1"/>
          <p:nvPr>
            <p:ph type="title"/>
          </p:nvPr>
        </p:nvSpPr>
        <p:spPr>
          <a:xfrm>
            <a:off x="206150" y="-5274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machine.</a:t>
            </a:r>
            <a:r>
              <a:rPr lang="pt-BR">
                <a:solidFill>
                  <a:srgbClr val="741B47"/>
                </a:solidFill>
              </a:rPr>
              <a:t>ADC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488" name="Google Shape;488;p59"/>
          <p:cNvSpPr txBox="1"/>
          <p:nvPr>
            <p:ph idx="2" type="body"/>
          </p:nvPr>
        </p:nvSpPr>
        <p:spPr>
          <a:xfrm>
            <a:off x="4572000" y="227400"/>
            <a:ext cx="4686300" cy="46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741B47"/>
                </a:solidFill>
              </a:rPr>
              <a:t>from </a:t>
            </a:r>
            <a:r>
              <a:rPr lang="pt-BR">
                <a:solidFill>
                  <a:srgbClr val="222222"/>
                </a:solidFill>
              </a:rPr>
              <a:t>machine </a:t>
            </a:r>
            <a:r>
              <a:rPr b="1" lang="pt-BR">
                <a:solidFill>
                  <a:srgbClr val="741B47"/>
                </a:solidFill>
              </a:rPr>
              <a:t>import </a:t>
            </a:r>
            <a:r>
              <a:rPr lang="pt-BR">
                <a:solidFill>
                  <a:srgbClr val="222222"/>
                </a:solidFill>
              </a:rPr>
              <a:t>Pin, ADC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POT = </a:t>
            </a:r>
            <a:r>
              <a:rPr b="1" lang="pt-BR">
                <a:solidFill>
                  <a:srgbClr val="4C1130"/>
                </a:solidFill>
              </a:rPr>
              <a:t>ADC</a:t>
            </a:r>
            <a:r>
              <a:rPr lang="pt-BR">
                <a:solidFill>
                  <a:srgbClr val="222222"/>
                </a:solidFill>
              </a:rPr>
              <a:t>( Pin(</a:t>
            </a:r>
            <a:r>
              <a:rPr i="1" lang="pt-BR">
                <a:solidFill>
                  <a:srgbClr val="222222"/>
                </a:solidFill>
              </a:rPr>
              <a:t>13</a:t>
            </a:r>
            <a:r>
              <a:rPr lang="pt-BR">
                <a:solidFill>
                  <a:srgbClr val="222222"/>
                </a:solidFill>
              </a:rPr>
              <a:t>, </a:t>
            </a:r>
            <a:r>
              <a:rPr i="1" lang="pt-BR">
                <a:solidFill>
                  <a:srgbClr val="222222"/>
                </a:solidFill>
              </a:rPr>
              <a:t>MODO</a:t>
            </a:r>
            <a:r>
              <a:rPr lang="pt-BR">
                <a:solidFill>
                  <a:srgbClr val="222222"/>
                </a:solidFill>
              </a:rPr>
              <a:t>)</a:t>
            </a:r>
            <a:r>
              <a:rPr i="1" lang="pt-BR">
                <a:solidFill>
                  <a:srgbClr val="222222"/>
                </a:solidFill>
              </a:rPr>
              <a:t> </a:t>
            </a:r>
            <a:r>
              <a:rPr lang="pt-BR">
                <a:solidFill>
                  <a:srgbClr val="222222"/>
                </a:solidFill>
              </a:rPr>
              <a:t>) 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Para leituras analogicas de 10bits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POT.read( )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Para leituras analogicas de 16bits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222222"/>
                </a:solidFill>
              </a:rPr>
              <a:t>POT.read_u16( )</a:t>
            </a:r>
            <a:r>
              <a:rPr lang="pt-BR">
                <a:solidFill>
                  <a:srgbClr val="222222"/>
                </a:solidFill>
              </a:rPr>
              <a:t>  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489" name="Google Shape;489;p59"/>
          <p:cNvSpPr txBox="1"/>
          <p:nvPr>
            <p:ph idx="1" type="subTitle"/>
          </p:nvPr>
        </p:nvSpPr>
        <p:spPr>
          <a:xfrm>
            <a:off x="275400" y="1356563"/>
            <a:ext cx="40452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A função ADC será usada para leituras de 10bits ou 12bits de resolução</a:t>
            </a: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60"/>
          <p:cNvPicPr preferRelativeResize="0"/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2" y="0"/>
            <a:ext cx="9144000" cy="6252324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60"/>
          <p:cNvSpPr txBox="1"/>
          <p:nvPr>
            <p:ph type="title"/>
          </p:nvPr>
        </p:nvSpPr>
        <p:spPr>
          <a:xfrm>
            <a:off x="206150" y="-5274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machine.</a:t>
            </a:r>
            <a:r>
              <a:rPr lang="pt-BR">
                <a:solidFill>
                  <a:srgbClr val="741B47"/>
                </a:solidFill>
              </a:rPr>
              <a:t>ADC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496" name="Google Shape;496;p60"/>
          <p:cNvSpPr txBox="1"/>
          <p:nvPr>
            <p:ph idx="2" type="body"/>
          </p:nvPr>
        </p:nvSpPr>
        <p:spPr>
          <a:xfrm>
            <a:off x="4572000" y="227400"/>
            <a:ext cx="4686300" cy="46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741B47"/>
                </a:solidFill>
              </a:rPr>
              <a:t>from </a:t>
            </a:r>
            <a:r>
              <a:rPr lang="pt-BR">
                <a:solidFill>
                  <a:srgbClr val="222222"/>
                </a:solidFill>
              </a:rPr>
              <a:t>machine </a:t>
            </a:r>
            <a:r>
              <a:rPr b="1" lang="pt-BR">
                <a:solidFill>
                  <a:srgbClr val="741B47"/>
                </a:solidFill>
              </a:rPr>
              <a:t>import </a:t>
            </a:r>
            <a:r>
              <a:rPr lang="pt-BR">
                <a:solidFill>
                  <a:srgbClr val="222222"/>
                </a:solidFill>
              </a:rPr>
              <a:t>Pin, ADC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PIN_26 = </a:t>
            </a:r>
            <a:r>
              <a:rPr b="1" lang="pt-BR">
                <a:solidFill>
                  <a:srgbClr val="4C1130"/>
                </a:solidFill>
              </a:rPr>
              <a:t>ADC</a:t>
            </a:r>
            <a:r>
              <a:rPr lang="pt-BR">
                <a:solidFill>
                  <a:srgbClr val="222222"/>
                </a:solidFill>
              </a:rPr>
              <a:t>( 0 ) 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PIN_27 = </a:t>
            </a:r>
            <a:r>
              <a:rPr b="1" lang="pt-BR">
                <a:solidFill>
                  <a:srgbClr val="4C1130"/>
                </a:solidFill>
              </a:rPr>
              <a:t>ADC</a:t>
            </a:r>
            <a:r>
              <a:rPr lang="pt-BR">
                <a:solidFill>
                  <a:srgbClr val="222222"/>
                </a:solidFill>
              </a:rPr>
              <a:t>( 1 )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PIN_28 = </a:t>
            </a:r>
            <a:r>
              <a:rPr b="1" lang="pt-BR">
                <a:solidFill>
                  <a:srgbClr val="4C1130"/>
                </a:solidFill>
              </a:rPr>
              <a:t>ADC</a:t>
            </a:r>
            <a:r>
              <a:rPr lang="pt-BR">
                <a:solidFill>
                  <a:srgbClr val="222222"/>
                </a:solidFill>
              </a:rPr>
              <a:t>( 2 )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Pino de leitura da temperatura interna do RP2040: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222222"/>
                </a:solidFill>
              </a:rPr>
              <a:t>TEMP = </a:t>
            </a:r>
            <a:r>
              <a:rPr b="1" lang="pt-BR">
                <a:solidFill>
                  <a:srgbClr val="4C1130"/>
                </a:solidFill>
              </a:rPr>
              <a:t>ADC</a:t>
            </a:r>
            <a:r>
              <a:rPr lang="pt-BR">
                <a:solidFill>
                  <a:srgbClr val="222222"/>
                </a:solidFill>
              </a:rPr>
              <a:t>( 4 )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497" name="Google Shape;497;p60"/>
          <p:cNvSpPr txBox="1"/>
          <p:nvPr>
            <p:ph idx="1" type="subTitle"/>
          </p:nvPr>
        </p:nvSpPr>
        <p:spPr>
          <a:xfrm>
            <a:off x="275400" y="1356563"/>
            <a:ext cx="40452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</a:rPr>
              <a:t>Outra forma de iniciar um pino ADC pode ser usando as definições padrões dos pinos</a:t>
            </a: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1"/>
          <p:cNvSpPr txBox="1"/>
          <p:nvPr/>
        </p:nvSpPr>
        <p:spPr>
          <a:xfrm>
            <a:off x="449350" y="237700"/>
            <a:ext cx="824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Leitura de um potenciômetro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503" name="Google Shape;503;p61"/>
          <p:cNvSpPr txBox="1"/>
          <p:nvPr/>
        </p:nvSpPr>
        <p:spPr>
          <a:xfrm>
            <a:off x="449350" y="694925"/>
            <a:ext cx="824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Código em Python usando Wokwi</a:t>
            </a:r>
            <a:endParaRPr b="1" sz="2000"/>
          </a:p>
        </p:txBody>
      </p:sp>
      <p:sp>
        <p:nvSpPr>
          <p:cNvPr id="504" name="Google Shape;504;p61"/>
          <p:cNvSpPr txBox="1"/>
          <p:nvPr/>
        </p:nvSpPr>
        <p:spPr>
          <a:xfrm>
            <a:off x="579500" y="1470800"/>
            <a:ext cx="824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“Setup”							</a:t>
            </a:r>
            <a:endParaRPr b="1" sz="2000"/>
          </a:p>
        </p:txBody>
      </p:sp>
      <p:pic>
        <p:nvPicPr>
          <p:cNvPr id="505" name="Google Shape;505;p61"/>
          <p:cNvPicPr preferRelativeResize="0"/>
          <p:nvPr/>
        </p:nvPicPr>
        <p:blipFill rotWithShape="1">
          <a:blip r:embed="rId3">
            <a:alphaModFix/>
          </a:blip>
          <a:srcRect b="0" l="0" r="0" t="1603"/>
          <a:stretch/>
        </p:blipFill>
        <p:spPr>
          <a:xfrm>
            <a:off x="1905900" y="1516825"/>
            <a:ext cx="5592400" cy="28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65500" y="41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Blink - Código comentado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6942" t="0"/>
          <a:stretch/>
        </p:blipFill>
        <p:spPr>
          <a:xfrm>
            <a:off x="365488" y="988100"/>
            <a:ext cx="8217375" cy="35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2"/>
          <p:cNvSpPr txBox="1"/>
          <p:nvPr/>
        </p:nvSpPr>
        <p:spPr>
          <a:xfrm>
            <a:off x="449350" y="237700"/>
            <a:ext cx="824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Detecção de movimentos usando um PIR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511" name="Google Shape;511;p62"/>
          <p:cNvSpPr txBox="1"/>
          <p:nvPr/>
        </p:nvSpPr>
        <p:spPr>
          <a:xfrm>
            <a:off x="449350" y="694925"/>
            <a:ext cx="824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Código em Python usando Wokwi</a:t>
            </a:r>
            <a:endParaRPr b="1" sz="2000"/>
          </a:p>
        </p:txBody>
      </p:sp>
      <p:sp>
        <p:nvSpPr>
          <p:cNvPr id="512" name="Google Shape;512;p62"/>
          <p:cNvSpPr txBox="1"/>
          <p:nvPr/>
        </p:nvSpPr>
        <p:spPr>
          <a:xfrm>
            <a:off x="579500" y="1470800"/>
            <a:ext cx="824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“Loop”</a:t>
            </a:r>
            <a:endParaRPr b="1" sz="2000"/>
          </a:p>
        </p:txBody>
      </p:sp>
      <p:pic>
        <p:nvPicPr>
          <p:cNvPr id="513" name="Google Shape;513;p62"/>
          <p:cNvPicPr preferRelativeResize="0"/>
          <p:nvPr/>
        </p:nvPicPr>
        <p:blipFill rotWithShape="1">
          <a:blip r:embed="rId3">
            <a:alphaModFix/>
          </a:blip>
          <a:srcRect b="54031" l="0" r="0" t="0"/>
          <a:stretch/>
        </p:blipFill>
        <p:spPr>
          <a:xfrm>
            <a:off x="579500" y="1920350"/>
            <a:ext cx="3549450" cy="21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62"/>
          <p:cNvPicPr preferRelativeResize="0"/>
          <p:nvPr/>
        </p:nvPicPr>
        <p:blipFill rotWithShape="1">
          <a:blip r:embed="rId4">
            <a:alphaModFix/>
          </a:blip>
          <a:srcRect b="0" l="0" r="0" t="45391"/>
          <a:stretch/>
        </p:blipFill>
        <p:spPr>
          <a:xfrm>
            <a:off x="4572000" y="1871925"/>
            <a:ext cx="3119350" cy="22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3"/>
          <p:cNvSpPr txBox="1"/>
          <p:nvPr/>
        </p:nvSpPr>
        <p:spPr>
          <a:xfrm>
            <a:off x="449350" y="237700"/>
            <a:ext cx="824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SIMULAÇÃO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520" name="Google Shape;520;p63"/>
          <p:cNvSpPr txBox="1"/>
          <p:nvPr/>
        </p:nvSpPr>
        <p:spPr>
          <a:xfrm>
            <a:off x="449350" y="4854900"/>
            <a:ext cx="60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https://wokwi.com/arduino/projects/316638975661965890</a:t>
            </a:r>
            <a:r>
              <a:rPr lang="pt-BR"/>
              <a:t> </a:t>
            </a:r>
            <a:endParaRPr/>
          </a:p>
        </p:txBody>
      </p:sp>
      <p:pic>
        <p:nvPicPr>
          <p:cNvPr id="521" name="Google Shape;52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6450" y="792575"/>
            <a:ext cx="6271104" cy="411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64"/>
          <p:cNvGrpSpPr/>
          <p:nvPr/>
        </p:nvGrpSpPr>
        <p:grpSpPr>
          <a:xfrm>
            <a:off x="0" y="0"/>
            <a:ext cx="9143994" cy="5143500"/>
            <a:chOff x="0" y="0"/>
            <a:chExt cx="9143994" cy="5143500"/>
          </a:xfrm>
        </p:grpSpPr>
        <p:pic>
          <p:nvPicPr>
            <p:cNvPr id="527" name="Google Shape;527;p64"/>
            <p:cNvPicPr preferRelativeResize="0"/>
            <p:nvPr/>
          </p:nvPicPr>
          <p:blipFill rotWithShape="1">
            <a:blip r:embed="rId3">
              <a:alphaModFix/>
            </a:blip>
            <a:srcRect b="0" l="0" r="78823" t="0"/>
            <a:stretch/>
          </p:blipFill>
          <p:spPr>
            <a:xfrm>
              <a:off x="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8" name="Google Shape;528;p64"/>
            <p:cNvPicPr preferRelativeResize="0"/>
            <p:nvPr/>
          </p:nvPicPr>
          <p:blipFill rotWithShape="1">
            <a:blip r:embed="rId3">
              <a:alphaModFix/>
            </a:blip>
            <a:srcRect b="0" l="78823" r="0" t="0"/>
            <a:stretch/>
          </p:blipFill>
          <p:spPr>
            <a:xfrm>
              <a:off x="720762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9" name="Google Shape;529;p64"/>
          <p:cNvSpPr txBox="1"/>
          <p:nvPr/>
        </p:nvSpPr>
        <p:spPr>
          <a:xfrm>
            <a:off x="2142175" y="516675"/>
            <a:ext cx="504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Aprendemos hoje:</a:t>
            </a:r>
            <a:endParaRPr b="1"/>
          </a:p>
        </p:txBody>
      </p:sp>
      <p:sp>
        <p:nvSpPr>
          <p:cNvPr id="530" name="Google Shape;530;p64"/>
          <p:cNvSpPr txBox="1"/>
          <p:nvPr/>
        </p:nvSpPr>
        <p:spPr>
          <a:xfrm>
            <a:off x="2168125" y="1123500"/>
            <a:ext cx="51135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Como importar os módulos em python 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pt-BR" sz="2300">
                <a:solidFill>
                  <a:srgbClr val="741B47"/>
                </a:solidFill>
              </a:rPr>
              <a:t>from </a:t>
            </a:r>
            <a:r>
              <a:rPr lang="pt-BR" sz="2300">
                <a:solidFill>
                  <a:schemeClr val="dk1"/>
                </a:solidFill>
              </a:rPr>
              <a:t>machine </a:t>
            </a:r>
            <a:r>
              <a:rPr lang="pt-BR" sz="2300">
                <a:solidFill>
                  <a:srgbClr val="741B47"/>
                </a:solidFill>
              </a:rPr>
              <a:t>import </a:t>
            </a:r>
            <a:r>
              <a:rPr lang="pt-BR" sz="2300">
                <a:solidFill>
                  <a:schemeClr val="dk1"/>
                </a:solidFill>
              </a:rPr>
              <a:t>Pin, ADC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pt-BR" sz="2300">
                <a:solidFill>
                  <a:srgbClr val="741B47"/>
                </a:solidFill>
              </a:rPr>
              <a:t>import </a:t>
            </a:r>
            <a:r>
              <a:rPr lang="pt-BR" sz="2300">
                <a:solidFill>
                  <a:schemeClr val="dk1"/>
                </a:solidFill>
              </a:rPr>
              <a:t>time  </a:t>
            </a:r>
            <a:endParaRPr sz="2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Como usar leitura e escrita digital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pt-BR" sz="2300">
                <a:solidFill>
                  <a:schemeClr val="dk1"/>
                </a:solidFill>
              </a:rPr>
              <a:t>pin.</a:t>
            </a:r>
            <a:r>
              <a:rPr lang="pt-BR" sz="2300">
                <a:solidFill>
                  <a:srgbClr val="0000FF"/>
                </a:solidFill>
              </a:rPr>
              <a:t>value</a:t>
            </a:r>
            <a:endParaRPr sz="2300">
              <a:solidFill>
                <a:srgbClr val="0000FF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pt-BR" sz="2300">
                <a:solidFill>
                  <a:schemeClr val="dk1"/>
                </a:solidFill>
              </a:rPr>
              <a:t>pin.</a:t>
            </a:r>
            <a:r>
              <a:rPr lang="pt-BR" sz="2300">
                <a:solidFill>
                  <a:srgbClr val="0000FF"/>
                </a:solidFill>
              </a:rPr>
              <a:t>high</a:t>
            </a:r>
            <a:r>
              <a:rPr lang="pt-BR" sz="2300">
                <a:solidFill>
                  <a:schemeClr val="dk1"/>
                </a:solidFill>
              </a:rPr>
              <a:t> 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pt-BR" sz="2300">
                <a:solidFill>
                  <a:schemeClr val="dk1"/>
                </a:solidFill>
              </a:rPr>
              <a:t>pin.</a:t>
            </a:r>
            <a:r>
              <a:rPr lang="pt-BR" sz="2300">
                <a:solidFill>
                  <a:srgbClr val="0000FF"/>
                </a:solidFill>
              </a:rPr>
              <a:t>low</a:t>
            </a:r>
            <a:endParaRPr sz="2300">
              <a:solidFill>
                <a:srgbClr val="0000FF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pt-BR" sz="2300">
                <a:solidFill>
                  <a:schemeClr val="dk1"/>
                </a:solidFill>
              </a:rPr>
              <a:t>pin.</a:t>
            </a:r>
            <a:r>
              <a:rPr lang="pt-BR" sz="2300">
                <a:solidFill>
                  <a:srgbClr val="0000FF"/>
                </a:solidFill>
              </a:rPr>
              <a:t>toggle</a:t>
            </a:r>
            <a:r>
              <a:rPr lang="pt-BR" sz="2300">
                <a:solidFill>
                  <a:schemeClr val="dk1"/>
                </a:solidFill>
              </a:rPr>
              <a:t> 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65"/>
          <p:cNvGrpSpPr/>
          <p:nvPr/>
        </p:nvGrpSpPr>
        <p:grpSpPr>
          <a:xfrm>
            <a:off x="0" y="0"/>
            <a:ext cx="9143994" cy="5143500"/>
            <a:chOff x="0" y="0"/>
            <a:chExt cx="9143994" cy="5143500"/>
          </a:xfrm>
        </p:grpSpPr>
        <p:pic>
          <p:nvPicPr>
            <p:cNvPr id="536" name="Google Shape;536;p65"/>
            <p:cNvPicPr preferRelativeResize="0"/>
            <p:nvPr/>
          </p:nvPicPr>
          <p:blipFill rotWithShape="1">
            <a:blip r:embed="rId3">
              <a:alphaModFix/>
            </a:blip>
            <a:srcRect b="0" l="0" r="78823" t="0"/>
            <a:stretch/>
          </p:blipFill>
          <p:spPr>
            <a:xfrm>
              <a:off x="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7" name="Google Shape;537;p65"/>
            <p:cNvPicPr preferRelativeResize="0"/>
            <p:nvPr/>
          </p:nvPicPr>
          <p:blipFill rotWithShape="1">
            <a:blip r:embed="rId3">
              <a:alphaModFix/>
            </a:blip>
            <a:srcRect b="0" l="78823" r="0" t="0"/>
            <a:stretch/>
          </p:blipFill>
          <p:spPr>
            <a:xfrm>
              <a:off x="720762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8" name="Google Shape;538;p65"/>
          <p:cNvSpPr txBox="1"/>
          <p:nvPr/>
        </p:nvSpPr>
        <p:spPr>
          <a:xfrm>
            <a:off x="2142175" y="516675"/>
            <a:ext cx="504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Aprendemos hoje:</a:t>
            </a:r>
            <a:endParaRPr b="1"/>
          </a:p>
        </p:txBody>
      </p:sp>
      <p:sp>
        <p:nvSpPr>
          <p:cNvPr id="539" name="Google Shape;539;p65"/>
          <p:cNvSpPr txBox="1"/>
          <p:nvPr/>
        </p:nvSpPr>
        <p:spPr>
          <a:xfrm>
            <a:off x="2168125" y="1123500"/>
            <a:ext cx="49896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Como usar delays e comparar intervalos de tempo 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300"/>
              <a:buChar char="○"/>
            </a:pPr>
            <a:r>
              <a:rPr lang="pt-BR" sz="2300">
                <a:solidFill>
                  <a:srgbClr val="741B47"/>
                </a:solidFill>
              </a:rPr>
              <a:t>sleep</a:t>
            </a:r>
            <a:endParaRPr sz="2300">
              <a:solidFill>
                <a:srgbClr val="741B47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300"/>
              <a:buChar char="○"/>
            </a:pPr>
            <a:r>
              <a:rPr lang="pt-BR" sz="2300">
                <a:solidFill>
                  <a:srgbClr val="741B47"/>
                </a:solidFill>
              </a:rPr>
              <a:t>sleep_ms </a:t>
            </a:r>
            <a:endParaRPr sz="2300">
              <a:solidFill>
                <a:srgbClr val="741B47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300"/>
              <a:buChar char="○"/>
            </a:pPr>
            <a:r>
              <a:rPr lang="pt-BR" sz="2300">
                <a:solidFill>
                  <a:srgbClr val="741B47"/>
                </a:solidFill>
              </a:rPr>
              <a:t>ticks_ms </a:t>
            </a:r>
            <a:endParaRPr sz="2300">
              <a:solidFill>
                <a:srgbClr val="741B47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Como fazer leituras analógicas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pt-BR" sz="2300">
                <a:solidFill>
                  <a:schemeClr val="dk1"/>
                </a:solidFill>
              </a:rPr>
              <a:t>adc.</a:t>
            </a:r>
            <a:r>
              <a:rPr lang="pt-BR" sz="2300">
                <a:solidFill>
                  <a:srgbClr val="0000FF"/>
                </a:solidFill>
              </a:rPr>
              <a:t>read</a:t>
            </a:r>
            <a:endParaRPr sz="2300">
              <a:solidFill>
                <a:srgbClr val="0000FF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pt-BR" sz="2300">
                <a:solidFill>
                  <a:schemeClr val="dk1"/>
                </a:solidFill>
              </a:rPr>
              <a:t>adc.</a:t>
            </a:r>
            <a:r>
              <a:rPr lang="pt-BR" sz="2300">
                <a:solidFill>
                  <a:srgbClr val="0000FF"/>
                </a:solidFill>
              </a:rPr>
              <a:t>read_u16</a:t>
            </a:r>
            <a:r>
              <a:rPr lang="pt-BR" sz="2300">
                <a:solidFill>
                  <a:schemeClr val="dk1"/>
                </a:solidFill>
              </a:rPr>
              <a:t> 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66"/>
          <p:cNvGrpSpPr/>
          <p:nvPr/>
        </p:nvGrpSpPr>
        <p:grpSpPr>
          <a:xfrm>
            <a:off x="0" y="0"/>
            <a:ext cx="9143994" cy="5143500"/>
            <a:chOff x="0" y="0"/>
            <a:chExt cx="9143994" cy="5143500"/>
          </a:xfrm>
        </p:grpSpPr>
        <p:pic>
          <p:nvPicPr>
            <p:cNvPr id="545" name="Google Shape;545;p66"/>
            <p:cNvPicPr preferRelativeResize="0"/>
            <p:nvPr/>
          </p:nvPicPr>
          <p:blipFill rotWithShape="1">
            <a:blip r:embed="rId3">
              <a:alphaModFix/>
            </a:blip>
            <a:srcRect b="0" l="0" r="78823" t="0"/>
            <a:stretch/>
          </p:blipFill>
          <p:spPr>
            <a:xfrm>
              <a:off x="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6" name="Google Shape;546;p66"/>
            <p:cNvPicPr preferRelativeResize="0"/>
            <p:nvPr/>
          </p:nvPicPr>
          <p:blipFill rotWithShape="1">
            <a:blip r:embed="rId3">
              <a:alphaModFix/>
            </a:blip>
            <a:srcRect b="0" l="78823" r="0" t="0"/>
            <a:stretch/>
          </p:blipFill>
          <p:spPr>
            <a:xfrm>
              <a:off x="720762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7" name="Google Shape;547;p66"/>
          <p:cNvSpPr txBox="1"/>
          <p:nvPr/>
        </p:nvSpPr>
        <p:spPr>
          <a:xfrm>
            <a:off x="2142175" y="516675"/>
            <a:ext cx="504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Tópicos próxima aula</a:t>
            </a:r>
            <a:endParaRPr b="1"/>
          </a:p>
        </p:txBody>
      </p:sp>
      <p:sp>
        <p:nvSpPr>
          <p:cNvPr id="548" name="Google Shape;548;p66"/>
          <p:cNvSpPr txBox="1"/>
          <p:nvPr/>
        </p:nvSpPr>
        <p:spPr>
          <a:xfrm>
            <a:off x="2168125" y="1123500"/>
            <a:ext cx="4989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Usando o </a:t>
            </a:r>
            <a:r>
              <a:rPr i="1" lang="pt-BR" sz="2300">
                <a:solidFill>
                  <a:schemeClr val="dk1"/>
                </a:solidFill>
              </a:rPr>
              <a:t>Wokwi </a:t>
            </a:r>
            <a:r>
              <a:rPr lang="pt-BR" sz="2300">
                <a:solidFill>
                  <a:schemeClr val="dk1"/>
                </a:solidFill>
              </a:rPr>
              <a:t>para simular circuitos ( .json ) 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Uso do PWM para: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pt-BR" sz="2300">
                <a:solidFill>
                  <a:schemeClr val="dk1"/>
                </a:solidFill>
              </a:rPr>
              <a:t>Fade 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pt-BR" sz="2300">
                <a:solidFill>
                  <a:schemeClr val="dk1"/>
                </a:solidFill>
              </a:rPr>
              <a:t>Servo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pt-BR" sz="2300">
                <a:solidFill>
                  <a:schemeClr val="dk1"/>
                </a:solidFill>
              </a:rPr>
              <a:t>Buzzer </a:t>
            </a:r>
            <a:endParaRPr sz="2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Uso do ESP com </a:t>
            </a:r>
            <a:r>
              <a:rPr i="1" lang="pt-BR" sz="2300">
                <a:solidFill>
                  <a:schemeClr val="dk1"/>
                </a:solidFill>
              </a:rPr>
              <a:t>Micropython</a:t>
            </a:r>
            <a:endParaRPr i="1"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Um pouco de </a:t>
            </a:r>
            <a:r>
              <a:rPr i="1" lang="pt-BR" sz="2300">
                <a:solidFill>
                  <a:schemeClr val="dk1"/>
                </a:solidFill>
              </a:rPr>
              <a:t>Fritzing </a:t>
            </a:r>
            <a:endParaRPr i="1" sz="2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67"/>
          <p:cNvGrpSpPr/>
          <p:nvPr/>
        </p:nvGrpSpPr>
        <p:grpSpPr>
          <a:xfrm>
            <a:off x="0" y="0"/>
            <a:ext cx="9143994" cy="5143500"/>
            <a:chOff x="0" y="0"/>
            <a:chExt cx="9143994" cy="5143500"/>
          </a:xfrm>
        </p:grpSpPr>
        <p:pic>
          <p:nvPicPr>
            <p:cNvPr id="554" name="Google Shape;554;p67"/>
            <p:cNvPicPr preferRelativeResize="0"/>
            <p:nvPr/>
          </p:nvPicPr>
          <p:blipFill rotWithShape="1">
            <a:blip r:embed="rId3">
              <a:alphaModFix/>
            </a:blip>
            <a:srcRect b="0" l="0" r="78823" t="0"/>
            <a:stretch/>
          </p:blipFill>
          <p:spPr>
            <a:xfrm>
              <a:off x="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5" name="Google Shape;555;p67"/>
            <p:cNvPicPr preferRelativeResize="0"/>
            <p:nvPr/>
          </p:nvPicPr>
          <p:blipFill rotWithShape="1">
            <a:blip r:embed="rId3">
              <a:alphaModFix/>
            </a:blip>
            <a:srcRect b="0" l="78823" r="0" t="0"/>
            <a:stretch/>
          </p:blipFill>
          <p:spPr>
            <a:xfrm>
              <a:off x="720762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6" name="Google Shape;556;p67"/>
          <p:cNvSpPr txBox="1"/>
          <p:nvPr/>
        </p:nvSpPr>
        <p:spPr>
          <a:xfrm>
            <a:off x="2142175" y="516675"/>
            <a:ext cx="504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Sobre Python</a:t>
            </a:r>
            <a:endParaRPr b="1"/>
          </a:p>
        </p:txBody>
      </p:sp>
      <p:sp>
        <p:nvSpPr>
          <p:cNvPr id="557" name="Google Shape;557;p67"/>
          <p:cNvSpPr txBox="1"/>
          <p:nvPr/>
        </p:nvSpPr>
        <p:spPr>
          <a:xfrm>
            <a:off x="2168125" y="1123500"/>
            <a:ext cx="49896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A linguagem de programação usada para programar o RP2040 é o </a:t>
            </a:r>
            <a:r>
              <a:rPr i="1" lang="pt-BR" sz="2300">
                <a:solidFill>
                  <a:schemeClr val="dk1"/>
                </a:solidFill>
              </a:rPr>
              <a:t>Micropython</a:t>
            </a:r>
            <a:r>
              <a:rPr lang="pt-BR" sz="2300">
                <a:solidFill>
                  <a:schemeClr val="dk1"/>
                </a:solidFill>
              </a:rPr>
              <a:t>, uma variação de python assim como o </a:t>
            </a:r>
            <a:r>
              <a:rPr i="1" lang="pt-BR" sz="2300">
                <a:solidFill>
                  <a:schemeClr val="dk1"/>
                </a:solidFill>
              </a:rPr>
              <a:t>Wire </a:t>
            </a:r>
            <a:r>
              <a:rPr lang="pt-BR" sz="2300">
                <a:solidFill>
                  <a:schemeClr val="dk1"/>
                </a:solidFill>
              </a:rPr>
              <a:t>é uma variação do C++ usada para Arduino. 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Caso tenham interesse em aprender mais, podem me contatar, ficarei muito feliz em ajuda-los com a linguagem.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68"/>
          <p:cNvGrpSpPr/>
          <p:nvPr/>
        </p:nvGrpSpPr>
        <p:grpSpPr>
          <a:xfrm>
            <a:off x="0" y="0"/>
            <a:ext cx="9143994" cy="5143500"/>
            <a:chOff x="0" y="0"/>
            <a:chExt cx="9143994" cy="5143500"/>
          </a:xfrm>
        </p:grpSpPr>
        <p:pic>
          <p:nvPicPr>
            <p:cNvPr id="563" name="Google Shape;563;p68"/>
            <p:cNvPicPr preferRelativeResize="0"/>
            <p:nvPr/>
          </p:nvPicPr>
          <p:blipFill rotWithShape="1">
            <a:blip r:embed="rId3">
              <a:alphaModFix/>
            </a:blip>
            <a:srcRect b="0" l="0" r="78823" t="0"/>
            <a:stretch/>
          </p:blipFill>
          <p:spPr>
            <a:xfrm>
              <a:off x="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4" name="Google Shape;564;p68"/>
            <p:cNvPicPr preferRelativeResize="0"/>
            <p:nvPr/>
          </p:nvPicPr>
          <p:blipFill rotWithShape="1">
            <a:blip r:embed="rId3">
              <a:alphaModFix/>
            </a:blip>
            <a:srcRect b="0" l="78823" r="0" t="0"/>
            <a:stretch/>
          </p:blipFill>
          <p:spPr>
            <a:xfrm>
              <a:off x="7207620" y="0"/>
              <a:ext cx="1936374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5" name="Google Shape;565;p68"/>
          <p:cNvSpPr txBox="1"/>
          <p:nvPr/>
        </p:nvSpPr>
        <p:spPr>
          <a:xfrm>
            <a:off x="2142175" y="516675"/>
            <a:ext cx="504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Contato</a:t>
            </a:r>
            <a:endParaRPr b="1"/>
          </a:p>
        </p:txBody>
      </p:sp>
      <p:sp>
        <p:nvSpPr>
          <p:cNvPr id="566" name="Google Shape;566;p68"/>
          <p:cNvSpPr txBox="1"/>
          <p:nvPr/>
        </p:nvSpPr>
        <p:spPr>
          <a:xfrm>
            <a:off x="2168125" y="1123500"/>
            <a:ext cx="4989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e-mail: </a:t>
            </a:r>
            <a:r>
              <a:rPr lang="pt-BR" sz="2300" u="sng">
                <a:solidFill>
                  <a:schemeClr val="hlink"/>
                </a:solidFill>
                <a:hlinkClick r:id="rId4"/>
              </a:rPr>
              <a:t>bruno.sampaio@acad.ufsm.br</a:t>
            </a:r>
            <a:r>
              <a:rPr lang="pt-BR" sz="2300">
                <a:solidFill>
                  <a:schemeClr val="dk1"/>
                </a:solidFill>
              </a:rPr>
              <a:t> 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65500" y="41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Blink - Código comentado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00" y="988100"/>
            <a:ext cx="7158011" cy="38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65500" y="41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Blink usando C com o Wokwi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99" y="988100"/>
            <a:ext cx="7805975" cy="36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365500" y="4619525"/>
            <a:ext cx="7011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chemeClr val="hlink"/>
                </a:solidFill>
                <a:hlinkClick r:id="rId4"/>
              </a:rPr>
              <a:t>https://wokwi.com/arduino/projects/314804913657872960</a:t>
            </a:r>
            <a:r>
              <a:rPr lang="pt-BR" sz="1700"/>
              <a:t> 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7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Blink usando python 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57582"/>
          <a:stretch/>
        </p:blipFill>
        <p:spPr>
          <a:xfrm>
            <a:off x="4243400" y="1533525"/>
            <a:ext cx="4836750" cy="18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81375" y="4609750"/>
            <a:ext cx="592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chemeClr val="hlink"/>
                </a:solidFill>
                <a:hlinkClick r:id="rId4"/>
              </a:rPr>
              <a:t>https://wokwi.com/arduino/projects/315444727700783680</a:t>
            </a:r>
            <a:r>
              <a:rPr lang="pt-BR" sz="1700"/>
              <a:t> </a:t>
            </a:r>
            <a:endParaRPr sz="1700"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43635" l="0" r="26686" t="898"/>
          <a:stretch/>
        </p:blipFill>
        <p:spPr>
          <a:xfrm>
            <a:off x="311700" y="1582800"/>
            <a:ext cx="3545925" cy="24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type="title"/>
          </p:nvPr>
        </p:nvSpPr>
        <p:spPr>
          <a:xfrm>
            <a:off x="460625" y="111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20"/>
              <a:t>“</a:t>
            </a:r>
            <a:r>
              <a:rPr lang="pt-BR" sz="2020"/>
              <a:t>Setup”								“Loop”</a:t>
            </a:r>
            <a:endParaRPr sz="20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65500" y="41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Blink usando Python com Wokwi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365500" y="4421700"/>
            <a:ext cx="7011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chemeClr val="hlink"/>
                </a:solidFill>
                <a:hlinkClick r:id="rId3"/>
              </a:rPr>
              <a:t>https://wokwi.com/arduino/projects/315444727700783680</a:t>
            </a:r>
            <a:r>
              <a:rPr lang="pt-BR" sz="1700"/>
              <a:t> </a:t>
            </a:r>
            <a:endParaRPr sz="1700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500" y="988100"/>
            <a:ext cx="8273076" cy="343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D9D9D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FF00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