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PT Sans Narrow"/>
      <p:regular r:id="rId21"/>
      <p:bold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TSansNarrow-bold.fntdata"/><Relationship Id="rId21" Type="http://schemas.openxmlformats.org/officeDocument/2006/relationships/font" Target="fonts/PTSansNarrow-regular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8b877dd43_1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8b877dd43_1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GOULART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8b877dd43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8b877dd43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SAMPAIO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8b877dd43_4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8b877dd43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8b877dd43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c8b877dd43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PAULISTA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c8b877dd43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c8b877dd43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PAULISTA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8b877dd43_1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c8b877dd43_1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GOULART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8b877dd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8b877dd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SAMPAIO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8b877dd43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8b877dd43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SAMPAIO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8b877dd43_3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8b877dd43_3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SAMPAIO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8b877dd43_1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8b877dd43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8b877dd43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8b877dd43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SAMPAIO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8b877dd43_1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8b877dd43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Sampaio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8b877dd43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8b877dd43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PAULISTA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c8b877dd43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c8b877dd43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GOULART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iOsnaaente/SistemasOperacionais_TempoReal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1.png"/><Relationship Id="rId5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 Semestral - SOTR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Bruno Sampaio</a:t>
            </a:r>
            <a:br>
              <a:rPr lang="pt-BR"/>
            </a:br>
            <a:r>
              <a:rPr lang="pt-BR"/>
              <a:t>Eduardo Goulart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Vitor Fernandes</a:t>
            </a:r>
            <a:endParaRPr/>
          </a:p>
        </p:txBody>
      </p:sp>
      <p:pic>
        <p:nvPicPr>
          <p:cNvPr id="68" name="Google Shape;68;p13"/>
          <p:cNvPicPr preferRelativeResize="0"/>
          <p:nvPr/>
        </p:nvPicPr>
        <p:blipFill rotWithShape="1">
          <a:blip r:embed="rId3">
            <a:alphaModFix/>
          </a:blip>
          <a:srcRect b="8720" l="0" r="61538" t="-8720"/>
          <a:stretch/>
        </p:blipFill>
        <p:spPr>
          <a:xfrm>
            <a:off x="8397525" y="4138300"/>
            <a:ext cx="714375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850" y="141250"/>
            <a:ext cx="2838450" cy="319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8425" y="200925"/>
            <a:ext cx="5434850" cy="215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0375" y="2352750"/>
            <a:ext cx="2648431" cy="24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2"/>
          <p:cNvPicPr preferRelativeResize="0"/>
          <p:nvPr/>
        </p:nvPicPr>
        <p:blipFill rotWithShape="1">
          <a:blip r:embed="rId6">
            <a:alphaModFix/>
          </a:blip>
          <a:srcRect b="8720" l="0" r="61538" t="-8720"/>
          <a:stretch/>
        </p:blipFill>
        <p:spPr>
          <a:xfrm>
            <a:off x="8397525" y="4138300"/>
            <a:ext cx="714375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Desenvolvimento</a:t>
            </a:r>
            <a:endParaRPr/>
          </a:p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Todos os códigos serão disponibilizados no GitHub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https://github.com/iOsnaaente/SistemasOperacionais_TempoReal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3"/>
          <p:cNvPicPr preferRelativeResize="0"/>
          <p:nvPr/>
        </p:nvPicPr>
        <p:blipFill rotWithShape="1">
          <a:blip r:embed="rId4">
            <a:alphaModFix/>
          </a:blip>
          <a:srcRect b="8720" l="0" r="61538" t="-8720"/>
          <a:stretch/>
        </p:blipFill>
        <p:spPr>
          <a:xfrm>
            <a:off x="8397525" y="4138300"/>
            <a:ext cx="714375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20351" y="2157525"/>
            <a:ext cx="2503275" cy="248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ctrTitle"/>
          </p:nvPr>
        </p:nvSpPr>
        <p:spPr>
          <a:xfrm>
            <a:off x="1003650" y="2060539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151" name="Google Shape;151;p24"/>
          <p:cNvSpPr/>
          <p:nvPr/>
        </p:nvSpPr>
        <p:spPr>
          <a:xfrm>
            <a:off x="1519375" y="3023675"/>
            <a:ext cx="749100" cy="346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4"/>
          <p:cNvSpPr/>
          <p:nvPr/>
        </p:nvSpPr>
        <p:spPr>
          <a:xfrm>
            <a:off x="6927100" y="3023675"/>
            <a:ext cx="749100" cy="346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4"/>
          <p:cNvPicPr preferRelativeResize="0"/>
          <p:nvPr/>
        </p:nvPicPr>
        <p:blipFill rotWithShape="1">
          <a:blip r:embed="rId3">
            <a:alphaModFix/>
          </a:blip>
          <a:srcRect b="8720" l="0" r="61538" t="-8720"/>
          <a:stretch/>
        </p:blipFill>
        <p:spPr>
          <a:xfrm>
            <a:off x="8397525" y="4138300"/>
            <a:ext cx="714375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da Primeira Medição</a:t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311700" y="11524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18 medições de cada (sensor e atuador)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Dados obtidos no Wireshark</a:t>
            </a:r>
            <a:endParaRPr/>
          </a:p>
        </p:txBody>
      </p:sp>
      <p:pic>
        <p:nvPicPr>
          <p:cNvPr id="160" name="Google Shape;160;p25"/>
          <p:cNvPicPr preferRelativeResize="0"/>
          <p:nvPr/>
        </p:nvPicPr>
        <p:blipFill rotWithShape="1">
          <a:blip r:embed="rId3">
            <a:alphaModFix/>
          </a:blip>
          <a:srcRect b="0" l="-550" r="549" t="0"/>
          <a:stretch/>
        </p:blipFill>
        <p:spPr>
          <a:xfrm>
            <a:off x="104762" y="1885150"/>
            <a:ext cx="8727526" cy="2253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5"/>
          <p:cNvPicPr preferRelativeResize="0"/>
          <p:nvPr/>
        </p:nvPicPr>
        <p:blipFill rotWithShape="1">
          <a:blip r:embed="rId4">
            <a:alphaModFix/>
          </a:blip>
          <a:srcRect b="8720" l="0" r="61538" t="-8720"/>
          <a:stretch/>
        </p:blipFill>
        <p:spPr>
          <a:xfrm>
            <a:off x="8397525" y="4138300"/>
            <a:ext cx="714375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75050" y="445013"/>
            <a:ext cx="857250" cy="10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da Primeira Medição</a:t>
            </a:r>
            <a:endParaRPr/>
          </a:p>
        </p:txBody>
      </p:sp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311700" y="105615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Os dados do Wireshark foram manipulados e se obteve a tabela abaixo.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Foram feitas as seguintes manipulações: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Obtenção do Tempo sensor (Ts) e do Atuador (Ta);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Obtenção do ΔTempo (Ta - Ts);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Obtenção do </a:t>
            </a:r>
            <a:r>
              <a:rPr lang="pt-BR"/>
              <a:t>ΔTempo máximo;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Obtenção do ΔTempo mínimo.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  </a:t>
            </a:r>
            <a:endParaRPr/>
          </a:p>
        </p:txBody>
      </p:sp>
      <p:pic>
        <p:nvPicPr>
          <p:cNvPr id="169" name="Google Shape;169;p26"/>
          <p:cNvPicPr preferRelativeResize="0"/>
          <p:nvPr/>
        </p:nvPicPr>
        <p:blipFill rotWithShape="1">
          <a:blip r:embed="rId3">
            <a:alphaModFix/>
          </a:blip>
          <a:srcRect b="8720" l="0" r="61538" t="-8720"/>
          <a:stretch/>
        </p:blipFill>
        <p:spPr>
          <a:xfrm>
            <a:off x="8429625" y="4202475"/>
            <a:ext cx="714375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6"/>
          <p:cNvPicPr preferRelativeResize="0"/>
          <p:nvPr/>
        </p:nvPicPr>
        <p:blipFill rotWithShape="1">
          <a:blip r:embed="rId4">
            <a:alphaModFix/>
          </a:blip>
          <a:srcRect b="4523" l="2200" r="0" t="5548"/>
          <a:stretch/>
        </p:blipFill>
        <p:spPr>
          <a:xfrm>
            <a:off x="6371375" y="1438050"/>
            <a:ext cx="2645500" cy="292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Resultados da Segunda Medição</a:t>
            </a:r>
            <a:endParaRPr/>
          </a:p>
        </p:txBody>
      </p:sp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  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83</a:t>
            </a:r>
            <a:r>
              <a:rPr lang="pt-BR"/>
              <a:t> medições de cada (sensor e atuador)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Tempo de resposta sensor/atuador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Mais lento: 790,883 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Mais rápido: 3,065 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Médio: 219,377 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Tempo médio de requisição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Sensor: 538,951 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Atuador: 538,342 ms</a:t>
            </a:r>
            <a:endParaRPr/>
          </a:p>
        </p:txBody>
      </p:sp>
      <p:pic>
        <p:nvPicPr>
          <p:cNvPr id="178" name="Google Shape;178;p27"/>
          <p:cNvPicPr preferRelativeResize="0"/>
          <p:nvPr/>
        </p:nvPicPr>
        <p:blipFill rotWithShape="1">
          <a:blip r:embed="rId3">
            <a:alphaModFix/>
          </a:blip>
          <a:srcRect b="8720" l="0" r="61538" t="-8720"/>
          <a:stretch/>
        </p:blipFill>
        <p:spPr>
          <a:xfrm>
            <a:off x="8397525" y="4138300"/>
            <a:ext cx="714375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40275" y="445013"/>
            <a:ext cx="857250" cy="10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Sumário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Introdução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Desenvolvimento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Código Sensor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Controlador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Código Atuador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Resultados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 rotWithShape="1">
          <a:blip r:embed="rId3">
            <a:alphaModFix/>
          </a:blip>
          <a:srcRect b="8720" l="0" r="61538" t="-8720"/>
          <a:stretch/>
        </p:blipFill>
        <p:spPr>
          <a:xfrm>
            <a:off x="8397525" y="4138300"/>
            <a:ext cx="714375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3513" y="1266325"/>
            <a:ext cx="5438775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-BR">
                <a:solidFill>
                  <a:srgbClr val="000000"/>
                </a:solidFill>
              </a:rPr>
              <a:t>O objetivo desse projeto é criar um sistema genérico e de propósitos didáticos para fazermos a monitoração/controle tempo real com </a:t>
            </a:r>
            <a:r>
              <a:rPr lang="pt-BR">
                <a:solidFill>
                  <a:srgbClr val="000000"/>
                </a:solidFill>
              </a:rPr>
              <a:t>auxílio</a:t>
            </a:r>
            <a:r>
              <a:rPr lang="pt-BR">
                <a:solidFill>
                  <a:srgbClr val="000000"/>
                </a:solidFill>
              </a:rPr>
              <a:t> computacional do sistema e a partir dele, fazer uma análise temporal de resposta do sistema e discutir acerca dos resultados obtidos nele</a:t>
            </a:r>
            <a:endParaRPr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3" name="Google Shape;83;p15"/>
          <p:cNvPicPr preferRelativeResize="0"/>
          <p:nvPr/>
        </p:nvPicPr>
        <p:blipFill rotWithShape="1">
          <a:blip r:embed="rId3">
            <a:alphaModFix/>
          </a:blip>
          <a:srcRect b="8720" l="0" r="61538" t="-8720"/>
          <a:stretch/>
        </p:blipFill>
        <p:spPr>
          <a:xfrm>
            <a:off x="8397525" y="4138300"/>
            <a:ext cx="714375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6"/>
          <p:cNvPicPr preferRelativeResize="0"/>
          <p:nvPr/>
        </p:nvPicPr>
        <p:blipFill rotWithShape="1">
          <a:blip r:embed="rId3">
            <a:alphaModFix/>
          </a:blip>
          <a:srcRect b="8720" l="0" r="61538" t="-8720"/>
          <a:stretch/>
        </p:blipFill>
        <p:spPr>
          <a:xfrm>
            <a:off x="8397525" y="4138300"/>
            <a:ext cx="714375" cy="8286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</a:t>
            </a: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5175" y="1058925"/>
            <a:ext cx="5930074" cy="3859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ctrTitle"/>
          </p:nvPr>
        </p:nvSpPr>
        <p:spPr>
          <a:xfrm>
            <a:off x="1003650" y="2060539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Desenvolvimento</a:t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1519375" y="3023675"/>
            <a:ext cx="749100" cy="346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6927100" y="3023675"/>
            <a:ext cx="749100" cy="346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 rotWithShape="1">
          <a:blip r:embed="rId3">
            <a:alphaModFix/>
          </a:blip>
          <a:srcRect b="8720" l="0" r="61538" t="-8720"/>
          <a:stretch/>
        </p:blipFill>
        <p:spPr>
          <a:xfrm>
            <a:off x="8397525" y="4138300"/>
            <a:ext cx="714375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Código</a:t>
            </a:r>
            <a:r>
              <a:rPr lang="pt-BR"/>
              <a:t> Sensor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Esquemático do Código sensor</a:t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22776"/>
            <a:ext cx="8520600" cy="1497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 rotWithShape="1">
          <a:blip r:embed="rId4">
            <a:alphaModFix/>
          </a:blip>
          <a:srcRect b="8720" l="0" r="61538" t="-8720"/>
          <a:stretch/>
        </p:blipFill>
        <p:spPr>
          <a:xfrm>
            <a:off x="8397525" y="4138300"/>
            <a:ext cx="714375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88" y="1095375"/>
            <a:ext cx="3762375" cy="295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7913" y="590550"/>
            <a:ext cx="2809875" cy="39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 rotWithShape="1">
          <a:blip r:embed="rId5">
            <a:alphaModFix/>
          </a:blip>
          <a:srcRect b="8720" l="0" r="61538" t="-8720"/>
          <a:stretch/>
        </p:blipFill>
        <p:spPr>
          <a:xfrm>
            <a:off x="8397525" y="4138300"/>
            <a:ext cx="714375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Controlador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Esquemático Controlador</a:t>
            </a:r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 rotWithShape="1">
          <a:blip r:embed="rId3">
            <a:alphaModFix/>
          </a:blip>
          <a:srcRect b="8720" l="0" r="61538" t="-8720"/>
          <a:stretch/>
        </p:blipFill>
        <p:spPr>
          <a:xfrm>
            <a:off x="8397525" y="4138300"/>
            <a:ext cx="714375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950" y="1743513"/>
            <a:ext cx="8982075" cy="26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Código Atuador</a:t>
            </a:r>
            <a:endParaRPr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Esquemático</a:t>
            </a:r>
            <a:r>
              <a:rPr lang="pt-BR"/>
              <a:t> código atuador</a:t>
            </a:r>
            <a:endParaRPr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45050"/>
            <a:ext cx="9144000" cy="1774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 rotWithShape="1">
          <a:blip r:embed="rId4">
            <a:alphaModFix/>
          </a:blip>
          <a:srcRect b="8720" l="0" r="61538" t="-8720"/>
          <a:stretch/>
        </p:blipFill>
        <p:spPr>
          <a:xfrm>
            <a:off x="8397525" y="4138300"/>
            <a:ext cx="714375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