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90" r:id="rId2"/>
    <p:sldId id="470" r:id="rId3"/>
    <p:sldId id="411" r:id="rId4"/>
    <p:sldId id="465" r:id="rId5"/>
    <p:sldId id="376" r:id="rId6"/>
    <p:sldId id="468" r:id="rId7"/>
    <p:sldId id="469" r:id="rId8"/>
    <p:sldId id="466" r:id="rId9"/>
    <p:sldId id="454" r:id="rId10"/>
  </p:sldIdLst>
  <p:sldSz cx="10688638" cy="7562850"/>
  <p:notesSz cx="6797675" cy="9926638"/>
  <p:defaultTextStyle>
    <a:defPPr>
      <a:defRPr lang="en-US"/>
    </a:defPPr>
    <a:lvl1pPr algn="l" defTabSz="495300"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95300" indent="1588" algn="l" defTabSz="495300"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93775" indent="1588" algn="l" defTabSz="495300"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490663" indent="1588" algn="l" defTabSz="495300"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989138" indent="1588" algn="l" defTabSz="495300"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14C"/>
    <a:srgbClr val="000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85" d="100"/>
          <a:sy n="85" d="100"/>
        </p:scale>
        <p:origin x="-498" y="-222"/>
      </p:cViewPr>
      <p:guideLst>
        <p:guide orient="horz" pos="2382"/>
        <p:guide pos="3367"/>
      </p:guideLst>
    </p:cSldViewPr>
  </p:slideViewPr>
  <p:notesTextViewPr>
    <p:cViewPr>
      <p:scale>
        <a:sx n="100" d="100"/>
        <a:sy n="100" d="100"/>
      </p:scale>
      <p:origin x="0" y="0"/>
    </p:cViewPr>
  </p:notesTextViewPr>
  <p:sorterViewPr>
    <p:cViewPr>
      <p:scale>
        <a:sx n="175" d="100"/>
        <a:sy n="175" d="100"/>
      </p:scale>
      <p:origin x="0" y="0"/>
    </p:cViewPr>
  </p:sorterViewPr>
  <p:notesViewPr>
    <p:cSldViewPr snapToObjects="1">
      <p:cViewPr varScale="1">
        <p:scale>
          <a:sx n="74" d="100"/>
          <a:sy n="74" d="100"/>
        </p:scale>
        <p:origin x="-3546"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Arial" pitchFamily="34" charset="0"/>
                <a:ea typeface="ＭＳ Ｐゴシック" pitchFamily="-84" charset="-128"/>
                <a:cs typeface="+mn-cs"/>
              </a:defRPr>
            </a:lvl1pPr>
          </a:lstStyle>
          <a:p>
            <a:pPr>
              <a:defRPr/>
            </a:pPr>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B37824F-6FAC-41A6-880C-E879C603F064}" type="datetimeFigureOut">
              <a:rPr lang="en-AU" altLang="en-US"/>
              <a:pPr/>
              <a:t>23/11/2015</a:t>
            </a:fld>
            <a:endParaRPr lang="en-AU" alt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atin typeface="Arial" pitchFamily="34" charset="0"/>
                <a:ea typeface="ＭＳ Ｐゴシック" pitchFamily="-84" charset="-128"/>
                <a:cs typeface="+mn-cs"/>
              </a:defRPr>
            </a:lvl1pPr>
          </a:lstStyle>
          <a:p>
            <a:pPr>
              <a:defRPr/>
            </a:pPr>
            <a:endParaRPr lang="en-AU"/>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9D16D60-60DB-4A2D-839F-D049B3CEC689}" type="slidenum">
              <a:rPr lang="en-AU" altLang="en-US"/>
              <a:pPr/>
              <a:t>‹#›</a:t>
            </a:fld>
            <a:endParaRPr lang="en-AU" altLang="en-US"/>
          </a:p>
        </p:txBody>
      </p:sp>
      <p:sp>
        <p:nvSpPr>
          <p:cNvPr id="40966" name="hc" descr="UNCLASSIFIED"/>
          <p:cNvSpPr txBox="1">
            <a:spLocks noChangeArrowheads="1"/>
          </p:cNvSpPr>
          <p:nvPr/>
        </p:nvSpPr>
        <p:spPr bwMode="auto">
          <a:xfrm>
            <a:off x="0" y="0"/>
            <a:ext cx="67976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4953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953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953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953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AU" sz="900" smtClean="0">
                <a:solidFill>
                  <a:srgbClr val="000000"/>
                </a:solidFill>
                <a:latin typeface="arial"/>
              </a:rPr>
              <a:t>UNCLASSIFIED</a:t>
            </a:r>
            <a:endParaRPr lang="en-AU" sz="900">
              <a:solidFill>
                <a:srgbClr val="000000"/>
              </a:solidFill>
              <a:latin typeface="arial"/>
            </a:endParaRPr>
          </a:p>
        </p:txBody>
      </p:sp>
      <p:sp>
        <p:nvSpPr>
          <p:cNvPr id="40967" name="fc" descr="UNCLASSIFIED"/>
          <p:cNvSpPr txBox="1">
            <a:spLocks noChangeArrowheads="1"/>
          </p:cNvSpPr>
          <p:nvPr/>
        </p:nvSpPr>
        <p:spPr bwMode="auto">
          <a:xfrm>
            <a:off x="0" y="9725978"/>
            <a:ext cx="67976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4953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953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953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953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AU" sz="900" smtClean="0">
                <a:solidFill>
                  <a:srgbClr val="000000"/>
                </a:solidFill>
                <a:latin typeface="arial"/>
              </a:rPr>
              <a:t>UNCLASSIFIED</a:t>
            </a:r>
            <a:endParaRPr lang="en-AU" sz="900">
              <a:solidFill>
                <a:srgbClr val="000000"/>
              </a:solidFill>
              <a:latin typeface="arial"/>
            </a:endParaRPr>
          </a:p>
        </p:txBody>
      </p:sp>
    </p:spTree>
    <p:extLst>
      <p:ext uri="{BB962C8B-B14F-4D97-AF65-F5344CB8AC3E}">
        <p14:creationId xmlns:p14="http://schemas.microsoft.com/office/powerpoint/2010/main" val="1610853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defTabSz="496026">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1D66547-B84B-4283-A5EB-9BBC821C8A48}" type="datetimeFigureOut">
              <a:rPr lang="en-US" altLang="en-US"/>
              <a:pPr/>
              <a:t>11/23/2015</a:t>
            </a:fld>
            <a:endParaRPr lang="en-US" altLang="en-US"/>
          </a:p>
        </p:txBody>
      </p:sp>
      <p:sp>
        <p:nvSpPr>
          <p:cNvPr id="4" name="Slide Image Placeholder 3"/>
          <p:cNvSpPr>
            <a:spLocks noGrp="1" noRot="1" noChangeAspect="1"/>
          </p:cNvSpPr>
          <p:nvPr>
            <p:ph type="sldImg" idx="2"/>
          </p:nvPr>
        </p:nvSpPr>
        <p:spPr>
          <a:xfrm>
            <a:off x="768350" y="744538"/>
            <a:ext cx="5260975" cy="37226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smtClean="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defTabSz="496026">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89B78E6-38BD-4F68-9BAA-E3706431BE66}" type="slidenum">
              <a:rPr lang="en-US" altLang="en-US"/>
              <a:pPr/>
              <a:t>‹#›</a:t>
            </a:fld>
            <a:endParaRPr lang="en-US" altLang="en-US"/>
          </a:p>
        </p:txBody>
      </p:sp>
    </p:spTree>
    <p:extLst>
      <p:ext uri="{BB962C8B-B14F-4D97-AF65-F5344CB8AC3E}">
        <p14:creationId xmlns:p14="http://schemas.microsoft.com/office/powerpoint/2010/main" val="2998193281"/>
      </p:ext>
    </p:extLst>
  </p:cSld>
  <p:clrMap bg1="lt1" tx1="dk1" bg2="lt2" tx2="dk2" accent1="accent1" accent2="accent2" accent3="accent3" accent4="accent4" accent5="accent5" accent6="accent6" hlink="hlink" folHlink="folHlink"/>
  <p:notesStyle>
    <a:lvl1pPr algn="l" defTabSz="496888" rtl="0" eaLnBrk="0" fontAlgn="base" hangingPunct="0">
      <a:spcBef>
        <a:spcPct val="30000"/>
      </a:spcBef>
      <a:spcAft>
        <a:spcPct val="0"/>
      </a:spcAft>
      <a:defRPr sz="1300" kern="1200">
        <a:solidFill>
          <a:schemeClr val="tx1"/>
        </a:solidFill>
        <a:latin typeface="+mn-lt"/>
        <a:ea typeface="ＭＳ Ｐゴシック" pitchFamily="-84" charset="-128"/>
        <a:cs typeface="ＭＳ Ｐゴシック" charset="0"/>
      </a:defRPr>
    </a:lvl1pPr>
    <a:lvl2pPr marL="496888" algn="l" defTabSz="496888" rtl="0" eaLnBrk="0" fontAlgn="base" hangingPunct="0">
      <a:spcBef>
        <a:spcPct val="30000"/>
      </a:spcBef>
      <a:spcAft>
        <a:spcPct val="0"/>
      </a:spcAft>
      <a:defRPr sz="1300" kern="1200">
        <a:solidFill>
          <a:schemeClr val="tx1"/>
        </a:solidFill>
        <a:latin typeface="+mn-lt"/>
        <a:ea typeface="ＭＳ Ｐゴシック" pitchFamily="-84" charset="-128"/>
        <a:cs typeface="+mn-cs"/>
      </a:defRPr>
    </a:lvl2pPr>
    <a:lvl3pPr marL="995363" algn="l" defTabSz="496888" rtl="0" eaLnBrk="0" fontAlgn="base" hangingPunct="0">
      <a:spcBef>
        <a:spcPct val="30000"/>
      </a:spcBef>
      <a:spcAft>
        <a:spcPct val="0"/>
      </a:spcAft>
      <a:defRPr sz="1300" kern="1200">
        <a:solidFill>
          <a:schemeClr val="tx1"/>
        </a:solidFill>
        <a:latin typeface="+mn-lt"/>
        <a:ea typeface="ＭＳ Ｐゴシック" pitchFamily="-84" charset="-128"/>
        <a:cs typeface="+mn-cs"/>
      </a:defRPr>
    </a:lvl3pPr>
    <a:lvl4pPr marL="1492250" algn="l" defTabSz="496888" rtl="0" eaLnBrk="0" fontAlgn="base" hangingPunct="0">
      <a:spcBef>
        <a:spcPct val="30000"/>
      </a:spcBef>
      <a:spcAft>
        <a:spcPct val="0"/>
      </a:spcAft>
      <a:defRPr sz="1300" kern="1200">
        <a:solidFill>
          <a:schemeClr val="tx1"/>
        </a:solidFill>
        <a:latin typeface="+mn-lt"/>
        <a:ea typeface="ＭＳ Ｐゴシック" pitchFamily="-84" charset="-128"/>
        <a:cs typeface="+mn-cs"/>
      </a:defRPr>
    </a:lvl4pPr>
    <a:lvl5pPr marL="1990725" algn="l" defTabSz="496888" rtl="0" eaLnBrk="0" fontAlgn="base" hangingPunct="0">
      <a:spcBef>
        <a:spcPct val="30000"/>
      </a:spcBef>
      <a:spcAft>
        <a:spcPct val="0"/>
      </a:spcAft>
      <a:defRPr sz="1300" kern="1200">
        <a:solidFill>
          <a:schemeClr val="tx1"/>
        </a:solidFill>
        <a:latin typeface="+mn-lt"/>
        <a:ea typeface="ＭＳ Ｐゴシック" pitchFamily="-84" charset="-128"/>
        <a:cs typeface="+mn-cs"/>
      </a:defRPr>
    </a:lvl5pPr>
    <a:lvl6pPr marL="2488768" algn="l" defTabSz="497754" rtl="0" eaLnBrk="1" latinLnBrk="0" hangingPunct="1">
      <a:defRPr sz="1300" kern="1200">
        <a:solidFill>
          <a:schemeClr val="tx1"/>
        </a:solidFill>
        <a:latin typeface="+mn-lt"/>
        <a:ea typeface="+mn-ea"/>
        <a:cs typeface="+mn-cs"/>
      </a:defRPr>
    </a:lvl6pPr>
    <a:lvl7pPr marL="2986522" algn="l" defTabSz="497754" rtl="0" eaLnBrk="1" latinLnBrk="0" hangingPunct="1">
      <a:defRPr sz="1300" kern="1200">
        <a:solidFill>
          <a:schemeClr val="tx1"/>
        </a:solidFill>
        <a:latin typeface="+mn-lt"/>
        <a:ea typeface="+mn-ea"/>
        <a:cs typeface="+mn-cs"/>
      </a:defRPr>
    </a:lvl7pPr>
    <a:lvl8pPr marL="3484275" algn="l" defTabSz="497754" rtl="0" eaLnBrk="1" latinLnBrk="0" hangingPunct="1">
      <a:defRPr sz="1300" kern="1200">
        <a:solidFill>
          <a:schemeClr val="tx1"/>
        </a:solidFill>
        <a:latin typeface="+mn-lt"/>
        <a:ea typeface="+mn-ea"/>
        <a:cs typeface="+mn-cs"/>
      </a:defRPr>
    </a:lvl8pPr>
    <a:lvl9pPr marL="3982029" algn="l" defTabSz="49775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smtClean="0">
              <a:ea typeface="ＭＳ Ｐゴシック"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051BCDB9-15CC-4762-BE6E-09BF3E4F30B0}" type="slidenum">
              <a:rPr lang="en-US" altLang="en-US" sz="1200"/>
              <a:pPr eaLnBrk="1" hangingPunct="1"/>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smtClean="0">
              <a:ea typeface="ＭＳ Ｐゴシック"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A56A655-A215-41CF-9D24-C7C19BDA8015}" type="slidenum">
              <a:rPr lang="en-US" altLang="en-US" sz="1200">
                <a:solidFill>
                  <a:srgbClr val="000000"/>
                </a:solidFill>
              </a:rPr>
              <a:pPr eaLnBrk="1" hangingPunct="1"/>
              <a:t>2</a:t>
            </a:fld>
            <a:endParaRPr lang="en-US" altLang="en-US" sz="120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400" smtClean="0">
                <a:ea typeface="ＭＳ Ｐゴシック" pitchFamily="34" charset="-128"/>
              </a:rPr>
              <a:t>Technological change over the last two decades has been extremely fast and that is likely to continue. This will mean that a significant portion of Australian jobs that exist today will no longer exist in 20 years</a:t>
            </a:r>
            <a:r>
              <a:rPr lang="en-US" altLang="en-AU" sz="1400" smtClean="0">
                <a:ea typeface="ＭＳ Ｐゴシック" pitchFamily="34" charset="-128"/>
              </a:rPr>
              <a:t>’</a:t>
            </a:r>
            <a:r>
              <a:rPr lang="en-US" altLang="en-US" sz="1400" smtClean="0">
                <a:ea typeface="ＭＳ Ｐゴシック" pitchFamily="34" charset="-128"/>
              </a:rPr>
              <a:t> time. </a:t>
            </a:r>
          </a:p>
          <a:p>
            <a:r>
              <a:rPr lang="en-US" altLang="en-US" sz="1400" smtClean="0">
                <a:ea typeface="ＭＳ Ｐゴシック" pitchFamily="34" charset="-128"/>
              </a:rPr>
              <a:t>In fact, modelling in this report has found that almost five million Australian jobs – around 40 per cent of the workforce – face the high probability of being replaced by computers in the next 10 to 15 years. </a:t>
            </a:r>
          </a:p>
          <a:p>
            <a:r>
              <a:rPr lang="en-US" altLang="en-US" sz="1400" smtClean="0">
                <a:ea typeface="ＭＳ Ｐゴシック" pitchFamily="34" charset="-128"/>
              </a:rPr>
              <a:t>While we have seen automation replace some jobs in areas such as agriculture, mining and manufacturing, other areas such as the health sector has remained largely untouched by technological change. </a:t>
            </a:r>
          </a:p>
          <a:p>
            <a:endParaRPr lang="en-AU" altLang="en-US" smtClean="0">
              <a:ea typeface="ＭＳ Ｐゴシック"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80EC53B-7DE5-4366-9E33-A773772E16FE}" type="slidenum">
              <a:rPr lang="en-US" altLang="en-US" sz="1200"/>
              <a:pPr eaLnBrk="1" hangingPunct="1"/>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ea typeface="ＭＳ Ｐゴシック" pitchFamily="34" charset="-128"/>
              </a:rPr>
              <a:t>Almost two-thirds of Australian students are being trained for jobs that will vanish or look completely different in the future, a statistic that is </a:t>
            </a:r>
            <a:r>
              <a:rPr lang="en-US" altLang="en-AU" b="1" smtClean="0">
                <a:ea typeface="ＭＳ Ｐゴシック" pitchFamily="34" charset="-128"/>
              </a:rPr>
              <a:t>“</a:t>
            </a:r>
            <a:r>
              <a:rPr lang="en-US" altLang="en-US" b="1" smtClean="0">
                <a:ea typeface="ＭＳ Ｐゴシック" pitchFamily="34" charset="-128"/>
              </a:rPr>
              <a:t>deeply alarming</a:t>
            </a:r>
            <a:r>
              <a:rPr lang="en-US" altLang="en-AU" b="1" smtClean="0">
                <a:ea typeface="ＭＳ Ｐゴシック" pitchFamily="34" charset="-128"/>
              </a:rPr>
              <a:t>”</a:t>
            </a:r>
            <a:r>
              <a:rPr lang="en-US" altLang="en-US" b="1" smtClean="0">
                <a:ea typeface="ＭＳ Ｐゴシック" pitchFamily="34" charset="-128"/>
              </a:rPr>
              <a:t> and warrants the </a:t>
            </a:r>
            <a:r>
              <a:rPr lang="en-US" altLang="en-AU" b="1" smtClean="0">
                <a:ea typeface="ＭＳ Ｐゴシック" pitchFamily="34" charset="-128"/>
              </a:rPr>
              <a:t>“</a:t>
            </a:r>
            <a:r>
              <a:rPr lang="en-US" altLang="en-US" b="1" smtClean="0">
                <a:ea typeface="ＭＳ Ｐゴシック" pitchFamily="34" charset="-128"/>
              </a:rPr>
              <a:t>serious</a:t>
            </a:r>
            <a:r>
              <a:rPr lang="en-US" altLang="en-AU" b="1" smtClean="0">
                <a:ea typeface="ＭＳ Ｐゴシック" pitchFamily="34" charset="-128"/>
              </a:rPr>
              <a:t>”</a:t>
            </a:r>
            <a:r>
              <a:rPr lang="en-US" altLang="en-US" b="1" smtClean="0">
                <a:ea typeface="ＭＳ Ｐゴシック" pitchFamily="34" charset="-128"/>
              </a:rPr>
              <a:t> assessment of the vocational education sector. </a:t>
            </a:r>
            <a:endParaRPr lang="en-US" altLang="en-US" smtClean="0">
              <a:ea typeface="ＭＳ Ｐゴシック" pitchFamily="34" charset="-128"/>
            </a:endParaRPr>
          </a:p>
          <a:p>
            <a:r>
              <a:rPr lang="en-US" altLang="en-US" smtClean="0">
                <a:ea typeface="ＭＳ Ｐゴシック" pitchFamily="34" charset="-128"/>
              </a:rPr>
              <a:t>New research commissioned by the Foundation for Young Australians reveals 58 per cent of stud­ents and 71 per cent of vocational education students are on a career path that may dis­appear or be funda­mentally rerouted.</a:t>
            </a:r>
          </a:p>
          <a:p>
            <a:endParaRPr lang="en-AU" altLang="en-US" smtClean="0">
              <a:ea typeface="ＭＳ Ｐゴシック"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BA7898A-E515-4657-A52F-8E33554B7A90}" type="slidenum">
              <a:rPr lang="en-US" altLang="en-US" sz="1200"/>
              <a:pPr eaLnBrk="1" hangingPunct="1"/>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altLang="en-US" sz="1600" smtClean="0">
                <a:ea typeface="ＭＳ Ｐゴシック" pitchFamily="34" charset="-128"/>
              </a:rPr>
              <a:t>Four broad themes:</a:t>
            </a:r>
          </a:p>
          <a:p>
            <a:r>
              <a:rPr lang="en-AU" altLang="en-US" sz="1400" smtClean="0">
                <a:ea typeface="ＭＳ Ｐゴシック" pitchFamily="34" charset="-128"/>
              </a:rPr>
              <a:t>encouraging collaboration and the commercialisation of new products;</a:t>
            </a:r>
          </a:p>
          <a:p>
            <a:r>
              <a:rPr lang="en-AU" altLang="en-US" sz="1400" smtClean="0">
                <a:ea typeface="ＭＳ Ｐゴシック" pitchFamily="34" charset="-128"/>
              </a:rPr>
              <a:t>enhancing management and improving workforce skills;</a:t>
            </a:r>
          </a:p>
          <a:p>
            <a:r>
              <a:rPr lang="en-AU" altLang="en-US" sz="1400" smtClean="0">
                <a:ea typeface="ＭＳ Ｐゴシック" pitchFamily="34" charset="-128"/>
              </a:rPr>
              <a:t>identifying opportunities to reduce regulatory burden ; and</a:t>
            </a:r>
          </a:p>
          <a:p>
            <a:r>
              <a:rPr lang="en-AU" altLang="en-US" sz="1400" smtClean="0">
                <a:ea typeface="ＭＳ Ｐゴシック" pitchFamily="34" charset="-128"/>
              </a:rPr>
              <a:t>improving capabilities to engage with international markets and global supply chains.</a:t>
            </a:r>
          </a:p>
          <a:p>
            <a:endParaRPr lang="en-AU" altLang="en-US" smtClean="0">
              <a:ea typeface="ＭＳ Ｐゴシック" pitchFamily="34" charset="-128"/>
            </a:endParaRPr>
          </a:p>
          <a:p>
            <a:r>
              <a:rPr lang="en-AU" altLang="en-US" smtClean="0">
                <a:ea typeface="ＭＳ Ｐゴシック" pitchFamily="34" charset="-128"/>
              </a:rPr>
              <a:t>Consultation process started for the Commonwealth Vision for a Science Nation - Overview</a:t>
            </a:r>
          </a:p>
          <a:p>
            <a:r>
              <a:rPr lang="en-AU" altLang="en-US" smtClean="0">
                <a:ea typeface="ＭＳ Ｐゴシック" pitchFamily="34" charset="-128"/>
              </a:rPr>
              <a:t>The Australian Government is developing a comprehensive science policy that will be underpinned by a strategy for a science nation in which scientific thinking and applied science can be found in all sectors of our economy.</a:t>
            </a:r>
          </a:p>
          <a:p>
            <a:r>
              <a:rPr lang="en-AU" altLang="en-US" smtClean="0">
                <a:ea typeface="ＭＳ Ｐゴシック" pitchFamily="34" charset="-128"/>
              </a:rPr>
              <a:t>A paper from the Chief Scientist, released in September 2014, set out the case for concerted effort in STEM. It has received positive feedback from all sectors of the community. In April this year, the Commonwealth Science Council considered actions the Government could take to respond.</a:t>
            </a: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81D99746-926E-4FD6-AF5F-67FFF0C08640}" type="slidenum">
              <a:rPr lang="en-US" altLang="en-US" sz="1200"/>
              <a:pPr eaLnBrk="1" hangingPunct="1"/>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smtClean="0">
              <a:ea typeface="ＭＳ Ｐゴシック"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5CE0820-774A-4FAE-94E3-5AB08312C9DE}" type="slidenum">
              <a:rPr lang="en-US" altLang="en-US" sz="1200"/>
              <a:pPr eaLnBrk="1" hangingPunct="1"/>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smtClean="0">
              <a:ea typeface="ＭＳ Ｐゴシック"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D8EDB41-EF8E-43D9-939C-6E0F529E075F}" type="slidenum">
              <a:rPr lang="en-US" altLang="en-US" sz="1200"/>
              <a:pPr eaLnBrk="1" hangingPunct="1"/>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smtClean="0">
              <a:ea typeface="ＭＳ Ｐゴシック" pitchFamily="34"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BE833E3-A97C-4BCC-95F1-54DA2524ACFE}" type="slidenum">
              <a:rPr lang="en-US" altLang="en-US" sz="1200">
                <a:solidFill>
                  <a:srgbClr val="000000"/>
                </a:solidFill>
              </a:rPr>
              <a:pPr eaLnBrk="1" hangingPunct="1"/>
              <a:t>8</a:t>
            </a:fld>
            <a:endParaRPr lang="en-US" altLang="en-US"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Content Placeholder 2"/>
          <p:cNvSpPr>
            <a:spLocks noGrp="1"/>
          </p:cNvSpPr>
          <p:nvPr>
            <p:ph idx="1"/>
          </p:nvPr>
        </p:nvSpPr>
        <p:spPr>
          <a:xfrm>
            <a:off x="534432" y="2268857"/>
            <a:ext cx="9797918" cy="4369647"/>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8" name="Title Placeholder 1"/>
          <p:cNvSpPr>
            <a:spLocks noGrp="1"/>
          </p:cNvSpPr>
          <p:nvPr>
            <p:ph type="title"/>
          </p:nvPr>
        </p:nvSpPr>
        <p:spPr bwMode="auto">
          <a:xfrm>
            <a:off x="534434" y="302867"/>
            <a:ext cx="6947615" cy="1260475"/>
          </a:xfrm>
          <a:prstGeom prst="rect">
            <a:avLst/>
          </a:prstGeom>
          <a:noFill/>
          <a:ln w="9525">
            <a:noFill/>
            <a:miter lim="800000"/>
            <a:headEnd/>
            <a:tailEnd/>
          </a:ln>
        </p:spPr>
        <p:txBody>
          <a:bodyPr/>
          <a:lstStyle/>
          <a:p>
            <a:pPr lvl="0"/>
            <a:r>
              <a:rPr lang="en-AU"/>
              <a:t>Click to edit Master title style</a:t>
            </a:r>
            <a:endParaRPr lang="en-US"/>
          </a:p>
        </p:txBody>
      </p:sp>
    </p:spTree>
    <p:extLst>
      <p:ext uri="{BB962C8B-B14F-4D97-AF65-F5344CB8AC3E}">
        <p14:creationId xmlns:p14="http://schemas.microsoft.com/office/powerpoint/2010/main" val="279719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a:xfrm>
            <a:off x="534988" y="7010400"/>
            <a:ext cx="2493962" cy="401638"/>
          </a:xfrm>
          <a:prstGeom prst="rect">
            <a:avLst/>
          </a:prstGeom>
        </p:spPr>
        <p:txBody>
          <a:bodyPr vert="horz" wrap="square" lIns="104287" tIns="52144" rIns="104287" bIns="52144" numCol="1" anchor="t" anchorCtr="0" compatLnSpc="1">
            <a:prstTxWarp prst="textNoShape">
              <a:avLst/>
            </a:prstTxWarp>
          </a:bodyPr>
          <a:lstStyle>
            <a:lvl1pPr>
              <a:defRPr sz="1800"/>
            </a:lvl1pPr>
          </a:lstStyle>
          <a:p>
            <a:fld id="{EEBA3E92-C876-478E-88F5-283E4D935287}" type="datetimeFigureOut">
              <a:rPr lang="en-AU" altLang="en-US"/>
              <a:pPr/>
              <a:t>23/11/2015</a:t>
            </a:fld>
            <a:endParaRPr lang="en-AU" altLang="en-US"/>
          </a:p>
        </p:txBody>
      </p:sp>
      <p:sp>
        <p:nvSpPr>
          <p:cNvPr id="5" name="Footer Placeholder 4"/>
          <p:cNvSpPr>
            <a:spLocks noGrp="1"/>
          </p:cNvSpPr>
          <p:nvPr>
            <p:ph type="ftr" sz="quarter" idx="11"/>
          </p:nvPr>
        </p:nvSpPr>
        <p:spPr>
          <a:xfrm>
            <a:off x="3651250" y="7010400"/>
            <a:ext cx="3386138" cy="401638"/>
          </a:xfrm>
          <a:prstGeom prst="rect">
            <a:avLst/>
          </a:prstGeom>
        </p:spPr>
        <p:txBody>
          <a:bodyPr lIns="104287" tIns="52144" rIns="104287" bIns="52144"/>
          <a:lstStyle>
            <a:lvl1pPr>
              <a:defRPr sz="1800">
                <a:latin typeface="Arial" pitchFamily="34" charset="0"/>
                <a:ea typeface="ＭＳ Ｐゴシック" pitchFamily="-84" charset="-128"/>
                <a:cs typeface="+mn-cs"/>
              </a:defRPr>
            </a:lvl1pPr>
          </a:lstStyle>
          <a:p>
            <a:pPr>
              <a:defRPr/>
            </a:pPr>
            <a:endParaRPr lang="en-AU"/>
          </a:p>
        </p:txBody>
      </p:sp>
      <p:sp>
        <p:nvSpPr>
          <p:cNvPr id="6" name="Slide Number Placeholder 5"/>
          <p:cNvSpPr>
            <a:spLocks noGrp="1"/>
          </p:cNvSpPr>
          <p:nvPr>
            <p:ph type="sldNum" sz="quarter" idx="12"/>
          </p:nvPr>
        </p:nvSpPr>
        <p:spPr>
          <a:xfrm>
            <a:off x="7659688" y="7010400"/>
            <a:ext cx="2493962" cy="401638"/>
          </a:xfrm>
          <a:prstGeom prst="rect">
            <a:avLst/>
          </a:prstGeom>
        </p:spPr>
        <p:txBody>
          <a:bodyPr vert="horz" wrap="square" lIns="104287" tIns="52144" rIns="104287" bIns="52144" numCol="1" anchor="t" anchorCtr="0" compatLnSpc="1">
            <a:prstTxWarp prst="textNoShape">
              <a:avLst/>
            </a:prstTxWarp>
          </a:bodyPr>
          <a:lstStyle>
            <a:lvl1pPr>
              <a:defRPr sz="1800"/>
            </a:lvl1pPr>
          </a:lstStyle>
          <a:p>
            <a:fld id="{6EB9BCBA-D443-4673-9500-64B329ADE667}" type="slidenum">
              <a:rPr lang="en-AU" altLang="en-US"/>
              <a:pPr/>
              <a:t>‹#›</a:t>
            </a:fld>
            <a:endParaRPr lang="en-AU" altLang="en-US"/>
          </a:p>
        </p:txBody>
      </p:sp>
    </p:spTree>
    <p:extLst>
      <p:ext uri="{BB962C8B-B14F-4D97-AF65-F5344CB8AC3E}">
        <p14:creationId xmlns:p14="http://schemas.microsoft.com/office/powerpoint/2010/main" val="1600626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34988" y="303213"/>
            <a:ext cx="69469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46" tIns="49772" rIns="99546" bIns="49772" numCol="1" anchor="ctr" anchorCtr="0" compatLnSpc="1">
            <a:prstTxWarp prst="textNoShape">
              <a:avLst/>
            </a:prstTxWarp>
          </a:bodyPr>
          <a:lstStyle/>
          <a:p>
            <a:pPr lvl="0"/>
            <a:r>
              <a:rPr lang="en-AU" altLang="en-US" smtClean="0"/>
              <a:t>Click to edit Master title style</a:t>
            </a:r>
            <a:endParaRPr lang="en-US" altLang="en-US" smtClean="0"/>
          </a:p>
        </p:txBody>
      </p:sp>
      <p:sp>
        <p:nvSpPr>
          <p:cNvPr id="1027" name="Text Placeholder 2"/>
          <p:cNvSpPr>
            <a:spLocks noGrp="1"/>
          </p:cNvSpPr>
          <p:nvPr>
            <p:ph type="body" idx="1"/>
          </p:nvPr>
        </p:nvSpPr>
        <p:spPr bwMode="auto">
          <a:xfrm>
            <a:off x="534988" y="2268538"/>
            <a:ext cx="9798050"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46" tIns="49772" rIns="99546" bIns="49772"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endParaRPr lang="en-US" altLang="en-US" smtClean="0"/>
          </a:p>
        </p:txBody>
      </p:sp>
      <p:pic>
        <p:nvPicPr>
          <p:cNvPr id="1028" name="Picture 5" descr="DBI visual identity powerpoint template internal.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0688638"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hc" descr="UNCLASSIFIED"/>
          <p:cNvSpPr txBox="1">
            <a:spLocks noChangeArrowheads="1"/>
          </p:cNvSpPr>
          <p:nvPr userDrawn="1"/>
        </p:nvSpPr>
        <p:spPr bwMode="auto">
          <a:xfrm>
            <a:off x="0" y="0"/>
            <a:ext cx="106886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4953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953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953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953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AU" sz="900" b="0" i="0" u="none" baseline="0" smtClean="0">
                <a:solidFill>
                  <a:srgbClr val="000000"/>
                </a:solidFill>
                <a:latin typeface="arial"/>
              </a:rPr>
              <a:t>UNCLASSIFIED</a:t>
            </a:r>
            <a:endParaRPr lang="en-AU" sz="900" b="0" i="0" u="none" baseline="0">
              <a:solidFill>
                <a:srgbClr val="000000"/>
              </a:solidFill>
              <a:latin typeface="arial"/>
            </a:endParaRPr>
          </a:p>
        </p:txBody>
      </p:sp>
      <p:pic>
        <p:nvPicPr>
          <p:cNvPr id="1030" name="Picture 4" descr="SGV Insignia PMS541 rgb 300dpi.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05900" y="6661150"/>
            <a:ext cx="12620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fc" descr="UNCLASSIFIED"/>
          <p:cNvSpPr txBox="1">
            <a:spLocks noChangeArrowheads="1"/>
          </p:cNvSpPr>
          <p:nvPr userDrawn="1"/>
        </p:nvSpPr>
        <p:spPr bwMode="auto">
          <a:xfrm>
            <a:off x="0" y="7362190"/>
            <a:ext cx="106886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AU" altLang="en-US" sz="900" b="0" i="0" u="none" baseline="0" smtClean="0">
                <a:solidFill>
                  <a:srgbClr val="000000"/>
                </a:solidFill>
                <a:latin typeface="arial"/>
              </a:rPr>
              <a:t>UNCLASSIFIED</a:t>
            </a:r>
            <a:endParaRPr lang="en-AU" altLang="en-US" sz="900" b="0" i="0" u="none" baseline="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495300" rtl="0" eaLnBrk="0" fontAlgn="base" hangingPunct="0">
        <a:spcBef>
          <a:spcPct val="0"/>
        </a:spcBef>
        <a:spcAft>
          <a:spcPct val="0"/>
        </a:spcAft>
        <a:defRPr sz="3500" kern="1200">
          <a:solidFill>
            <a:schemeClr val="bg1"/>
          </a:solidFill>
          <a:latin typeface="Arial"/>
          <a:ea typeface="ＭＳ Ｐゴシック" pitchFamily="-65" charset="-128"/>
          <a:cs typeface="Arial"/>
        </a:defRPr>
      </a:lvl1pPr>
      <a:lvl2pPr algn="l" defTabSz="495300" rtl="0" eaLnBrk="0" fontAlgn="base" hangingPunct="0">
        <a:spcBef>
          <a:spcPct val="0"/>
        </a:spcBef>
        <a:spcAft>
          <a:spcPct val="0"/>
        </a:spcAft>
        <a:defRPr sz="3500">
          <a:solidFill>
            <a:schemeClr val="bg1"/>
          </a:solidFill>
          <a:latin typeface="Arial" pitchFamily="-65" charset="0"/>
          <a:ea typeface="ＭＳ Ｐゴシック" pitchFamily="-65" charset="-128"/>
        </a:defRPr>
      </a:lvl2pPr>
      <a:lvl3pPr algn="l" defTabSz="495300" rtl="0" eaLnBrk="0" fontAlgn="base" hangingPunct="0">
        <a:spcBef>
          <a:spcPct val="0"/>
        </a:spcBef>
        <a:spcAft>
          <a:spcPct val="0"/>
        </a:spcAft>
        <a:defRPr sz="3500">
          <a:solidFill>
            <a:schemeClr val="bg1"/>
          </a:solidFill>
          <a:latin typeface="Arial" pitchFamily="-65" charset="0"/>
          <a:ea typeface="ＭＳ Ｐゴシック" pitchFamily="-65" charset="-128"/>
        </a:defRPr>
      </a:lvl3pPr>
      <a:lvl4pPr algn="l" defTabSz="495300" rtl="0" eaLnBrk="0" fontAlgn="base" hangingPunct="0">
        <a:spcBef>
          <a:spcPct val="0"/>
        </a:spcBef>
        <a:spcAft>
          <a:spcPct val="0"/>
        </a:spcAft>
        <a:defRPr sz="3500">
          <a:solidFill>
            <a:schemeClr val="bg1"/>
          </a:solidFill>
          <a:latin typeface="Arial" pitchFamily="-65" charset="0"/>
          <a:ea typeface="ＭＳ Ｐゴシック" pitchFamily="-65" charset="-128"/>
        </a:defRPr>
      </a:lvl4pPr>
      <a:lvl5pPr algn="l" defTabSz="495300" rtl="0" eaLnBrk="0" fontAlgn="base" hangingPunct="0">
        <a:spcBef>
          <a:spcPct val="0"/>
        </a:spcBef>
        <a:spcAft>
          <a:spcPct val="0"/>
        </a:spcAft>
        <a:defRPr sz="3500">
          <a:solidFill>
            <a:schemeClr val="bg1"/>
          </a:solidFill>
          <a:latin typeface="Arial" pitchFamily="-65" charset="0"/>
          <a:ea typeface="ＭＳ Ｐゴシック" pitchFamily="-65" charset="-128"/>
        </a:defRPr>
      </a:lvl5pPr>
      <a:lvl6pPr marL="497724" algn="l" defTabSz="497724" rtl="0" fontAlgn="base">
        <a:spcBef>
          <a:spcPct val="0"/>
        </a:spcBef>
        <a:spcAft>
          <a:spcPct val="0"/>
        </a:spcAft>
        <a:defRPr sz="3500">
          <a:solidFill>
            <a:schemeClr val="bg1"/>
          </a:solidFill>
          <a:latin typeface="Arial" pitchFamily="-65" charset="0"/>
          <a:ea typeface="ＭＳ Ｐゴシック" pitchFamily="-65" charset="-128"/>
        </a:defRPr>
      </a:lvl6pPr>
      <a:lvl7pPr marL="995450" algn="l" defTabSz="497724" rtl="0" fontAlgn="base">
        <a:spcBef>
          <a:spcPct val="0"/>
        </a:spcBef>
        <a:spcAft>
          <a:spcPct val="0"/>
        </a:spcAft>
        <a:defRPr sz="3500">
          <a:solidFill>
            <a:schemeClr val="bg1"/>
          </a:solidFill>
          <a:latin typeface="Arial" pitchFamily="-65" charset="0"/>
          <a:ea typeface="ＭＳ Ｐゴシック" pitchFamily="-65" charset="-128"/>
        </a:defRPr>
      </a:lvl7pPr>
      <a:lvl8pPr marL="1493174" algn="l" defTabSz="497724" rtl="0" fontAlgn="base">
        <a:spcBef>
          <a:spcPct val="0"/>
        </a:spcBef>
        <a:spcAft>
          <a:spcPct val="0"/>
        </a:spcAft>
        <a:defRPr sz="3500">
          <a:solidFill>
            <a:schemeClr val="bg1"/>
          </a:solidFill>
          <a:latin typeface="Arial" pitchFamily="-65" charset="0"/>
          <a:ea typeface="ＭＳ Ｐゴシック" pitchFamily="-65" charset="-128"/>
        </a:defRPr>
      </a:lvl8pPr>
      <a:lvl9pPr marL="1990899" algn="l" defTabSz="497724" rtl="0" fontAlgn="base">
        <a:spcBef>
          <a:spcPct val="0"/>
        </a:spcBef>
        <a:spcAft>
          <a:spcPct val="0"/>
        </a:spcAft>
        <a:defRPr sz="3500">
          <a:solidFill>
            <a:schemeClr val="bg1"/>
          </a:solidFill>
          <a:latin typeface="Arial" pitchFamily="-65" charset="0"/>
          <a:ea typeface="ＭＳ Ｐゴシック" pitchFamily="-65" charset="-128"/>
        </a:defRPr>
      </a:lvl9pPr>
    </p:titleStyle>
    <p:bodyStyle>
      <a:lvl1pPr marL="371475" indent="-371475" algn="l" defTabSz="495300" rtl="0" eaLnBrk="0" fontAlgn="base" hangingPunct="0">
        <a:spcBef>
          <a:spcPct val="20000"/>
        </a:spcBef>
        <a:spcAft>
          <a:spcPct val="0"/>
        </a:spcAft>
        <a:buFont typeface="Arial" pitchFamily="34" charset="0"/>
        <a:buChar char="•"/>
        <a:defRPr sz="3500" kern="1200">
          <a:solidFill>
            <a:schemeClr val="tx1"/>
          </a:solidFill>
          <a:latin typeface="Arial"/>
          <a:ea typeface="ＭＳ Ｐゴシック" pitchFamily="-65" charset="-128"/>
          <a:cs typeface="Arial"/>
        </a:defRPr>
      </a:lvl1pPr>
      <a:lvl2pPr marL="806450" indent="-307975" algn="l" defTabSz="495300" rtl="0" eaLnBrk="0" fontAlgn="base" hangingPunct="0">
        <a:spcBef>
          <a:spcPct val="20000"/>
        </a:spcBef>
        <a:spcAft>
          <a:spcPct val="0"/>
        </a:spcAft>
        <a:buFont typeface="Arial" pitchFamily="34" charset="0"/>
        <a:buChar char="–"/>
        <a:defRPr sz="3000" kern="1200">
          <a:solidFill>
            <a:schemeClr val="tx1"/>
          </a:solidFill>
          <a:latin typeface="Arial"/>
          <a:ea typeface="ＭＳ Ｐゴシック" pitchFamily="-65" charset="-128"/>
          <a:cs typeface="Arial"/>
        </a:defRPr>
      </a:lvl2pPr>
      <a:lvl3pPr marL="1241425" indent="-246063" algn="l" defTabSz="495300" rtl="0" eaLnBrk="0" fontAlgn="base" hangingPunct="0">
        <a:spcBef>
          <a:spcPct val="20000"/>
        </a:spcBef>
        <a:spcAft>
          <a:spcPct val="0"/>
        </a:spcAft>
        <a:buFont typeface="Arial" pitchFamily="34" charset="0"/>
        <a:buChar char="•"/>
        <a:defRPr sz="2600" kern="1200">
          <a:solidFill>
            <a:schemeClr val="tx1"/>
          </a:solidFill>
          <a:latin typeface="Arial"/>
          <a:ea typeface="ＭＳ Ｐゴシック" pitchFamily="-65" charset="-128"/>
          <a:cs typeface="Arial"/>
        </a:defRPr>
      </a:lvl3pPr>
      <a:lvl4pPr marL="1739900" indent="-246063" algn="l" defTabSz="495300" rtl="0" eaLnBrk="0" fontAlgn="base" hangingPunct="0">
        <a:spcBef>
          <a:spcPct val="20000"/>
        </a:spcBef>
        <a:spcAft>
          <a:spcPct val="0"/>
        </a:spcAft>
        <a:buFont typeface="Arial" pitchFamily="34" charset="0"/>
        <a:buChar char="–"/>
        <a:defRPr sz="2200" kern="1200">
          <a:solidFill>
            <a:schemeClr val="tx1"/>
          </a:solidFill>
          <a:latin typeface="Arial"/>
          <a:ea typeface="ＭＳ Ｐゴシック" pitchFamily="-65" charset="-128"/>
          <a:cs typeface="Arial"/>
        </a:defRPr>
      </a:lvl4pPr>
      <a:lvl5pPr marL="2236788" indent="-246063" algn="l" defTabSz="495300" rtl="0" eaLnBrk="0" fontAlgn="base" hangingPunct="0">
        <a:spcBef>
          <a:spcPct val="20000"/>
        </a:spcBef>
        <a:spcAft>
          <a:spcPct val="0"/>
        </a:spcAft>
        <a:buFont typeface="Arial" pitchFamily="34" charset="0"/>
        <a:buChar char="»"/>
        <a:defRPr sz="2200" kern="1200">
          <a:solidFill>
            <a:schemeClr val="tx1"/>
          </a:solidFill>
          <a:latin typeface="Arial"/>
          <a:ea typeface="ＭＳ Ｐゴシック" pitchFamily="-65" charset="-128"/>
          <a:cs typeface="Arial"/>
        </a:defRPr>
      </a:lvl5pPr>
      <a:lvl6pPr marL="2737486" indent="-248863" algn="l" defTabSz="497724" rtl="0" eaLnBrk="1" latinLnBrk="0" hangingPunct="1">
        <a:spcBef>
          <a:spcPct val="20000"/>
        </a:spcBef>
        <a:buFont typeface="Arial"/>
        <a:buChar char="•"/>
        <a:defRPr sz="2200" kern="1200">
          <a:solidFill>
            <a:schemeClr val="tx1"/>
          </a:solidFill>
          <a:latin typeface="+mn-lt"/>
          <a:ea typeface="+mn-ea"/>
          <a:cs typeface="+mn-cs"/>
        </a:defRPr>
      </a:lvl6pPr>
      <a:lvl7pPr marL="3235211" indent="-248863" algn="l" defTabSz="497724" rtl="0" eaLnBrk="1" latinLnBrk="0" hangingPunct="1">
        <a:spcBef>
          <a:spcPct val="20000"/>
        </a:spcBef>
        <a:buFont typeface="Arial"/>
        <a:buChar char="•"/>
        <a:defRPr sz="2200" kern="1200">
          <a:solidFill>
            <a:schemeClr val="tx1"/>
          </a:solidFill>
          <a:latin typeface="+mn-lt"/>
          <a:ea typeface="+mn-ea"/>
          <a:cs typeface="+mn-cs"/>
        </a:defRPr>
      </a:lvl7pPr>
      <a:lvl8pPr marL="3732935" indent="-248863" algn="l" defTabSz="497724" rtl="0" eaLnBrk="1" latinLnBrk="0" hangingPunct="1">
        <a:spcBef>
          <a:spcPct val="20000"/>
        </a:spcBef>
        <a:buFont typeface="Arial"/>
        <a:buChar char="•"/>
        <a:defRPr sz="2200" kern="1200">
          <a:solidFill>
            <a:schemeClr val="tx1"/>
          </a:solidFill>
          <a:latin typeface="+mn-lt"/>
          <a:ea typeface="+mn-ea"/>
          <a:cs typeface="+mn-cs"/>
        </a:defRPr>
      </a:lvl8pPr>
      <a:lvl9pPr marL="4230660" indent="-248863" algn="l" defTabSz="497724"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497724" rtl="0" eaLnBrk="1" latinLnBrk="0" hangingPunct="1">
        <a:defRPr sz="2000" kern="1200">
          <a:solidFill>
            <a:schemeClr val="tx1"/>
          </a:solidFill>
          <a:latin typeface="+mn-lt"/>
          <a:ea typeface="+mn-ea"/>
          <a:cs typeface="+mn-cs"/>
        </a:defRPr>
      </a:lvl1pPr>
      <a:lvl2pPr marL="497724" algn="l" defTabSz="497724" rtl="0" eaLnBrk="1" latinLnBrk="0" hangingPunct="1">
        <a:defRPr sz="2000" kern="1200">
          <a:solidFill>
            <a:schemeClr val="tx1"/>
          </a:solidFill>
          <a:latin typeface="+mn-lt"/>
          <a:ea typeface="+mn-ea"/>
          <a:cs typeface="+mn-cs"/>
        </a:defRPr>
      </a:lvl2pPr>
      <a:lvl3pPr marL="995450" algn="l" defTabSz="497724" rtl="0" eaLnBrk="1" latinLnBrk="0" hangingPunct="1">
        <a:defRPr sz="2000" kern="1200">
          <a:solidFill>
            <a:schemeClr val="tx1"/>
          </a:solidFill>
          <a:latin typeface="+mn-lt"/>
          <a:ea typeface="+mn-ea"/>
          <a:cs typeface="+mn-cs"/>
        </a:defRPr>
      </a:lvl3pPr>
      <a:lvl4pPr marL="1493174" algn="l" defTabSz="497724" rtl="0" eaLnBrk="1" latinLnBrk="0" hangingPunct="1">
        <a:defRPr sz="2000" kern="1200">
          <a:solidFill>
            <a:schemeClr val="tx1"/>
          </a:solidFill>
          <a:latin typeface="+mn-lt"/>
          <a:ea typeface="+mn-ea"/>
          <a:cs typeface="+mn-cs"/>
        </a:defRPr>
      </a:lvl4pPr>
      <a:lvl5pPr marL="1990899" algn="l" defTabSz="497724" rtl="0" eaLnBrk="1" latinLnBrk="0" hangingPunct="1">
        <a:defRPr sz="2000" kern="1200">
          <a:solidFill>
            <a:schemeClr val="tx1"/>
          </a:solidFill>
          <a:latin typeface="+mn-lt"/>
          <a:ea typeface="+mn-ea"/>
          <a:cs typeface="+mn-cs"/>
        </a:defRPr>
      </a:lvl5pPr>
      <a:lvl6pPr marL="2488622" algn="l" defTabSz="497724" rtl="0" eaLnBrk="1" latinLnBrk="0" hangingPunct="1">
        <a:defRPr sz="2000" kern="1200">
          <a:solidFill>
            <a:schemeClr val="tx1"/>
          </a:solidFill>
          <a:latin typeface="+mn-lt"/>
          <a:ea typeface="+mn-ea"/>
          <a:cs typeface="+mn-cs"/>
        </a:defRPr>
      </a:lvl6pPr>
      <a:lvl7pPr marL="2986349" algn="l" defTabSz="497724" rtl="0" eaLnBrk="1" latinLnBrk="0" hangingPunct="1">
        <a:defRPr sz="2000" kern="1200">
          <a:solidFill>
            <a:schemeClr val="tx1"/>
          </a:solidFill>
          <a:latin typeface="+mn-lt"/>
          <a:ea typeface="+mn-ea"/>
          <a:cs typeface="+mn-cs"/>
        </a:defRPr>
      </a:lvl7pPr>
      <a:lvl8pPr marL="3484073" algn="l" defTabSz="497724" rtl="0" eaLnBrk="1" latinLnBrk="0" hangingPunct="1">
        <a:defRPr sz="2000" kern="1200">
          <a:solidFill>
            <a:schemeClr val="tx1"/>
          </a:solidFill>
          <a:latin typeface="+mn-lt"/>
          <a:ea typeface="+mn-ea"/>
          <a:cs typeface="+mn-cs"/>
        </a:defRPr>
      </a:lvl8pPr>
      <a:lvl9pPr marL="3981798" algn="l" defTabSz="4977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DSDBI visual identity powerpoint template cover.jpg"/>
          <p:cNvPicPr>
            <a:picLocks noChangeAspect="1"/>
          </p:cNvPicPr>
          <p:nvPr/>
        </p:nvPicPr>
        <p:blipFill>
          <a:blip r:embed="rId3">
            <a:extLst>
              <a:ext uri="{28A0092B-C50C-407E-A947-70E740481C1C}">
                <a14:useLocalDpi xmlns:a14="http://schemas.microsoft.com/office/drawing/2010/main" val="0"/>
              </a:ext>
            </a:extLst>
          </a:blip>
          <a:srcRect t="-2" b="17268"/>
          <a:stretch>
            <a:fillRect/>
          </a:stretch>
        </p:blipFill>
        <p:spPr bwMode="auto">
          <a:xfrm>
            <a:off x="-3175" y="0"/>
            <a:ext cx="10691813"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Subtitle 2"/>
          <p:cNvSpPr>
            <a:spLocks noGrp="1"/>
          </p:cNvSpPr>
          <p:nvPr>
            <p:ph type="subTitle" idx="4294967295"/>
          </p:nvPr>
        </p:nvSpPr>
        <p:spPr>
          <a:xfrm>
            <a:off x="0" y="4800600"/>
            <a:ext cx="9161463" cy="1933575"/>
          </a:xfrm>
        </p:spPr>
        <p:txBody>
          <a:bodyPr/>
          <a:lstStyle/>
          <a:p>
            <a:pPr algn="r" eaLnBrk="1" hangingPunct="1">
              <a:buFont typeface="Arial" pitchFamily="34" charset="0"/>
              <a:buNone/>
            </a:pPr>
            <a:r>
              <a:rPr lang="en-AU" altLang="en-US" sz="2600" b="1" smtClean="0">
                <a:latin typeface="Arial" pitchFamily="34" charset="0"/>
                <a:ea typeface="ＭＳ Ｐゴシック" pitchFamily="34" charset="-128"/>
              </a:rPr>
              <a:t>Drivers for change in STEM</a:t>
            </a:r>
            <a:endParaRPr lang="en-AU" altLang="en-US" sz="2600" smtClean="0">
              <a:latin typeface="Arial" pitchFamily="34" charset="0"/>
              <a:ea typeface="ＭＳ Ｐゴシック" pitchFamily="34" charset="-128"/>
            </a:endParaRPr>
          </a:p>
          <a:p>
            <a:pPr algn="r" eaLnBrk="1" hangingPunct="1">
              <a:spcBef>
                <a:spcPts val="600"/>
              </a:spcBef>
              <a:buFont typeface="Arial" pitchFamily="34" charset="0"/>
              <a:buNone/>
            </a:pPr>
            <a:r>
              <a:rPr lang="en-AU" altLang="en-US" sz="2600" smtClean="0">
                <a:latin typeface="Arial" pitchFamily="34" charset="0"/>
                <a:ea typeface="ＭＳ Ｐゴシック" pitchFamily="34" charset="-128"/>
              </a:rPr>
              <a:t>Leonie Walsh, Lead Scientist</a:t>
            </a:r>
          </a:p>
          <a:p>
            <a:pPr algn="r" eaLnBrk="1" hangingPunct="1">
              <a:buFont typeface="Arial" pitchFamily="34" charset="0"/>
              <a:buNone/>
            </a:pPr>
            <a:r>
              <a:rPr lang="en-AU" altLang="en-US" sz="2600" smtClean="0">
                <a:latin typeface="Arial" pitchFamily="34" charset="0"/>
                <a:ea typeface="ＭＳ Ｐゴシック" pitchFamily="34" charset="-128"/>
              </a:rPr>
              <a:t>13th November 2015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rrowheads="1"/>
          </p:cNvSpPr>
          <p:nvPr/>
        </p:nvSpPr>
        <p:spPr bwMode="auto">
          <a:xfrm>
            <a:off x="7720013" y="3619500"/>
            <a:ext cx="2968625" cy="2465388"/>
          </a:xfrm>
          <a:prstGeom prst="ellipse">
            <a:avLst/>
          </a:prstGeom>
          <a:solidFill>
            <a:srgbClr val="FCD5B5"/>
          </a:solidFill>
          <a:ln w="50800">
            <a:solidFill>
              <a:srgbClr val="E46C0A"/>
            </a:solidFill>
            <a:prstDash val="dash"/>
            <a:round/>
            <a:headEnd/>
            <a:tailEnd/>
          </a:ln>
          <a:effectLst>
            <a:outerShdw blurRad="40000" dist="23000" dir="5400000" rotWithShape="0">
              <a:srgbClr val="808080">
                <a:alpha val="34999"/>
              </a:srgbClr>
            </a:outerShdw>
          </a:effectLst>
        </p:spPr>
        <p:txBody>
          <a:bodyPr anchor="ctr"/>
          <a:lstStyle/>
          <a:p>
            <a:pPr algn="ctr">
              <a:defRPr/>
            </a:pPr>
            <a:endParaRPr lang="en-AU">
              <a:solidFill>
                <a:schemeClr val="lt1"/>
              </a:solidFill>
              <a:latin typeface="+mn-lt"/>
              <a:ea typeface="+mn-ea"/>
            </a:endParaRPr>
          </a:p>
        </p:txBody>
      </p:sp>
      <p:sp>
        <p:nvSpPr>
          <p:cNvPr id="4098" name="Title 1"/>
          <p:cNvSpPr>
            <a:spLocks noGrp="1"/>
          </p:cNvSpPr>
          <p:nvPr>
            <p:ph type="title"/>
          </p:nvPr>
        </p:nvSpPr>
        <p:spPr/>
        <p:txBody>
          <a:bodyPr/>
          <a:lstStyle/>
          <a:p>
            <a:r>
              <a:rPr lang="en-AU" altLang="en-US" sz="3200" smtClean="0">
                <a:latin typeface="Arial" pitchFamily="34" charset="0"/>
                <a:ea typeface="ＭＳ Ｐゴシック" pitchFamily="34" charset="-128"/>
              </a:rPr>
              <a:t>STEM Education Supply Chain </a:t>
            </a:r>
            <a:br>
              <a:rPr lang="en-AU" altLang="en-US" sz="3200" smtClean="0">
                <a:latin typeface="Arial" pitchFamily="34" charset="0"/>
                <a:ea typeface="ＭＳ Ｐゴシック" pitchFamily="34" charset="-128"/>
              </a:rPr>
            </a:br>
            <a:r>
              <a:rPr lang="en-AU" altLang="en-US" sz="3200" smtClean="0">
                <a:latin typeface="Arial" pitchFamily="34" charset="0"/>
                <a:ea typeface="ＭＳ Ｐゴシック" pitchFamily="34" charset="-128"/>
              </a:rPr>
              <a:t>integrates Industry Engagement </a:t>
            </a:r>
          </a:p>
        </p:txBody>
      </p:sp>
      <p:sp>
        <p:nvSpPr>
          <p:cNvPr id="68" name="Rounded Rectangle 67"/>
          <p:cNvSpPr>
            <a:spLocks noChangeArrowheads="1"/>
          </p:cNvSpPr>
          <p:nvPr/>
        </p:nvSpPr>
        <p:spPr bwMode="auto">
          <a:xfrm>
            <a:off x="7027863" y="6084888"/>
            <a:ext cx="1935162" cy="12700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lIns="104287" tIns="52144" rIns="104287" bIns="52144" anchor="ctr"/>
          <a:lstStyle/>
          <a:p>
            <a:pPr algn="ctr">
              <a:defRPr/>
            </a:pPr>
            <a:r>
              <a:rPr lang="en-AU" sz="1400" dirty="0">
                <a:solidFill>
                  <a:schemeClr val="lt1"/>
                </a:solidFill>
                <a:latin typeface="+mn-lt"/>
                <a:ea typeface="+mn-ea"/>
              </a:rPr>
              <a:t>Communication</a:t>
            </a:r>
          </a:p>
          <a:p>
            <a:pPr algn="ctr">
              <a:defRPr/>
            </a:pPr>
            <a:r>
              <a:rPr lang="en-AU" sz="1400" dirty="0">
                <a:solidFill>
                  <a:schemeClr val="lt1"/>
                </a:solidFill>
                <a:latin typeface="+mn-lt"/>
                <a:ea typeface="+mn-ea"/>
              </a:rPr>
              <a:t>Teamwork</a:t>
            </a:r>
          </a:p>
          <a:p>
            <a:pPr algn="ctr">
              <a:defRPr/>
            </a:pPr>
            <a:r>
              <a:rPr lang="en-AU" sz="1400" dirty="0">
                <a:solidFill>
                  <a:schemeClr val="lt1"/>
                </a:solidFill>
                <a:latin typeface="+mn-lt"/>
                <a:ea typeface="+mn-ea"/>
              </a:rPr>
              <a:t>Leadership</a:t>
            </a:r>
          </a:p>
          <a:p>
            <a:pPr algn="ctr">
              <a:defRPr/>
            </a:pPr>
            <a:r>
              <a:rPr lang="en-AU" sz="1400" dirty="0">
                <a:solidFill>
                  <a:schemeClr val="lt1"/>
                </a:solidFill>
                <a:latin typeface="+mn-lt"/>
                <a:ea typeface="+mn-ea"/>
              </a:rPr>
              <a:t>Collaboration</a:t>
            </a:r>
          </a:p>
          <a:p>
            <a:pPr algn="ctr">
              <a:defRPr/>
            </a:pPr>
            <a:r>
              <a:rPr lang="en-AU" sz="1400" b="1" dirty="0">
                <a:latin typeface="+mn-lt"/>
                <a:ea typeface="+mn-ea"/>
              </a:rPr>
              <a:t>Strategic thinking</a:t>
            </a:r>
          </a:p>
          <a:p>
            <a:pPr algn="ctr">
              <a:defRPr/>
            </a:pPr>
            <a:r>
              <a:rPr lang="en-AU" sz="1400" b="1" dirty="0">
                <a:latin typeface="+mn-lt"/>
                <a:ea typeface="+mn-ea"/>
              </a:rPr>
              <a:t>Entrepreneurship</a:t>
            </a:r>
          </a:p>
        </p:txBody>
      </p:sp>
      <p:grpSp>
        <p:nvGrpSpPr>
          <p:cNvPr id="4100" name="Group 2"/>
          <p:cNvGrpSpPr>
            <a:grpSpLocks/>
          </p:cNvGrpSpPr>
          <p:nvPr/>
        </p:nvGrpSpPr>
        <p:grpSpPr bwMode="auto">
          <a:xfrm>
            <a:off x="406400" y="1874838"/>
            <a:ext cx="9834563" cy="5480050"/>
            <a:chOff x="378180" y="1875613"/>
            <a:chExt cx="10134151" cy="5685192"/>
          </a:xfrm>
        </p:grpSpPr>
        <p:cxnSp>
          <p:nvCxnSpPr>
            <p:cNvPr id="129" name="Elbow Connector 128"/>
            <p:cNvCxnSpPr>
              <a:cxnSpLocks noChangeShapeType="1"/>
            </p:cNvCxnSpPr>
            <p:nvPr/>
          </p:nvCxnSpPr>
          <p:spPr bwMode="auto">
            <a:xfrm>
              <a:off x="967382" y="4019652"/>
              <a:ext cx="3703562" cy="2541082"/>
            </a:xfrm>
            <a:prstGeom prst="bentConnector3">
              <a:avLst>
                <a:gd name="adj1" fmla="val 2167"/>
              </a:avLst>
            </a:prstGeom>
            <a:noFill/>
            <a:ln w="12700">
              <a:solidFill>
                <a:schemeClr val="tx2"/>
              </a:solidFill>
              <a:prstDash val="sysDash"/>
              <a:miter lim="800000"/>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9" name="Right Arrow 8"/>
            <p:cNvSpPr>
              <a:spLocks noChangeArrowheads="1"/>
            </p:cNvSpPr>
            <p:nvPr/>
          </p:nvSpPr>
          <p:spPr bwMode="auto">
            <a:xfrm>
              <a:off x="5914534" y="4548342"/>
              <a:ext cx="1728192" cy="1089480"/>
            </a:xfrm>
            <a:prstGeom prst="rightArrow">
              <a:avLst>
                <a:gd name="adj1" fmla="val 50000"/>
                <a:gd name="adj2" fmla="val 49996"/>
              </a:avLst>
            </a:prstGeom>
            <a:solidFill>
              <a:srgbClr val="B9CDE5"/>
            </a:solidFill>
            <a:ln w="22225">
              <a:solidFill>
                <a:schemeClr val="tx2"/>
              </a:solidFill>
              <a:prstDash val="dash"/>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schemeClr val="accent1">
                      <a:lumMod val="75000"/>
                    </a:schemeClr>
                  </a:solidFill>
                  <a:latin typeface="+mn-lt"/>
                  <a:ea typeface="+mn-ea"/>
                </a:rPr>
                <a:t>Post-Graduate Education</a:t>
              </a:r>
            </a:p>
          </p:txBody>
        </p:sp>
        <p:sp>
          <p:nvSpPr>
            <p:cNvPr id="12" name="Right Arrow 11"/>
            <p:cNvSpPr>
              <a:spLocks noChangeArrowheads="1"/>
            </p:cNvSpPr>
            <p:nvPr/>
          </p:nvSpPr>
          <p:spPr bwMode="auto">
            <a:xfrm>
              <a:off x="4186342" y="4532310"/>
              <a:ext cx="1728192" cy="1089480"/>
            </a:xfrm>
            <a:prstGeom prst="rightArrow">
              <a:avLst>
                <a:gd name="adj1" fmla="val 50000"/>
                <a:gd name="adj2" fmla="val 49996"/>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Tertiary Education</a:t>
              </a:r>
            </a:p>
          </p:txBody>
        </p:sp>
        <p:sp>
          <p:nvSpPr>
            <p:cNvPr id="13" name="Right Arrow 12"/>
            <p:cNvSpPr>
              <a:spLocks noChangeArrowheads="1"/>
            </p:cNvSpPr>
            <p:nvPr/>
          </p:nvSpPr>
          <p:spPr bwMode="auto">
            <a:xfrm>
              <a:off x="2458149" y="4543428"/>
              <a:ext cx="1728192" cy="1089480"/>
            </a:xfrm>
            <a:prstGeom prst="rightArrow">
              <a:avLst>
                <a:gd name="adj1" fmla="val 50000"/>
                <a:gd name="adj2" fmla="val 49996"/>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Secondary  Education</a:t>
              </a:r>
            </a:p>
          </p:txBody>
        </p:sp>
        <p:sp>
          <p:nvSpPr>
            <p:cNvPr id="23" name="Rectangle 22"/>
            <p:cNvSpPr>
              <a:spLocks noChangeArrowheads="1"/>
            </p:cNvSpPr>
            <p:nvPr/>
          </p:nvSpPr>
          <p:spPr bwMode="auto">
            <a:xfrm>
              <a:off x="378180" y="3357210"/>
              <a:ext cx="1544854" cy="655664"/>
            </a:xfrm>
            <a:prstGeom prst="rect">
              <a:avLst/>
            </a:prstGeom>
            <a:gradFill rotWithShape="1">
              <a:gsLst>
                <a:gs pos="0">
                  <a:srgbClr val="9BC1FF"/>
                </a:gs>
                <a:gs pos="83000">
                  <a:srgbClr val="17375E"/>
                </a:gs>
                <a:gs pos="100000">
                  <a:srgbClr val="17375E"/>
                </a:gs>
              </a:gsLst>
              <a:lin ang="5400000"/>
            </a:gra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Industry Engagement </a:t>
              </a:r>
            </a:p>
          </p:txBody>
        </p:sp>
        <p:sp>
          <p:nvSpPr>
            <p:cNvPr id="43" name="Freeform 42"/>
            <p:cNvSpPr>
              <a:spLocks/>
            </p:cNvSpPr>
            <p:nvPr/>
          </p:nvSpPr>
          <p:spPr bwMode="auto">
            <a:xfrm>
              <a:off x="1282225" y="4671711"/>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81" name="Freeform 80"/>
            <p:cNvSpPr>
              <a:spLocks/>
            </p:cNvSpPr>
            <p:nvPr/>
          </p:nvSpPr>
          <p:spPr bwMode="auto">
            <a:xfrm>
              <a:off x="3011101" y="4671714"/>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84" name="Freeform 83"/>
            <p:cNvSpPr>
              <a:spLocks/>
            </p:cNvSpPr>
            <p:nvPr/>
          </p:nvSpPr>
          <p:spPr bwMode="auto">
            <a:xfrm>
              <a:off x="4778705" y="4671713"/>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89" name="Freeform 88"/>
            <p:cNvSpPr>
              <a:spLocks/>
            </p:cNvSpPr>
            <p:nvPr/>
          </p:nvSpPr>
          <p:spPr bwMode="auto">
            <a:xfrm>
              <a:off x="6462147" y="4673895"/>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15" name="Freeform 14"/>
            <p:cNvSpPr>
              <a:spLocks/>
            </p:cNvSpPr>
            <p:nvPr/>
          </p:nvSpPr>
          <p:spPr bwMode="auto">
            <a:xfrm>
              <a:off x="1498179" y="4049707"/>
              <a:ext cx="5027907" cy="622006"/>
            </a:xfrm>
            <a:custGeom>
              <a:avLst/>
              <a:gdLst>
                <a:gd name="T0" fmla="*/ 0 w 4289196"/>
                <a:gd name="T1" fmla="*/ 0 h 612743"/>
                <a:gd name="T2" fmla="*/ 0 w 4289196"/>
                <a:gd name="T3" fmla="*/ 153109 h 612743"/>
                <a:gd name="T4" fmla="*/ 5027907 w 4289196"/>
                <a:gd name="T5" fmla="*/ 153109 h 612743"/>
                <a:gd name="T6" fmla="*/ 5027907 w 4289196"/>
                <a:gd name="T7" fmla="*/ 622006 h 612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89196" h="612743">
                  <a:moveTo>
                    <a:pt x="0" y="0"/>
                  </a:moveTo>
                  <a:lnTo>
                    <a:pt x="0" y="150829"/>
                  </a:lnTo>
                  <a:lnTo>
                    <a:pt x="4289196" y="150829"/>
                  </a:lnTo>
                  <a:lnTo>
                    <a:pt x="4289196" y="612743"/>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41" name="Freeform 40"/>
            <p:cNvSpPr>
              <a:spLocks/>
            </p:cNvSpPr>
            <p:nvPr/>
          </p:nvSpPr>
          <p:spPr bwMode="auto">
            <a:xfrm>
              <a:off x="1282226" y="4049707"/>
              <a:ext cx="1799903" cy="632304"/>
            </a:xfrm>
            <a:custGeom>
              <a:avLst/>
              <a:gdLst>
                <a:gd name="T0" fmla="*/ 0 w 1514007"/>
                <a:gd name="T1" fmla="*/ 0 h 573374"/>
                <a:gd name="T2" fmla="*/ 0 w 1514007"/>
                <a:gd name="T3" fmla="*/ 417404 h 573374"/>
                <a:gd name="T4" fmla="*/ 1799903 w 1514007"/>
                <a:gd name="T5" fmla="*/ 417404 h 573374"/>
                <a:gd name="T6" fmla="*/ 1799903 w 1514007"/>
                <a:gd name="T7" fmla="*/ 632304 h 5733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14007" h="573374">
                  <a:moveTo>
                    <a:pt x="0" y="0"/>
                  </a:moveTo>
                  <a:lnTo>
                    <a:pt x="0" y="378502"/>
                  </a:lnTo>
                  <a:lnTo>
                    <a:pt x="1514007" y="378502"/>
                  </a:lnTo>
                  <a:lnTo>
                    <a:pt x="1514007" y="573374"/>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57" name="Freeform 56"/>
            <p:cNvSpPr>
              <a:spLocks/>
            </p:cNvSpPr>
            <p:nvPr/>
          </p:nvSpPr>
          <p:spPr bwMode="auto">
            <a:xfrm>
              <a:off x="1384401" y="4049707"/>
              <a:ext cx="3467085" cy="632530"/>
            </a:xfrm>
            <a:custGeom>
              <a:avLst/>
              <a:gdLst>
                <a:gd name="T0" fmla="*/ 0 w 2829394"/>
                <a:gd name="T1" fmla="*/ 0 h 565878"/>
                <a:gd name="T2" fmla="*/ 0 w 2829394"/>
                <a:gd name="T3" fmla="*/ 305792 h 565878"/>
                <a:gd name="T4" fmla="*/ 3467085 w 2829394"/>
                <a:gd name="T5" fmla="*/ 305792 h 565878"/>
                <a:gd name="T6" fmla="*/ 3467085 w 2829394"/>
                <a:gd name="T7" fmla="*/ 632530 h 5658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9394" h="565878">
                  <a:moveTo>
                    <a:pt x="0" y="0"/>
                  </a:moveTo>
                  <a:lnTo>
                    <a:pt x="0" y="273570"/>
                  </a:lnTo>
                  <a:lnTo>
                    <a:pt x="2829394" y="273570"/>
                  </a:lnTo>
                  <a:lnTo>
                    <a:pt x="2829394" y="565878"/>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64" name="Freeform 63"/>
            <p:cNvSpPr>
              <a:spLocks/>
            </p:cNvSpPr>
            <p:nvPr/>
          </p:nvSpPr>
          <p:spPr bwMode="auto">
            <a:xfrm>
              <a:off x="1161177" y="4048915"/>
              <a:ext cx="201380" cy="632065"/>
            </a:xfrm>
            <a:custGeom>
              <a:avLst/>
              <a:gdLst>
                <a:gd name="T0" fmla="*/ 0 w 172278"/>
                <a:gd name="T1" fmla="*/ 0 h 573157"/>
                <a:gd name="T2" fmla="*/ 0 w 172278"/>
                <a:gd name="T3" fmla="*/ 489576 h 573157"/>
                <a:gd name="T4" fmla="*/ 201380 w 172278"/>
                <a:gd name="T5" fmla="*/ 489576 h 573157"/>
                <a:gd name="T6" fmla="*/ 201380 w 172278"/>
                <a:gd name="T7" fmla="*/ 632065 h 573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278" h="573157">
                  <a:moveTo>
                    <a:pt x="0" y="0"/>
                  </a:moveTo>
                  <a:lnTo>
                    <a:pt x="0" y="443948"/>
                  </a:lnTo>
                  <a:lnTo>
                    <a:pt x="172278" y="443948"/>
                  </a:lnTo>
                  <a:lnTo>
                    <a:pt x="172278" y="573157"/>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8" name="Rectangle 7"/>
            <p:cNvSpPr>
              <a:spLocks noChangeArrowheads="1"/>
            </p:cNvSpPr>
            <p:nvPr/>
          </p:nvSpPr>
          <p:spPr bwMode="auto">
            <a:xfrm>
              <a:off x="8458678" y="4734331"/>
              <a:ext cx="2053653" cy="655767"/>
            </a:xfrm>
            <a:prstGeom prst="rect">
              <a:avLst/>
            </a:prstGeom>
            <a:gradFill rotWithShape="1">
              <a:gsLst>
                <a:gs pos="0">
                  <a:srgbClr val="9BC1FF"/>
                </a:gs>
                <a:gs pos="52000">
                  <a:srgbClr val="17375E"/>
                </a:gs>
                <a:gs pos="100000">
                  <a:srgbClr val="17375E"/>
                </a:gs>
              </a:gsLst>
              <a:lin ang="5400000" scaled="1"/>
            </a:gradFill>
            <a:ln w="9525">
              <a:solidFill>
                <a:srgbClr val="4A7EBB"/>
              </a:solidFill>
              <a:miter lim="800000"/>
              <a:headEnd/>
              <a:tailEnd/>
            </a:ln>
            <a:effectLst>
              <a:outerShdw blurRad="40000" dist="23000" dir="5400000" rotWithShape="0">
                <a:srgbClr val="808080">
                  <a:alpha val="34999"/>
                </a:srgbClr>
              </a:outerShdw>
            </a:effectLst>
          </p:spPr>
          <p:txBody>
            <a:bodyPr lIns="104287" tIns="52144" rIns="104287" bIns="52144" anchor="ctr"/>
            <a:lstStyle/>
            <a:p>
              <a:pPr algn="ctr">
                <a:defRPr/>
              </a:pPr>
              <a:r>
                <a:rPr lang="en-AU" sz="1600" dirty="0">
                  <a:solidFill>
                    <a:schemeClr val="lt1"/>
                  </a:solidFill>
                  <a:latin typeface="+mn-lt"/>
                  <a:ea typeface="+mn-ea"/>
                </a:rPr>
                <a:t>Job Market</a:t>
              </a:r>
            </a:p>
          </p:txBody>
        </p:sp>
        <p:cxnSp>
          <p:nvCxnSpPr>
            <p:cNvPr id="4" name="Elbow Connector 3"/>
            <p:cNvCxnSpPr>
              <a:cxnSpLocks noChangeShapeType="1"/>
              <a:endCxn id="29" idx="1"/>
            </p:cNvCxnSpPr>
            <p:nvPr/>
          </p:nvCxnSpPr>
          <p:spPr bwMode="auto">
            <a:xfrm>
              <a:off x="3155851" y="5369601"/>
              <a:ext cx="1515093" cy="983830"/>
            </a:xfrm>
            <a:prstGeom prst="bentConnector3">
              <a:avLst>
                <a:gd name="adj1" fmla="val 1662"/>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Elbow Connector 19"/>
            <p:cNvCxnSpPr>
              <a:cxnSpLocks noChangeShapeType="1"/>
              <a:stCxn id="13" idx="3"/>
              <a:endCxn id="29" idx="1"/>
            </p:cNvCxnSpPr>
            <p:nvPr/>
          </p:nvCxnSpPr>
          <p:spPr bwMode="auto">
            <a:xfrm>
              <a:off x="4186341" y="5088168"/>
              <a:ext cx="484604" cy="1265263"/>
            </a:xfrm>
            <a:prstGeom prst="bentConnector3">
              <a:avLst>
                <a:gd name="adj1" fmla="val -5139"/>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2" name="Rectangle 51"/>
            <p:cNvSpPr>
              <a:spLocks noChangeArrowheads="1"/>
            </p:cNvSpPr>
            <p:nvPr/>
          </p:nvSpPr>
          <p:spPr bwMode="auto">
            <a:xfrm>
              <a:off x="378180" y="1875613"/>
              <a:ext cx="4040249" cy="1277545"/>
            </a:xfrm>
            <a:prstGeom prst="rect">
              <a:avLst/>
            </a:prstGeom>
            <a:gradFill rotWithShape="1">
              <a:gsLst>
                <a:gs pos="0">
                  <a:srgbClr val="9BC1FF"/>
                </a:gs>
                <a:gs pos="52000">
                  <a:srgbClr val="17375E"/>
                </a:gs>
                <a:gs pos="100000">
                  <a:srgbClr val="17375E"/>
                </a:gs>
              </a:gsLst>
              <a:lin ang="5400000" scaled="1"/>
            </a:gradFill>
            <a:ln w="9525">
              <a:solidFill>
                <a:srgbClr val="4A7EBB"/>
              </a:solidFill>
              <a:miter lim="800000"/>
              <a:headEnd/>
              <a:tailEnd/>
            </a:ln>
            <a:effectLst>
              <a:outerShdw blurRad="40000" dist="23000" dir="5400000" rotWithShape="0">
                <a:srgbClr val="808080">
                  <a:alpha val="34999"/>
                </a:srgbClr>
              </a:outerShdw>
            </a:effectLst>
          </p:spPr>
          <p:txBody>
            <a:bodyPr lIns="104287" tIns="52144" rIns="104287" bIns="52144"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200">
                  <a:solidFill>
                    <a:srgbClr val="FFFFFF"/>
                  </a:solidFill>
                  <a:latin typeface="Calibri" pitchFamily="34" charset="0"/>
                </a:rPr>
                <a:t>Industry – including</a:t>
              </a:r>
            </a:p>
            <a:p>
              <a:pPr eaLnBrk="1" hangingPunct="1">
                <a:buFont typeface="Arial" pitchFamily="34" charset="0"/>
                <a:buChar char="•"/>
              </a:pPr>
              <a:r>
                <a:rPr lang="en-AU" altLang="en-US" sz="1200">
                  <a:solidFill>
                    <a:srgbClr val="FFFFFF"/>
                  </a:solidFill>
                  <a:latin typeface="Calibri" pitchFamily="34" charset="0"/>
                </a:rPr>
                <a:t>Professional Services -IT &amp; Finance..</a:t>
              </a:r>
            </a:p>
            <a:p>
              <a:pPr eaLnBrk="1" hangingPunct="1">
                <a:buFont typeface="Arial" pitchFamily="34" charset="0"/>
                <a:buChar char="•"/>
              </a:pPr>
              <a:r>
                <a:rPr lang="en-AU" altLang="en-US" sz="1200">
                  <a:solidFill>
                    <a:srgbClr val="FFFFFF"/>
                  </a:solidFill>
                  <a:latin typeface="Calibri" pitchFamily="34" charset="0"/>
                </a:rPr>
                <a:t>Food and Fibre</a:t>
              </a:r>
            </a:p>
            <a:p>
              <a:pPr eaLnBrk="1" hangingPunct="1">
                <a:buFont typeface="Arial" pitchFamily="34" charset="0"/>
                <a:buChar char="•"/>
              </a:pPr>
              <a:r>
                <a:rPr lang="en-AU" altLang="en-US" sz="1200">
                  <a:solidFill>
                    <a:srgbClr val="FFFFFF"/>
                  </a:solidFill>
                  <a:latin typeface="Calibri" pitchFamily="34" charset="0"/>
                </a:rPr>
                <a:t>Transport, Defence and Construction</a:t>
              </a:r>
            </a:p>
            <a:p>
              <a:pPr eaLnBrk="1" hangingPunct="1">
                <a:buFont typeface="Arial" pitchFamily="34" charset="0"/>
                <a:buChar char="•"/>
              </a:pPr>
              <a:r>
                <a:rPr lang="en-AU" altLang="en-US" sz="1200">
                  <a:solidFill>
                    <a:srgbClr val="FFFFFF"/>
                  </a:solidFill>
                  <a:latin typeface="Calibri" pitchFamily="34" charset="0"/>
                </a:rPr>
                <a:t>Medical Technologies and Pharmaceuticals</a:t>
              </a:r>
            </a:p>
            <a:p>
              <a:pPr eaLnBrk="1" hangingPunct="1">
                <a:buFont typeface="Arial" pitchFamily="34" charset="0"/>
                <a:buChar char="•"/>
              </a:pPr>
              <a:r>
                <a:rPr lang="en-AU" altLang="en-US" sz="1200">
                  <a:solidFill>
                    <a:srgbClr val="FFFFFF"/>
                  </a:solidFill>
                  <a:latin typeface="Calibri" pitchFamily="34" charset="0"/>
                </a:rPr>
                <a:t>New Energy Technology</a:t>
              </a:r>
            </a:p>
          </p:txBody>
        </p:sp>
        <p:cxnSp>
          <p:nvCxnSpPr>
            <p:cNvPr id="34" name="Elbow Connector 33"/>
            <p:cNvCxnSpPr>
              <a:cxnSpLocks noChangeShapeType="1"/>
            </p:cNvCxnSpPr>
            <p:nvPr/>
          </p:nvCxnSpPr>
          <p:spPr bwMode="auto">
            <a:xfrm rot="5400000">
              <a:off x="848270" y="3264848"/>
              <a:ext cx="238226" cy="1484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3" name="Elbow Connector 62"/>
            <p:cNvCxnSpPr>
              <a:cxnSpLocks noChangeShapeType="1"/>
              <a:endCxn id="23" idx="3"/>
            </p:cNvCxnSpPr>
            <p:nvPr/>
          </p:nvCxnSpPr>
          <p:spPr bwMode="auto">
            <a:xfrm rot="10800000">
              <a:off x="1923034" y="3685042"/>
              <a:ext cx="7124847" cy="1049289"/>
            </a:xfrm>
            <a:prstGeom prst="bentConnector3">
              <a:avLst>
                <a:gd name="adj1" fmla="val -144"/>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7" name="Rectangle 66"/>
            <p:cNvSpPr>
              <a:spLocks noChangeArrowheads="1"/>
            </p:cNvSpPr>
            <p:nvPr/>
          </p:nvSpPr>
          <p:spPr bwMode="auto">
            <a:xfrm>
              <a:off x="714867" y="6957778"/>
              <a:ext cx="5807858" cy="603027"/>
            </a:xfrm>
            <a:prstGeom prst="rect">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lvl1pPr defTabSz="493713" eaLnBrk="0" hangingPunct="0">
                <a:defRPr sz="2400">
                  <a:solidFill>
                    <a:schemeClr val="tx1"/>
                  </a:solidFill>
                  <a:latin typeface="Arial" pitchFamily="34" charset="0"/>
                  <a:ea typeface="ＭＳ Ｐゴシック" pitchFamily="34" charset="-128"/>
                </a:defRPr>
              </a:lvl1pPr>
              <a:lvl2pPr marL="742950" indent="-285750" defTabSz="493713" eaLnBrk="0" hangingPunct="0">
                <a:defRPr sz="2400">
                  <a:solidFill>
                    <a:schemeClr val="tx1"/>
                  </a:solidFill>
                  <a:latin typeface="Arial" pitchFamily="34" charset="0"/>
                  <a:ea typeface="ＭＳ Ｐゴシック" pitchFamily="34" charset="-128"/>
                </a:defRPr>
              </a:lvl2pPr>
              <a:lvl3pPr marL="1143000" indent="-228600" defTabSz="493713" eaLnBrk="0" hangingPunct="0">
                <a:defRPr sz="2400">
                  <a:solidFill>
                    <a:schemeClr val="tx1"/>
                  </a:solidFill>
                  <a:latin typeface="Arial" pitchFamily="34" charset="0"/>
                  <a:ea typeface="ＭＳ Ｐゴシック" pitchFamily="34" charset="-128"/>
                </a:defRPr>
              </a:lvl3pPr>
              <a:lvl4pPr marL="1600200" indent="-228600" defTabSz="493713" eaLnBrk="0" hangingPunct="0">
                <a:defRPr sz="2400">
                  <a:solidFill>
                    <a:schemeClr val="tx1"/>
                  </a:solidFill>
                  <a:latin typeface="Arial" pitchFamily="34" charset="0"/>
                  <a:ea typeface="ＭＳ Ｐゴシック" pitchFamily="34" charset="-128"/>
                </a:defRPr>
              </a:lvl4pPr>
              <a:lvl5pPr marL="2057400" indent="-228600" defTabSz="493713" eaLnBrk="0" hangingPunct="0">
                <a:defRPr sz="2400">
                  <a:solidFill>
                    <a:schemeClr val="tx1"/>
                  </a:solidFill>
                  <a:latin typeface="Arial" pitchFamily="34" charset="0"/>
                  <a:ea typeface="ＭＳ Ｐゴシック" pitchFamily="34" charset="-128"/>
                </a:defRPr>
              </a:lvl5pPr>
              <a:lvl6pPr marL="25146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AU" altLang="en-US" sz="1600">
                  <a:solidFill>
                    <a:srgbClr val="FFFFFF"/>
                  </a:solidFill>
                  <a:latin typeface="Calibri" pitchFamily="34" charset="0"/>
                </a:rPr>
                <a:t>Extracurricular – Sport/Work experience/Internships/Volunteering</a:t>
              </a:r>
            </a:p>
          </p:txBody>
        </p:sp>
        <p:cxnSp>
          <p:nvCxnSpPr>
            <p:cNvPr id="70" name="Elbow Connector 69"/>
            <p:cNvCxnSpPr>
              <a:cxnSpLocks noChangeShapeType="1"/>
              <a:stCxn id="67" idx="3"/>
              <a:endCxn id="68" idx="1"/>
            </p:cNvCxnSpPr>
            <p:nvPr/>
          </p:nvCxnSpPr>
          <p:spPr bwMode="auto">
            <a:xfrm flipV="1">
              <a:off x="6522725" y="6901653"/>
              <a:ext cx="678365" cy="357639"/>
            </a:xfrm>
            <a:prstGeom prst="bentConnector3">
              <a:avLst>
                <a:gd name="adj1" fmla="val 50000"/>
              </a:avLst>
            </a:prstGeom>
            <a:noFill/>
            <a:ln w="25400">
              <a:solidFill>
                <a:schemeClr val="accent1"/>
              </a:solidFill>
              <a:prstDash val="sysDot"/>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Elbow Connector 98"/>
            <p:cNvCxnSpPr>
              <a:cxnSpLocks noChangeShapeType="1"/>
              <a:endCxn id="67" idx="1"/>
            </p:cNvCxnSpPr>
            <p:nvPr/>
          </p:nvCxnSpPr>
          <p:spPr bwMode="auto">
            <a:xfrm rot="16200000" flipH="1">
              <a:off x="-1065874" y="5478551"/>
              <a:ext cx="3239640" cy="321842"/>
            </a:xfrm>
            <a:prstGeom prst="bentConnector2">
              <a:avLst/>
            </a:prstGeom>
            <a:noFill/>
            <a:ln w="12700">
              <a:solidFill>
                <a:schemeClr val="tx2"/>
              </a:solidFill>
              <a:prstDash val="sysDash"/>
              <a:miter lim="800000"/>
              <a:headEnd type="arrow" w="med" len="med"/>
              <a:tailEnd type="triangle"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4" name="Right Arrow 13"/>
            <p:cNvSpPr>
              <a:spLocks noChangeArrowheads="1"/>
            </p:cNvSpPr>
            <p:nvPr/>
          </p:nvSpPr>
          <p:spPr bwMode="auto">
            <a:xfrm>
              <a:off x="729958" y="4522948"/>
              <a:ext cx="1728192" cy="1089480"/>
            </a:xfrm>
            <a:prstGeom prst="rightArrow">
              <a:avLst>
                <a:gd name="adj1" fmla="val 50000"/>
                <a:gd name="adj2" fmla="val 49996"/>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Primary Education</a:t>
              </a:r>
            </a:p>
          </p:txBody>
        </p:sp>
        <p:cxnSp>
          <p:nvCxnSpPr>
            <p:cNvPr id="102" name="Straight Connector 101"/>
            <p:cNvCxnSpPr>
              <a:cxnSpLocks noChangeShapeType="1"/>
            </p:cNvCxnSpPr>
            <p:nvPr/>
          </p:nvCxnSpPr>
          <p:spPr bwMode="auto">
            <a:xfrm>
              <a:off x="7701131" y="5210784"/>
              <a:ext cx="589203" cy="0"/>
            </a:xfrm>
            <a:prstGeom prst="line">
              <a:avLst/>
            </a:prstGeom>
            <a:noFill/>
            <a:ln w="254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4" name="Straight Connector 103"/>
            <p:cNvCxnSpPr>
              <a:cxnSpLocks noChangeShapeType="1"/>
            </p:cNvCxnSpPr>
            <p:nvPr/>
          </p:nvCxnSpPr>
          <p:spPr bwMode="auto">
            <a:xfrm flipV="1">
              <a:off x="8458678" y="5449010"/>
              <a:ext cx="420859" cy="555862"/>
            </a:xfrm>
            <a:prstGeom prst="line">
              <a:avLst/>
            </a:prstGeom>
            <a:noFill/>
            <a:ln w="254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5" name="Elbow Connector 114"/>
            <p:cNvCxnSpPr>
              <a:cxnSpLocks noChangeShapeType="1"/>
              <a:endCxn id="12" idx="2"/>
            </p:cNvCxnSpPr>
            <p:nvPr/>
          </p:nvCxnSpPr>
          <p:spPr bwMode="auto">
            <a:xfrm rot="16200000" flipV="1">
              <a:off x="5314904" y="5644007"/>
              <a:ext cx="762565" cy="71813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 name="Right Arrow 28"/>
            <p:cNvSpPr>
              <a:spLocks noChangeArrowheads="1"/>
            </p:cNvSpPr>
            <p:nvPr/>
          </p:nvSpPr>
          <p:spPr bwMode="auto">
            <a:xfrm>
              <a:off x="4670944" y="5828493"/>
              <a:ext cx="1372517" cy="1049876"/>
            </a:xfrm>
            <a:prstGeom prst="rightArrow">
              <a:avLst>
                <a:gd name="adj1" fmla="val 50000"/>
                <a:gd name="adj2" fmla="val 49999"/>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VET</a:t>
              </a:r>
            </a:p>
          </p:txBody>
        </p:sp>
        <p:cxnSp>
          <p:nvCxnSpPr>
            <p:cNvPr id="35" name="Straight Connector 34"/>
            <p:cNvCxnSpPr>
              <a:cxnSpLocks noChangeShapeType="1"/>
            </p:cNvCxnSpPr>
            <p:nvPr/>
          </p:nvCxnSpPr>
          <p:spPr bwMode="auto">
            <a:xfrm flipH="1">
              <a:off x="7701131" y="5051966"/>
              <a:ext cx="589203" cy="0"/>
            </a:xfrm>
            <a:prstGeom prst="line">
              <a:avLst/>
            </a:prstGeom>
            <a:noFill/>
            <a:ln w="254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p:txBody>
          <a:bodyPr/>
          <a:lstStyle/>
          <a:p>
            <a:r>
              <a:rPr lang="en-US" altLang="en-US" smtClean="0">
                <a:latin typeface="Arial" pitchFamily="34" charset="0"/>
                <a:ea typeface="ＭＳ Ｐゴシック" pitchFamily="34" charset="-128"/>
              </a:rPr>
              <a:t>Changes in employment and compensation 2003/4 to 2013/14</a:t>
            </a:r>
          </a:p>
        </p:txBody>
      </p:sp>
      <p:pic>
        <p:nvPicPr>
          <p:cNvPr id="512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625" y="1909763"/>
            <a:ext cx="9104313"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5"/>
          <p:cNvSpPr txBox="1">
            <a:spLocks noChangeArrowheads="1"/>
          </p:cNvSpPr>
          <p:nvPr/>
        </p:nvSpPr>
        <p:spPr bwMode="auto">
          <a:xfrm>
            <a:off x="1239838" y="6811963"/>
            <a:ext cx="35131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200"/>
              <a:t>Source: ABS cat. No. 6291.0.55.003 and 5204.0.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2"/>
          <p:cNvSpPr>
            <a:spLocks noGrp="1"/>
          </p:cNvSpPr>
          <p:nvPr>
            <p:ph type="title"/>
          </p:nvPr>
        </p:nvSpPr>
        <p:spPr>
          <a:xfrm>
            <a:off x="534988" y="303213"/>
            <a:ext cx="7329487" cy="1260475"/>
          </a:xfrm>
          <a:ln/>
        </p:spPr>
        <p:txBody>
          <a:bodyPr/>
          <a:lstStyle/>
          <a:p>
            <a:r>
              <a:rPr lang="en-AU" altLang="en-US" smtClean="0">
                <a:latin typeface="Arial" pitchFamily="34" charset="0"/>
                <a:ea typeface="ＭＳ Ｐゴシック" pitchFamily="34" charset="-128"/>
              </a:rPr>
              <a:t>Transitioning workforce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2413000"/>
            <a:ext cx="768667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7" name="Rectangle 3"/>
          <p:cNvSpPr>
            <a:spLocks noChangeArrowheads="1"/>
          </p:cNvSpPr>
          <p:nvPr/>
        </p:nvSpPr>
        <p:spPr bwMode="auto">
          <a:xfrm>
            <a:off x="736600" y="1982788"/>
            <a:ext cx="94329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200" b="1"/>
              <a:t>Distribution of job categories against probability of computerization</a:t>
            </a:r>
            <a:endParaRPr lang="en-AU" altLang="en-US" sz="2200"/>
          </a:p>
        </p:txBody>
      </p:sp>
      <p:sp>
        <p:nvSpPr>
          <p:cNvPr id="5" name="Rectangle 4"/>
          <p:cNvSpPr/>
          <p:nvPr/>
        </p:nvSpPr>
        <p:spPr>
          <a:xfrm>
            <a:off x="1384300" y="6756400"/>
            <a:ext cx="6119813" cy="261938"/>
          </a:xfrm>
          <a:prstGeom prst="rect">
            <a:avLst/>
          </a:prstGeom>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000"/>
              <a:t>CEDA - Australia</a:t>
            </a:r>
            <a:r>
              <a:rPr lang="en-AU" altLang="en-AU" sz="1000"/>
              <a:t>’</a:t>
            </a:r>
            <a:r>
              <a:rPr lang="en-AU" altLang="en-US" sz="1000"/>
              <a:t>s future workforce? June 2015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AU" altLang="en-US" smtClean="0">
                <a:latin typeface="Arial" pitchFamily="34" charset="0"/>
                <a:ea typeface="ＭＳ Ｐゴシック" pitchFamily="34" charset="-128"/>
              </a:rPr>
              <a:t>National and International Focus</a:t>
            </a:r>
          </a:p>
        </p:txBody>
      </p:sp>
      <p:graphicFrame>
        <p:nvGraphicFramePr>
          <p:cNvPr id="4" name="Content Placeholder 3"/>
          <p:cNvGraphicFramePr>
            <a:graphicFrameLocks noGrp="1"/>
          </p:cNvGraphicFramePr>
          <p:nvPr>
            <p:ph idx="1"/>
          </p:nvPr>
        </p:nvGraphicFramePr>
        <p:xfrm>
          <a:off x="862013" y="2005013"/>
          <a:ext cx="9018588" cy="4562620"/>
        </p:xfrm>
        <a:graphic>
          <a:graphicData uri="http://schemas.openxmlformats.org/drawingml/2006/table">
            <a:tbl>
              <a:tblPr firstRow="1" bandRow="1">
                <a:tableStyleId>{5C22544A-7EE6-4342-B048-85BDC9FD1C3A}</a:tableStyleId>
              </a:tblPr>
              <a:tblGrid>
                <a:gridCol w="2754312"/>
                <a:gridCol w="3258080"/>
                <a:gridCol w="3006196"/>
              </a:tblGrid>
              <a:tr h="365732">
                <a:tc>
                  <a:txBody>
                    <a:bodyPr/>
                    <a:lstStyle/>
                    <a:p>
                      <a:r>
                        <a:rPr lang="en-AU" sz="1800" dirty="0" smtClean="0"/>
                        <a:t>State Government sectors</a:t>
                      </a:r>
                      <a:endParaRPr lang="en-AU" sz="1800" dirty="0"/>
                    </a:p>
                  </a:txBody>
                  <a:tcPr marL="91434" marR="91434" marT="45716" marB="45716"/>
                </a:tc>
                <a:tc>
                  <a:txBody>
                    <a:bodyPr/>
                    <a:lstStyle/>
                    <a:p>
                      <a:r>
                        <a:rPr lang="en-AU" sz="1800" dirty="0" smtClean="0"/>
                        <a:t>Federal Govt. Growth Centres</a:t>
                      </a:r>
                      <a:endParaRPr lang="en-AU" sz="1800" dirty="0"/>
                    </a:p>
                  </a:txBody>
                  <a:tcPr marL="91434" marR="91434" marT="45716" marB="45716"/>
                </a:tc>
                <a:tc>
                  <a:txBody>
                    <a:bodyPr/>
                    <a:lstStyle/>
                    <a:p>
                      <a:r>
                        <a:rPr lang="en-AU" sz="1800" dirty="0" smtClean="0"/>
                        <a:t>Societal Challenges</a:t>
                      </a:r>
                      <a:endParaRPr lang="en-AU" sz="1800" dirty="0"/>
                    </a:p>
                  </a:txBody>
                  <a:tcPr marL="91434" marR="91434" marT="45716" marB="45716"/>
                </a:tc>
              </a:tr>
              <a:tr h="690328">
                <a:tc>
                  <a:txBody>
                    <a:bodyPr/>
                    <a:lstStyle/>
                    <a:p>
                      <a:r>
                        <a:rPr lang="en-AU" sz="1800" dirty="0" smtClean="0"/>
                        <a:t>Medical Technologies and Pharmaceuticals</a:t>
                      </a:r>
                      <a:endParaRPr lang="en-AU" sz="1800" dirty="0"/>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AU" sz="1800" dirty="0" smtClean="0"/>
                        <a:t>Medical</a:t>
                      </a:r>
                      <a:r>
                        <a:rPr lang="en-AU" sz="1800" baseline="0" dirty="0" smtClean="0"/>
                        <a:t> Technologies and Pharmaceuticals</a:t>
                      </a:r>
                      <a:endParaRPr lang="en-AU" sz="1800" dirty="0" smtClean="0"/>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US" sz="1800" dirty="0" smtClean="0">
                          <a:latin typeface="+mn-lt"/>
                          <a:ea typeface="ＭＳ Ｐゴシック" charset="0"/>
                        </a:rPr>
                        <a:t>Health, demographic change and wellbeing</a:t>
                      </a:r>
                    </a:p>
                  </a:txBody>
                  <a:tcPr marL="91434" marR="91434" marT="45716" marB="45716"/>
                </a:tc>
              </a:tr>
              <a:tr h="938302">
                <a:tc>
                  <a:txBody>
                    <a:bodyPr/>
                    <a:lstStyle/>
                    <a:p>
                      <a:r>
                        <a:rPr lang="en-AU" sz="1800" dirty="0" smtClean="0"/>
                        <a:t>Food and Fibre</a:t>
                      </a:r>
                      <a:endParaRPr lang="en-AU" sz="1800" dirty="0"/>
                    </a:p>
                  </a:txBody>
                  <a:tcPr marL="91434" marR="91434" marT="45716" marB="45716"/>
                </a:tc>
                <a:tc>
                  <a:txBody>
                    <a:bodyPr/>
                    <a:lstStyle/>
                    <a:p>
                      <a:r>
                        <a:rPr lang="en-AU" sz="1800" dirty="0" smtClean="0"/>
                        <a:t>Food and Agribusiness</a:t>
                      </a:r>
                      <a:endParaRPr lang="en-AU" sz="1800" dirty="0"/>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US" sz="1800" dirty="0" smtClean="0">
                          <a:latin typeface="+mn-lt"/>
                          <a:ea typeface="ＭＳ Ｐゴシック" charset="0"/>
                        </a:rPr>
                        <a:t>Food security, sustainable agriculture and forestry, marine and the bio economy</a:t>
                      </a:r>
                    </a:p>
                  </a:txBody>
                  <a:tcPr marL="91434" marR="91434" marT="45716" marB="45716"/>
                </a:tc>
              </a:tr>
              <a:tr h="648022">
                <a:tc>
                  <a:txBody>
                    <a:bodyPr/>
                    <a:lstStyle/>
                    <a:p>
                      <a:r>
                        <a:rPr lang="en-AU" sz="1800" dirty="0" smtClean="0"/>
                        <a:t>New Energy Technology</a:t>
                      </a:r>
                      <a:endParaRPr lang="en-AU" sz="1800" dirty="0"/>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AU" sz="1800" dirty="0" smtClean="0"/>
                        <a:t>Oil, Gas and Energy Resources</a:t>
                      </a:r>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US" sz="1800" dirty="0" smtClean="0">
                          <a:latin typeface="+mn-lt"/>
                          <a:ea typeface="ＭＳ Ｐゴシック" charset="0"/>
                        </a:rPr>
                        <a:t>Secure, clean and efficient energy</a:t>
                      </a:r>
                    </a:p>
                  </a:txBody>
                  <a:tcPr marL="91434" marR="91434" marT="45716" marB="45716"/>
                </a:tc>
              </a:tr>
              <a:tr h="640030">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AU" sz="1800" dirty="0" smtClean="0"/>
                        <a:t>Professional Services</a:t>
                      </a:r>
                    </a:p>
                    <a:p>
                      <a:endParaRPr lang="en-AU" sz="1800" dirty="0"/>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AU" sz="1800" dirty="0" smtClean="0"/>
                        <a:t>Mining equipment, Technology and Services</a:t>
                      </a:r>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US" sz="1800" dirty="0" smtClean="0">
                          <a:latin typeface="+mn-lt"/>
                          <a:ea typeface="ＭＳ Ｐゴシック" charset="0"/>
                        </a:rPr>
                        <a:t>Smart, green and integrated transport</a:t>
                      </a:r>
                    </a:p>
                  </a:txBody>
                  <a:tcPr marL="91434" marR="91434" marT="45716" marB="45716"/>
                </a:tc>
              </a:tr>
              <a:tr h="914329">
                <a:tc>
                  <a:txBody>
                    <a:bodyPr/>
                    <a:lstStyle/>
                    <a:p>
                      <a:r>
                        <a:rPr lang="en-AU" sz="1800" dirty="0" smtClean="0"/>
                        <a:t>Transport, Defence and Construction Technology</a:t>
                      </a:r>
                      <a:endParaRPr lang="en-AU" sz="1800" dirty="0"/>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AU" sz="1800" dirty="0" smtClean="0"/>
                        <a:t>Advanced Manufacturing</a:t>
                      </a:r>
                    </a:p>
                    <a:p>
                      <a:endParaRPr lang="en-AU" sz="1800" dirty="0"/>
                    </a:p>
                  </a:txBody>
                  <a:tcPr marL="91434" marR="91434" marT="45716" marB="45716"/>
                </a:tc>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US" sz="1800" dirty="0" smtClean="0">
                          <a:latin typeface="+mn-lt"/>
                          <a:ea typeface="ＭＳ Ｐゴシック" charset="0"/>
                        </a:rPr>
                        <a:t>Climate action, environment, resource efficiency and raw materials</a:t>
                      </a:r>
                    </a:p>
                  </a:txBody>
                  <a:tcPr marL="91434" marR="91434" marT="45716" marB="45716"/>
                </a:tc>
              </a:tr>
              <a:tr h="365732">
                <a:tc>
                  <a:txBody>
                    <a:bodyPr/>
                    <a:lstStyle/>
                    <a:p>
                      <a:pPr marL="0" marR="0" indent="0" algn="l" defTabSz="497724" rtl="0" eaLnBrk="1" fontAlgn="auto" latinLnBrk="0" hangingPunct="1">
                        <a:lnSpc>
                          <a:spcPct val="100000"/>
                        </a:lnSpc>
                        <a:spcBef>
                          <a:spcPts val="0"/>
                        </a:spcBef>
                        <a:spcAft>
                          <a:spcPts val="0"/>
                        </a:spcAft>
                        <a:buClrTx/>
                        <a:buSzTx/>
                        <a:buFontTx/>
                        <a:buNone/>
                        <a:tabLst/>
                        <a:defRPr/>
                      </a:pPr>
                      <a:r>
                        <a:rPr lang="en-AU" sz="1800" dirty="0" smtClean="0"/>
                        <a:t>International Education</a:t>
                      </a:r>
                    </a:p>
                  </a:txBody>
                  <a:tcPr marL="91434" marR="91434" marT="45716" marB="45716"/>
                </a:tc>
                <a:tc>
                  <a:txBody>
                    <a:bodyPr/>
                    <a:lstStyle/>
                    <a:p>
                      <a:endParaRPr lang="en-AU" sz="1800" dirty="0"/>
                    </a:p>
                  </a:txBody>
                  <a:tcPr marL="91434" marR="91434" marT="45716" marB="45716"/>
                </a:tc>
                <a:tc>
                  <a:txBody>
                    <a:bodyPr/>
                    <a:lstStyle/>
                    <a:p>
                      <a:endParaRPr lang="en-AU" sz="1800" dirty="0"/>
                    </a:p>
                  </a:txBody>
                  <a:tcPr marL="91434" marR="91434" marT="45716" marB="45716"/>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534988" y="303213"/>
            <a:ext cx="7329487" cy="1260475"/>
          </a:xfrm>
        </p:spPr>
        <p:txBody>
          <a:bodyPr/>
          <a:lstStyle/>
          <a:p>
            <a:r>
              <a:rPr lang="en-AU" altLang="en-US" sz="3200" smtClean="0">
                <a:latin typeface="Arial" pitchFamily="34" charset="0"/>
                <a:ea typeface="ＭＳ Ｐゴシック" pitchFamily="34" charset="-128"/>
              </a:rPr>
              <a:t>Significant trends impacting graduates</a:t>
            </a:r>
          </a:p>
        </p:txBody>
      </p:sp>
      <p:sp>
        <p:nvSpPr>
          <p:cNvPr id="3" name="Content Placeholder 2"/>
          <p:cNvSpPr>
            <a:spLocks noGrp="1"/>
          </p:cNvSpPr>
          <p:nvPr>
            <p:ph idx="1"/>
          </p:nvPr>
        </p:nvSpPr>
        <p:spPr/>
        <p:txBody>
          <a:bodyPr/>
          <a:lstStyle/>
          <a:p>
            <a:r>
              <a:rPr lang="en-AU" altLang="en-US" sz="2800" smtClean="0">
                <a:latin typeface="Arial" pitchFamily="34" charset="0"/>
                <a:ea typeface="ＭＳ Ｐゴシック" pitchFamily="34" charset="-128"/>
              </a:rPr>
              <a:t>Digital Future – new careers emerging</a:t>
            </a:r>
          </a:p>
          <a:p>
            <a:r>
              <a:rPr lang="en-AU" altLang="en-US" sz="2800" smtClean="0">
                <a:latin typeface="Arial" pitchFamily="34" charset="0"/>
                <a:ea typeface="ＭＳ Ｐゴシック" pitchFamily="34" charset="-128"/>
              </a:rPr>
              <a:t>Entrepreneurship rising</a:t>
            </a:r>
          </a:p>
          <a:p>
            <a:r>
              <a:rPr lang="en-AU" altLang="en-US" sz="2800" smtClean="0">
                <a:latin typeface="Arial" pitchFamily="34" charset="0"/>
                <a:ea typeface="ＭＳ Ｐゴシック" pitchFamily="34" charset="-128"/>
              </a:rPr>
              <a:t>Global collaborative marketplace </a:t>
            </a:r>
          </a:p>
          <a:p>
            <a:r>
              <a:rPr lang="en-AU" altLang="en-US" sz="2800" smtClean="0">
                <a:latin typeface="Arial" pitchFamily="34" charset="0"/>
                <a:ea typeface="ＭＳ Ｐゴシック" pitchFamily="34" charset="-128"/>
              </a:rPr>
              <a:t>Health reimagined – Personalised medicine</a:t>
            </a:r>
          </a:p>
          <a:p>
            <a:r>
              <a:rPr lang="en-AU" altLang="en-US" sz="2800" smtClean="0">
                <a:latin typeface="Arial" pitchFamily="34" charset="0"/>
                <a:ea typeface="ＭＳ Ｐゴシック" pitchFamily="34" charset="-128"/>
              </a:rPr>
              <a:t>Climate change impacts – New energy, agriculture, health</a:t>
            </a:r>
          </a:p>
          <a:p>
            <a:r>
              <a:rPr lang="en-AU" altLang="en-US" sz="2800" smtClean="0">
                <a:latin typeface="Arial" pitchFamily="34" charset="0"/>
                <a:ea typeface="ＭＳ Ｐゴシック" pitchFamily="34" charset="-128"/>
              </a:rPr>
              <a:t>Increased focus on returns from research investment</a:t>
            </a:r>
          </a:p>
          <a:p>
            <a:r>
              <a:rPr lang="en-AU" altLang="en-US" sz="2800" smtClean="0">
                <a:latin typeface="Arial" pitchFamily="34" charset="0"/>
                <a:ea typeface="ＭＳ Ｐゴシック" pitchFamily="34" charset="-128"/>
              </a:rPr>
              <a:t>5 - 10 careers in a life time</a:t>
            </a:r>
          </a:p>
          <a:p>
            <a:r>
              <a:rPr lang="en-AU" altLang="en-US" sz="2800" smtClean="0">
                <a:latin typeface="Arial" pitchFamily="34" charset="0"/>
                <a:ea typeface="ＭＳ Ｐゴシック" pitchFamily="34" charset="-128"/>
              </a:rPr>
              <a:t>Soft skills becoming higher in importance to employers</a:t>
            </a:r>
            <a:endParaRPr lang="en-AU" altLang="en-US" sz="2300" smtClean="0">
              <a:latin typeface="Arial" pitchFamily="34" charset="0"/>
              <a:ea typeface="ＭＳ Ｐゴシック" pitchFamily="34" charset="-128"/>
            </a:endParaRPr>
          </a:p>
          <a:p>
            <a:pPr>
              <a:buFont typeface="Arial" pitchFamily="34" charset="0"/>
              <a:buNone/>
            </a:pPr>
            <a:endParaRPr lang="en-AU" alt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534988" y="303213"/>
            <a:ext cx="7329487" cy="1260475"/>
          </a:xfrm>
        </p:spPr>
        <p:txBody>
          <a:bodyPr/>
          <a:lstStyle/>
          <a:p>
            <a:r>
              <a:rPr lang="en-AU" altLang="en-US" sz="3200" smtClean="0">
                <a:latin typeface="Arial" pitchFamily="34" charset="0"/>
                <a:ea typeface="ＭＳ Ｐゴシック" pitchFamily="34" charset="-128"/>
              </a:rPr>
              <a:t>STEM trends of concern</a:t>
            </a:r>
          </a:p>
        </p:txBody>
      </p:sp>
      <p:sp>
        <p:nvSpPr>
          <p:cNvPr id="9218" name="Content Placeholder 2"/>
          <p:cNvSpPr>
            <a:spLocks noGrp="1"/>
          </p:cNvSpPr>
          <p:nvPr>
            <p:ph idx="1"/>
          </p:nvPr>
        </p:nvSpPr>
        <p:spPr/>
        <p:txBody>
          <a:bodyPr/>
          <a:lstStyle/>
          <a:p>
            <a:r>
              <a:rPr lang="en-AU" altLang="en-US" sz="2400" smtClean="0">
                <a:latin typeface="Arial" pitchFamily="34" charset="0"/>
                <a:ea typeface="ＭＳ Ｐゴシック" pitchFamily="34" charset="-128"/>
              </a:rPr>
              <a:t>Year 12 higher-level mathematics participation has almost halved over the past 20 years</a:t>
            </a:r>
          </a:p>
          <a:p>
            <a:r>
              <a:rPr lang="en-AU" altLang="en-US" sz="2400" smtClean="0">
                <a:latin typeface="Arial" pitchFamily="34" charset="0"/>
                <a:ea typeface="ＭＳ Ｐゴシック" pitchFamily="34" charset="-128"/>
              </a:rPr>
              <a:t>Only 10.0% of students participated in advanced mathematics in 2014 (compared with 14.2% in 1995) and 19.3% in intermediate mathematics (compared with 27.3% in 1995).</a:t>
            </a:r>
          </a:p>
          <a:p>
            <a:r>
              <a:rPr lang="en-AU" altLang="en-US" sz="2400" smtClean="0">
                <a:latin typeface="Arial" pitchFamily="34" charset="0"/>
                <a:ea typeface="ＭＳ Ｐゴシック" pitchFamily="34" charset="-128"/>
              </a:rPr>
              <a:t>Participation rates for girls are particularly poor with only 6.8% enrolled in advanced maths and 18.2% in intermediate, compared with 13.4% and 20.6% for boys.</a:t>
            </a:r>
          </a:p>
          <a:p>
            <a:r>
              <a:rPr lang="en-AU" altLang="en-US" sz="2400" smtClean="0">
                <a:latin typeface="Arial" pitchFamily="34" charset="0"/>
                <a:ea typeface="ＭＳ Ｐゴシック" pitchFamily="34" charset="-128"/>
              </a:rPr>
              <a:t>86 per cent of science degrees do not have intermediate mathematics as an entry prerequisite while Year 12 enrolments slide </a:t>
            </a:r>
          </a:p>
          <a:p>
            <a:r>
              <a:rPr lang="en-AU" altLang="en-US" sz="2400" smtClean="0">
                <a:latin typeface="Arial" pitchFamily="34" charset="0"/>
                <a:ea typeface="ＭＳ Ｐゴシック" pitchFamily="34" charset="-128"/>
              </a:rPr>
              <a:t>At least 30 per cent of Year 7-10 maths classes are taught without a qualified maths teacher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AU" altLang="en-US" sz="3200" smtClean="0">
                <a:latin typeface="Arial" pitchFamily="34" charset="0"/>
                <a:ea typeface="ＭＳ Ｐゴシック" pitchFamily="34" charset="-128"/>
              </a:rPr>
              <a:t>STEM Education Supply Chain </a:t>
            </a:r>
            <a:br>
              <a:rPr lang="en-AU" altLang="en-US" sz="3200" smtClean="0">
                <a:latin typeface="Arial" pitchFamily="34" charset="0"/>
                <a:ea typeface="ＭＳ Ｐゴシック" pitchFamily="34" charset="-128"/>
              </a:rPr>
            </a:br>
            <a:r>
              <a:rPr lang="en-AU" altLang="en-US" sz="3200" smtClean="0">
                <a:latin typeface="Arial" pitchFamily="34" charset="0"/>
                <a:ea typeface="ＭＳ Ｐゴシック" pitchFamily="34" charset="-128"/>
              </a:rPr>
              <a:t>integrates Industry Engagement </a:t>
            </a:r>
          </a:p>
        </p:txBody>
      </p:sp>
      <p:sp>
        <p:nvSpPr>
          <p:cNvPr id="68" name="Rounded Rectangle 67"/>
          <p:cNvSpPr>
            <a:spLocks noChangeArrowheads="1"/>
          </p:cNvSpPr>
          <p:nvPr/>
        </p:nvSpPr>
        <p:spPr bwMode="auto">
          <a:xfrm>
            <a:off x="7027863" y="6084888"/>
            <a:ext cx="1935162" cy="1270000"/>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blurRad="40000" dist="23000" dir="5400000" rotWithShape="0">
              <a:srgbClr val="808080">
                <a:alpha val="34999"/>
              </a:srgbClr>
            </a:outerShdw>
          </a:effectLst>
        </p:spPr>
        <p:txBody>
          <a:bodyPr lIns="104287" tIns="52144" rIns="104287" bIns="52144" anchor="ctr"/>
          <a:lstStyle/>
          <a:p>
            <a:pPr algn="ctr">
              <a:defRPr/>
            </a:pPr>
            <a:r>
              <a:rPr lang="en-AU" sz="1400" dirty="0">
                <a:solidFill>
                  <a:schemeClr val="lt1"/>
                </a:solidFill>
                <a:latin typeface="+mn-lt"/>
                <a:ea typeface="+mn-ea"/>
              </a:rPr>
              <a:t>Communication</a:t>
            </a:r>
          </a:p>
          <a:p>
            <a:pPr algn="ctr">
              <a:defRPr/>
            </a:pPr>
            <a:r>
              <a:rPr lang="en-AU" sz="1400" dirty="0">
                <a:solidFill>
                  <a:schemeClr val="lt1"/>
                </a:solidFill>
                <a:latin typeface="+mn-lt"/>
                <a:ea typeface="+mn-ea"/>
              </a:rPr>
              <a:t>Teamwork</a:t>
            </a:r>
          </a:p>
          <a:p>
            <a:pPr algn="ctr">
              <a:defRPr/>
            </a:pPr>
            <a:r>
              <a:rPr lang="en-AU" sz="1400" dirty="0">
                <a:solidFill>
                  <a:schemeClr val="lt1"/>
                </a:solidFill>
                <a:latin typeface="+mn-lt"/>
                <a:ea typeface="+mn-ea"/>
              </a:rPr>
              <a:t>Leadership</a:t>
            </a:r>
          </a:p>
          <a:p>
            <a:pPr algn="ctr">
              <a:defRPr/>
            </a:pPr>
            <a:r>
              <a:rPr lang="en-AU" sz="1400" dirty="0">
                <a:solidFill>
                  <a:schemeClr val="lt1"/>
                </a:solidFill>
                <a:latin typeface="+mn-lt"/>
                <a:ea typeface="+mn-ea"/>
              </a:rPr>
              <a:t>Collaboration</a:t>
            </a:r>
          </a:p>
          <a:p>
            <a:pPr algn="ctr">
              <a:defRPr/>
            </a:pPr>
            <a:r>
              <a:rPr lang="en-AU" sz="1400" b="1" dirty="0">
                <a:latin typeface="+mn-lt"/>
                <a:ea typeface="+mn-ea"/>
              </a:rPr>
              <a:t>Strategic thinking</a:t>
            </a:r>
          </a:p>
          <a:p>
            <a:pPr algn="ctr">
              <a:defRPr/>
            </a:pPr>
            <a:r>
              <a:rPr lang="en-AU" sz="1400" b="1" dirty="0">
                <a:latin typeface="+mn-lt"/>
                <a:ea typeface="+mn-ea"/>
              </a:rPr>
              <a:t>Entrepreneurship</a:t>
            </a:r>
          </a:p>
        </p:txBody>
      </p:sp>
      <p:grpSp>
        <p:nvGrpSpPr>
          <p:cNvPr id="10243" name="Group 2"/>
          <p:cNvGrpSpPr>
            <a:grpSpLocks/>
          </p:cNvGrpSpPr>
          <p:nvPr/>
        </p:nvGrpSpPr>
        <p:grpSpPr bwMode="auto">
          <a:xfrm>
            <a:off x="406400" y="1874838"/>
            <a:ext cx="9834563" cy="5480050"/>
            <a:chOff x="378180" y="1875613"/>
            <a:chExt cx="10134151" cy="5685192"/>
          </a:xfrm>
        </p:grpSpPr>
        <p:cxnSp>
          <p:nvCxnSpPr>
            <p:cNvPr id="129" name="Elbow Connector 128"/>
            <p:cNvCxnSpPr>
              <a:cxnSpLocks noChangeShapeType="1"/>
            </p:cNvCxnSpPr>
            <p:nvPr/>
          </p:nvCxnSpPr>
          <p:spPr bwMode="auto">
            <a:xfrm>
              <a:off x="967382" y="4019652"/>
              <a:ext cx="3703562" cy="2541082"/>
            </a:xfrm>
            <a:prstGeom prst="bentConnector3">
              <a:avLst>
                <a:gd name="adj1" fmla="val 2167"/>
              </a:avLst>
            </a:prstGeom>
            <a:noFill/>
            <a:ln w="12700">
              <a:solidFill>
                <a:schemeClr val="tx2"/>
              </a:solidFill>
              <a:prstDash val="sysDash"/>
              <a:miter lim="800000"/>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9" name="Right Arrow 8"/>
            <p:cNvSpPr>
              <a:spLocks noChangeArrowheads="1"/>
            </p:cNvSpPr>
            <p:nvPr/>
          </p:nvSpPr>
          <p:spPr bwMode="auto">
            <a:xfrm>
              <a:off x="5914534" y="4548342"/>
              <a:ext cx="1728192" cy="1089480"/>
            </a:xfrm>
            <a:prstGeom prst="rightArrow">
              <a:avLst>
                <a:gd name="adj1" fmla="val 50000"/>
                <a:gd name="adj2" fmla="val 49996"/>
              </a:avLst>
            </a:prstGeom>
            <a:solidFill>
              <a:srgbClr val="B9CDE5"/>
            </a:solidFill>
            <a:ln w="22225">
              <a:solidFill>
                <a:schemeClr val="tx2"/>
              </a:solidFill>
              <a:prstDash val="dash"/>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schemeClr val="accent1">
                      <a:lumMod val="75000"/>
                    </a:schemeClr>
                  </a:solidFill>
                  <a:latin typeface="+mn-lt"/>
                  <a:ea typeface="+mn-ea"/>
                </a:rPr>
                <a:t>Post-Graduate Education</a:t>
              </a:r>
            </a:p>
          </p:txBody>
        </p:sp>
        <p:sp>
          <p:nvSpPr>
            <p:cNvPr id="12" name="Right Arrow 11"/>
            <p:cNvSpPr>
              <a:spLocks noChangeArrowheads="1"/>
            </p:cNvSpPr>
            <p:nvPr/>
          </p:nvSpPr>
          <p:spPr bwMode="auto">
            <a:xfrm>
              <a:off x="4186342" y="4532310"/>
              <a:ext cx="1728192" cy="1089480"/>
            </a:xfrm>
            <a:prstGeom prst="rightArrow">
              <a:avLst>
                <a:gd name="adj1" fmla="val 50000"/>
                <a:gd name="adj2" fmla="val 49996"/>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Tertiary Education</a:t>
              </a:r>
            </a:p>
          </p:txBody>
        </p:sp>
        <p:sp>
          <p:nvSpPr>
            <p:cNvPr id="13" name="Right Arrow 12"/>
            <p:cNvSpPr>
              <a:spLocks noChangeArrowheads="1"/>
            </p:cNvSpPr>
            <p:nvPr/>
          </p:nvSpPr>
          <p:spPr bwMode="auto">
            <a:xfrm>
              <a:off x="2458149" y="4543428"/>
              <a:ext cx="1728192" cy="1089480"/>
            </a:xfrm>
            <a:prstGeom prst="rightArrow">
              <a:avLst>
                <a:gd name="adj1" fmla="val 50000"/>
                <a:gd name="adj2" fmla="val 49996"/>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Secondary  Education</a:t>
              </a:r>
            </a:p>
          </p:txBody>
        </p:sp>
        <p:sp>
          <p:nvSpPr>
            <p:cNvPr id="23" name="Rectangle 22"/>
            <p:cNvSpPr>
              <a:spLocks noChangeArrowheads="1"/>
            </p:cNvSpPr>
            <p:nvPr/>
          </p:nvSpPr>
          <p:spPr bwMode="auto">
            <a:xfrm>
              <a:off x="378180" y="3357210"/>
              <a:ext cx="1544854" cy="655664"/>
            </a:xfrm>
            <a:prstGeom prst="rect">
              <a:avLst/>
            </a:prstGeom>
            <a:gradFill rotWithShape="1">
              <a:gsLst>
                <a:gs pos="0">
                  <a:srgbClr val="9BC1FF"/>
                </a:gs>
                <a:gs pos="83000">
                  <a:srgbClr val="17375E"/>
                </a:gs>
                <a:gs pos="100000">
                  <a:srgbClr val="17375E"/>
                </a:gs>
              </a:gsLst>
              <a:lin ang="5400000"/>
            </a:gra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Industry Engagement </a:t>
              </a:r>
            </a:p>
          </p:txBody>
        </p:sp>
        <p:sp>
          <p:nvSpPr>
            <p:cNvPr id="43" name="Freeform 42"/>
            <p:cNvSpPr>
              <a:spLocks/>
            </p:cNvSpPr>
            <p:nvPr/>
          </p:nvSpPr>
          <p:spPr bwMode="auto">
            <a:xfrm>
              <a:off x="1282225" y="4671711"/>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81" name="Freeform 80"/>
            <p:cNvSpPr>
              <a:spLocks/>
            </p:cNvSpPr>
            <p:nvPr/>
          </p:nvSpPr>
          <p:spPr bwMode="auto">
            <a:xfrm>
              <a:off x="3011101" y="4671714"/>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84" name="Freeform 83"/>
            <p:cNvSpPr>
              <a:spLocks/>
            </p:cNvSpPr>
            <p:nvPr/>
          </p:nvSpPr>
          <p:spPr bwMode="auto">
            <a:xfrm>
              <a:off x="4778705" y="4671713"/>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89" name="Freeform 88"/>
            <p:cNvSpPr>
              <a:spLocks/>
            </p:cNvSpPr>
            <p:nvPr/>
          </p:nvSpPr>
          <p:spPr bwMode="auto">
            <a:xfrm>
              <a:off x="6462147" y="4673895"/>
              <a:ext cx="142052" cy="73245"/>
            </a:xfrm>
            <a:custGeom>
              <a:avLst/>
              <a:gdLst>
                <a:gd name="T0" fmla="*/ 0 w 340242"/>
                <a:gd name="T1" fmla="*/ 0 h 175437"/>
                <a:gd name="T2" fmla="*/ 73245 w 340242"/>
                <a:gd name="T3" fmla="*/ 73245 h 175437"/>
                <a:gd name="T4" fmla="*/ 142052 w 340242"/>
                <a:gd name="T5" fmla="*/ 4439 h 175437"/>
                <a:gd name="T6" fmla="*/ 0 60000 65536"/>
                <a:gd name="T7" fmla="*/ 0 60000 65536"/>
                <a:gd name="T8" fmla="*/ 0 60000 65536"/>
              </a:gdLst>
              <a:ahLst/>
              <a:cxnLst>
                <a:cxn ang="T6">
                  <a:pos x="T0" y="T1"/>
                </a:cxn>
                <a:cxn ang="T7">
                  <a:pos x="T2" y="T3"/>
                </a:cxn>
                <a:cxn ang="T8">
                  <a:pos x="T4" y="T5"/>
                </a:cxn>
              </a:cxnLst>
              <a:rect l="0" t="0" r="r" b="b"/>
              <a:pathLst>
                <a:path w="340242" h="175437">
                  <a:moveTo>
                    <a:pt x="0" y="0"/>
                  </a:moveTo>
                  <a:lnTo>
                    <a:pt x="175437" y="175437"/>
                  </a:lnTo>
                  <a:lnTo>
                    <a:pt x="340242" y="10632"/>
                  </a:lnTo>
                </a:path>
              </a:pathLst>
            </a:custGeom>
            <a:noFill/>
            <a:ln w="12700" cap="flat" cmpd="sng">
              <a:solidFill>
                <a:schemeClr val="tx2"/>
              </a:solidFill>
              <a:prstDash val="solid"/>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91417" tIns="45709" rIns="91417" bIns="45709" anchor="ctr"/>
            <a:lstStyle/>
            <a:p>
              <a:endParaRPr lang="en-AU"/>
            </a:p>
          </p:txBody>
        </p:sp>
        <p:sp>
          <p:nvSpPr>
            <p:cNvPr id="15" name="Freeform 14"/>
            <p:cNvSpPr>
              <a:spLocks/>
            </p:cNvSpPr>
            <p:nvPr/>
          </p:nvSpPr>
          <p:spPr bwMode="auto">
            <a:xfrm>
              <a:off x="1498179" y="4049707"/>
              <a:ext cx="5027907" cy="622006"/>
            </a:xfrm>
            <a:custGeom>
              <a:avLst/>
              <a:gdLst>
                <a:gd name="T0" fmla="*/ 0 w 4289196"/>
                <a:gd name="T1" fmla="*/ 0 h 612743"/>
                <a:gd name="T2" fmla="*/ 0 w 4289196"/>
                <a:gd name="T3" fmla="*/ 153109 h 612743"/>
                <a:gd name="T4" fmla="*/ 5027907 w 4289196"/>
                <a:gd name="T5" fmla="*/ 153109 h 612743"/>
                <a:gd name="T6" fmla="*/ 5027907 w 4289196"/>
                <a:gd name="T7" fmla="*/ 622006 h 612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89196" h="612743">
                  <a:moveTo>
                    <a:pt x="0" y="0"/>
                  </a:moveTo>
                  <a:lnTo>
                    <a:pt x="0" y="150829"/>
                  </a:lnTo>
                  <a:lnTo>
                    <a:pt x="4289196" y="150829"/>
                  </a:lnTo>
                  <a:lnTo>
                    <a:pt x="4289196" y="612743"/>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41" name="Freeform 40"/>
            <p:cNvSpPr>
              <a:spLocks/>
            </p:cNvSpPr>
            <p:nvPr/>
          </p:nvSpPr>
          <p:spPr bwMode="auto">
            <a:xfrm>
              <a:off x="1282226" y="4049707"/>
              <a:ext cx="1799903" cy="632304"/>
            </a:xfrm>
            <a:custGeom>
              <a:avLst/>
              <a:gdLst>
                <a:gd name="T0" fmla="*/ 0 w 1514007"/>
                <a:gd name="T1" fmla="*/ 0 h 573374"/>
                <a:gd name="T2" fmla="*/ 0 w 1514007"/>
                <a:gd name="T3" fmla="*/ 417404 h 573374"/>
                <a:gd name="T4" fmla="*/ 1799903 w 1514007"/>
                <a:gd name="T5" fmla="*/ 417404 h 573374"/>
                <a:gd name="T6" fmla="*/ 1799903 w 1514007"/>
                <a:gd name="T7" fmla="*/ 632304 h 5733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14007" h="573374">
                  <a:moveTo>
                    <a:pt x="0" y="0"/>
                  </a:moveTo>
                  <a:lnTo>
                    <a:pt x="0" y="378502"/>
                  </a:lnTo>
                  <a:lnTo>
                    <a:pt x="1514007" y="378502"/>
                  </a:lnTo>
                  <a:lnTo>
                    <a:pt x="1514007" y="573374"/>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57" name="Freeform 56"/>
            <p:cNvSpPr>
              <a:spLocks/>
            </p:cNvSpPr>
            <p:nvPr/>
          </p:nvSpPr>
          <p:spPr bwMode="auto">
            <a:xfrm>
              <a:off x="1384401" y="4049707"/>
              <a:ext cx="3467085" cy="632530"/>
            </a:xfrm>
            <a:custGeom>
              <a:avLst/>
              <a:gdLst>
                <a:gd name="T0" fmla="*/ 0 w 2829394"/>
                <a:gd name="T1" fmla="*/ 0 h 565878"/>
                <a:gd name="T2" fmla="*/ 0 w 2829394"/>
                <a:gd name="T3" fmla="*/ 305792 h 565878"/>
                <a:gd name="T4" fmla="*/ 3467085 w 2829394"/>
                <a:gd name="T5" fmla="*/ 305792 h 565878"/>
                <a:gd name="T6" fmla="*/ 3467085 w 2829394"/>
                <a:gd name="T7" fmla="*/ 632530 h 5658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9394" h="565878">
                  <a:moveTo>
                    <a:pt x="0" y="0"/>
                  </a:moveTo>
                  <a:lnTo>
                    <a:pt x="0" y="273570"/>
                  </a:lnTo>
                  <a:lnTo>
                    <a:pt x="2829394" y="273570"/>
                  </a:lnTo>
                  <a:lnTo>
                    <a:pt x="2829394" y="565878"/>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64" name="Freeform 63"/>
            <p:cNvSpPr>
              <a:spLocks/>
            </p:cNvSpPr>
            <p:nvPr/>
          </p:nvSpPr>
          <p:spPr bwMode="auto">
            <a:xfrm>
              <a:off x="1161177" y="4048915"/>
              <a:ext cx="201380" cy="632065"/>
            </a:xfrm>
            <a:custGeom>
              <a:avLst/>
              <a:gdLst>
                <a:gd name="T0" fmla="*/ 0 w 172278"/>
                <a:gd name="T1" fmla="*/ 0 h 573157"/>
                <a:gd name="T2" fmla="*/ 0 w 172278"/>
                <a:gd name="T3" fmla="*/ 489576 h 573157"/>
                <a:gd name="T4" fmla="*/ 201380 w 172278"/>
                <a:gd name="T5" fmla="*/ 489576 h 573157"/>
                <a:gd name="T6" fmla="*/ 201380 w 172278"/>
                <a:gd name="T7" fmla="*/ 632065 h 573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278" h="573157">
                  <a:moveTo>
                    <a:pt x="0" y="0"/>
                  </a:moveTo>
                  <a:lnTo>
                    <a:pt x="0" y="443948"/>
                  </a:lnTo>
                  <a:lnTo>
                    <a:pt x="172278" y="443948"/>
                  </a:lnTo>
                  <a:lnTo>
                    <a:pt x="172278" y="573157"/>
                  </a:lnTo>
                </a:path>
              </a:pathLst>
            </a:custGeom>
            <a:noFill/>
            <a:ln w="12700" cap="flat" cmpd="sng">
              <a:solidFill>
                <a:schemeClr val="tx2"/>
              </a:solidFill>
              <a:prstDash val="sysDash"/>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104287" tIns="52144" rIns="104287" bIns="52144" anchor="ctr"/>
            <a:lstStyle/>
            <a:p>
              <a:endParaRPr lang="en-AU"/>
            </a:p>
          </p:txBody>
        </p:sp>
        <p:sp>
          <p:nvSpPr>
            <p:cNvPr id="8" name="Rectangle 7"/>
            <p:cNvSpPr>
              <a:spLocks noChangeArrowheads="1"/>
            </p:cNvSpPr>
            <p:nvPr/>
          </p:nvSpPr>
          <p:spPr bwMode="auto">
            <a:xfrm>
              <a:off x="8458678" y="4734331"/>
              <a:ext cx="2053653" cy="655767"/>
            </a:xfrm>
            <a:prstGeom prst="rect">
              <a:avLst/>
            </a:prstGeom>
            <a:gradFill rotWithShape="1">
              <a:gsLst>
                <a:gs pos="0">
                  <a:srgbClr val="9BC1FF"/>
                </a:gs>
                <a:gs pos="52000">
                  <a:srgbClr val="17375E"/>
                </a:gs>
                <a:gs pos="100000">
                  <a:srgbClr val="17375E"/>
                </a:gs>
              </a:gsLst>
              <a:lin ang="5400000" scaled="1"/>
            </a:gradFill>
            <a:ln w="9525">
              <a:solidFill>
                <a:srgbClr val="4A7EBB"/>
              </a:solidFill>
              <a:miter lim="800000"/>
              <a:headEnd/>
              <a:tailEnd/>
            </a:ln>
            <a:effectLst>
              <a:outerShdw blurRad="40000" dist="23000" dir="5400000" rotWithShape="0">
                <a:srgbClr val="808080">
                  <a:alpha val="34999"/>
                </a:srgbClr>
              </a:outerShdw>
            </a:effectLst>
          </p:spPr>
          <p:txBody>
            <a:bodyPr lIns="104287" tIns="52144" rIns="104287" bIns="52144" anchor="ctr"/>
            <a:lstStyle/>
            <a:p>
              <a:pPr algn="ctr">
                <a:defRPr/>
              </a:pPr>
              <a:r>
                <a:rPr lang="en-AU" sz="1600" dirty="0">
                  <a:solidFill>
                    <a:schemeClr val="lt1"/>
                  </a:solidFill>
                  <a:latin typeface="+mn-lt"/>
                  <a:ea typeface="+mn-ea"/>
                </a:rPr>
                <a:t>Job Market</a:t>
              </a:r>
            </a:p>
          </p:txBody>
        </p:sp>
        <p:cxnSp>
          <p:nvCxnSpPr>
            <p:cNvPr id="4" name="Elbow Connector 3"/>
            <p:cNvCxnSpPr>
              <a:cxnSpLocks noChangeShapeType="1"/>
              <a:endCxn id="29" idx="1"/>
            </p:cNvCxnSpPr>
            <p:nvPr/>
          </p:nvCxnSpPr>
          <p:spPr bwMode="auto">
            <a:xfrm>
              <a:off x="3155851" y="5369601"/>
              <a:ext cx="1515093" cy="983830"/>
            </a:xfrm>
            <a:prstGeom prst="bentConnector3">
              <a:avLst>
                <a:gd name="adj1" fmla="val 1662"/>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Elbow Connector 19"/>
            <p:cNvCxnSpPr>
              <a:cxnSpLocks noChangeShapeType="1"/>
              <a:stCxn id="13" idx="3"/>
              <a:endCxn id="29" idx="1"/>
            </p:cNvCxnSpPr>
            <p:nvPr/>
          </p:nvCxnSpPr>
          <p:spPr bwMode="auto">
            <a:xfrm>
              <a:off x="4186341" y="5088168"/>
              <a:ext cx="484604" cy="1265263"/>
            </a:xfrm>
            <a:prstGeom prst="bentConnector3">
              <a:avLst>
                <a:gd name="adj1" fmla="val -5139"/>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2" name="Rectangle 51"/>
            <p:cNvSpPr>
              <a:spLocks noChangeArrowheads="1"/>
            </p:cNvSpPr>
            <p:nvPr/>
          </p:nvSpPr>
          <p:spPr bwMode="auto">
            <a:xfrm>
              <a:off x="378180" y="1875613"/>
              <a:ext cx="4040249" cy="1277545"/>
            </a:xfrm>
            <a:prstGeom prst="rect">
              <a:avLst/>
            </a:prstGeom>
            <a:gradFill rotWithShape="1">
              <a:gsLst>
                <a:gs pos="0">
                  <a:srgbClr val="9BC1FF"/>
                </a:gs>
                <a:gs pos="52000">
                  <a:srgbClr val="17375E"/>
                </a:gs>
                <a:gs pos="100000">
                  <a:srgbClr val="17375E"/>
                </a:gs>
              </a:gsLst>
              <a:lin ang="5400000" scaled="1"/>
            </a:gradFill>
            <a:ln w="9525">
              <a:solidFill>
                <a:srgbClr val="4A7EBB"/>
              </a:solidFill>
              <a:miter lim="800000"/>
              <a:headEnd/>
              <a:tailEnd/>
            </a:ln>
            <a:effectLst>
              <a:outerShdw blurRad="40000" dist="23000" dir="5400000" rotWithShape="0">
                <a:srgbClr val="808080">
                  <a:alpha val="34999"/>
                </a:srgbClr>
              </a:outerShdw>
            </a:effectLst>
          </p:spPr>
          <p:txBody>
            <a:bodyPr lIns="104287" tIns="52144" rIns="104287" bIns="52144"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53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AU" altLang="en-US" sz="1200">
                  <a:solidFill>
                    <a:srgbClr val="FFFFFF"/>
                  </a:solidFill>
                  <a:latin typeface="Calibri" pitchFamily="34" charset="0"/>
                </a:rPr>
                <a:t>Industry – including</a:t>
              </a:r>
            </a:p>
            <a:p>
              <a:pPr eaLnBrk="1" hangingPunct="1">
                <a:buFont typeface="Arial" pitchFamily="34" charset="0"/>
                <a:buChar char="•"/>
              </a:pPr>
              <a:r>
                <a:rPr lang="en-AU" altLang="en-US" sz="1200">
                  <a:solidFill>
                    <a:srgbClr val="FFFFFF"/>
                  </a:solidFill>
                  <a:latin typeface="Calibri" pitchFamily="34" charset="0"/>
                </a:rPr>
                <a:t>Professional Services -IT &amp; Finance..</a:t>
              </a:r>
            </a:p>
            <a:p>
              <a:pPr eaLnBrk="1" hangingPunct="1">
                <a:buFont typeface="Arial" pitchFamily="34" charset="0"/>
                <a:buChar char="•"/>
              </a:pPr>
              <a:r>
                <a:rPr lang="en-AU" altLang="en-US" sz="1200">
                  <a:solidFill>
                    <a:srgbClr val="FFFFFF"/>
                  </a:solidFill>
                  <a:latin typeface="Calibri" pitchFamily="34" charset="0"/>
                </a:rPr>
                <a:t>Food and Fibre</a:t>
              </a:r>
            </a:p>
            <a:p>
              <a:pPr eaLnBrk="1" hangingPunct="1">
                <a:buFont typeface="Arial" pitchFamily="34" charset="0"/>
                <a:buChar char="•"/>
              </a:pPr>
              <a:r>
                <a:rPr lang="en-AU" altLang="en-US" sz="1200">
                  <a:solidFill>
                    <a:srgbClr val="FFFFFF"/>
                  </a:solidFill>
                  <a:latin typeface="Calibri" pitchFamily="34" charset="0"/>
                </a:rPr>
                <a:t>Transport, Defence and Construction</a:t>
              </a:r>
            </a:p>
            <a:p>
              <a:pPr eaLnBrk="1" hangingPunct="1">
                <a:buFont typeface="Arial" pitchFamily="34" charset="0"/>
                <a:buChar char="•"/>
              </a:pPr>
              <a:r>
                <a:rPr lang="en-AU" altLang="en-US" sz="1200">
                  <a:solidFill>
                    <a:srgbClr val="FFFFFF"/>
                  </a:solidFill>
                  <a:latin typeface="Calibri" pitchFamily="34" charset="0"/>
                </a:rPr>
                <a:t>Medical Technologies and Pharmaceuticals</a:t>
              </a:r>
            </a:p>
            <a:p>
              <a:pPr eaLnBrk="1" hangingPunct="1">
                <a:buFont typeface="Arial" pitchFamily="34" charset="0"/>
                <a:buChar char="•"/>
              </a:pPr>
              <a:r>
                <a:rPr lang="en-AU" altLang="en-US" sz="1200">
                  <a:solidFill>
                    <a:srgbClr val="FFFFFF"/>
                  </a:solidFill>
                  <a:latin typeface="Calibri" pitchFamily="34" charset="0"/>
                </a:rPr>
                <a:t>New Energy Technology</a:t>
              </a:r>
            </a:p>
          </p:txBody>
        </p:sp>
        <p:cxnSp>
          <p:nvCxnSpPr>
            <p:cNvPr id="34" name="Elbow Connector 33"/>
            <p:cNvCxnSpPr>
              <a:cxnSpLocks noChangeShapeType="1"/>
            </p:cNvCxnSpPr>
            <p:nvPr/>
          </p:nvCxnSpPr>
          <p:spPr bwMode="auto">
            <a:xfrm rot="5400000">
              <a:off x="848270" y="3264848"/>
              <a:ext cx="238226" cy="1484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3" name="Elbow Connector 62"/>
            <p:cNvCxnSpPr>
              <a:cxnSpLocks noChangeShapeType="1"/>
              <a:endCxn id="23" idx="3"/>
            </p:cNvCxnSpPr>
            <p:nvPr/>
          </p:nvCxnSpPr>
          <p:spPr bwMode="auto">
            <a:xfrm rot="10800000">
              <a:off x="1923034" y="3685042"/>
              <a:ext cx="7124847" cy="1049289"/>
            </a:xfrm>
            <a:prstGeom prst="bentConnector3">
              <a:avLst>
                <a:gd name="adj1" fmla="val -144"/>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7" name="Rectangle 66"/>
            <p:cNvSpPr>
              <a:spLocks noChangeArrowheads="1"/>
            </p:cNvSpPr>
            <p:nvPr/>
          </p:nvSpPr>
          <p:spPr bwMode="auto">
            <a:xfrm>
              <a:off x="714867" y="6957778"/>
              <a:ext cx="5807858" cy="603027"/>
            </a:xfrm>
            <a:prstGeom prst="rect">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lvl1pPr defTabSz="493713" eaLnBrk="0" hangingPunct="0">
                <a:defRPr sz="2400">
                  <a:solidFill>
                    <a:schemeClr val="tx1"/>
                  </a:solidFill>
                  <a:latin typeface="Arial" pitchFamily="34" charset="0"/>
                  <a:ea typeface="ＭＳ Ｐゴシック" pitchFamily="34" charset="-128"/>
                </a:defRPr>
              </a:lvl1pPr>
              <a:lvl2pPr marL="742950" indent="-285750" defTabSz="493713" eaLnBrk="0" hangingPunct="0">
                <a:defRPr sz="2400">
                  <a:solidFill>
                    <a:schemeClr val="tx1"/>
                  </a:solidFill>
                  <a:latin typeface="Arial" pitchFamily="34" charset="0"/>
                  <a:ea typeface="ＭＳ Ｐゴシック" pitchFamily="34" charset="-128"/>
                </a:defRPr>
              </a:lvl2pPr>
              <a:lvl3pPr marL="1143000" indent="-228600" defTabSz="493713" eaLnBrk="0" hangingPunct="0">
                <a:defRPr sz="2400">
                  <a:solidFill>
                    <a:schemeClr val="tx1"/>
                  </a:solidFill>
                  <a:latin typeface="Arial" pitchFamily="34" charset="0"/>
                  <a:ea typeface="ＭＳ Ｐゴシック" pitchFamily="34" charset="-128"/>
                </a:defRPr>
              </a:lvl3pPr>
              <a:lvl4pPr marL="1600200" indent="-228600" defTabSz="493713" eaLnBrk="0" hangingPunct="0">
                <a:defRPr sz="2400">
                  <a:solidFill>
                    <a:schemeClr val="tx1"/>
                  </a:solidFill>
                  <a:latin typeface="Arial" pitchFamily="34" charset="0"/>
                  <a:ea typeface="ＭＳ Ｐゴシック" pitchFamily="34" charset="-128"/>
                </a:defRPr>
              </a:lvl4pPr>
              <a:lvl5pPr marL="2057400" indent="-228600" defTabSz="493713" eaLnBrk="0" hangingPunct="0">
                <a:defRPr sz="2400">
                  <a:solidFill>
                    <a:schemeClr val="tx1"/>
                  </a:solidFill>
                  <a:latin typeface="Arial" pitchFamily="34" charset="0"/>
                  <a:ea typeface="ＭＳ Ｐゴシック" pitchFamily="34" charset="-128"/>
                </a:defRPr>
              </a:lvl5pPr>
              <a:lvl6pPr marL="25146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937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AU" altLang="en-US" sz="1600">
                  <a:solidFill>
                    <a:srgbClr val="FFFFFF"/>
                  </a:solidFill>
                  <a:latin typeface="Calibri" pitchFamily="34" charset="0"/>
                </a:rPr>
                <a:t>Extracurricular – Sport/Work experience/Internships/Volunteering</a:t>
              </a:r>
            </a:p>
          </p:txBody>
        </p:sp>
        <p:cxnSp>
          <p:nvCxnSpPr>
            <p:cNvPr id="70" name="Elbow Connector 69"/>
            <p:cNvCxnSpPr>
              <a:cxnSpLocks noChangeShapeType="1"/>
              <a:stCxn id="67" idx="3"/>
              <a:endCxn id="68" idx="1"/>
            </p:cNvCxnSpPr>
            <p:nvPr/>
          </p:nvCxnSpPr>
          <p:spPr bwMode="auto">
            <a:xfrm flipV="1">
              <a:off x="6522725" y="6901653"/>
              <a:ext cx="678365" cy="357639"/>
            </a:xfrm>
            <a:prstGeom prst="bentConnector3">
              <a:avLst>
                <a:gd name="adj1" fmla="val 50000"/>
              </a:avLst>
            </a:prstGeom>
            <a:noFill/>
            <a:ln w="25400">
              <a:solidFill>
                <a:schemeClr val="accent1"/>
              </a:solidFill>
              <a:prstDash val="sysDot"/>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Elbow Connector 98"/>
            <p:cNvCxnSpPr>
              <a:cxnSpLocks noChangeShapeType="1"/>
              <a:endCxn id="67" idx="1"/>
            </p:cNvCxnSpPr>
            <p:nvPr/>
          </p:nvCxnSpPr>
          <p:spPr bwMode="auto">
            <a:xfrm rot="16200000" flipH="1">
              <a:off x="-1065874" y="5478551"/>
              <a:ext cx="3239640" cy="321842"/>
            </a:xfrm>
            <a:prstGeom prst="bentConnector2">
              <a:avLst/>
            </a:prstGeom>
            <a:noFill/>
            <a:ln w="12700">
              <a:solidFill>
                <a:schemeClr val="tx2"/>
              </a:solidFill>
              <a:prstDash val="sysDash"/>
              <a:miter lim="800000"/>
              <a:headEnd type="arrow" w="med" len="med"/>
              <a:tailEnd type="triangle"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4" name="Right Arrow 13"/>
            <p:cNvSpPr>
              <a:spLocks noChangeArrowheads="1"/>
            </p:cNvSpPr>
            <p:nvPr/>
          </p:nvSpPr>
          <p:spPr bwMode="auto">
            <a:xfrm>
              <a:off x="729958" y="4522948"/>
              <a:ext cx="1728192" cy="1089480"/>
            </a:xfrm>
            <a:prstGeom prst="rightArrow">
              <a:avLst>
                <a:gd name="adj1" fmla="val 50000"/>
                <a:gd name="adj2" fmla="val 49996"/>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Primary Education</a:t>
              </a:r>
            </a:p>
          </p:txBody>
        </p:sp>
        <p:cxnSp>
          <p:nvCxnSpPr>
            <p:cNvPr id="102" name="Straight Connector 101"/>
            <p:cNvCxnSpPr>
              <a:cxnSpLocks noChangeShapeType="1"/>
            </p:cNvCxnSpPr>
            <p:nvPr/>
          </p:nvCxnSpPr>
          <p:spPr bwMode="auto">
            <a:xfrm>
              <a:off x="7701131" y="5210784"/>
              <a:ext cx="589203" cy="0"/>
            </a:xfrm>
            <a:prstGeom prst="line">
              <a:avLst/>
            </a:prstGeom>
            <a:noFill/>
            <a:ln w="254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4" name="Straight Connector 103"/>
            <p:cNvCxnSpPr>
              <a:cxnSpLocks noChangeShapeType="1"/>
            </p:cNvCxnSpPr>
            <p:nvPr/>
          </p:nvCxnSpPr>
          <p:spPr bwMode="auto">
            <a:xfrm flipV="1">
              <a:off x="8458678" y="5449010"/>
              <a:ext cx="420859" cy="555862"/>
            </a:xfrm>
            <a:prstGeom prst="line">
              <a:avLst/>
            </a:prstGeom>
            <a:noFill/>
            <a:ln w="254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5" name="Elbow Connector 114"/>
            <p:cNvCxnSpPr>
              <a:cxnSpLocks noChangeShapeType="1"/>
              <a:endCxn id="12" idx="2"/>
            </p:cNvCxnSpPr>
            <p:nvPr/>
          </p:nvCxnSpPr>
          <p:spPr bwMode="auto">
            <a:xfrm rot="16200000" flipV="1">
              <a:off x="5314904" y="5644007"/>
              <a:ext cx="762565" cy="71813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 name="Right Arrow 28"/>
            <p:cNvSpPr>
              <a:spLocks noChangeArrowheads="1"/>
            </p:cNvSpPr>
            <p:nvPr/>
          </p:nvSpPr>
          <p:spPr bwMode="auto">
            <a:xfrm>
              <a:off x="4670944" y="5828493"/>
              <a:ext cx="1372517" cy="1049876"/>
            </a:xfrm>
            <a:prstGeom prst="rightArrow">
              <a:avLst>
                <a:gd name="adj1" fmla="val 50000"/>
                <a:gd name="adj2" fmla="val 49999"/>
              </a:avLst>
            </a:prstGeom>
            <a:solidFill>
              <a:schemeClr val="accent1"/>
            </a:solidFill>
            <a:ln w="9525">
              <a:solidFill>
                <a:schemeClr val="tx2"/>
              </a:solidFill>
              <a:miter lim="800000"/>
              <a:headEnd/>
              <a:tailEnd/>
            </a:ln>
            <a:effectLst>
              <a:outerShdw blurRad="40000" dist="23000" dir="5400000" rotWithShape="0">
                <a:srgbClr val="808080">
                  <a:alpha val="34999"/>
                </a:srgbClr>
              </a:outerShdw>
            </a:effectLst>
          </p:spPr>
          <p:txBody>
            <a:bodyPr lIns="91417" tIns="45709" rIns="91417" bIns="45709" anchor="ctr"/>
            <a:lstStyle/>
            <a:p>
              <a:pPr algn="ctr" defTabSz="494995">
                <a:defRPr/>
              </a:pPr>
              <a:r>
                <a:rPr lang="en-AU" sz="1600" dirty="0">
                  <a:solidFill>
                    <a:prstClr val="white"/>
                  </a:solidFill>
                  <a:latin typeface="+mn-lt"/>
                  <a:ea typeface="+mn-ea"/>
                </a:rPr>
                <a:t>VET</a:t>
              </a:r>
            </a:p>
          </p:txBody>
        </p:sp>
        <p:cxnSp>
          <p:nvCxnSpPr>
            <p:cNvPr id="35" name="Straight Connector 34"/>
            <p:cNvCxnSpPr>
              <a:cxnSpLocks noChangeShapeType="1"/>
            </p:cNvCxnSpPr>
            <p:nvPr/>
          </p:nvCxnSpPr>
          <p:spPr bwMode="auto">
            <a:xfrm flipH="1">
              <a:off x="7701131" y="5051966"/>
              <a:ext cx="589203" cy="0"/>
            </a:xfrm>
            <a:prstGeom prst="line">
              <a:avLst/>
            </a:prstGeom>
            <a:noFill/>
            <a:ln w="254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AU" altLang="en-US" smtClean="0">
                <a:latin typeface="Arial" pitchFamily="34" charset="0"/>
                <a:ea typeface="ＭＳ Ｐゴシック" pitchFamily="34" charset="-128"/>
              </a:rPr>
              <a:t>Summary</a:t>
            </a:r>
          </a:p>
        </p:txBody>
      </p:sp>
      <p:sp>
        <p:nvSpPr>
          <p:cNvPr id="3" name="Content Placeholder 2"/>
          <p:cNvSpPr>
            <a:spLocks noGrp="1"/>
          </p:cNvSpPr>
          <p:nvPr>
            <p:ph idx="1"/>
          </p:nvPr>
        </p:nvSpPr>
        <p:spPr/>
        <p:txBody>
          <a:bodyPr>
            <a:normAutofit/>
          </a:bodyPr>
          <a:lstStyle/>
          <a:p>
            <a:pPr>
              <a:buFont typeface="Arial" charset="0"/>
              <a:buChar char="•"/>
              <a:defRPr/>
            </a:pPr>
            <a:r>
              <a:rPr lang="en-AU" sz="3000" dirty="0" smtClean="0"/>
              <a:t>Many different drivers impacting the future economy that will impact education, jobs and policy direction.</a:t>
            </a:r>
          </a:p>
          <a:p>
            <a:pPr>
              <a:buFont typeface="Arial" charset="0"/>
              <a:buChar char="•"/>
              <a:defRPr/>
            </a:pPr>
            <a:r>
              <a:rPr lang="en-AU" sz="3000" dirty="0" smtClean="0"/>
              <a:t>Multiple, interconnected challenges along the education supply chain requiring integrated solutions</a:t>
            </a:r>
          </a:p>
          <a:p>
            <a:pPr>
              <a:buFont typeface="Arial" charset="0"/>
              <a:buChar char="•"/>
              <a:defRPr/>
            </a:pPr>
            <a:r>
              <a:rPr lang="en-AU" sz="3000" dirty="0" smtClean="0"/>
              <a:t>Change is occurring rapidly impacting quality of data and advice to students/teachers and parents</a:t>
            </a:r>
          </a:p>
          <a:p>
            <a:pPr>
              <a:buFont typeface="Arial" charset="0"/>
              <a:buChar char="•"/>
              <a:defRPr/>
            </a:pPr>
            <a:r>
              <a:rPr lang="en-AU" sz="3000" dirty="0" smtClean="0"/>
              <a:t>A 21</a:t>
            </a:r>
            <a:r>
              <a:rPr lang="en-AU" sz="3000" baseline="30000" dirty="0" smtClean="0"/>
              <a:t>st</a:t>
            </a:r>
            <a:r>
              <a:rPr lang="en-AU" sz="3000" dirty="0" smtClean="0"/>
              <a:t> century graduates education and experience will need to be broader than STEM disciplines</a:t>
            </a:r>
          </a:p>
          <a:p>
            <a:pPr>
              <a:buFont typeface="Arial" charset="0"/>
              <a:buChar char="•"/>
              <a:defRPr/>
            </a:pPr>
            <a:endParaRPr lang="en-AU" sz="3000" dirty="0" smtClean="0"/>
          </a:p>
          <a:p>
            <a:pPr marL="0" indent="0">
              <a:buFont typeface="Arial" charset="0"/>
              <a:buNone/>
              <a:defRPr/>
            </a:pPr>
            <a:endParaRPr lang="en-AU"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12970</TotalTime>
  <Words>794</Words>
  <Application>Microsoft Office PowerPoint</Application>
  <PresentationFormat>Custom</PresentationFormat>
  <Paragraphs>112</Paragraphs>
  <Slides>9</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vt:i4>
      </vt:variant>
    </vt:vector>
  </HeadingPairs>
  <TitlesOfParts>
    <vt:vector size="25" baseType="lpstr">
      <vt:lpstr>Arial</vt:lpstr>
      <vt:lpstr>ＭＳ Ｐゴシック</vt:lpstr>
      <vt:lpstr>Calibri</vt:lpstr>
      <vt:lpstr>Arial</vt:lpstr>
      <vt:lpstr>Arial</vt:lpstr>
      <vt:lpstr>Arial</vt:lpstr>
      <vt:lpstr>Arial</vt:lpstr>
      <vt:lpstr>Arial</vt:lpstr>
      <vt:lpstr>Arial</vt:lpstr>
      <vt:lpstr>Arial</vt:lpstr>
      <vt:lpstr>Arial</vt:lpstr>
      <vt:lpstr>Arial</vt:lpstr>
      <vt:lpstr>Arial</vt:lpstr>
      <vt:lpstr>Arial</vt:lpstr>
      <vt:lpstr>Arial</vt:lpstr>
      <vt:lpstr>Office Theme</vt:lpstr>
      <vt:lpstr>PowerPoint Presentation</vt:lpstr>
      <vt:lpstr>STEM Education Supply Chain  integrates Industry Engagement </vt:lpstr>
      <vt:lpstr>Changes in employment and compensation 2003/4 to 2013/14</vt:lpstr>
      <vt:lpstr>Transitioning workforce</vt:lpstr>
      <vt:lpstr>National and International Focus</vt:lpstr>
      <vt:lpstr>Significant trends impacting graduates</vt:lpstr>
      <vt:lpstr>STEM trends of concern</vt:lpstr>
      <vt:lpstr>STEM Education Supply Chain  integrates Industry Engagement </vt:lpstr>
      <vt:lpstr>Summary</vt:lpstr>
    </vt:vector>
  </TitlesOfParts>
  <Company>DIIRD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Dean McInnes</dc:creator>
  <cp:lastModifiedBy>Leonie Walsh</cp:lastModifiedBy>
  <cp:revision>276</cp:revision>
  <cp:lastPrinted>2015-11-03T09:50:19Z</cp:lastPrinted>
  <dcterms:created xsi:type="dcterms:W3CDTF">2010-09-01T03:29:04Z</dcterms:created>
  <dcterms:modified xsi:type="dcterms:W3CDTF">2015-11-23T00:19:13Z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a934c3e2-6bef-4da7-91c9-183981d9a697</vt:lpwstr>
  </property>
  <property fmtid="{D5CDD505-2E9C-101B-9397-08002B2CF9AE}" pid="3" name="DSDBI ClassificationCLASSIFICATION">
    <vt:lpwstr>UNCLASSIFIED</vt:lpwstr>
  </property>
  <property fmtid="{D5CDD505-2E9C-101B-9397-08002B2CF9AE}" pid="4" name="DSDBI ClassificationDLM FOR SEC-MARKINGS">
    <vt:lpwstr>NONE</vt:lpwstr>
  </property>
  <property fmtid="{D5CDD505-2E9C-101B-9397-08002B2CF9AE}" pid="5" name="Classification">
    <vt:lpwstr>UNCLASSIFIED
NONE
Leonie Walsh</vt:lpwstr>
  </property>
</Properties>
</file>