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85" r:id="rId3"/>
    <p:sldId id="265" r:id="rId4"/>
    <p:sldId id="284" r:id="rId5"/>
    <p:sldId id="287" r:id="rId6"/>
    <p:sldId id="288" r:id="rId7"/>
    <p:sldId id="289" r:id="rId8"/>
    <p:sldId id="290" r:id="rId9"/>
    <p:sldId id="295" r:id="rId10"/>
    <p:sldId id="294" r:id="rId11"/>
    <p:sldId id="291" r:id="rId12"/>
    <p:sldId id="293" r:id="rId13"/>
    <p:sldId id="292"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2320">
          <p15:clr>
            <a:srgbClr val="A4A3A4"/>
          </p15:clr>
        </p15:guide>
        <p15:guide id="4" pos="32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CD2C"/>
    <a:srgbClr val="2862A9"/>
    <a:srgbClr val="D2E6FF"/>
    <a:srgbClr val="FFF18D"/>
    <a:srgbClr val="6EFFD8"/>
    <a:srgbClr val="62E0BB"/>
    <a:srgbClr val="D5D7DB"/>
    <a:srgbClr val="D4D8E4"/>
    <a:srgbClr val="6A43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12" y="-112"/>
      </p:cViewPr>
      <p:guideLst>
        <p:guide orient="horz" pos="2160"/>
        <p:guide orient="horz" pos="2320"/>
        <p:guide pos="2880"/>
        <p:guide pos="3211"/>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177088" y="3849688"/>
            <a:ext cx="1541462" cy="1541462"/>
          </a:xfrm>
        </p:spPr>
        <p:txBody>
          <a:bodyPr/>
          <a:lstStyle>
            <a:lvl1pPr marL="0" indent="0">
              <a:buNone/>
              <a:defRPr/>
            </a:lvl1pPr>
          </a:lstStyle>
          <a:p>
            <a:r>
              <a:rPr lang="en-AU" smtClean="0"/>
              <a:t>Drag picture to placeholder or click icon to add</a:t>
            </a:r>
            <a:endParaRPr lang="en-US" dirty="0"/>
          </a:p>
        </p:txBody>
      </p:sp>
      <p:pic>
        <p:nvPicPr>
          <p:cNvPr id="4" name="Picture 6" descr="remstep-logo-RGB-revers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1716" y="1093952"/>
            <a:ext cx="266541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0" y="3849057"/>
            <a:ext cx="7177128" cy="974969"/>
          </a:xfrm>
          <a:solidFill>
            <a:srgbClr val="6A4382"/>
          </a:solidFill>
        </p:spPr>
        <p:txBody>
          <a:bodyPr wrap="square" lIns="108000" tIns="0" rIns="252000"/>
          <a:lstStyle>
            <a:lvl1pPr marL="0" algn="r">
              <a:defRPr sz="2400" baseline="0">
                <a:solidFill>
                  <a:schemeClr val="bg1"/>
                </a:solidFill>
              </a:defRPr>
            </a:lvl1pPr>
          </a:lstStyle>
          <a:p>
            <a:r>
              <a:rPr lang="en-AU" dirty="0" smtClean="0"/>
              <a:t>Title of your presentation</a:t>
            </a:r>
            <a:endParaRPr lang="en-US" dirty="0"/>
          </a:p>
        </p:txBody>
      </p:sp>
      <p:sp>
        <p:nvSpPr>
          <p:cNvPr id="3" name="Subtitle 2"/>
          <p:cNvSpPr>
            <a:spLocks noGrp="1"/>
          </p:cNvSpPr>
          <p:nvPr>
            <p:ph type="subTitle" idx="1" hasCustomPrompt="1"/>
          </p:nvPr>
        </p:nvSpPr>
        <p:spPr>
          <a:xfrm>
            <a:off x="0" y="4835098"/>
            <a:ext cx="7177128" cy="555544"/>
          </a:xfrm>
        </p:spPr>
        <p:txBody>
          <a:bodyPr wrap="none" rIns="252000" anchor="ctr" anchorCtr="0">
            <a:normAutofit/>
          </a:bodyPr>
          <a:lstStyle>
            <a:lvl1pPr marL="0" indent="0" algn="r">
              <a:buNone/>
              <a:defRPr sz="1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Your Name Here</a:t>
            </a:r>
            <a:endParaRPr lang="en-US" dirty="0"/>
          </a:p>
        </p:txBody>
      </p:sp>
      <p:pic>
        <p:nvPicPr>
          <p:cNvPr id="7" name="Picture 6"/>
          <p:cNvPicPr>
            <a:picLocks noChangeAspect="1"/>
          </p:cNvPicPr>
          <p:nvPr userDrawn="1"/>
        </p:nvPicPr>
        <p:blipFill>
          <a:blip r:embed="rId3"/>
          <a:stretch>
            <a:fillRect/>
          </a:stretch>
        </p:blipFill>
        <p:spPr>
          <a:xfrm>
            <a:off x="4945914" y="1843915"/>
            <a:ext cx="2620135" cy="1003455"/>
          </a:xfrm>
          <a:prstGeom prst="rect">
            <a:avLst/>
          </a:prstGeom>
        </p:spPr>
      </p:pic>
    </p:spTree>
    <p:extLst>
      <p:ext uri="{BB962C8B-B14F-4D97-AF65-F5344CB8AC3E}">
        <p14:creationId xmlns:p14="http://schemas.microsoft.com/office/powerpoint/2010/main" val="71574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890063-D53A-BE43-A863-D3E62374F57E}" type="datetimeFigureOut">
              <a:rPr lang="en-US"/>
              <a:pPr>
                <a:defRPr/>
              </a:pPr>
              <a:t>12/11/2015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B51C24-4D33-B54E-BC1E-7E38987F3235}" type="slidenum">
              <a:rPr lang="en-US"/>
              <a:pPr>
                <a:defRPr/>
              </a:pPr>
              <a:t>‹#›</a:t>
            </a:fld>
            <a:endParaRPr lang="en-US"/>
          </a:p>
        </p:txBody>
      </p:sp>
    </p:spTree>
    <p:extLst>
      <p:ext uri="{BB962C8B-B14F-4D97-AF65-F5344CB8AC3E}">
        <p14:creationId xmlns:p14="http://schemas.microsoft.com/office/powerpoint/2010/main" val="34321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DB52F6-8031-3541-B570-2703693FEA89}" type="datetimeFigureOut">
              <a:rPr lang="en-US"/>
              <a:pPr>
                <a:defRPr/>
              </a:pPr>
              <a:t>12/11/2015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61DDAF-9C35-9343-8DE6-D66934498D57}" type="slidenum">
              <a:rPr lang="en-US"/>
              <a:pPr>
                <a:defRPr/>
              </a:pPr>
              <a:t>‹#›</a:t>
            </a:fld>
            <a:endParaRPr lang="en-US"/>
          </a:p>
        </p:txBody>
      </p:sp>
    </p:spTree>
    <p:extLst>
      <p:ext uri="{BB962C8B-B14F-4D97-AF65-F5344CB8AC3E}">
        <p14:creationId xmlns:p14="http://schemas.microsoft.com/office/powerpoint/2010/main" val="382568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9B97DA-6F97-F34A-905B-6D3669A26555}" type="datetimeFigureOut">
              <a:rPr lang="en-US"/>
              <a:pPr>
                <a:defRPr/>
              </a:pPr>
              <a:t>12/11/2015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F0D44C-6251-B343-85CF-DAF35D84C50D}" type="slidenum">
              <a:rPr lang="en-US"/>
              <a:pPr>
                <a:defRPr/>
              </a:pPr>
              <a:t>‹#›</a:t>
            </a:fld>
            <a:endParaRPr lang="en-US"/>
          </a:p>
        </p:txBody>
      </p:sp>
    </p:spTree>
    <p:extLst>
      <p:ext uri="{BB962C8B-B14F-4D97-AF65-F5344CB8AC3E}">
        <p14:creationId xmlns:p14="http://schemas.microsoft.com/office/powerpoint/2010/main" val="189545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strike="noStrike" cap="none">
                <a:solidFill>
                  <a:srgbClr val="DDCD2C"/>
                </a:solidFill>
                <a:latin typeface="Arial"/>
              </a:defRPr>
            </a:lvl1pPr>
          </a:lstStyle>
          <a:p>
            <a:r>
              <a:rPr lang="en-AU" dirty="0" smtClean="0"/>
              <a:t>Click to edit Master title style</a:t>
            </a:r>
            <a:endParaRPr lang="en-US" dirty="0"/>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A1922C6-2902-9C4F-A290-6514AEEBA6C6}" type="datetimeFigureOut">
              <a:rPr lang="en-US"/>
              <a:pPr>
                <a:defRPr/>
              </a:pPr>
              <a:t>12/11/2015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01CF44-458A-D049-A37E-E4932FEF380D}" type="slidenum">
              <a:rPr lang="en-US"/>
              <a:pPr>
                <a:defRPr/>
              </a:pPr>
              <a:t>‹#›</a:t>
            </a:fld>
            <a:endParaRPr lang="en-US"/>
          </a:p>
        </p:txBody>
      </p:sp>
    </p:spTree>
    <p:extLst>
      <p:ext uri="{BB962C8B-B14F-4D97-AF65-F5344CB8AC3E}">
        <p14:creationId xmlns:p14="http://schemas.microsoft.com/office/powerpoint/2010/main" val="4709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6" descr="Deakin_Worldly_Logo_Keyline[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5249" y="1847466"/>
            <a:ext cx="1200465" cy="12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remstep-logo-CMYK-revers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5249" y="755041"/>
            <a:ext cx="25495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8"/>
          <p:cNvGrpSpPr>
            <a:grpSpLocks/>
          </p:cNvGrpSpPr>
          <p:nvPr/>
        </p:nvGrpSpPr>
        <p:grpSpPr bwMode="auto">
          <a:xfrm>
            <a:off x="676275" y="4146550"/>
            <a:ext cx="3219450" cy="1090613"/>
            <a:chOff x="4797425" y="973568"/>
            <a:chExt cx="3218798" cy="1090514"/>
          </a:xfrm>
        </p:grpSpPr>
        <p:sp>
          <p:nvSpPr>
            <p:cNvPr id="5" name="Rectangle 4"/>
            <p:cNvSpPr/>
            <p:nvPr/>
          </p:nvSpPr>
          <p:spPr>
            <a:xfrm>
              <a:off x="4797425" y="973568"/>
              <a:ext cx="3218798" cy="10905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0" descr="OLT_master_v1_cobrand_inline_v1_cmy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973568"/>
              <a:ext cx="3218798" cy="107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1" descr="UOM-Rev3D_S_SmRB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55249" y="4858585"/>
            <a:ext cx="1187345" cy="119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Monash_1-CMYK.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55249" y="4112902"/>
            <a:ext cx="2398305" cy="4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attachment.ashx.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55249" y="3319988"/>
            <a:ext cx="1797417" cy="52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p:nvSpPr>
        <p:spPr bwMode="auto">
          <a:xfrm>
            <a:off x="796674" y="5405438"/>
            <a:ext cx="301316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just"/>
            <a:r>
              <a:rPr lang="en-US" sz="900" i="1" dirty="0">
                <a:solidFill>
                  <a:srgbClr val="DDCD2C"/>
                </a:solidFill>
              </a:rPr>
              <a:t>Support for this project has been provided by the Australian Government Office for Learning and Teaching. The views expressed in this presentation do not necessarily reflect the views of the Australian Government Office for Learning and Teaching. </a:t>
            </a:r>
            <a:endParaRPr lang="en-US" sz="900" dirty="0">
              <a:solidFill>
                <a:srgbClr val="DDCD2C"/>
              </a:solidFill>
            </a:endParaRPr>
          </a:p>
        </p:txBody>
      </p:sp>
      <p:cxnSp>
        <p:nvCxnSpPr>
          <p:cNvPr id="12" name="Straight Connector 11"/>
          <p:cNvCxnSpPr/>
          <p:nvPr userDrawn="1"/>
        </p:nvCxnSpPr>
        <p:spPr>
          <a:xfrm>
            <a:off x="4435200" y="529200"/>
            <a:ext cx="0" cy="5770359"/>
          </a:xfrm>
          <a:prstGeom prst="line">
            <a:avLst/>
          </a:prstGeom>
          <a:ln w="6350">
            <a:gradFill flip="none" rotWithShape="1">
              <a:gsLst>
                <a:gs pos="0">
                  <a:srgbClr val="DDCD2C"/>
                </a:gs>
                <a:gs pos="100000">
                  <a:srgbClr val="DDCD2C">
                    <a:alpha val="30000"/>
                  </a:srgbClr>
                </a:gs>
              </a:gsLst>
              <a:path path="circle">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0648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7C3FC5F-654F-0E4A-B31D-5F6247C402B6}" type="datetimeFigureOut">
              <a:rPr lang="en-US"/>
              <a:pPr>
                <a:defRPr/>
              </a:pPr>
              <a:t>12/11/2015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B4FA8B-504C-054A-B7E7-139293ADD440}" type="slidenum">
              <a:rPr lang="en-US"/>
              <a:pPr>
                <a:defRPr/>
              </a:pPr>
              <a:t>‹#›</a:t>
            </a:fld>
            <a:endParaRPr lang="en-US"/>
          </a:p>
        </p:txBody>
      </p:sp>
    </p:spTree>
    <p:extLst>
      <p:ext uri="{BB962C8B-B14F-4D97-AF65-F5344CB8AC3E}">
        <p14:creationId xmlns:p14="http://schemas.microsoft.com/office/powerpoint/2010/main" val="233257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08B56D3-770B-0B4D-A406-8A31A8D05BF6}" type="datetimeFigureOut">
              <a:rPr lang="en-US"/>
              <a:pPr>
                <a:defRPr/>
              </a:pPr>
              <a:t>12/11/2015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259829-78E5-6C46-A93E-D00C7B32857A}" type="slidenum">
              <a:rPr lang="en-US"/>
              <a:pPr>
                <a:defRPr/>
              </a:pPr>
              <a:t>‹#›</a:t>
            </a:fld>
            <a:endParaRPr lang="en-US"/>
          </a:p>
        </p:txBody>
      </p:sp>
    </p:spTree>
    <p:extLst>
      <p:ext uri="{BB962C8B-B14F-4D97-AF65-F5344CB8AC3E}">
        <p14:creationId xmlns:p14="http://schemas.microsoft.com/office/powerpoint/2010/main" val="93717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A59B1EC-A671-EC48-ABEB-4171735A4E37}" type="datetimeFigureOut">
              <a:rPr lang="en-US"/>
              <a:pPr>
                <a:defRPr/>
              </a:pPr>
              <a:t>12/11/2015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23CFDF7-6E12-8C4D-A1BC-D231AC398DF9}" type="slidenum">
              <a:rPr lang="en-US"/>
              <a:pPr>
                <a:defRPr/>
              </a:pPr>
              <a:t>‹#›</a:t>
            </a:fld>
            <a:endParaRPr lang="en-US"/>
          </a:p>
        </p:txBody>
      </p:sp>
    </p:spTree>
    <p:extLst>
      <p:ext uri="{BB962C8B-B14F-4D97-AF65-F5344CB8AC3E}">
        <p14:creationId xmlns:p14="http://schemas.microsoft.com/office/powerpoint/2010/main" val="119396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CA5B5F-E213-D545-AE4F-A56943B86CE1}" type="datetimeFigureOut">
              <a:rPr lang="en-US"/>
              <a:pPr>
                <a:defRPr/>
              </a:pPr>
              <a:t>12/11/2015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12ADDCF-BDB8-1045-9A88-0F849BD32E58}" type="slidenum">
              <a:rPr lang="en-US"/>
              <a:pPr>
                <a:defRPr/>
              </a:pPr>
              <a:t>‹#›</a:t>
            </a:fld>
            <a:endParaRPr lang="en-US"/>
          </a:p>
        </p:txBody>
      </p:sp>
    </p:spTree>
    <p:extLst>
      <p:ext uri="{BB962C8B-B14F-4D97-AF65-F5344CB8AC3E}">
        <p14:creationId xmlns:p14="http://schemas.microsoft.com/office/powerpoint/2010/main" val="104309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E498E3-0613-2B4C-B788-479228018140}" type="datetimeFigureOut">
              <a:rPr lang="en-US"/>
              <a:pPr>
                <a:defRPr/>
              </a:pPr>
              <a:t>12/11/2015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C20591-7BB5-6A45-B4DC-5580859227B3}" type="slidenum">
              <a:rPr lang="en-US"/>
              <a:pPr>
                <a:defRPr/>
              </a:pPr>
              <a:t>‹#›</a:t>
            </a:fld>
            <a:endParaRPr lang="en-US"/>
          </a:p>
        </p:txBody>
      </p:sp>
    </p:spTree>
    <p:extLst>
      <p:ext uri="{BB962C8B-B14F-4D97-AF65-F5344CB8AC3E}">
        <p14:creationId xmlns:p14="http://schemas.microsoft.com/office/powerpoint/2010/main" val="238658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3B3C0E-D76F-C641-9C03-30BC713876BA}" type="datetimeFigureOut">
              <a:rPr lang="en-US"/>
              <a:pPr>
                <a:defRPr/>
              </a:pPr>
              <a:t>12/11/2015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915AB6-F14C-9444-B645-6511A8067384}" type="slidenum">
              <a:rPr lang="en-US"/>
              <a:pPr>
                <a:defRPr/>
              </a:pPr>
              <a:t>‹#›</a:t>
            </a:fld>
            <a:endParaRPr lang="en-US"/>
          </a:p>
        </p:txBody>
      </p:sp>
    </p:spTree>
    <p:extLst>
      <p:ext uri="{BB962C8B-B14F-4D97-AF65-F5344CB8AC3E}">
        <p14:creationId xmlns:p14="http://schemas.microsoft.com/office/powerpoint/2010/main" val="706528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995362"/>
          </a:xfrm>
          <a:prstGeom prst="rect">
            <a:avLst/>
          </a:prstGeom>
        </p:spPr>
        <p:txBody>
          <a:bodyPr vert="horz" lIns="91440" tIns="45720" rIns="91440" bIns="45720" rtlCol="0" anchor="ctr">
            <a:normAutofit/>
          </a:bodyPr>
          <a:lstStyle/>
          <a:p>
            <a:r>
              <a:rPr lang="en-AU" dirty="0" smtClean="0"/>
              <a:t>Click to edit Master title style</a:t>
            </a:r>
            <a:endParaRPr lang="en-US" dirty="0"/>
          </a:p>
        </p:txBody>
      </p:sp>
      <p:sp>
        <p:nvSpPr>
          <p:cNvPr id="1027" name="Text Placeholder 2"/>
          <p:cNvSpPr>
            <a:spLocks noGrp="1"/>
          </p:cNvSpPr>
          <p:nvPr>
            <p:ph type="body" idx="1"/>
          </p:nvPr>
        </p:nvSpPr>
        <p:spPr bwMode="auto">
          <a:xfrm>
            <a:off x="457200" y="1405468"/>
            <a:ext cx="8229600" cy="472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1D01E6B8-7A78-7047-A16C-0270A88A530A}" type="datetimeFigureOut">
              <a:rPr lang="en-US"/>
              <a:pPr>
                <a:defRPr/>
              </a:pPr>
              <a:t>12/11/2015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5577D0D1-2014-1248-8C3F-3F47252DA32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3" r:id="rId2"/>
    <p:sldLayoutId id="2147483674"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txStyles>
    <p:titleStyle>
      <a:lvl1pPr algn="ctr" defTabSz="457200" rtl="0" eaLnBrk="1" fontAlgn="base" hangingPunct="1">
        <a:spcBef>
          <a:spcPct val="0"/>
        </a:spcBef>
        <a:spcAft>
          <a:spcPct val="0"/>
        </a:spcAft>
        <a:defRPr sz="3600" b="1" kern="1200" cap="none">
          <a:solidFill>
            <a:srgbClr val="DDCD2C"/>
          </a:solidFill>
          <a:latin typeface="+mj-lt"/>
          <a:ea typeface="ＭＳ Ｐゴシック" charset="0"/>
          <a:cs typeface="ＭＳ Ｐゴシック" charset="0"/>
        </a:defRPr>
      </a:lvl1pPr>
      <a:lvl2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9pPr>
    </p:titleStyle>
    <p:bodyStyle>
      <a:lvl1pPr marL="360000" indent="-360000" algn="l" defTabSz="457200" rtl="0" eaLnBrk="1" fontAlgn="base" hangingPunct="1">
        <a:spcBef>
          <a:spcPts val="0"/>
        </a:spcBef>
        <a:spcAft>
          <a:spcPts val="300"/>
        </a:spcAft>
        <a:buFont typeface="Arial" charset="0"/>
        <a:buChar char="•"/>
        <a:defRPr sz="2800" kern="1200">
          <a:solidFill>
            <a:schemeClr val="bg1"/>
          </a:solidFill>
          <a:latin typeface="+mn-lt"/>
          <a:ea typeface="ＭＳ Ｐゴシック" charset="0"/>
          <a:cs typeface="ＭＳ Ｐゴシック" charset="0"/>
        </a:defRPr>
      </a:lvl1pPr>
      <a:lvl2pPr marL="720000" indent="-270000" algn="l" defTabSz="457200" rtl="0" eaLnBrk="1" fontAlgn="base" hangingPunct="1">
        <a:spcBef>
          <a:spcPts val="300"/>
        </a:spcBef>
        <a:spcAft>
          <a:spcPts val="200"/>
        </a:spcAft>
        <a:buFont typeface="Arial" charset="0"/>
        <a:buChar char="–"/>
        <a:defRPr sz="2400" kern="1200">
          <a:solidFill>
            <a:schemeClr val="bg1"/>
          </a:solidFill>
          <a:latin typeface="+mn-lt"/>
          <a:ea typeface="ＭＳ Ｐゴシック" charset="0"/>
          <a:cs typeface="+mn-cs"/>
        </a:defRPr>
      </a:lvl2pPr>
      <a:lvl3pPr marL="990000" indent="-270000" algn="l" defTabSz="457200" rtl="0" eaLnBrk="1" fontAlgn="base" hangingPunct="1">
        <a:spcBef>
          <a:spcPts val="100"/>
        </a:spcBef>
        <a:spcAft>
          <a:spcPts val="100"/>
        </a:spcAft>
        <a:buFont typeface="Arial" charset="0"/>
        <a:buChar char="•"/>
        <a:defRPr sz="2200" kern="1200">
          <a:solidFill>
            <a:schemeClr val="bg1"/>
          </a:solidFill>
          <a:latin typeface="+mn-lt"/>
          <a:ea typeface="ＭＳ Ｐゴシック" charset="0"/>
          <a:cs typeface="+mn-cs"/>
        </a:defRPr>
      </a:lvl3pPr>
      <a:lvl4pPr marL="1260000" indent="-270000" algn="l" defTabSz="457200" rtl="0" eaLnBrk="1" fontAlgn="base" hangingPunct="1">
        <a:spcBef>
          <a:spcPts val="100"/>
        </a:spcBef>
        <a:spcAft>
          <a:spcPts val="100"/>
        </a:spcAft>
        <a:buFont typeface="Arial" charset="0"/>
        <a:buChar char="–"/>
        <a:defRPr sz="2000" kern="1200">
          <a:solidFill>
            <a:schemeClr val="bg1"/>
          </a:solidFill>
          <a:latin typeface="+mn-lt"/>
          <a:ea typeface="ＭＳ Ｐゴシック" charset="0"/>
          <a:cs typeface="+mn-cs"/>
        </a:defRPr>
      </a:lvl4pPr>
      <a:lvl5pPr marL="1530000" indent="-270000" algn="l" defTabSz="457200" rtl="0" eaLnBrk="1" fontAlgn="base" hangingPunct="1">
        <a:spcBef>
          <a:spcPts val="100"/>
        </a:spcBef>
        <a:spcAft>
          <a:spcPts val="100"/>
        </a:spcAft>
        <a:buFont typeface="Arial" charset="0"/>
        <a:buChar char="»"/>
        <a:defRPr sz="2000" kern="1200">
          <a:solidFill>
            <a:schemeClr val="bg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3849057"/>
            <a:ext cx="7785980" cy="974969"/>
          </a:xfrm>
        </p:spPr>
        <p:txBody>
          <a:bodyPr>
            <a:normAutofit/>
          </a:bodyPr>
          <a:lstStyle/>
          <a:p>
            <a:r>
              <a:rPr lang="en-AU" sz="2800" b="1" cap="none" dirty="0" smtClean="0">
                <a:solidFill>
                  <a:srgbClr val="FFF18D"/>
                </a:solidFill>
              </a:rPr>
              <a:t>Building recruitment pathways for high quality mathematics and science teachers</a:t>
            </a:r>
            <a:endParaRPr lang="en-AU" cap="none" dirty="0"/>
          </a:p>
        </p:txBody>
      </p:sp>
      <p:sp>
        <p:nvSpPr>
          <p:cNvPr id="4" name="Subtitle 3"/>
          <p:cNvSpPr>
            <a:spLocks noGrp="1"/>
          </p:cNvSpPr>
          <p:nvPr>
            <p:ph type="subTitle" idx="1"/>
          </p:nvPr>
        </p:nvSpPr>
        <p:spPr>
          <a:xfrm>
            <a:off x="262550" y="5414217"/>
            <a:ext cx="7785980" cy="1104277"/>
          </a:xfrm>
        </p:spPr>
        <p:txBody>
          <a:bodyPr>
            <a:normAutofit fontScale="70000" lnSpcReduction="20000"/>
          </a:bodyPr>
          <a:lstStyle/>
          <a:p>
            <a:endParaRPr lang="en-US" dirty="0" smtClean="0"/>
          </a:p>
          <a:p>
            <a:r>
              <a:rPr lang="en-US" dirty="0"/>
              <a:t>Professor Deborah Corrigan, Monash </a:t>
            </a:r>
            <a:r>
              <a:rPr lang="en-US" dirty="0" smtClean="0"/>
              <a:t>University</a:t>
            </a:r>
          </a:p>
          <a:p>
            <a:r>
              <a:rPr lang="en-US" dirty="0" smtClean="0"/>
              <a:t>Professor Cristina </a:t>
            </a:r>
            <a:r>
              <a:rPr lang="en-US" dirty="0"/>
              <a:t>Varsavsky</a:t>
            </a:r>
            <a:r>
              <a:rPr lang="en-US" dirty="0" smtClean="0"/>
              <a:t>, Monash </a:t>
            </a:r>
            <a:r>
              <a:rPr lang="en-US" dirty="0" smtClean="0"/>
              <a:t>University</a:t>
            </a:r>
          </a:p>
          <a:p>
            <a:r>
              <a:rPr lang="en-US" smtClean="0"/>
              <a:t>Dr</a:t>
            </a:r>
            <a:r>
              <a:rPr lang="en-US" smtClean="0"/>
              <a:t> </a:t>
            </a:r>
            <a:r>
              <a:rPr lang="en-US" dirty="0" err="1" smtClean="0"/>
              <a:t>Leissa</a:t>
            </a:r>
            <a:r>
              <a:rPr lang="en-US" dirty="0" smtClean="0"/>
              <a:t> Kelly, Deakin University</a:t>
            </a:r>
          </a:p>
          <a:p>
            <a:r>
              <a:rPr lang="en-US" dirty="0" err="1" smtClean="0"/>
              <a:t>Dr</a:t>
            </a:r>
            <a:r>
              <a:rPr lang="en-US" dirty="0" smtClean="0"/>
              <a:t> </a:t>
            </a:r>
            <a:r>
              <a:rPr lang="en-US" dirty="0" err="1" smtClean="0"/>
              <a:t>Rannah</a:t>
            </a:r>
            <a:r>
              <a:rPr lang="en-US" dirty="0" smtClean="0"/>
              <a:t> Hetherington, The University of Melbourne</a:t>
            </a:r>
          </a:p>
          <a:p>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50" y="806513"/>
            <a:ext cx="4137434" cy="2758289"/>
          </a:xfrm>
          <a:prstGeom prst="rect">
            <a:avLst/>
          </a:prstGeom>
        </p:spPr>
      </p:pic>
    </p:spTree>
    <p:extLst>
      <p:ext uri="{BB962C8B-B14F-4D97-AF65-F5344CB8AC3E}">
        <p14:creationId xmlns:p14="http://schemas.microsoft.com/office/powerpoint/2010/main" val="27615658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do we know so far?</a:t>
            </a:r>
          </a:p>
        </p:txBody>
      </p:sp>
      <p:sp>
        <p:nvSpPr>
          <p:cNvPr id="3" name="Content Placeholder 2"/>
          <p:cNvSpPr>
            <a:spLocks noGrp="1"/>
          </p:cNvSpPr>
          <p:nvPr>
            <p:ph idx="1"/>
          </p:nvPr>
        </p:nvSpPr>
        <p:spPr>
          <a:xfrm>
            <a:off x="340784" y="1269999"/>
            <a:ext cx="8229600" cy="5471583"/>
          </a:xfrm>
        </p:spPr>
        <p:txBody>
          <a:bodyPr/>
          <a:lstStyle/>
          <a:p>
            <a:pPr marL="0" indent="0">
              <a:buNone/>
            </a:pPr>
            <a:r>
              <a:rPr lang="en-AU" b="1" dirty="0" smtClean="0">
                <a:solidFill>
                  <a:schemeClr val="accent2"/>
                </a:solidFill>
              </a:rPr>
              <a:t>PST-ISTs interacting with scientists:</a:t>
            </a:r>
            <a:r>
              <a:rPr lang="en-AU" b="1" dirty="0">
                <a:solidFill>
                  <a:schemeClr val="accent2"/>
                </a:solidFill>
              </a:rPr>
              <a:t> </a:t>
            </a:r>
            <a:endParaRPr lang="en-AU" b="1" dirty="0" smtClean="0">
              <a:solidFill>
                <a:schemeClr val="accent2"/>
              </a:solidFill>
            </a:endParaRPr>
          </a:p>
          <a:p>
            <a:r>
              <a:rPr lang="en-AU" dirty="0" smtClean="0"/>
              <a:t>Can </a:t>
            </a:r>
            <a:r>
              <a:rPr lang="en-AU" dirty="0"/>
              <a:t>be highly beneficial for pre-service teachers but the interaction needs to be properly framed</a:t>
            </a:r>
          </a:p>
          <a:p>
            <a:r>
              <a:rPr lang="en-AU" dirty="0" smtClean="0"/>
              <a:t>PhD </a:t>
            </a:r>
            <a:r>
              <a:rPr lang="en-AU" dirty="0"/>
              <a:t>science research students are a productive link to the science research community as  the experience can be valuable for them as an opportunity to both communicate their science and to develop their science communication skills</a:t>
            </a:r>
            <a:r>
              <a:rPr lang="en-AU" dirty="0" smtClean="0"/>
              <a:t>.</a:t>
            </a:r>
          </a:p>
          <a:p>
            <a:r>
              <a:rPr lang="en-AU" dirty="0" smtClean="0"/>
              <a:t>For rethinking of our view on the Nos/Nom there needs </a:t>
            </a:r>
            <a:r>
              <a:rPr lang="en-AU" smtClean="0"/>
              <a:t>to be sustained </a:t>
            </a:r>
            <a:r>
              <a:rPr lang="en-AU" dirty="0" smtClean="0"/>
              <a:t>support for analysing contemporary practices</a:t>
            </a:r>
            <a:endParaRPr lang="en-AU" dirty="0"/>
          </a:p>
          <a:p>
            <a:endParaRPr lang="en-AU" dirty="0"/>
          </a:p>
        </p:txBody>
      </p:sp>
    </p:spTree>
    <p:extLst>
      <p:ext uri="{BB962C8B-B14F-4D97-AF65-F5344CB8AC3E}">
        <p14:creationId xmlns:p14="http://schemas.microsoft.com/office/powerpoint/2010/main" val="25333601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do we know so far?</a:t>
            </a:r>
            <a:endParaRPr lang="en-AU" dirty="0"/>
          </a:p>
        </p:txBody>
      </p:sp>
      <p:sp>
        <p:nvSpPr>
          <p:cNvPr id="3" name="Content Placeholder 2"/>
          <p:cNvSpPr>
            <a:spLocks noGrp="1"/>
          </p:cNvSpPr>
          <p:nvPr>
            <p:ph idx="1"/>
          </p:nvPr>
        </p:nvSpPr>
        <p:spPr>
          <a:xfrm>
            <a:off x="564776" y="1290421"/>
            <a:ext cx="8364071" cy="4720696"/>
          </a:xfrm>
        </p:spPr>
        <p:txBody>
          <a:bodyPr/>
          <a:lstStyle/>
          <a:p>
            <a:r>
              <a:rPr lang="en-AU" dirty="0" err="1"/>
              <a:t>ReMSTEP</a:t>
            </a:r>
            <a:r>
              <a:rPr lang="en-AU" dirty="0"/>
              <a:t> has opened up a suite of productive interactions between science and education that we expect will be ongoing</a:t>
            </a:r>
          </a:p>
          <a:p>
            <a:r>
              <a:rPr lang="en-AU" dirty="0" smtClean="0"/>
              <a:t>There is a real appetite </a:t>
            </a:r>
            <a:r>
              <a:rPr lang="en-AU" dirty="0"/>
              <a:t>for collaborative </a:t>
            </a:r>
            <a:r>
              <a:rPr lang="en-AU" dirty="0" smtClean="0"/>
              <a:t>efforts between schools and with universities</a:t>
            </a:r>
          </a:p>
          <a:p>
            <a:r>
              <a:rPr lang="en-AU" dirty="0"/>
              <a:t>There is a lot of goodwill in the science community for collaborations with educators including </a:t>
            </a:r>
            <a:r>
              <a:rPr lang="en-AU" dirty="0" smtClean="0"/>
              <a:t>PSTs</a:t>
            </a:r>
            <a:r>
              <a:rPr lang="en-AU" dirty="0"/>
              <a:t> </a:t>
            </a:r>
          </a:p>
          <a:p>
            <a:r>
              <a:rPr lang="en-AU" dirty="0" smtClean="0"/>
              <a:t>There </a:t>
            </a:r>
            <a:r>
              <a:rPr lang="en-AU" dirty="0"/>
              <a:t>are </a:t>
            </a:r>
            <a:r>
              <a:rPr lang="en-AU" dirty="0" smtClean="0"/>
              <a:t>many KPIs </a:t>
            </a:r>
            <a:r>
              <a:rPr lang="en-AU" dirty="0"/>
              <a:t>for outreach programs within the science community that can be ‘hooked’ </a:t>
            </a:r>
            <a:r>
              <a:rPr lang="en-AU" dirty="0" smtClean="0"/>
              <a:t>into</a:t>
            </a:r>
            <a:endParaRPr lang="en-AU" dirty="0"/>
          </a:p>
          <a:p>
            <a:pPr marL="0" indent="0">
              <a:buNone/>
            </a:pPr>
            <a:endParaRPr lang="en-AU" dirty="0"/>
          </a:p>
          <a:p>
            <a:pPr marL="0" indent="0">
              <a:buNone/>
            </a:pPr>
            <a:endParaRPr lang="en-AU" b="1" dirty="0" smtClean="0">
              <a:solidFill>
                <a:schemeClr val="accent2"/>
              </a:solidFill>
            </a:endParaRPr>
          </a:p>
        </p:txBody>
      </p:sp>
    </p:spTree>
    <p:extLst>
      <p:ext uri="{BB962C8B-B14F-4D97-AF65-F5344CB8AC3E}">
        <p14:creationId xmlns:p14="http://schemas.microsoft.com/office/powerpoint/2010/main" val="24123204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6111"/>
            <a:ext cx="8229600" cy="995362"/>
          </a:xfrm>
        </p:spPr>
        <p:txBody>
          <a:bodyPr>
            <a:noAutofit/>
          </a:bodyPr>
          <a:lstStyle/>
          <a:p>
            <a:r>
              <a:rPr lang="en-AU" sz="6000" dirty="0" smtClean="0"/>
              <a:t>Questions?</a:t>
            </a:r>
            <a:endParaRPr lang="en-AU" sz="6000" dirty="0"/>
          </a:p>
        </p:txBody>
      </p:sp>
    </p:spTree>
    <p:extLst>
      <p:ext uri="{BB962C8B-B14F-4D97-AF65-F5344CB8AC3E}">
        <p14:creationId xmlns:p14="http://schemas.microsoft.com/office/powerpoint/2010/main" val="42314574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Workshop</a:t>
            </a:r>
            <a:endParaRPr lang="en-AU" dirty="0"/>
          </a:p>
        </p:txBody>
      </p:sp>
      <p:sp>
        <p:nvSpPr>
          <p:cNvPr id="3" name="Content Placeholder 2"/>
          <p:cNvSpPr>
            <a:spLocks noGrp="1"/>
          </p:cNvSpPr>
          <p:nvPr>
            <p:ph idx="1"/>
          </p:nvPr>
        </p:nvSpPr>
        <p:spPr/>
        <p:txBody>
          <a:bodyPr/>
          <a:lstStyle/>
          <a:p>
            <a:pPr marL="0" indent="0">
              <a:buNone/>
            </a:pPr>
            <a:r>
              <a:rPr lang="en-AU" dirty="0" smtClean="0"/>
              <a:t>What can push this agenda further?</a:t>
            </a:r>
          </a:p>
          <a:p>
            <a:pPr marL="0" indent="0">
              <a:buNone/>
            </a:pPr>
            <a:endParaRPr lang="en-AU" dirty="0" smtClean="0"/>
          </a:p>
          <a:p>
            <a:pPr marL="0" indent="0">
              <a:buNone/>
            </a:pPr>
            <a:r>
              <a:rPr lang="en-AU" dirty="0" smtClean="0"/>
              <a:t>What other pathways </a:t>
            </a:r>
            <a:r>
              <a:rPr lang="en-AU" dirty="0"/>
              <a:t>should be </a:t>
            </a:r>
            <a:r>
              <a:rPr lang="en-AU" dirty="0" smtClean="0"/>
              <a:t>explored for high quality science and maths teachers that enable crossing boundaries, are sustainable and are scalable?</a:t>
            </a:r>
          </a:p>
          <a:p>
            <a:pPr marL="0" indent="0" algn="ctr">
              <a:buNone/>
            </a:pPr>
            <a:endParaRPr lang="en-AU" dirty="0"/>
          </a:p>
          <a:p>
            <a:pPr marL="0" indent="0" algn="ctr">
              <a:buNone/>
            </a:pPr>
            <a:endParaRPr lang="en-AU" dirty="0" smtClean="0"/>
          </a:p>
          <a:p>
            <a:pPr marL="0" indent="0" algn="ctr">
              <a:buNone/>
            </a:pPr>
            <a:r>
              <a:rPr lang="en-AU" i="1" dirty="0" smtClean="0">
                <a:solidFill>
                  <a:srgbClr val="DDCD2C"/>
                </a:solidFill>
              </a:rPr>
              <a:t>Each table to discuss</a:t>
            </a:r>
          </a:p>
          <a:p>
            <a:pPr marL="0" indent="0" algn="ctr">
              <a:buNone/>
            </a:pPr>
            <a:r>
              <a:rPr lang="en-AU" i="1" dirty="0" smtClean="0">
                <a:solidFill>
                  <a:srgbClr val="DDCD2C"/>
                </a:solidFill>
              </a:rPr>
              <a:t>and present major idea(s)</a:t>
            </a:r>
          </a:p>
          <a:p>
            <a:pPr marL="0" indent="0" algn="ctr">
              <a:buNone/>
            </a:pPr>
            <a:endParaRPr lang="en-AU" dirty="0"/>
          </a:p>
        </p:txBody>
      </p:sp>
    </p:spTree>
    <p:extLst>
      <p:ext uri="{BB962C8B-B14F-4D97-AF65-F5344CB8AC3E}">
        <p14:creationId xmlns:p14="http://schemas.microsoft.com/office/powerpoint/2010/main" val="7802008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Workshop plan</a:t>
            </a:r>
            <a:endParaRPr lang="en-AU" dirty="0"/>
          </a:p>
        </p:txBody>
      </p:sp>
      <p:sp>
        <p:nvSpPr>
          <p:cNvPr id="3" name="Content Placeholder 2"/>
          <p:cNvSpPr>
            <a:spLocks noGrp="1"/>
          </p:cNvSpPr>
          <p:nvPr>
            <p:ph idx="1"/>
          </p:nvPr>
        </p:nvSpPr>
        <p:spPr/>
        <p:txBody>
          <a:bodyPr/>
          <a:lstStyle/>
          <a:p>
            <a:r>
              <a:rPr lang="en-AU" dirty="0" smtClean="0"/>
              <a:t>What are we trying to achieve?</a:t>
            </a:r>
          </a:p>
          <a:p>
            <a:r>
              <a:rPr lang="en-AU" dirty="0" smtClean="0"/>
              <a:t>How have we addressed this need?</a:t>
            </a:r>
          </a:p>
          <a:p>
            <a:r>
              <a:rPr lang="en-AU" dirty="0" smtClean="0"/>
              <a:t>What do we know so far?</a:t>
            </a:r>
          </a:p>
          <a:p>
            <a:r>
              <a:rPr lang="en-AU" dirty="0" smtClean="0"/>
              <a:t>Q&amp;A</a:t>
            </a:r>
          </a:p>
          <a:p>
            <a:pPr marL="0" indent="0">
              <a:buNone/>
            </a:pPr>
            <a:endParaRPr lang="en-AU" dirty="0" smtClean="0"/>
          </a:p>
          <a:p>
            <a:r>
              <a:rPr lang="en-AU" dirty="0" smtClean="0"/>
              <a:t>Your input: What can push this agenda further?</a:t>
            </a:r>
          </a:p>
          <a:p>
            <a:r>
              <a:rPr lang="en-AU" dirty="0" smtClean="0"/>
              <a:t>Wrap up: What do we need to consider next? </a:t>
            </a:r>
          </a:p>
          <a:p>
            <a:pPr marL="0" indent="0">
              <a:buNone/>
            </a:pPr>
            <a:endParaRPr lang="en-AU" dirty="0"/>
          </a:p>
        </p:txBody>
      </p:sp>
    </p:spTree>
    <p:extLst>
      <p:ext uri="{BB962C8B-B14F-4D97-AF65-F5344CB8AC3E}">
        <p14:creationId xmlns:p14="http://schemas.microsoft.com/office/powerpoint/2010/main" val="34188434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achieve?</a:t>
            </a:r>
            <a:endParaRPr lang="en-US" dirty="0"/>
          </a:p>
        </p:txBody>
      </p:sp>
      <p:sp>
        <p:nvSpPr>
          <p:cNvPr id="3" name="Content Placeholder 2"/>
          <p:cNvSpPr>
            <a:spLocks noGrp="1"/>
          </p:cNvSpPr>
          <p:nvPr>
            <p:ph idx="1"/>
          </p:nvPr>
        </p:nvSpPr>
        <p:spPr/>
        <p:txBody>
          <a:bodyPr/>
          <a:lstStyle/>
          <a:p>
            <a:pPr lvl="0"/>
            <a:r>
              <a:rPr lang="en-US" dirty="0"/>
              <a:t>The notion of pathway rather than pipeline</a:t>
            </a:r>
            <a:endParaRPr lang="en-AU" dirty="0"/>
          </a:p>
          <a:p>
            <a:pPr lvl="0"/>
            <a:r>
              <a:rPr lang="en-US" dirty="0"/>
              <a:t>The notion of high quality rather than high potential</a:t>
            </a:r>
            <a:endParaRPr lang="en-AU" dirty="0"/>
          </a:p>
          <a:p>
            <a:pPr lvl="0"/>
            <a:r>
              <a:rPr lang="en-US" dirty="0"/>
              <a:t>The crossing of boundaries between science and education</a:t>
            </a:r>
            <a:endParaRPr lang="en-AU" dirty="0"/>
          </a:p>
          <a:p>
            <a:pPr lvl="0"/>
            <a:r>
              <a:rPr lang="en-US" dirty="0"/>
              <a:t>Approaches need to be sustainable (can live on beyond the funding) and scalable (can stepped up to address quality across the profession</a:t>
            </a:r>
            <a:endParaRPr lang="en-AU" dirty="0"/>
          </a:p>
          <a:p>
            <a:pPr lvl="0"/>
            <a:r>
              <a:rPr lang="en-US" dirty="0"/>
              <a:t>The role of outreach as part of mainstream education </a:t>
            </a:r>
            <a:r>
              <a:rPr lang="en-US" dirty="0" smtClean="0"/>
              <a:t>practices</a:t>
            </a:r>
            <a:endParaRPr lang="en-AU" dirty="0"/>
          </a:p>
          <a:p>
            <a:pPr lvl="1"/>
            <a:endParaRPr lang="en-US" dirty="0"/>
          </a:p>
        </p:txBody>
      </p:sp>
    </p:spTree>
    <p:extLst>
      <p:ext uri="{BB962C8B-B14F-4D97-AF65-F5344CB8AC3E}">
        <p14:creationId xmlns:p14="http://schemas.microsoft.com/office/powerpoint/2010/main" val="26092564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have we addressed this?</a:t>
            </a:r>
            <a:endParaRPr lang="en-AU"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Unit for BSc students: </a:t>
            </a:r>
            <a:r>
              <a:rPr lang="en-US" i="1" dirty="0"/>
              <a:t>Schools science </a:t>
            </a:r>
            <a:r>
              <a:rPr lang="en-US" i="1" dirty="0" smtClean="0"/>
              <a:t>project</a:t>
            </a:r>
          </a:p>
          <a:p>
            <a:pPr marL="514350" indent="-514350">
              <a:lnSpc>
                <a:spcPct val="150000"/>
              </a:lnSpc>
              <a:buFont typeface="+mj-lt"/>
              <a:buAutoNum type="arabicPeriod"/>
            </a:pPr>
            <a:r>
              <a:rPr lang="en-US" dirty="0"/>
              <a:t>Unit for </a:t>
            </a:r>
            <a:r>
              <a:rPr lang="en-US" dirty="0" err="1"/>
              <a:t>MTeach</a:t>
            </a:r>
            <a:r>
              <a:rPr lang="en-US" dirty="0"/>
              <a:t> students: </a:t>
            </a:r>
            <a:r>
              <a:rPr lang="en-US" i="1" dirty="0"/>
              <a:t>Engaging with practices of contemporary </a:t>
            </a:r>
            <a:r>
              <a:rPr lang="en-US" i="1" dirty="0" smtClean="0"/>
              <a:t>sciences</a:t>
            </a:r>
          </a:p>
          <a:p>
            <a:pPr marL="514350" indent="-514350">
              <a:lnSpc>
                <a:spcPct val="150000"/>
              </a:lnSpc>
              <a:buFont typeface="+mj-lt"/>
              <a:buAutoNum type="arabicPeriod"/>
            </a:pPr>
            <a:r>
              <a:rPr lang="en-US" dirty="0" smtClean="0"/>
              <a:t>Connecting PSTs with scientists</a:t>
            </a:r>
          </a:p>
          <a:p>
            <a:pPr marL="514350" indent="-514350">
              <a:lnSpc>
                <a:spcPct val="150000"/>
              </a:lnSpc>
              <a:buFont typeface="+mj-lt"/>
              <a:buAutoNum type="arabicPeriod"/>
            </a:pPr>
            <a:r>
              <a:rPr lang="en-US" dirty="0" smtClean="0"/>
              <a:t>Science in Schools </a:t>
            </a:r>
            <a:endParaRPr lang="en-US" dirty="0"/>
          </a:p>
          <a:p>
            <a:endParaRPr lang="en-US" dirty="0"/>
          </a:p>
          <a:p>
            <a:endParaRPr lang="en-AU" dirty="0"/>
          </a:p>
        </p:txBody>
      </p:sp>
    </p:spTree>
    <p:extLst>
      <p:ext uri="{BB962C8B-B14F-4D97-AF65-F5344CB8AC3E}">
        <p14:creationId xmlns:p14="http://schemas.microsoft.com/office/powerpoint/2010/main" val="1101080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2800" dirty="0" smtClean="0">
                <a:solidFill>
                  <a:schemeClr val="accent3">
                    <a:lumMod val="60000"/>
                    <a:lumOff val="40000"/>
                  </a:schemeClr>
                </a:solidFill>
              </a:rPr>
              <a:t>BSc unit: </a:t>
            </a:r>
            <a:r>
              <a:rPr lang="en-AU" sz="2800" b="0" i="1" dirty="0" smtClean="0">
                <a:solidFill>
                  <a:schemeClr val="bg1"/>
                </a:solidFill>
              </a:rPr>
              <a:t>Schools science </a:t>
            </a:r>
            <a:r>
              <a:rPr lang="en-AU" sz="2800" b="0" i="1" dirty="0">
                <a:solidFill>
                  <a:schemeClr val="bg1"/>
                </a:solidFill>
              </a:rPr>
              <a:t>p</a:t>
            </a:r>
            <a:r>
              <a:rPr lang="en-AU" sz="2800" b="0" i="1" dirty="0" smtClean="0">
                <a:solidFill>
                  <a:schemeClr val="bg1"/>
                </a:solidFill>
              </a:rPr>
              <a:t>roject</a:t>
            </a:r>
            <a:endParaRPr lang="en-AU" sz="2800" b="0" i="1" dirty="0">
              <a:solidFill>
                <a:schemeClr val="bg1"/>
              </a:solidFill>
            </a:endParaRPr>
          </a:p>
        </p:txBody>
      </p:sp>
      <p:sp>
        <p:nvSpPr>
          <p:cNvPr id="3" name="Content Placeholder 2"/>
          <p:cNvSpPr>
            <a:spLocks noGrp="1"/>
          </p:cNvSpPr>
          <p:nvPr>
            <p:ph idx="1"/>
          </p:nvPr>
        </p:nvSpPr>
        <p:spPr>
          <a:xfrm>
            <a:off x="457200" y="1405467"/>
            <a:ext cx="5183109" cy="5183591"/>
          </a:xfrm>
        </p:spPr>
        <p:txBody>
          <a:bodyPr/>
          <a:lstStyle/>
          <a:p>
            <a:r>
              <a:rPr lang="en-US" b="1" dirty="0" smtClean="0">
                <a:solidFill>
                  <a:schemeClr val="accent2"/>
                </a:solidFill>
              </a:rPr>
              <a:t>10 </a:t>
            </a:r>
            <a:r>
              <a:rPr lang="en-US" b="1" dirty="0">
                <a:solidFill>
                  <a:schemeClr val="accent2"/>
                </a:solidFill>
              </a:rPr>
              <a:t>day school </a:t>
            </a:r>
            <a:r>
              <a:rPr lang="en-US" b="1" dirty="0" smtClean="0">
                <a:solidFill>
                  <a:schemeClr val="accent2"/>
                </a:solidFill>
              </a:rPr>
              <a:t>placement: </a:t>
            </a:r>
            <a:endParaRPr lang="en-US" b="1" dirty="0">
              <a:solidFill>
                <a:schemeClr val="accent2"/>
              </a:solidFill>
            </a:endParaRPr>
          </a:p>
          <a:p>
            <a:pPr marL="360000" lvl="1" indent="0">
              <a:buNone/>
            </a:pPr>
            <a:r>
              <a:rPr lang="en-AU" sz="2000" dirty="0"/>
              <a:t>Students research, develop, manage and deliver a science based module that matches the learning outcomes specified to them by their client. </a:t>
            </a:r>
          </a:p>
          <a:p>
            <a:r>
              <a:rPr lang="en-US" b="1" dirty="0" smtClean="0">
                <a:solidFill>
                  <a:schemeClr val="accent2"/>
                </a:solidFill>
              </a:rPr>
              <a:t>Generic </a:t>
            </a:r>
            <a:r>
              <a:rPr lang="en-US" b="1" dirty="0">
                <a:solidFill>
                  <a:schemeClr val="accent2"/>
                </a:solidFill>
              </a:rPr>
              <a:t>skills for </a:t>
            </a:r>
            <a:r>
              <a:rPr lang="en-US" b="1" dirty="0" smtClean="0">
                <a:solidFill>
                  <a:schemeClr val="accent2"/>
                </a:solidFill>
              </a:rPr>
              <a:t>workplace: </a:t>
            </a:r>
          </a:p>
          <a:p>
            <a:pPr lvl="1"/>
            <a:r>
              <a:rPr lang="en-US" sz="2000" dirty="0" smtClean="0"/>
              <a:t>Interpret </a:t>
            </a:r>
            <a:r>
              <a:rPr lang="en-US" sz="2000" dirty="0"/>
              <a:t>client </a:t>
            </a:r>
            <a:r>
              <a:rPr lang="en-US" sz="2000" dirty="0" smtClean="0"/>
              <a:t>brief </a:t>
            </a:r>
          </a:p>
          <a:p>
            <a:pPr lvl="1"/>
            <a:r>
              <a:rPr lang="en-AU" sz="2000" dirty="0"/>
              <a:t>M</a:t>
            </a:r>
            <a:r>
              <a:rPr lang="en-AU" sz="2000" dirty="0" smtClean="0"/>
              <a:t>anage </a:t>
            </a:r>
            <a:r>
              <a:rPr lang="en-AU" sz="2000" dirty="0"/>
              <a:t>expectations, schedules, resources, </a:t>
            </a:r>
            <a:r>
              <a:rPr lang="en-AU" sz="2000" dirty="0" smtClean="0"/>
              <a:t>risks, </a:t>
            </a:r>
            <a:endParaRPr lang="en-AU" sz="2000" dirty="0"/>
          </a:p>
          <a:p>
            <a:pPr lvl="1"/>
            <a:r>
              <a:rPr lang="en-AU" sz="2000" dirty="0"/>
              <a:t>Assessment of own understanding of science</a:t>
            </a:r>
          </a:p>
          <a:p>
            <a:pPr lvl="1"/>
            <a:r>
              <a:rPr lang="en-AU" sz="2000" dirty="0"/>
              <a:t>Use of  feedback for learning</a:t>
            </a:r>
          </a:p>
          <a:p>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509" y="1511929"/>
            <a:ext cx="2967729" cy="4454305"/>
          </a:xfrm>
          <a:prstGeom prst="rect">
            <a:avLst/>
          </a:prstGeom>
        </p:spPr>
      </p:pic>
    </p:spTree>
    <p:extLst>
      <p:ext uri="{BB962C8B-B14F-4D97-AF65-F5344CB8AC3E}">
        <p14:creationId xmlns:p14="http://schemas.microsoft.com/office/powerpoint/2010/main" val="39691197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558" y="292795"/>
            <a:ext cx="8229600" cy="995362"/>
          </a:xfrm>
        </p:spPr>
        <p:txBody>
          <a:bodyPr>
            <a:normAutofit fontScale="90000"/>
          </a:bodyPr>
          <a:lstStyle/>
          <a:p>
            <a:pPr algn="l"/>
            <a:r>
              <a:rPr lang="en-US" sz="3100" dirty="0" err="1" smtClean="0">
                <a:solidFill>
                  <a:schemeClr val="accent3">
                    <a:lumMod val="60000"/>
                    <a:lumOff val="40000"/>
                  </a:schemeClr>
                </a:solidFill>
              </a:rPr>
              <a:t>MTeach</a:t>
            </a:r>
            <a:r>
              <a:rPr lang="en-US" sz="3100" dirty="0" smtClean="0">
                <a:solidFill>
                  <a:schemeClr val="accent3">
                    <a:lumMod val="60000"/>
                    <a:lumOff val="40000"/>
                  </a:schemeClr>
                </a:solidFill>
              </a:rPr>
              <a:t> unit: </a:t>
            </a:r>
            <a:r>
              <a:rPr lang="en-US" sz="3100" b="0" i="1" dirty="0" smtClean="0">
                <a:solidFill>
                  <a:schemeClr val="bg1"/>
                </a:solidFill>
              </a:rPr>
              <a:t>Engaging </a:t>
            </a:r>
            <a:r>
              <a:rPr lang="en-US" sz="3100" b="0" i="1" dirty="0">
                <a:solidFill>
                  <a:schemeClr val="bg1"/>
                </a:solidFill>
              </a:rPr>
              <a:t>with practices of contemporary </a:t>
            </a:r>
            <a:r>
              <a:rPr lang="en-US" sz="3100" b="0" i="1" dirty="0" smtClean="0">
                <a:solidFill>
                  <a:schemeClr val="bg1"/>
                </a:solidFill>
              </a:rPr>
              <a:t>sciences</a:t>
            </a:r>
            <a:r>
              <a:rPr lang="en-US" sz="3100" b="0" i="1" dirty="0">
                <a:solidFill>
                  <a:schemeClr val="bg1"/>
                </a:solidFill>
              </a:rPr>
              <a:t/>
            </a:r>
            <a:br>
              <a:rPr lang="en-US" sz="3100" b="0" i="1" dirty="0">
                <a:solidFill>
                  <a:schemeClr val="bg1"/>
                </a:solidFill>
              </a:rPr>
            </a:br>
            <a:endParaRPr lang="en-AU" sz="3100" b="0" i="1" dirty="0">
              <a:solidFill>
                <a:schemeClr val="bg1"/>
              </a:solidFill>
            </a:endParaRPr>
          </a:p>
        </p:txBody>
      </p:sp>
      <p:pic>
        <p:nvPicPr>
          <p:cNvPr id="4" name="EDF5674 image.tiff"/>
          <p:cNvPicPr>
            <a:picLocks noGrp="1" noChangeAspect="1"/>
          </p:cNvPicPr>
          <p:nvPr>
            <p:ph idx="1"/>
          </p:nvPr>
        </p:nvPicPr>
        <p:blipFill rotWithShape="1">
          <a:blip r:embed="rId2">
            <a:extLst/>
          </a:blip>
          <a:srcRect r="3483"/>
          <a:stretch/>
        </p:blipFill>
        <p:spPr>
          <a:xfrm>
            <a:off x="4748572" y="1722074"/>
            <a:ext cx="4139311" cy="4838007"/>
          </a:xfrm>
          <a:prstGeom prst="rect">
            <a:avLst/>
          </a:prstGeom>
          <a:ln w="12700">
            <a:miter lim="400000"/>
          </a:ln>
        </p:spPr>
      </p:pic>
      <p:sp>
        <p:nvSpPr>
          <p:cNvPr id="5" name="TextBox 4"/>
          <p:cNvSpPr txBox="1"/>
          <p:nvPr/>
        </p:nvSpPr>
        <p:spPr>
          <a:xfrm>
            <a:off x="485563" y="1288157"/>
            <a:ext cx="4107604" cy="5940089"/>
          </a:xfrm>
          <a:prstGeom prst="rect">
            <a:avLst/>
          </a:prstGeom>
          <a:noFill/>
        </p:spPr>
        <p:txBody>
          <a:bodyPr wrap="square" rtlCol="0">
            <a:spAutoFit/>
          </a:bodyPr>
          <a:lstStyle/>
          <a:p>
            <a:r>
              <a:rPr lang="en-US" sz="2800" b="1" dirty="0" smtClean="0">
                <a:solidFill>
                  <a:schemeClr val="accent2"/>
                </a:solidFill>
              </a:rPr>
              <a:t>The unit</a:t>
            </a:r>
          </a:p>
          <a:p>
            <a:pPr marL="285750" indent="-285750">
              <a:buFont typeface="Arial"/>
              <a:buChar char="•"/>
            </a:pPr>
            <a:r>
              <a:rPr lang="en-US" dirty="0" err="1" smtClean="0">
                <a:solidFill>
                  <a:schemeClr val="bg1"/>
                </a:solidFill>
              </a:rPr>
              <a:t>Preservice</a:t>
            </a:r>
            <a:r>
              <a:rPr lang="en-US" dirty="0" smtClean="0">
                <a:solidFill>
                  <a:schemeClr val="bg1"/>
                </a:solidFill>
              </a:rPr>
              <a:t> and </a:t>
            </a:r>
            <a:r>
              <a:rPr lang="en-US" dirty="0" err="1" smtClean="0">
                <a:solidFill>
                  <a:schemeClr val="bg1"/>
                </a:solidFill>
              </a:rPr>
              <a:t>inservice</a:t>
            </a:r>
            <a:r>
              <a:rPr lang="en-US" dirty="0" smtClean="0">
                <a:solidFill>
                  <a:schemeClr val="bg1"/>
                </a:solidFill>
              </a:rPr>
              <a:t> teachers</a:t>
            </a:r>
          </a:p>
          <a:p>
            <a:pPr marL="285750" indent="-285750">
              <a:buFont typeface="Arial"/>
              <a:buChar char="•"/>
            </a:pPr>
            <a:r>
              <a:rPr lang="en-US" dirty="0" smtClean="0">
                <a:solidFill>
                  <a:schemeClr val="bg1"/>
                </a:solidFill>
              </a:rPr>
              <a:t>Frame - 5 levels of cognitive engagement for </a:t>
            </a:r>
            <a:r>
              <a:rPr lang="en-US" dirty="0" err="1" smtClean="0">
                <a:solidFill>
                  <a:schemeClr val="bg1"/>
                </a:solidFill>
              </a:rPr>
              <a:t>analysing</a:t>
            </a:r>
            <a:r>
              <a:rPr lang="en-US" dirty="0" smtClean="0">
                <a:solidFill>
                  <a:schemeClr val="bg1"/>
                </a:solidFill>
              </a:rPr>
              <a:t> authentic science practices</a:t>
            </a:r>
          </a:p>
          <a:p>
            <a:pPr marL="285750" indent="-285750">
              <a:buFont typeface="Arial"/>
              <a:buChar char="•"/>
            </a:pPr>
            <a:r>
              <a:rPr lang="en-US" dirty="0" smtClean="0">
                <a:solidFill>
                  <a:schemeClr val="bg1"/>
                </a:solidFill>
              </a:rPr>
              <a:t>Uses existing Monash University STEM activities/outreach/programs</a:t>
            </a:r>
          </a:p>
          <a:p>
            <a:endParaRPr lang="en-US" dirty="0">
              <a:solidFill>
                <a:schemeClr val="bg1"/>
              </a:solidFill>
            </a:endParaRPr>
          </a:p>
          <a:p>
            <a:r>
              <a:rPr lang="en-US" sz="2800" b="1" dirty="0" smtClean="0">
                <a:solidFill>
                  <a:srgbClr val="C0504D"/>
                </a:solidFill>
              </a:rPr>
              <a:t>Outcomes</a:t>
            </a:r>
          </a:p>
          <a:p>
            <a:pPr marL="285750" indent="-285750">
              <a:buFont typeface="Arial"/>
              <a:buChar char="•"/>
            </a:pPr>
            <a:r>
              <a:rPr lang="en-US" dirty="0" smtClean="0">
                <a:solidFill>
                  <a:srgbClr val="FFFFFF"/>
                </a:solidFill>
              </a:rPr>
              <a:t>Rethinking their personal view of the Nature of science/</a:t>
            </a:r>
            <a:r>
              <a:rPr lang="en-US" dirty="0" err="1" smtClean="0">
                <a:solidFill>
                  <a:srgbClr val="FFFFFF"/>
                </a:solidFill>
              </a:rPr>
              <a:t>maths</a:t>
            </a:r>
            <a:r>
              <a:rPr lang="en-US" dirty="0" smtClean="0">
                <a:solidFill>
                  <a:srgbClr val="FFFFFF"/>
                </a:solidFill>
              </a:rPr>
              <a:t> based on </a:t>
            </a:r>
            <a:r>
              <a:rPr lang="en-US" dirty="0" err="1" smtClean="0">
                <a:solidFill>
                  <a:srgbClr val="FFFFFF"/>
                </a:solidFill>
              </a:rPr>
              <a:t>analysing</a:t>
            </a:r>
            <a:r>
              <a:rPr lang="en-US" dirty="0" smtClean="0">
                <a:solidFill>
                  <a:srgbClr val="FFFFFF"/>
                </a:solidFill>
              </a:rPr>
              <a:t> current sciences practices</a:t>
            </a:r>
          </a:p>
          <a:p>
            <a:pPr marL="285750" indent="-285750">
              <a:buFont typeface="Arial"/>
              <a:buChar char="•"/>
            </a:pPr>
            <a:r>
              <a:rPr lang="en-US" dirty="0" smtClean="0">
                <a:solidFill>
                  <a:srgbClr val="FFFFFF"/>
                </a:solidFill>
              </a:rPr>
              <a:t>Translating this new understanding into practical outcomes for the classroom – and seriously addresses science as a human </a:t>
            </a:r>
            <a:r>
              <a:rPr lang="en-US" dirty="0" err="1" smtClean="0">
                <a:solidFill>
                  <a:srgbClr val="FFFFFF"/>
                </a:solidFill>
              </a:rPr>
              <a:t>endeavour</a:t>
            </a:r>
            <a:endParaRPr lang="en-US" dirty="0" smtClean="0">
              <a:solidFill>
                <a:srgbClr val="FFFFFF"/>
              </a:solidFill>
            </a:endParaRPr>
          </a:p>
          <a:p>
            <a:pPr marL="285750" indent="-285750">
              <a:buFont typeface="Arial"/>
              <a:buChar char="•"/>
            </a:pPr>
            <a:endParaRPr lang="en-US" dirty="0" smtClean="0">
              <a:solidFill>
                <a:srgbClr val="FFFFFF"/>
              </a:solidFill>
            </a:endParaRPr>
          </a:p>
          <a:p>
            <a:endParaRPr lang="en-US" dirty="0">
              <a:solidFill>
                <a:srgbClr val="C0504D"/>
              </a:solidFill>
            </a:endParaRPr>
          </a:p>
        </p:txBody>
      </p:sp>
    </p:spTree>
    <p:extLst>
      <p:ext uri="{BB962C8B-B14F-4D97-AF65-F5344CB8AC3E}">
        <p14:creationId xmlns:p14="http://schemas.microsoft.com/office/powerpoint/2010/main" val="4738606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2800" dirty="0" smtClean="0">
                <a:solidFill>
                  <a:schemeClr val="accent3">
                    <a:lumMod val="60000"/>
                    <a:lumOff val="40000"/>
                  </a:schemeClr>
                </a:solidFill>
              </a:rPr>
              <a:t>Connecting PSTs with scientists</a:t>
            </a:r>
            <a:endParaRPr lang="en-AU" sz="2800" dirty="0">
              <a:solidFill>
                <a:schemeClr val="accent3">
                  <a:lumMod val="60000"/>
                  <a:lumOff val="40000"/>
                </a:schemeClr>
              </a:solidFill>
            </a:endParaRPr>
          </a:p>
        </p:txBody>
      </p:sp>
      <p:sp>
        <p:nvSpPr>
          <p:cNvPr id="3" name="Content Placeholder 2"/>
          <p:cNvSpPr>
            <a:spLocks noGrp="1"/>
          </p:cNvSpPr>
          <p:nvPr>
            <p:ph idx="1"/>
          </p:nvPr>
        </p:nvSpPr>
        <p:spPr>
          <a:xfrm>
            <a:off x="457200" y="1270000"/>
            <a:ext cx="8229600" cy="4856164"/>
          </a:xfrm>
        </p:spPr>
        <p:txBody>
          <a:bodyPr/>
          <a:lstStyle/>
          <a:p>
            <a:pPr>
              <a:lnSpc>
                <a:spcPct val="90000"/>
              </a:lnSpc>
            </a:pPr>
            <a:r>
              <a:rPr lang="en-AU" altLang="en-US" sz="2400" b="1" dirty="0">
                <a:solidFill>
                  <a:schemeClr val="accent2"/>
                </a:solidFill>
                <a:latin typeface="Calibri" panose="020F0502020204030204" pitchFamily="34" charset="0"/>
                <a:ea typeface="ＭＳ Ｐゴシック" panose="020B0600070205080204" pitchFamily="34" charset="-128"/>
              </a:rPr>
              <a:t>Community Science Project — a B.Sc. unit:</a:t>
            </a:r>
          </a:p>
          <a:p>
            <a:pPr lvl="1">
              <a:lnSpc>
                <a:spcPct val="90000"/>
              </a:lnSpc>
            </a:pPr>
            <a:r>
              <a:rPr lang="en-AU" altLang="en-US" sz="1700" dirty="0">
                <a:latin typeface="Calibri" panose="020F0502020204030204" pitchFamily="34" charset="0"/>
                <a:ea typeface="ＭＳ Ｐゴシック" panose="020B0600070205080204" pitchFamily="34" charset="-128"/>
              </a:rPr>
              <a:t>Students interact with industry/community organisations on a science project. </a:t>
            </a:r>
          </a:p>
          <a:p>
            <a:pPr lvl="1">
              <a:lnSpc>
                <a:spcPct val="90000"/>
              </a:lnSpc>
            </a:pPr>
            <a:r>
              <a:rPr lang="en-AU" altLang="en-US" sz="1700" dirty="0" err="1">
                <a:latin typeface="Calibri" panose="020F0502020204030204" pitchFamily="34" charset="0"/>
                <a:ea typeface="ＭＳ Ｐゴシック" panose="020B0600070205080204" pitchFamily="34" charset="-128"/>
              </a:rPr>
              <a:t>ReMSTEP</a:t>
            </a:r>
            <a:r>
              <a:rPr lang="en-AU" altLang="en-US" sz="1700" dirty="0">
                <a:latin typeface="Calibri" panose="020F0502020204030204" pitchFamily="34" charset="0"/>
                <a:ea typeface="ＭＳ Ｐゴシック" panose="020B0600070205080204" pitchFamily="34" charset="-128"/>
              </a:rPr>
              <a:t> links with the museum enable students to interact with museum scientists to develop digital resources. </a:t>
            </a:r>
          </a:p>
          <a:p>
            <a:pPr lvl="1">
              <a:lnSpc>
                <a:spcPct val="90000"/>
              </a:lnSpc>
            </a:pPr>
            <a:endParaRPr lang="en-AU" altLang="en-US" dirty="0">
              <a:ea typeface="ＭＳ Ｐゴシック" panose="020B0600070205080204" pitchFamily="34" charset="-128"/>
            </a:endParaRPr>
          </a:p>
          <a:p>
            <a:pPr>
              <a:lnSpc>
                <a:spcPct val="90000"/>
              </a:lnSpc>
            </a:pPr>
            <a:r>
              <a:rPr lang="en-AU" altLang="en-US" sz="2400" b="1" dirty="0">
                <a:solidFill>
                  <a:schemeClr val="accent2"/>
                </a:solidFill>
                <a:latin typeface="Calibri" panose="020F0502020204030204" pitchFamily="34" charset="0"/>
                <a:ea typeface="ＭＳ Ｐゴシック" panose="020B0600070205080204" pitchFamily="34" charset="-128"/>
              </a:rPr>
              <a:t>Biology Methods students construct </a:t>
            </a:r>
            <a:r>
              <a:rPr lang="en-AU" altLang="en-US" sz="2400" b="1" dirty="0" err="1">
                <a:solidFill>
                  <a:schemeClr val="accent2"/>
                </a:solidFill>
                <a:latin typeface="Calibri" panose="020F0502020204030204" pitchFamily="34" charset="0"/>
                <a:ea typeface="ＭＳ Ｐゴシック" panose="020B0600070205080204" pitchFamily="34" charset="-128"/>
              </a:rPr>
              <a:t>digi</a:t>
            </a:r>
            <a:r>
              <a:rPr lang="en-AU" altLang="en-US" sz="2400" b="1" dirty="0">
                <a:solidFill>
                  <a:schemeClr val="accent2"/>
                </a:solidFill>
                <a:latin typeface="Calibri" panose="020F0502020204030204" pitchFamily="34" charset="0"/>
                <a:ea typeface="ＭＳ Ｐゴシック" panose="020B0600070205080204" pitchFamily="34" charset="-128"/>
              </a:rPr>
              <a:t>-explanations:</a:t>
            </a:r>
          </a:p>
          <a:p>
            <a:pPr lvl="1">
              <a:lnSpc>
                <a:spcPct val="90000"/>
              </a:lnSpc>
            </a:pPr>
            <a:r>
              <a:rPr lang="en-AU" altLang="en-US" sz="1700" dirty="0">
                <a:latin typeface="Calibri" panose="020F0502020204030204" pitchFamily="34" charset="0"/>
                <a:ea typeface="ＭＳ Ｐゴシック" panose="020B0600070205080204" pitchFamily="34" charset="-128"/>
              </a:rPr>
              <a:t>Biology method students interview scientists to develop multi media resources around aspects of contemporary biology for schools</a:t>
            </a:r>
          </a:p>
          <a:p>
            <a:pPr lvl="1">
              <a:lnSpc>
                <a:spcPct val="90000"/>
              </a:lnSpc>
              <a:buFont typeface="Arial" panose="020B0604020202020204" pitchFamily="34" charset="0"/>
              <a:buNone/>
            </a:pPr>
            <a:endParaRPr lang="en-AU" altLang="en-US" sz="1700" b="1" dirty="0">
              <a:ea typeface="ＭＳ Ｐゴシック" panose="020B0600070205080204" pitchFamily="34" charset="-128"/>
            </a:endParaRPr>
          </a:p>
          <a:p>
            <a:pPr>
              <a:lnSpc>
                <a:spcPct val="90000"/>
              </a:lnSpc>
            </a:pPr>
            <a:r>
              <a:rPr lang="en-AU" altLang="en-US" sz="2400" b="1" dirty="0">
                <a:solidFill>
                  <a:schemeClr val="accent2"/>
                </a:solidFill>
                <a:latin typeface="Calibri" panose="020F0502020204030204" pitchFamily="34" charset="0"/>
                <a:ea typeface="ＭＳ Ｐゴシック" panose="020B0600070205080204" pitchFamily="34" charset="-128"/>
              </a:rPr>
              <a:t>Chemistry Methods students develop contemporary science resources:</a:t>
            </a:r>
          </a:p>
          <a:p>
            <a:pPr lvl="1">
              <a:lnSpc>
                <a:spcPct val="90000"/>
              </a:lnSpc>
            </a:pPr>
            <a:r>
              <a:rPr lang="en-AU" altLang="en-US" sz="1700" dirty="0">
                <a:latin typeface="Calibri" panose="020F0502020204030204" pitchFamily="34" charset="0"/>
                <a:ea typeface="ＭＳ Ｐゴシック" panose="020B0600070205080204" pitchFamily="34" charset="-128"/>
              </a:rPr>
              <a:t>Chemistry methods students work one-on-one with research science PhD students to interpret their research and develop school resources</a:t>
            </a:r>
          </a:p>
          <a:p>
            <a:pPr lvl="1">
              <a:lnSpc>
                <a:spcPct val="90000"/>
              </a:lnSpc>
            </a:pPr>
            <a:endParaRPr lang="en-AU" altLang="en-US" sz="1700" dirty="0">
              <a:ea typeface="ＭＳ Ｐゴシック" panose="020B0600070205080204" pitchFamily="34" charset="-128"/>
            </a:endParaRPr>
          </a:p>
          <a:p>
            <a:pPr>
              <a:lnSpc>
                <a:spcPct val="90000"/>
              </a:lnSpc>
            </a:pPr>
            <a:r>
              <a:rPr lang="en-AU" altLang="en-US" sz="2400" b="1" dirty="0">
                <a:solidFill>
                  <a:schemeClr val="accent2"/>
                </a:solidFill>
                <a:latin typeface="Calibri" panose="020F0502020204030204" pitchFamily="34" charset="0"/>
                <a:ea typeface="ＭＳ Ｐゴシック" panose="020B0600070205080204" pitchFamily="34" charset="-128"/>
              </a:rPr>
              <a:t>Communicating Science students interpret science research:</a:t>
            </a:r>
          </a:p>
          <a:p>
            <a:pPr lvl="1">
              <a:lnSpc>
                <a:spcPct val="90000"/>
              </a:lnSpc>
            </a:pPr>
            <a:r>
              <a:rPr lang="en-US" altLang="en-US" sz="1700" dirty="0">
                <a:latin typeface="Calibri" panose="020F0502020204030204" pitchFamily="34" charset="0"/>
                <a:ea typeface="ＭＳ Ｐゴシック" panose="020B0600070205080204" pitchFamily="34" charset="-128"/>
              </a:rPr>
              <a:t>Science communication students translate a scientist’s description of their work into a resource suitable for use by school students in the classroom</a:t>
            </a:r>
          </a:p>
        </p:txBody>
      </p:sp>
    </p:spTree>
    <p:extLst>
      <p:ext uri="{BB962C8B-B14F-4D97-AF65-F5344CB8AC3E}">
        <p14:creationId xmlns:p14="http://schemas.microsoft.com/office/powerpoint/2010/main" val="31005400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2800" dirty="0">
                <a:solidFill>
                  <a:schemeClr val="accent3">
                    <a:lumMod val="60000"/>
                    <a:lumOff val="40000"/>
                  </a:schemeClr>
                </a:solidFill>
              </a:rPr>
              <a:t>Science in </a:t>
            </a:r>
            <a:r>
              <a:rPr lang="en-AU" sz="2800" dirty="0" smtClean="0">
                <a:solidFill>
                  <a:schemeClr val="accent3">
                    <a:lumMod val="60000"/>
                    <a:lumOff val="40000"/>
                  </a:schemeClr>
                </a:solidFill>
              </a:rPr>
              <a:t>schools subject</a:t>
            </a:r>
            <a:endParaRPr lang="en-AU" sz="2800" dirty="0">
              <a:solidFill>
                <a:schemeClr val="accent3">
                  <a:lumMod val="60000"/>
                  <a:lumOff val="40000"/>
                </a:schemeClr>
              </a:solidFill>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779" y="1556792"/>
            <a:ext cx="2380703" cy="1562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5456" y="1556792"/>
            <a:ext cx="2013044" cy="1583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506425" y="951740"/>
            <a:ext cx="3347864" cy="2523768"/>
          </a:xfrm>
          <a:prstGeom prst="rect">
            <a:avLst/>
          </a:prstGeom>
        </p:spPr>
        <p:txBody>
          <a:bodyPr wrap="square">
            <a:spAutoFit/>
          </a:bodyPr>
          <a:lstStyle/>
          <a:p>
            <a:pPr marL="190500" lvl="1">
              <a:spcAft>
                <a:spcPts val="1200"/>
              </a:spcAft>
              <a:defRPr/>
            </a:pPr>
            <a:r>
              <a:rPr lang="en-AU" dirty="0" smtClean="0">
                <a:solidFill>
                  <a:schemeClr val="bg1"/>
                </a:solidFill>
              </a:rPr>
              <a:t>Collaborative </a:t>
            </a:r>
            <a:r>
              <a:rPr lang="en-AU" dirty="0">
                <a:solidFill>
                  <a:schemeClr val="bg1"/>
                </a:solidFill>
              </a:rPr>
              <a:t>venture between </a:t>
            </a:r>
            <a:r>
              <a:rPr lang="en-AU" dirty="0" err="1">
                <a:solidFill>
                  <a:schemeClr val="bg1"/>
                </a:solidFill>
              </a:rPr>
              <a:t>UoM’s</a:t>
            </a:r>
            <a:r>
              <a:rPr lang="en-AU" dirty="0">
                <a:solidFill>
                  <a:schemeClr val="bg1"/>
                </a:solidFill>
              </a:rPr>
              <a:t> MGSE &amp; the Faculty of Science</a:t>
            </a:r>
          </a:p>
          <a:p>
            <a:pPr marL="439738" lvl="2" indent="-209550">
              <a:spcAft>
                <a:spcPts val="1200"/>
              </a:spcAft>
              <a:buFont typeface="Wingdings" pitchFamily="2" charset="2"/>
              <a:buChar char="Ø"/>
              <a:defRPr/>
            </a:pPr>
            <a:r>
              <a:rPr lang="en-AU" sz="1400" dirty="0">
                <a:solidFill>
                  <a:schemeClr val="bg1"/>
                </a:solidFill>
              </a:rPr>
              <a:t>Team of academics design and deliver the subject content</a:t>
            </a:r>
          </a:p>
          <a:p>
            <a:pPr marL="439738" lvl="2" indent="-209550">
              <a:spcAft>
                <a:spcPts val="1200"/>
              </a:spcAft>
              <a:buFont typeface="Wingdings" pitchFamily="2" charset="2"/>
              <a:buChar char="Ø"/>
              <a:defRPr/>
            </a:pPr>
            <a:r>
              <a:rPr lang="en-AU" sz="1400" dirty="0" smtClean="0">
                <a:solidFill>
                  <a:schemeClr val="bg1"/>
                </a:solidFill>
              </a:rPr>
              <a:t>Schools </a:t>
            </a:r>
            <a:r>
              <a:rPr lang="en-AU" sz="1400" dirty="0">
                <a:solidFill>
                  <a:schemeClr val="bg1"/>
                </a:solidFill>
              </a:rPr>
              <a:t>provide opportunities for Tertiary Student Assistants (TSA) to support student learning in </a:t>
            </a:r>
            <a:r>
              <a:rPr lang="en-AU" sz="1400" dirty="0" smtClean="0">
                <a:solidFill>
                  <a:schemeClr val="bg1"/>
                </a:solidFill>
              </a:rPr>
              <a:t>schools</a:t>
            </a:r>
            <a:endParaRPr lang="en-AU" sz="1400" dirty="0">
              <a:solidFill>
                <a:schemeClr val="bg1"/>
              </a:solidFill>
            </a:endParaRPr>
          </a:p>
        </p:txBody>
      </p:sp>
      <p:sp>
        <p:nvSpPr>
          <p:cNvPr id="8" name="Rectangle 7"/>
          <p:cNvSpPr/>
          <p:nvPr/>
        </p:nvSpPr>
        <p:spPr>
          <a:xfrm>
            <a:off x="252779" y="3673024"/>
            <a:ext cx="5667384" cy="2862322"/>
          </a:xfrm>
          <a:prstGeom prst="rect">
            <a:avLst/>
          </a:prstGeom>
        </p:spPr>
        <p:txBody>
          <a:bodyPr wrap="square">
            <a:spAutoFit/>
          </a:bodyPr>
          <a:lstStyle/>
          <a:p>
            <a:pPr marL="647700" lvl="1" indent="-457200">
              <a:spcAft>
                <a:spcPts val="600"/>
              </a:spcAft>
              <a:buFont typeface="Arial" pitchFamily="34" charset="0"/>
              <a:buChar char="•"/>
              <a:defRPr/>
            </a:pPr>
            <a:r>
              <a:rPr lang="en-AU" sz="1600" dirty="0" smtClean="0">
                <a:solidFill>
                  <a:schemeClr val="bg1"/>
                </a:solidFill>
              </a:rPr>
              <a:t>Students undertake </a:t>
            </a:r>
            <a:r>
              <a:rPr lang="en-AU" sz="1600" b="1" dirty="0">
                <a:solidFill>
                  <a:schemeClr val="bg1"/>
                </a:solidFill>
              </a:rPr>
              <a:t>volunteer experience </a:t>
            </a:r>
            <a:r>
              <a:rPr lang="en-AU" sz="1600" dirty="0">
                <a:solidFill>
                  <a:schemeClr val="bg1"/>
                </a:solidFill>
              </a:rPr>
              <a:t>of </a:t>
            </a:r>
            <a:r>
              <a:rPr lang="en-AU" sz="1600" b="1" dirty="0">
                <a:solidFill>
                  <a:schemeClr val="bg1"/>
                </a:solidFill>
              </a:rPr>
              <a:t>20</a:t>
            </a:r>
            <a:r>
              <a:rPr lang="en-AU" sz="1600" dirty="0">
                <a:solidFill>
                  <a:schemeClr val="bg1"/>
                </a:solidFill>
              </a:rPr>
              <a:t> </a:t>
            </a:r>
            <a:r>
              <a:rPr lang="en-AU" sz="1600" b="1" dirty="0">
                <a:solidFill>
                  <a:schemeClr val="bg1"/>
                </a:solidFill>
              </a:rPr>
              <a:t>hours </a:t>
            </a:r>
            <a:endParaRPr lang="en-AU" sz="1600" dirty="0">
              <a:solidFill>
                <a:schemeClr val="bg1"/>
              </a:solidFill>
            </a:endParaRPr>
          </a:p>
          <a:p>
            <a:pPr marL="190500" lvl="1">
              <a:spcAft>
                <a:spcPts val="600"/>
              </a:spcAft>
              <a:defRPr/>
            </a:pPr>
            <a:r>
              <a:rPr lang="en-AU" sz="2000" b="1" dirty="0" smtClean="0">
                <a:solidFill>
                  <a:schemeClr val="accent2">
                    <a:lumMod val="75000"/>
                  </a:schemeClr>
                </a:solidFill>
              </a:rPr>
              <a:t>These </a:t>
            </a:r>
            <a:r>
              <a:rPr lang="en-AU" sz="2000" b="1" dirty="0">
                <a:solidFill>
                  <a:schemeClr val="accent2">
                    <a:lumMod val="75000"/>
                  </a:schemeClr>
                </a:solidFill>
              </a:rPr>
              <a:t>experiences are aimed to:</a:t>
            </a:r>
          </a:p>
          <a:p>
            <a:pPr marL="647700" lvl="1" indent="-457200">
              <a:spcAft>
                <a:spcPts val="600"/>
              </a:spcAft>
              <a:buFont typeface="Arial" pitchFamily="34" charset="0"/>
              <a:buChar char="•"/>
              <a:defRPr/>
            </a:pPr>
            <a:r>
              <a:rPr lang="en-AU" dirty="0">
                <a:solidFill>
                  <a:schemeClr val="bg1"/>
                </a:solidFill>
              </a:rPr>
              <a:t>enhance students breadth of education and employability skills </a:t>
            </a:r>
          </a:p>
          <a:p>
            <a:pPr marL="647700" lvl="1" indent="-457200">
              <a:spcAft>
                <a:spcPts val="600"/>
              </a:spcAft>
              <a:buFont typeface="Arial" pitchFamily="34" charset="0"/>
              <a:buChar char="•"/>
              <a:defRPr/>
            </a:pPr>
            <a:r>
              <a:rPr lang="en-AU" dirty="0">
                <a:solidFill>
                  <a:schemeClr val="bg1"/>
                </a:solidFill>
              </a:rPr>
              <a:t>support students’ development of critical understandings and the nature of citizenship and volunteering</a:t>
            </a:r>
          </a:p>
          <a:p>
            <a:pPr marL="647700" lvl="1" indent="-457200">
              <a:spcAft>
                <a:spcPts val="1800"/>
              </a:spcAft>
              <a:buFont typeface="Arial" pitchFamily="34" charset="0"/>
              <a:buChar char="•"/>
              <a:defRPr/>
            </a:pPr>
            <a:r>
              <a:rPr lang="en-AU" dirty="0">
                <a:solidFill>
                  <a:schemeClr val="bg1"/>
                </a:solidFill>
              </a:rPr>
              <a:t>embed learning in real world contexts  </a:t>
            </a:r>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112" y="4109477"/>
            <a:ext cx="2425873" cy="2164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ight Arrow 9"/>
          <p:cNvSpPr/>
          <p:nvPr/>
        </p:nvSpPr>
        <p:spPr>
          <a:xfrm>
            <a:off x="2770360" y="2077770"/>
            <a:ext cx="325925" cy="3530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47732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do we know so far?</a:t>
            </a:r>
          </a:p>
        </p:txBody>
      </p:sp>
      <p:sp>
        <p:nvSpPr>
          <p:cNvPr id="3" name="Content Placeholder 2"/>
          <p:cNvSpPr>
            <a:spLocks noGrp="1"/>
          </p:cNvSpPr>
          <p:nvPr>
            <p:ph idx="1"/>
          </p:nvPr>
        </p:nvSpPr>
        <p:spPr/>
        <p:txBody>
          <a:bodyPr/>
          <a:lstStyle/>
          <a:p>
            <a:pPr marL="0" indent="0">
              <a:buNone/>
            </a:pPr>
            <a:r>
              <a:rPr lang="en-AU" b="1" dirty="0">
                <a:solidFill>
                  <a:schemeClr val="accent2"/>
                </a:solidFill>
              </a:rPr>
              <a:t>Students in schools:</a:t>
            </a:r>
          </a:p>
          <a:p>
            <a:r>
              <a:rPr lang="en-AU" dirty="0"/>
              <a:t>Students love it, and ask for more</a:t>
            </a:r>
          </a:p>
          <a:p>
            <a:r>
              <a:rPr lang="en-AU" dirty="0"/>
              <a:t>Schools cry for help with science:</a:t>
            </a:r>
          </a:p>
          <a:p>
            <a:pPr lvl="1"/>
            <a:r>
              <a:rPr lang="en-AU" dirty="0" smtClean="0"/>
              <a:t> University students bring fresh science to schools</a:t>
            </a:r>
          </a:p>
          <a:p>
            <a:pPr lvl="1"/>
            <a:r>
              <a:rPr lang="en-AU" dirty="0"/>
              <a:t>Teachers learned new science  (PD</a:t>
            </a:r>
            <a:r>
              <a:rPr lang="en-AU" dirty="0" smtClean="0"/>
              <a:t>)</a:t>
            </a:r>
            <a:endParaRPr lang="en-AU" dirty="0"/>
          </a:p>
          <a:p>
            <a:pPr lvl="1"/>
            <a:r>
              <a:rPr lang="en-AU" dirty="0" smtClean="0"/>
              <a:t>Appreciated </a:t>
            </a:r>
            <a:r>
              <a:rPr lang="en-AU" dirty="0"/>
              <a:t>access to equipment</a:t>
            </a:r>
          </a:p>
          <a:p>
            <a:r>
              <a:rPr lang="en-AU" dirty="0" smtClean="0"/>
              <a:t>Students </a:t>
            </a:r>
            <a:r>
              <a:rPr lang="en-AU" dirty="0"/>
              <a:t>came prepared with equipment, were professional, adaptable, </a:t>
            </a:r>
            <a:r>
              <a:rPr lang="en-AU" dirty="0" smtClean="0"/>
              <a:t>respectful</a:t>
            </a:r>
          </a:p>
          <a:p>
            <a:r>
              <a:rPr lang="en-AU" dirty="0"/>
              <a:t>Translating contemporary science into school activities can require high level skills and needs support</a:t>
            </a:r>
          </a:p>
          <a:p>
            <a:endParaRPr lang="en-AU" dirty="0"/>
          </a:p>
        </p:txBody>
      </p:sp>
    </p:spTree>
    <p:extLst>
      <p:ext uri="{BB962C8B-B14F-4D97-AF65-F5344CB8AC3E}">
        <p14:creationId xmlns:p14="http://schemas.microsoft.com/office/powerpoint/2010/main" val="12123604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MSTEP-PPT-General">
  <a:themeElements>
    <a:clrScheme name="Custom 47">
      <a:dk1>
        <a:srgbClr val="0B1125"/>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ReMSTEP-PPT-General.potx</Template>
  <TotalTime>1316</TotalTime>
  <Words>709</Words>
  <Application>Microsoft Macintosh PowerPoint</Application>
  <PresentationFormat>On-screen Show (4:3)</PresentationFormat>
  <Paragraphs>92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ReMSTEP-PPT-General</vt:lpstr>
      <vt:lpstr>Building recruitment pathways for high quality mathematics and science teachers</vt:lpstr>
      <vt:lpstr>Workshop plan</vt:lpstr>
      <vt:lpstr>What are we trying to achieve?</vt:lpstr>
      <vt:lpstr>How have we addressed this?</vt:lpstr>
      <vt:lpstr>BSc unit: Schools science project</vt:lpstr>
      <vt:lpstr>MTeach unit: Engaging with practices of contemporary sciences </vt:lpstr>
      <vt:lpstr>Connecting PSTs with scientists</vt:lpstr>
      <vt:lpstr>Science in schools subject</vt:lpstr>
      <vt:lpstr>What do we know so far?</vt:lpstr>
      <vt:lpstr>What do we know so far?</vt:lpstr>
      <vt:lpstr>What do we know so far?</vt:lpstr>
      <vt:lpstr>Questions?</vt:lpstr>
      <vt:lpstr>Workshop</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Penticoss</dc:creator>
  <cp:lastModifiedBy>Cristina Varsavsky</cp:lastModifiedBy>
  <cp:revision>117</cp:revision>
  <dcterms:created xsi:type="dcterms:W3CDTF">2015-09-01T04:25:50Z</dcterms:created>
  <dcterms:modified xsi:type="dcterms:W3CDTF">2015-11-12T06:02:26Z</dcterms:modified>
</cp:coreProperties>
</file>