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258" r:id="rId3"/>
    <p:sldId id="269" r:id="rId4"/>
    <p:sldId id="270" r:id="rId5"/>
    <p:sldId id="278" r:id="rId6"/>
    <p:sldId id="272" r:id="rId7"/>
    <p:sldId id="273" r:id="rId8"/>
    <p:sldId id="274" r:id="rId9"/>
    <p:sldId id="275" r:id="rId10"/>
    <p:sldId id="276" r:id="rId11"/>
    <p:sldId id="277" r:id="rId12"/>
    <p:sldId id="279" r:id="rId13"/>
    <p:sldId id="267" r:id="rId14"/>
    <p:sldId id="268" r:id="rId1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A47E"/>
    <a:srgbClr val="2B9F7A"/>
    <a:srgbClr val="DDCD2C"/>
    <a:srgbClr val="D5D7DB"/>
    <a:srgbClr val="D4D8E4"/>
    <a:srgbClr val="6A43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61" d="100"/>
          <a:sy n="161" d="100"/>
        </p:scale>
        <p:origin x="-1368"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177088" y="3849688"/>
            <a:ext cx="1541462" cy="1541462"/>
          </a:xfrm>
        </p:spPr>
        <p:txBody>
          <a:bodyPr/>
          <a:lstStyle>
            <a:lvl1pPr marL="0" indent="0">
              <a:buNone/>
              <a:defRPr/>
            </a:lvl1pPr>
          </a:lstStyle>
          <a:p>
            <a:r>
              <a:rPr lang="en-AU" smtClean="0"/>
              <a:t>Drag picture to placeholder or click icon to add</a:t>
            </a:r>
            <a:endParaRPr lang="en-US" dirty="0"/>
          </a:p>
        </p:txBody>
      </p:sp>
      <p:pic>
        <p:nvPicPr>
          <p:cNvPr id="4" name="Picture 6" descr="remstep-logo-RGB-revers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1716" y="1093952"/>
            <a:ext cx="266541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0" y="3849057"/>
            <a:ext cx="7177128" cy="974969"/>
          </a:xfrm>
          <a:solidFill>
            <a:srgbClr val="6A4382"/>
          </a:solidFill>
        </p:spPr>
        <p:txBody>
          <a:bodyPr wrap="square" lIns="108000" tIns="0" rIns="252000"/>
          <a:lstStyle>
            <a:lvl1pPr marL="0" algn="r">
              <a:defRPr sz="2400" baseline="0">
                <a:solidFill>
                  <a:schemeClr val="bg1"/>
                </a:solidFill>
              </a:defRPr>
            </a:lvl1pPr>
          </a:lstStyle>
          <a:p>
            <a:r>
              <a:rPr lang="en-AU" dirty="0" smtClean="0"/>
              <a:t>Title of your presentation</a:t>
            </a:r>
            <a:endParaRPr lang="en-US" dirty="0"/>
          </a:p>
        </p:txBody>
      </p:sp>
      <p:sp>
        <p:nvSpPr>
          <p:cNvPr id="3" name="Subtitle 2"/>
          <p:cNvSpPr>
            <a:spLocks noGrp="1"/>
          </p:cNvSpPr>
          <p:nvPr>
            <p:ph type="subTitle" idx="1" hasCustomPrompt="1"/>
          </p:nvPr>
        </p:nvSpPr>
        <p:spPr>
          <a:xfrm>
            <a:off x="0" y="4835098"/>
            <a:ext cx="7177128" cy="555544"/>
          </a:xfrm>
        </p:spPr>
        <p:txBody>
          <a:bodyPr wrap="none" rIns="252000" anchor="ctr" anchorCtr="0">
            <a:normAutofit/>
          </a:bodyPr>
          <a:lstStyle>
            <a:lvl1pPr marL="0" indent="0" algn="r">
              <a:buNone/>
              <a:defRPr sz="18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Your Name Here</a:t>
            </a:r>
            <a:endParaRPr lang="en-US" dirty="0"/>
          </a:p>
        </p:txBody>
      </p:sp>
      <p:pic>
        <p:nvPicPr>
          <p:cNvPr id="7" name="Picture 6"/>
          <p:cNvPicPr>
            <a:picLocks noChangeAspect="1"/>
          </p:cNvPicPr>
          <p:nvPr userDrawn="1"/>
        </p:nvPicPr>
        <p:blipFill>
          <a:blip r:embed="rId3"/>
          <a:stretch>
            <a:fillRect/>
          </a:stretch>
        </p:blipFill>
        <p:spPr>
          <a:xfrm>
            <a:off x="4945914" y="1843915"/>
            <a:ext cx="2620135" cy="1003455"/>
          </a:xfrm>
          <a:prstGeom prst="rect">
            <a:avLst/>
          </a:prstGeom>
        </p:spPr>
      </p:pic>
    </p:spTree>
    <p:extLst>
      <p:ext uri="{BB962C8B-B14F-4D97-AF65-F5344CB8AC3E}">
        <p14:creationId xmlns:p14="http://schemas.microsoft.com/office/powerpoint/2010/main" val="71574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890063-D53A-BE43-A863-D3E62374F57E}" type="datetimeFigureOut">
              <a:rPr lang="en-US"/>
              <a:pPr>
                <a:defRPr/>
              </a:pPr>
              <a:t>27/11/15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B51C24-4D33-B54E-BC1E-7E38987F3235}" type="slidenum">
              <a:rPr lang="en-US"/>
              <a:pPr>
                <a:defRPr/>
              </a:pPr>
              <a:t>‹#›</a:t>
            </a:fld>
            <a:endParaRPr lang="en-US"/>
          </a:p>
        </p:txBody>
      </p:sp>
    </p:spTree>
    <p:extLst>
      <p:ext uri="{BB962C8B-B14F-4D97-AF65-F5344CB8AC3E}">
        <p14:creationId xmlns:p14="http://schemas.microsoft.com/office/powerpoint/2010/main" val="34321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DB52F6-8031-3541-B570-2703693FEA89}" type="datetimeFigureOut">
              <a:rPr lang="en-US"/>
              <a:pPr>
                <a:defRPr/>
              </a:pPr>
              <a:t>27/11/15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61DDAF-9C35-9343-8DE6-D66934498D57}" type="slidenum">
              <a:rPr lang="en-US"/>
              <a:pPr>
                <a:defRPr/>
              </a:pPr>
              <a:t>‹#›</a:t>
            </a:fld>
            <a:endParaRPr lang="en-US"/>
          </a:p>
        </p:txBody>
      </p:sp>
    </p:spTree>
    <p:extLst>
      <p:ext uri="{BB962C8B-B14F-4D97-AF65-F5344CB8AC3E}">
        <p14:creationId xmlns:p14="http://schemas.microsoft.com/office/powerpoint/2010/main" val="382568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9B97DA-6F97-F34A-905B-6D3669A26555}" type="datetimeFigureOut">
              <a:rPr lang="en-US"/>
              <a:pPr>
                <a:defRPr/>
              </a:pPr>
              <a:t>27/11/15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F0D44C-6251-B343-85CF-DAF35D84C50D}" type="slidenum">
              <a:rPr lang="en-US"/>
              <a:pPr>
                <a:defRPr/>
              </a:pPr>
              <a:t>‹#›</a:t>
            </a:fld>
            <a:endParaRPr lang="en-US"/>
          </a:p>
        </p:txBody>
      </p:sp>
    </p:spTree>
    <p:extLst>
      <p:ext uri="{BB962C8B-B14F-4D97-AF65-F5344CB8AC3E}">
        <p14:creationId xmlns:p14="http://schemas.microsoft.com/office/powerpoint/2010/main" val="189545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strike="noStrike" cap="all">
                <a:solidFill>
                  <a:srgbClr val="DDCD2C"/>
                </a:solidFill>
                <a:latin typeface="Arial"/>
              </a:defRPr>
            </a:lvl1pPr>
          </a:lstStyle>
          <a:p>
            <a:r>
              <a:rPr lang="en-AU" smtClean="0"/>
              <a:t>Click to edit Master title style</a:t>
            </a:r>
            <a:endParaRPr lang="en-US" dirty="0"/>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A1922C6-2902-9C4F-A290-6514AEEBA6C6}" type="datetimeFigureOut">
              <a:rPr lang="en-US"/>
              <a:pPr>
                <a:defRPr/>
              </a:pPr>
              <a:t>27/11/15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01CF44-458A-D049-A37E-E4932FEF380D}" type="slidenum">
              <a:rPr lang="en-US"/>
              <a:pPr>
                <a:defRPr/>
              </a:pPr>
              <a:t>‹#›</a:t>
            </a:fld>
            <a:endParaRPr lang="en-US"/>
          </a:p>
        </p:txBody>
      </p:sp>
    </p:spTree>
    <p:extLst>
      <p:ext uri="{BB962C8B-B14F-4D97-AF65-F5344CB8AC3E}">
        <p14:creationId xmlns:p14="http://schemas.microsoft.com/office/powerpoint/2010/main" val="4709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6" descr="Deakin_Worldly_Logo_Keyline[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5249" y="1847466"/>
            <a:ext cx="1200465" cy="120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remstep-logo-CMYK-reverse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55249" y="755041"/>
            <a:ext cx="254952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8"/>
          <p:cNvGrpSpPr>
            <a:grpSpLocks/>
          </p:cNvGrpSpPr>
          <p:nvPr/>
        </p:nvGrpSpPr>
        <p:grpSpPr bwMode="auto">
          <a:xfrm>
            <a:off x="676275" y="2571750"/>
            <a:ext cx="3219450" cy="1090613"/>
            <a:chOff x="4797425" y="973568"/>
            <a:chExt cx="3218798" cy="1090514"/>
          </a:xfrm>
        </p:grpSpPr>
        <p:sp>
          <p:nvSpPr>
            <p:cNvPr id="5" name="Rectangle 4"/>
            <p:cNvSpPr/>
            <p:nvPr/>
          </p:nvSpPr>
          <p:spPr>
            <a:xfrm>
              <a:off x="4797425" y="973568"/>
              <a:ext cx="3218798" cy="10905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0" descr="OLT_master_v1_cobrand_inline_v1_cmy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97425" y="973568"/>
              <a:ext cx="3218798" cy="107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1" descr="UOM-Rev3D_S_SmRBG.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55249" y="4858585"/>
            <a:ext cx="1187345" cy="119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Monash_1-CMYK.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55249" y="4112902"/>
            <a:ext cx="2398305" cy="4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attachment.ashx.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55249" y="3319988"/>
            <a:ext cx="1797417" cy="52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p:nvSpPr>
        <p:spPr bwMode="auto">
          <a:xfrm>
            <a:off x="796674" y="3830638"/>
            <a:ext cx="301316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just"/>
            <a:r>
              <a:rPr lang="en-US" sz="900" i="1" dirty="0">
                <a:solidFill>
                  <a:srgbClr val="DDCD2C"/>
                </a:solidFill>
              </a:rPr>
              <a:t>Support for this project has been provided by the Australian Government Office for Learning and Teaching. The views expressed in this presentation do not necessarily reflect the views of the Australian Government Office for Learning and Teaching. </a:t>
            </a:r>
            <a:endParaRPr lang="en-US" sz="900" dirty="0">
              <a:solidFill>
                <a:srgbClr val="DDCD2C"/>
              </a:solidFill>
            </a:endParaRPr>
          </a:p>
        </p:txBody>
      </p:sp>
      <p:cxnSp>
        <p:nvCxnSpPr>
          <p:cNvPr id="12" name="Straight Connector 11"/>
          <p:cNvCxnSpPr/>
          <p:nvPr userDrawn="1"/>
        </p:nvCxnSpPr>
        <p:spPr>
          <a:xfrm>
            <a:off x="4435200" y="529200"/>
            <a:ext cx="0" cy="5770359"/>
          </a:xfrm>
          <a:prstGeom prst="line">
            <a:avLst/>
          </a:prstGeom>
          <a:ln w="6350">
            <a:gradFill flip="none" rotWithShape="1">
              <a:gsLst>
                <a:gs pos="0">
                  <a:srgbClr val="DDCD2C"/>
                </a:gs>
                <a:gs pos="100000">
                  <a:srgbClr val="DDCD2C">
                    <a:alpha val="30000"/>
                  </a:srgbClr>
                </a:gs>
              </a:gsLst>
              <a:path path="circle">
                <a:fillToRect l="50000" t="50000" r="50000" b="50000"/>
              </a:path>
              <a:tileRect/>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06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7C3FC5F-654F-0E4A-B31D-5F6247C402B6}" type="datetimeFigureOut">
              <a:rPr lang="en-US"/>
              <a:pPr>
                <a:defRPr/>
              </a:pPr>
              <a:t>27/11/15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B4FA8B-504C-054A-B7E7-139293ADD440}" type="slidenum">
              <a:rPr lang="en-US"/>
              <a:pPr>
                <a:defRPr/>
              </a:pPr>
              <a:t>‹#›</a:t>
            </a:fld>
            <a:endParaRPr lang="en-US"/>
          </a:p>
        </p:txBody>
      </p:sp>
    </p:spTree>
    <p:extLst>
      <p:ext uri="{BB962C8B-B14F-4D97-AF65-F5344CB8AC3E}">
        <p14:creationId xmlns:p14="http://schemas.microsoft.com/office/powerpoint/2010/main" val="233257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08B56D3-770B-0B4D-A406-8A31A8D05BF6}" type="datetimeFigureOut">
              <a:rPr lang="en-US"/>
              <a:pPr>
                <a:defRPr/>
              </a:pPr>
              <a:t>27/11/15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259829-78E5-6C46-A93E-D00C7B32857A}" type="slidenum">
              <a:rPr lang="en-US"/>
              <a:pPr>
                <a:defRPr/>
              </a:pPr>
              <a:t>‹#›</a:t>
            </a:fld>
            <a:endParaRPr lang="en-US"/>
          </a:p>
        </p:txBody>
      </p:sp>
    </p:spTree>
    <p:extLst>
      <p:ext uri="{BB962C8B-B14F-4D97-AF65-F5344CB8AC3E}">
        <p14:creationId xmlns:p14="http://schemas.microsoft.com/office/powerpoint/2010/main" val="93717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A59B1EC-A671-EC48-ABEB-4171735A4E37}" type="datetimeFigureOut">
              <a:rPr lang="en-US"/>
              <a:pPr>
                <a:defRPr/>
              </a:pPr>
              <a:t>27/11/15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23CFDF7-6E12-8C4D-A1BC-D231AC398DF9}" type="slidenum">
              <a:rPr lang="en-US"/>
              <a:pPr>
                <a:defRPr/>
              </a:pPr>
              <a:t>‹#›</a:t>
            </a:fld>
            <a:endParaRPr lang="en-US"/>
          </a:p>
        </p:txBody>
      </p:sp>
    </p:spTree>
    <p:extLst>
      <p:ext uri="{BB962C8B-B14F-4D97-AF65-F5344CB8AC3E}">
        <p14:creationId xmlns:p14="http://schemas.microsoft.com/office/powerpoint/2010/main" val="119396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ACA5B5F-E213-D545-AE4F-A56943B86CE1}" type="datetimeFigureOut">
              <a:rPr lang="en-US"/>
              <a:pPr>
                <a:defRPr/>
              </a:pPr>
              <a:t>27/11/15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12ADDCF-BDB8-1045-9A88-0F849BD32E58}" type="slidenum">
              <a:rPr lang="en-US"/>
              <a:pPr>
                <a:defRPr/>
              </a:pPr>
              <a:t>‹#›</a:t>
            </a:fld>
            <a:endParaRPr lang="en-US"/>
          </a:p>
        </p:txBody>
      </p:sp>
    </p:spTree>
    <p:extLst>
      <p:ext uri="{BB962C8B-B14F-4D97-AF65-F5344CB8AC3E}">
        <p14:creationId xmlns:p14="http://schemas.microsoft.com/office/powerpoint/2010/main" val="104309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E498E3-0613-2B4C-B788-479228018140}" type="datetimeFigureOut">
              <a:rPr lang="en-US"/>
              <a:pPr>
                <a:defRPr/>
              </a:pPr>
              <a:t>27/11/15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C20591-7BB5-6A45-B4DC-5580859227B3}" type="slidenum">
              <a:rPr lang="en-US"/>
              <a:pPr>
                <a:defRPr/>
              </a:pPr>
              <a:t>‹#›</a:t>
            </a:fld>
            <a:endParaRPr lang="en-US"/>
          </a:p>
        </p:txBody>
      </p:sp>
    </p:spTree>
    <p:extLst>
      <p:ext uri="{BB962C8B-B14F-4D97-AF65-F5344CB8AC3E}">
        <p14:creationId xmlns:p14="http://schemas.microsoft.com/office/powerpoint/2010/main" val="238658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3B3C0E-D76F-C641-9C03-30BC713876BA}" type="datetimeFigureOut">
              <a:rPr lang="en-US"/>
              <a:pPr>
                <a:defRPr/>
              </a:pPr>
              <a:t>27/11/15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915AB6-F14C-9444-B645-6511A8067384}" type="slidenum">
              <a:rPr lang="en-US"/>
              <a:pPr>
                <a:defRPr/>
              </a:pPr>
              <a:t>‹#›</a:t>
            </a:fld>
            <a:endParaRPr lang="en-US"/>
          </a:p>
        </p:txBody>
      </p:sp>
    </p:spTree>
    <p:extLst>
      <p:ext uri="{BB962C8B-B14F-4D97-AF65-F5344CB8AC3E}">
        <p14:creationId xmlns:p14="http://schemas.microsoft.com/office/powerpoint/2010/main" val="7065289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1D01E6B8-7A78-7047-A16C-0270A88A530A}" type="datetimeFigureOut">
              <a:rPr lang="en-US"/>
              <a:pPr>
                <a:defRPr/>
              </a:pPr>
              <a:t>27/11/15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5577D0D1-2014-1248-8C3F-3F47252DA32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63" r:id="rId2"/>
    <p:sldLayoutId id="2147483674"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fontAlgn="base" hangingPunct="1">
        <a:spcBef>
          <a:spcPct val="0"/>
        </a:spcBef>
        <a:spcAft>
          <a:spcPct val="0"/>
        </a:spcAft>
        <a:defRPr sz="2400" kern="1200" cap="all">
          <a:solidFill>
            <a:srgbClr val="DDCD2C"/>
          </a:solidFill>
          <a:latin typeface="+mj-lt"/>
          <a:ea typeface="ＭＳ Ｐゴシック" charset="0"/>
          <a:cs typeface="ＭＳ Ｐゴシック" charset="0"/>
        </a:defRPr>
      </a:lvl1pPr>
      <a:lvl2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8.jpe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jp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8.jpeg"/><Relationship Id="rId5" Type="http://schemas.openxmlformats.org/officeDocument/2006/relationships/image" Target="../media/image11.jpg"/><Relationship Id="rId6"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3104096"/>
            <a:ext cx="7241055" cy="974969"/>
          </a:xfrm>
        </p:spPr>
        <p:txBody>
          <a:bodyPr>
            <a:noAutofit/>
          </a:bodyPr>
          <a:lstStyle/>
          <a:p>
            <a:r>
              <a:rPr lang="en-US" sz="4400" dirty="0" smtClean="0">
                <a:solidFill>
                  <a:srgbClr val="2B9F7A"/>
                </a:solidFill>
              </a:rPr>
              <a:t>Conference</a:t>
            </a:r>
            <a:endParaRPr lang="en-US" sz="4400" dirty="0">
              <a:solidFill>
                <a:srgbClr val="2B9F7A"/>
              </a:solidFill>
            </a:endParaRPr>
          </a:p>
        </p:txBody>
      </p:sp>
      <p:sp>
        <p:nvSpPr>
          <p:cNvPr id="5" name="Subtitle 4"/>
          <p:cNvSpPr>
            <a:spLocks noGrp="1"/>
          </p:cNvSpPr>
          <p:nvPr>
            <p:ph type="subTitle" idx="1"/>
          </p:nvPr>
        </p:nvSpPr>
        <p:spPr>
          <a:xfrm>
            <a:off x="0" y="4079065"/>
            <a:ext cx="7241054" cy="394928"/>
          </a:xfrm>
        </p:spPr>
        <p:txBody>
          <a:bodyPr/>
          <a:lstStyle/>
          <a:p>
            <a:r>
              <a:rPr lang="en-US" cap="all" dirty="0" smtClean="0"/>
              <a:t>13 Nov 2015</a:t>
            </a:r>
            <a:endParaRPr lang="en-US" cap="all" dirty="0"/>
          </a:p>
        </p:txBody>
      </p:sp>
      <p:grpSp>
        <p:nvGrpSpPr>
          <p:cNvPr id="14" name="Group 13"/>
          <p:cNvGrpSpPr/>
          <p:nvPr/>
        </p:nvGrpSpPr>
        <p:grpSpPr>
          <a:xfrm>
            <a:off x="512710" y="5111398"/>
            <a:ext cx="5633197" cy="838048"/>
            <a:chOff x="1590908" y="5575003"/>
            <a:chExt cx="5633197" cy="838048"/>
          </a:xfrm>
        </p:grpSpPr>
        <p:pic>
          <p:nvPicPr>
            <p:cNvPr id="7" name="Picture 6" descr="Deakin_Worldly_Logo_Keyline[rg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057" y="5575003"/>
              <a:ext cx="838048" cy="838048"/>
            </a:xfrm>
            <a:prstGeom prst="rect">
              <a:avLst/>
            </a:prstGeom>
          </p:spPr>
        </p:pic>
        <p:pic>
          <p:nvPicPr>
            <p:cNvPr id="8" name="Picture 7" descr="attachment.ashx.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8153" y="5845942"/>
              <a:ext cx="1243645" cy="361737"/>
            </a:xfrm>
            <a:prstGeom prst="rect">
              <a:avLst/>
            </a:prstGeom>
          </p:spPr>
        </p:pic>
        <p:pic>
          <p:nvPicPr>
            <p:cNvPr id="9" name="Picture 8" descr="Monash_1-CMYK.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1673" y="5845941"/>
              <a:ext cx="1799844" cy="356616"/>
            </a:xfrm>
            <a:prstGeom prst="rect">
              <a:avLst/>
            </a:prstGeom>
          </p:spPr>
        </p:pic>
        <p:pic>
          <p:nvPicPr>
            <p:cNvPr id="10" name="Picture 9" descr="UOM-Rev3D_H_Sm_RGB.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908" y="5845941"/>
              <a:ext cx="1079906" cy="359359"/>
            </a:xfrm>
            <a:prstGeom prst="rect">
              <a:avLst/>
            </a:prstGeom>
          </p:spPr>
        </p:pic>
      </p:grpSp>
      <p:grpSp>
        <p:nvGrpSpPr>
          <p:cNvPr id="13" name="Group 12"/>
          <p:cNvGrpSpPr/>
          <p:nvPr/>
        </p:nvGrpSpPr>
        <p:grpSpPr>
          <a:xfrm>
            <a:off x="6780459" y="5113811"/>
            <a:ext cx="2047672" cy="1014741"/>
            <a:chOff x="890972" y="1066633"/>
            <a:chExt cx="2047672" cy="1014741"/>
          </a:xfrm>
        </p:grpSpPr>
        <p:pic>
          <p:nvPicPr>
            <p:cNvPr id="6" name="Picture 5" descr="OLT_cobrand_inline_v1_cmyk.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748" y="1066633"/>
              <a:ext cx="1984925" cy="660536"/>
            </a:xfrm>
            <a:prstGeom prst="rect">
              <a:avLst/>
            </a:prstGeom>
          </p:spPr>
        </p:pic>
        <p:sp>
          <p:nvSpPr>
            <p:cNvPr id="12" name="Rectangle 11"/>
            <p:cNvSpPr/>
            <p:nvPr/>
          </p:nvSpPr>
          <p:spPr>
            <a:xfrm>
              <a:off x="890972" y="1742820"/>
              <a:ext cx="2047672" cy="338554"/>
            </a:xfrm>
            <a:prstGeom prst="rect">
              <a:avLst/>
            </a:prstGeom>
          </p:spPr>
          <p:txBody>
            <a:bodyPr wrap="square">
              <a:spAutoFit/>
            </a:bodyPr>
            <a:lstStyle/>
            <a:p>
              <a:pPr algn="ctr"/>
              <a:r>
                <a:rPr lang="en-US" sz="800" dirty="0">
                  <a:solidFill>
                    <a:schemeClr val="tx1">
                      <a:alpha val="50000"/>
                    </a:schemeClr>
                  </a:solidFill>
                </a:rPr>
                <a:t>Supported by the Australian Government Office for Learning and Teaching</a:t>
              </a:r>
            </a:p>
          </p:txBody>
        </p:sp>
      </p:grpSp>
      <p:grpSp>
        <p:nvGrpSpPr>
          <p:cNvPr id="15" name="Group 14"/>
          <p:cNvGrpSpPr/>
          <p:nvPr/>
        </p:nvGrpSpPr>
        <p:grpSpPr>
          <a:xfrm>
            <a:off x="-1" y="3104096"/>
            <a:ext cx="2468900" cy="974969"/>
            <a:chOff x="1" y="969782"/>
            <a:chExt cx="2468900" cy="974969"/>
          </a:xfrm>
        </p:grpSpPr>
        <p:sp>
          <p:nvSpPr>
            <p:cNvPr id="3" name="Rectangle 2"/>
            <p:cNvSpPr/>
            <p:nvPr/>
          </p:nvSpPr>
          <p:spPr>
            <a:xfrm>
              <a:off x="1" y="969782"/>
              <a:ext cx="2074506" cy="974969"/>
            </a:xfrm>
            <a:custGeom>
              <a:avLst/>
              <a:gdLst>
                <a:gd name="connsiteX0" fmla="*/ 0 w 1755402"/>
                <a:gd name="connsiteY0" fmla="*/ 0 h 820396"/>
                <a:gd name="connsiteX1" fmla="*/ 1755402 w 1755402"/>
                <a:gd name="connsiteY1" fmla="*/ 0 h 820396"/>
                <a:gd name="connsiteX2" fmla="*/ 1755402 w 1755402"/>
                <a:gd name="connsiteY2" fmla="*/ 820396 h 820396"/>
                <a:gd name="connsiteX3" fmla="*/ 0 w 1755402"/>
                <a:gd name="connsiteY3" fmla="*/ 820396 h 820396"/>
                <a:gd name="connsiteX4" fmla="*/ 0 w 1755402"/>
                <a:gd name="connsiteY4" fmla="*/ 0 h 820396"/>
                <a:gd name="connsiteX0" fmla="*/ 0 w 1755406"/>
                <a:gd name="connsiteY0" fmla="*/ 0 h 820396"/>
                <a:gd name="connsiteX1" fmla="*/ 1755402 w 1755406"/>
                <a:gd name="connsiteY1" fmla="*/ 0 h 820396"/>
                <a:gd name="connsiteX2" fmla="*/ 1490805 w 1755406"/>
                <a:gd name="connsiteY2" fmla="*/ 425975 h 820396"/>
                <a:gd name="connsiteX3" fmla="*/ 1755402 w 1755406"/>
                <a:gd name="connsiteY3" fmla="*/ 820396 h 820396"/>
                <a:gd name="connsiteX4" fmla="*/ 0 w 1755406"/>
                <a:gd name="connsiteY4" fmla="*/ 820396 h 820396"/>
                <a:gd name="connsiteX5" fmla="*/ 0 w 1755406"/>
                <a:gd name="connsiteY5" fmla="*/ 0 h 820396"/>
                <a:gd name="connsiteX0" fmla="*/ 0 w 1755407"/>
                <a:gd name="connsiteY0" fmla="*/ 0 h 820396"/>
                <a:gd name="connsiteX1" fmla="*/ 1755402 w 1755407"/>
                <a:gd name="connsiteY1" fmla="*/ 0 h 820396"/>
                <a:gd name="connsiteX2" fmla="*/ 1490805 w 1755407"/>
                <a:gd name="connsiteY2" fmla="*/ 425975 h 820396"/>
                <a:gd name="connsiteX3" fmla="*/ 1755402 w 1755407"/>
                <a:gd name="connsiteY3" fmla="*/ 820396 h 820396"/>
                <a:gd name="connsiteX4" fmla="*/ 0 w 1755407"/>
                <a:gd name="connsiteY4" fmla="*/ 820396 h 820396"/>
                <a:gd name="connsiteX5" fmla="*/ 0 w 1755407"/>
                <a:gd name="connsiteY5" fmla="*/ 0 h 820396"/>
                <a:gd name="connsiteX0" fmla="*/ 0 w 1755407"/>
                <a:gd name="connsiteY0" fmla="*/ 17 h 820413"/>
                <a:gd name="connsiteX1" fmla="*/ 1755402 w 1755407"/>
                <a:gd name="connsiteY1" fmla="*/ 17 h 820413"/>
                <a:gd name="connsiteX2" fmla="*/ 1490805 w 1755407"/>
                <a:gd name="connsiteY2" fmla="*/ 425992 h 820413"/>
                <a:gd name="connsiteX3" fmla="*/ 1755402 w 1755407"/>
                <a:gd name="connsiteY3" fmla="*/ 820413 h 820413"/>
                <a:gd name="connsiteX4" fmla="*/ 0 w 1755407"/>
                <a:gd name="connsiteY4" fmla="*/ 820413 h 820413"/>
                <a:gd name="connsiteX5" fmla="*/ 0 w 1755407"/>
                <a:gd name="connsiteY5" fmla="*/ 17 h 820413"/>
                <a:gd name="connsiteX0" fmla="*/ 0 w 1755410"/>
                <a:gd name="connsiteY0" fmla="*/ 22 h 820418"/>
                <a:gd name="connsiteX1" fmla="*/ 1755402 w 1755410"/>
                <a:gd name="connsiteY1" fmla="*/ 22 h 820418"/>
                <a:gd name="connsiteX2" fmla="*/ 1490805 w 1755410"/>
                <a:gd name="connsiteY2" fmla="*/ 425997 h 820418"/>
                <a:gd name="connsiteX3" fmla="*/ 1755402 w 1755410"/>
                <a:gd name="connsiteY3" fmla="*/ 820418 h 820418"/>
                <a:gd name="connsiteX4" fmla="*/ 0 w 1755410"/>
                <a:gd name="connsiteY4" fmla="*/ 820418 h 820418"/>
                <a:gd name="connsiteX5" fmla="*/ 0 w 1755410"/>
                <a:gd name="connsiteY5" fmla="*/ 22 h 820418"/>
                <a:gd name="connsiteX0" fmla="*/ 0 w 1755410"/>
                <a:gd name="connsiteY0" fmla="*/ 22 h 820418"/>
                <a:gd name="connsiteX1" fmla="*/ 1755402 w 1755410"/>
                <a:gd name="connsiteY1" fmla="*/ 22 h 820418"/>
                <a:gd name="connsiteX2" fmla="*/ 1490805 w 1755410"/>
                <a:gd name="connsiteY2" fmla="*/ 425997 h 820418"/>
                <a:gd name="connsiteX3" fmla="*/ 1755402 w 1755410"/>
                <a:gd name="connsiteY3" fmla="*/ 820418 h 820418"/>
                <a:gd name="connsiteX4" fmla="*/ 0 w 1755410"/>
                <a:gd name="connsiteY4" fmla="*/ 820418 h 820418"/>
                <a:gd name="connsiteX5" fmla="*/ 0 w 1755410"/>
                <a:gd name="connsiteY5" fmla="*/ 22 h 820418"/>
                <a:gd name="connsiteX0" fmla="*/ 0 w 1755410"/>
                <a:gd name="connsiteY0" fmla="*/ 22 h 820418"/>
                <a:gd name="connsiteX1" fmla="*/ 1755402 w 1755410"/>
                <a:gd name="connsiteY1" fmla="*/ 22 h 820418"/>
                <a:gd name="connsiteX2" fmla="*/ 1490805 w 1755410"/>
                <a:gd name="connsiteY2" fmla="*/ 425997 h 820418"/>
                <a:gd name="connsiteX3" fmla="*/ 1755402 w 1755410"/>
                <a:gd name="connsiteY3" fmla="*/ 820418 h 820418"/>
                <a:gd name="connsiteX4" fmla="*/ 0 w 1755410"/>
                <a:gd name="connsiteY4" fmla="*/ 820418 h 820418"/>
                <a:gd name="connsiteX5" fmla="*/ 0 w 1755410"/>
                <a:gd name="connsiteY5" fmla="*/ 22 h 820418"/>
                <a:gd name="connsiteX0" fmla="*/ 0 w 1755686"/>
                <a:gd name="connsiteY0" fmla="*/ 22 h 820418"/>
                <a:gd name="connsiteX1" fmla="*/ 1755402 w 1755686"/>
                <a:gd name="connsiteY1" fmla="*/ 22 h 820418"/>
                <a:gd name="connsiteX2" fmla="*/ 1490805 w 1755686"/>
                <a:gd name="connsiteY2" fmla="*/ 425997 h 820418"/>
                <a:gd name="connsiteX3" fmla="*/ 1755402 w 1755686"/>
                <a:gd name="connsiteY3" fmla="*/ 820418 h 820418"/>
                <a:gd name="connsiteX4" fmla="*/ 0 w 1755686"/>
                <a:gd name="connsiteY4" fmla="*/ 820418 h 820418"/>
                <a:gd name="connsiteX5" fmla="*/ 0 w 1755686"/>
                <a:gd name="connsiteY5" fmla="*/ 22 h 820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686" h="820418">
                  <a:moveTo>
                    <a:pt x="0" y="22"/>
                  </a:moveTo>
                  <a:lnTo>
                    <a:pt x="1755402" y="22"/>
                  </a:lnTo>
                  <a:cubicBezTo>
                    <a:pt x="1756599" y="-2607"/>
                    <a:pt x="1623702" y="223528"/>
                    <a:pt x="1490805" y="425997"/>
                  </a:cubicBezTo>
                  <a:cubicBezTo>
                    <a:pt x="1657882" y="660020"/>
                    <a:pt x="1761857" y="815159"/>
                    <a:pt x="1755402" y="820418"/>
                  </a:cubicBezTo>
                  <a:lnTo>
                    <a:pt x="0" y="820418"/>
                  </a:lnTo>
                  <a:lnTo>
                    <a:pt x="0" y="22"/>
                  </a:lnTo>
                  <a:close/>
                </a:path>
              </a:pathLst>
            </a:custGeom>
            <a:solidFill>
              <a:srgbClr val="2B9F7A">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12712" y="1199790"/>
              <a:ext cx="1956189" cy="523220"/>
            </a:xfrm>
            <a:prstGeom prst="rect">
              <a:avLst/>
            </a:prstGeom>
            <a:noFill/>
          </p:spPr>
          <p:txBody>
            <a:bodyPr wrap="square" rtlCol="0">
              <a:spAutoFit/>
            </a:bodyPr>
            <a:lstStyle/>
            <a:p>
              <a:r>
                <a:rPr lang="en-US" sz="1400" dirty="0" smtClean="0">
                  <a:solidFill>
                    <a:schemeClr val="bg1">
                      <a:alpha val="70000"/>
                    </a:schemeClr>
                  </a:solidFill>
                </a:rPr>
                <a:t>@</a:t>
              </a:r>
              <a:r>
                <a:rPr lang="en-US" sz="1400" dirty="0" err="1" smtClean="0">
                  <a:solidFill>
                    <a:schemeClr val="bg1">
                      <a:alpha val="70000"/>
                    </a:schemeClr>
                  </a:solidFill>
                </a:rPr>
                <a:t>ReMSTEP</a:t>
              </a:r>
              <a:endParaRPr lang="en-US" sz="1400" dirty="0" smtClean="0">
                <a:solidFill>
                  <a:schemeClr val="bg1">
                    <a:alpha val="70000"/>
                  </a:schemeClr>
                </a:solidFill>
              </a:endParaRPr>
            </a:p>
            <a:p>
              <a:r>
                <a:rPr lang="en-US" sz="1400" dirty="0" smtClean="0">
                  <a:solidFill>
                    <a:schemeClr val="bg1">
                      <a:alpha val="70000"/>
                    </a:schemeClr>
                  </a:solidFill>
                </a:rPr>
                <a:t>#</a:t>
              </a:r>
              <a:r>
                <a:rPr lang="en-US" sz="1400" dirty="0" err="1" smtClean="0">
                  <a:solidFill>
                    <a:schemeClr val="bg1">
                      <a:alpha val="70000"/>
                    </a:schemeClr>
                  </a:solidFill>
                </a:rPr>
                <a:t>remstep</a:t>
              </a:r>
              <a:endParaRPr lang="en-US" sz="1400" dirty="0">
                <a:solidFill>
                  <a:schemeClr val="bg1">
                    <a:alpha val="70000"/>
                  </a:schemeClr>
                </a:solidFill>
              </a:endParaRPr>
            </a:p>
          </p:txBody>
        </p:sp>
        <p:pic>
          <p:nvPicPr>
            <p:cNvPr id="11" name="Picture 10"/>
            <p:cNvPicPr>
              <a:picLocks noChangeAspect="1"/>
            </p:cNvPicPr>
            <p:nvPr/>
          </p:nvPicPr>
          <p:blipFill>
            <a:blip r:embed="rId7"/>
            <a:stretch>
              <a:fillRect/>
            </a:stretch>
          </p:blipFill>
          <p:spPr>
            <a:xfrm>
              <a:off x="132013" y="1311976"/>
              <a:ext cx="364924" cy="296681"/>
            </a:xfrm>
            <a:prstGeom prst="rect">
              <a:avLst/>
            </a:prstGeom>
          </p:spPr>
        </p:pic>
      </p:grpSp>
    </p:spTree>
    <p:extLst>
      <p:ext uri="{BB962C8B-B14F-4D97-AF65-F5344CB8AC3E}">
        <p14:creationId xmlns:p14="http://schemas.microsoft.com/office/powerpoint/2010/main" val="28914815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62288" y="3482680"/>
            <a:ext cx="2926692" cy="1569660"/>
          </a:xfrm>
          <a:prstGeom prst="rect">
            <a:avLst/>
          </a:prstGeom>
        </p:spPr>
        <p:txBody>
          <a:bodyPr wrap="square">
            <a:spAutoFit/>
          </a:bodyPr>
          <a:lstStyle/>
          <a:p>
            <a:r>
              <a:rPr lang="en-AU" sz="2400" dirty="0"/>
              <a:t>Students don’t take higher levels </a:t>
            </a:r>
            <a:r>
              <a:rPr lang="en-AU" sz="2400" dirty="0" smtClean="0"/>
              <a:t>maths and science </a:t>
            </a:r>
            <a:r>
              <a:rPr lang="en-AU" sz="2400" dirty="0"/>
              <a:t>years 11-12</a:t>
            </a:r>
          </a:p>
        </p:txBody>
      </p:sp>
      <p:sp>
        <p:nvSpPr>
          <p:cNvPr id="2" name="Title 1"/>
          <p:cNvSpPr>
            <a:spLocks noGrp="1"/>
          </p:cNvSpPr>
          <p:nvPr>
            <p:ph type="title"/>
          </p:nvPr>
        </p:nvSpPr>
        <p:spPr/>
        <p:txBody>
          <a:bodyPr/>
          <a:lstStyle/>
          <a:p>
            <a:r>
              <a:rPr lang="en-AU" dirty="0"/>
              <a:t>A CYCLE THAT NEEDS TO BE BROKEN</a:t>
            </a:r>
            <a:endParaRPr lang="en-US" dirty="0"/>
          </a:p>
        </p:txBody>
      </p:sp>
      <p:sp>
        <p:nvSpPr>
          <p:cNvPr id="4" name="Oval 3"/>
          <p:cNvSpPr/>
          <p:nvPr/>
        </p:nvSpPr>
        <p:spPr>
          <a:xfrm>
            <a:off x="6665183" y="1767008"/>
            <a:ext cx="536374" cy="53637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7406641" y="2638679"/>
            <a:ext cx="528525" cy="5285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485522" y="3762780"/>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846527" y="4760666"/>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829071" y="5186339"/>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642935" y="4873572"/>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169406" y="1719680"/>
            <a:ext cx="1263260" cy="553998"/>
          </a:xfrm>
          <a:prstGeom prst="rect">
            <a:avLst/>
          </a:prstGeom>
          <a:noFill/>
        </p:spPr>
        <p:txBody>
          <a:bodyPr wrap="square" rtlCol="0">
            <a:spAutoFit/>
          </a:bodyPr>
          <a:lstStyle/>
          <a:p>
            <a:r>
              <a:rPr lang="en-AU" sz="1000" dirty="0" smtClean="0"/>
              <a:t>Teachers lack competence and confidence</a:t>
            </a:r>
            <a:endParaRPr lang="en-US" sz="1000" dirty="0"/>
          </a:p>
        </p:txBody>
      </p:sp>
      <p:sp>
        <p:nvSpPr>
          <p:cNvPr id="15" name="TextBox 14"/>
          <p:cNvSpPr txBox="1"/>
          <p:nvPr/>
        </p:nvSpPr>
        <p:spPr>
          <a:xfrm>
            <a:off x="7903616" y="2705731"/>
            <a:ext cx="1240384" cy="400110"/>
          </a:xfrm>
          <a:prstGeom prst="rect">
            <a:avLst/>
          </a:prstGeom>
          <a:noFill/>
        </p:spPr>
        <p:txBody>
          <a:bodyPr wrap="square" rtlCol="0">
            <a:spAutoFit/>
          </a:bodyPr>
          <a:lstStyle/>
          <a:p>
            <a:r>
              <a:rPr lang="en-AU" sz="1000" dirty="0" smtClean="0"/>
              <a:t>Students </a:t>
            </a:r>
            <a:r>
              <a:rPr lang="en-AU" sz="1000" dirty="0"/>
              <a:t>develop negative </a:t>
            </a:r>
            <a:r>
              <a:rPr lang="en-AU" sz="1000" dirty="0" smtClean="0"/>
              <a:t>attitudes</a:t>
            </a:r>
            <a:endParaRPr lang="en-US" sz="1000" dirty="0"/>
          </a:p>
        </p:txBody>
      </p:sp>
      <p:sp>
        <p:nvSpPr>
          <p:cNvPr id="16" name="TextBox 15"/>
          <p:cNvSpPr txBox="1"/>
          <p:nvPr/>
        </p:nvSpPr>
        <p:spPr>
          <a:xfrm>
            <a:off x="7967263" y="3679117"/>
            <a:ext cx="1240384" cy="861774"/>
          </a:xfrm>
          <a:prstGeom prst="rect">
            <a:avLst/>
          </a:prstGeom>
          <a:noFill/>
        </p:spPr>
        <p:txBody>
          <a:bodyPr wrap="square" rtlCol="0">
            <a:spAutoFit/>
          </a:bodyPr>
          <a:lstStyle/>
          <a:p>
            <a:r>
              <a:rPr lang="en-AU" sz="1000" dirty="0"/>
              <a:t>Primary </a:t>
            </a:r>
            <a:r>
              <a:rPr lang="en-AU" sz="1000" dirty="0" smtClean="0"/>
              <a:t>maths and science </a:t>
            </a:r>
            <a:r>
              <a:rPr lang="en-AU" sz="1000" dirty="0"/>
              <a:t>test results relatively poorer than secondary</a:t>
            </a:r>
          </a:p>
        </p:txBody>
      </p:sp>
      <p:sp>
        <p:nvSpPr>
          <p:cNvPr id="17" name="TextBox 16"/>
          <p:cNvSpPr txBox="1"/>
          <p:nvPr/>
        </p:nvSpPr>
        <p:spPr>
          <a:xfrm>
            <a:off x="7359275" y="4873572"/>
            <a:ext cx="1443575" cy="553998"/>
          </a:xfrm>
          <a:prstGeom prst="rect">
            <a:avLst/>
          </a:prstGeom>
          <a:noFill/>
        </p:spPr>
        <p:txBody>
          <a:bodyPr wrap="square" rtlCol="0">
            <a:spAutoFit/>
          </a:bodyPr>
          <a:lstStyle/>
          <a:p>
            <a:r>
              <a:rPr lang="en-AU" sz="1000" dirty="0"/>
              <a:t>Shortage of </a:t>
            </a:r>
            <a:r>
              <a:rPr lang="en-AU" sz="1000" dirty="0" smtClean="0"/>
              <a:t>maths and science teachers years 7</a:t>
            </a:r>
            <a:r>
              <a:rPr lang="en-AU" sz="1000" dirty="0"/>
              <a:t>-10</a:t>
            </a:r>
          </a:p>
        </p:txBody>
      </p:sp>
      <p:sp>
        <p:nvSpPr>
          <p:cNvPr id="18" name="TextBox 17"/>
          <p:cNvSpPr txBox="1"/>
          <p:nvPr/>
        </p:nvSpPr>
        <p:spPr>
          <a:xfrm>
            <a:off x="6223465" y="5562344"/>
            <a:ext cx="1577571" cy="1015663"/>
          </a:xfrm>
          <a:prstGeom prst="rect">
            <a:avLst/>
          </a:prstGeom>
          <a:noFill/>
        </p:spPr>
        <p:txBody>
          <a:bodyPr wrap="square" rtlCol="0">
            <a:spAutoFit/>
          </a:bodyPr>
          <a:lstStyle/>
          <a:p>
            <a:r>
              <a:rPr lang="en-AU" sz="1000" dirty="0"/>
              <a:t>Declining </a:t>
            </a:r>
            <a:r>
              <a:rPr lang="en-AU" sz="1000" dirty="0" smtClean="0"/>
              <a:t>maths and science performance years 7</a:t>
            </a:r>
            <a:r>
              <a:rPr lang="en-AU" sz="1000" dirty="0"/>
              <a:t>-10, especially low SES, Indigenous, remote, government schools</a:t>
            </a:r>
          </a:p>
        </p:txBody>
      </p:sp>
      <p:sp>
        <p:nvSpPr>
          <p:cNvPr id="19" name="TextBox 18"/>
          <p:cNvSpPr txBox="1"/>
          <p:nvPr/>
        </p:nvSpPr>
        <p:spPr>
          <a:xfrm>
            <a:off x="3838356" y="5364225"/>
            <a:ext cx="1577571" cy="553998"/>
          </a:xfrm>
          <a:prstGeom prst="rect">
            <a:avLst/>
          </a:prstGeom>
          <a:noFill/>
        </p:spPr>
        <p:txBody>
          <a:bodyPr wrap="square" rtlCol="0">
            <a:spAutoFit/>
          </a:bodyPr>
          <a:lstStyle/>
          <a:p>
            <a:r>
              <a:rPr lang="en-AU" sz="1000" dirty="0"/>
              <a:t>Students don’t take higher levels </a:t>
            </a:r>
            <a:r>
              <a:rPr lang="en-AU" sz="1000" dirty="0" smtClean="0"/>
              <a:t>maths and science years </a:t>
            </a:r>
            <a:r>
              <a:rPr lang="en-AU" sz="1000" dirty="0"/>
              <a:t>11-12</a:t>
            </a:r>
          </a:p>
        </p:txBody>
      </p:sp>
    </p:spTree>
    <p:extLst>
      <p:ext uri="{BB962C8B-B14F-4D97-AF65-F5344CB8AC3E}">
        <p14:creationId xmlns:p14="http://schemas.microsoft.com/office/powerpoint/2010/main" val="2591454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62288" y="1653514"/>
            <a:ext cx="3584293" cy="2769989"/>
          </a:xfrm>
          <a:prstGeom prst="rect">
            <a:avLst/>
          </a:prstGeom>
        </p:spPr>
        <p:txBody>
          <a:bodyPr wrap="square">
            <a:spAutoFit/>
          </a:bodyPr>
          <a:lstStyle/>
          <a:p>
            <a:r>
              <a:rPr lang="en-AU" sz="2400" dirty="0"/>
              <a:t>Fewer undergrad </a:t>
            </a:r>
            <a:r>
              <a:rPr lang="en-AU" sz="2400" dirty="0" smtClean="0"/>
              <a:t>maths and science </a:t>
            </a:r>
            <a:r>
              <a:rPr lang="en-AU" sz="2400" dirty="0"/>
              <a:t>students</a:t>
            </a:r>
          </a:p>
          <a:p>
            <a:pPr marL="285750" indent="-285750">
              <a:buFont typeface="Arial"/>
              <a:buChar char="•"/>
            </a:pPr>
            <a:r>
              <a:rPr lang="en-AU" dirty="0"/>
              <a:t>Shortage of ITE </a:t>
            </a:r>
            <a:r>
              <a:rPr lang="en-AU" dirty="0" smtClean="0"/>
              <a:t>maths and science </a:t>
            </a:r>
            <a:r>
              <a:rPr lang="en-AU" dirty="0"/>
              <a:t>(physics, </a:t>
            </a:r>
            <a:r>
              <a:rPr lang="en-AU" dirty="0" smtClean="0"/>
              <a:t>chemistry) </a:t>
            </a:r>
            <a:r>
              <a:rPr lang="en-AU" dirty="0"/>
              <a:t>candidates</a:t>
            </a:r>
          </a:p>
          <a:p>
            <a:pPr marL="285750" indent="-285750">
              <a:buFont typeface="Arial"/>
              <a:buChar char="•"/>
            </a:pPr>
            <a:r>
              <a:rPr lang="en-AU" dirty="0"/>
              <a:t>Some ITE </a:t>
            </a:r>
            <a:r>
              <a:rPr lang="en-AU" dirty="0" smtClean="0"/>
              <a:t>primary </a:t>
            </a:r>
            <a:r>
              <a:rPr lang="en-AU" dirty="0"/>
              <a:t>candidates struggle with </a:t>
            </a:r>
            <a:r>
              <a:rPr lang="en-AU" dirty="0" smtClean="0"/>
              <a:t>maths and science </a:t>
            </a:r>
            <a:r>
              <a:rPr lang="en-AU" dirty="0"/>
              <a:t>because of background/attitudes</a:t>
            </a:r>
          </a:p>
        </p:txBody>
      </p:sp>
      <p:sp>
        <p:nvSpPr>
          <p:cNvPr id="2" name="Title 1"/>
          <p:cNvSpPr>
            <a:spLocks noGrp="1"/>
          </p:cNvSpPr>
          <p:nvPr>
            <p:ph type="title"/>
          </p:nvPr>
        </p:nvSpPr>
        <p:spPr/>
        <p:txBody>
          <a:bodyPr/>
          <a:lstStyle/>
          <a:p>
            <a:r>
              <a:rPr lang="en-AU" dirty="0"/>
              <a:t>A CYCLE THAT NEEDS TO BE BROKEN</a:t>
            </a:r>
            <a:endParaRPr lang="en-US" dirty="0"/>
          </a:p>
        </p:txBody>
      </p:sp>
      <p:sp>
        <p:nvSpPr>
          <p:cNvPr id="4" name="Oval 3"/>
          <p:cNvSpPr/>
          <p:nvPr/>
        </p:nvSpPr>
        <p:spPr>
          <a:xfrm>
            <a:off x="6665183" y="1767008"/>
            <a:ext cx="536374" cy="53637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7406641" y="2638679"/>
            <a:ext cx="528525" cy="5285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485522" y="3762780"/>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846527" y="4760666"/>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829071" y="5186339"/>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642935" y="4873572"/>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56692" y="4019154"/>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169406" y="1719680"/>
            <a:ext cx="1263260" cy="553998"/>
          </a:xfrm>
          <a:prstGeom prst="rect">
            <a:avLst/>
          </a:prstGeom>
          <a:noFill/>
        </p:spPr>
        <p:txBody>
          <a:bodyPr wrap="square" rtlCol="0">
            <a:spAutoFit/>
          </a:bodyPr>
          <a:lstStyle/>
          <a:p>
            <a:r>
              <a:rPr lang="en-AU" sz="1000" dirty="0" smtClean="0"/>
              <a:t>Teachers lack competence and confidence</a:t>
            </a:r>
            <a:endParaRPr lang="en-US" sz="1000" dirty="0"/>
          </a:p>
        </p:txBody>
      </p:sp>
      <p:sp>
        <p:nvSpPr>
          <p:cNvPr id="15" name="TextBox 14"/>
          <p:cNvSpPr txBox="1"/>
          <p:nvPr/>
        </p:nvSpPr>
        <p:spPr>
          <a:xfrm>
            <a:off x="7903616" y="2705731"/>
            <a:ext cx="1240384" cy="400110"/>
          </a:xfrm>
          <a:prstGeom prst="rect">
            <a:avLst/>
          </a:prstGeom>
          <a:noFill/>
        </p:spPr>
        <p:txBody>
          <a:bodyPr wrap="square" rtlCol="0">
            <a:spAutoFit/>
          </a:bodyPr>
          <a:lstStyle/>
          <a:p>
            <a:r>
              <a:rPr lang="en-AU" sz="1000" dirty="0" smtClean="0"/>
              <a:t>Students </a:t>
            </a:r>
            <a:r>
              <a:rPr lang="en-AU" sz="1000" dirty="0"/>
              <a:t>develop negative </a:t>
            </a:r>
            <a:r>
              <a:rPr lang="en-AU" sz="1000" dirty="0" smtClean="0"/>
              <a:t>attitudes</a:t>
            </a:r>
            <a:endParaRPr lang="en-US" sz="1000" dirty="0"/>
          </a:p>
        </p:txBody>
      </p:sp>
      <p:sp>
        <p:nvSpPr>
          <p:cNvPr id="16" name="TextBox 15"/>
          <p:cNvSpPr txBox="1"/>
          <p:nvPr/>
        </p:nvSpPr>
        <p:spPr>
          <a:xfrm>
            <a:off x="7967263" y="3679117"/>
            <a:ext cx="1240384" cy="861774"/>
          </a:xfrm>
          <a:prstGeom prst="rect">
            <a:avLst/>
          </a:prstGeom>
          <a:noFill/>
        </p:spPr>
        <p:txBody>
          <a:bodyPr wrap="square" rtlCol="0">
            <a:spAutoFit/>
          </a:bodyPr>
          <a:lstStyle/>
          <a:p>
            <a:r>
              <a:rPr lang="en-AU" sz="1000" dirty="0"/>
              <a:t>Primary </a:t>
            </a:r>
            <a:r>
              <a:rPr lang="en-AU" sz="1000" dirty="0" smtClean="0"/>
              <a:t>maths and science </a:t>
            </a:r>
            <a:r>
              <a:rPr lang="en-AU" sz="1000" dirty="0"/>
              <a:t>test results relatively poorer than secondary</a:t>
            </a:r>
          </a:p>
        </p:txBody>
      </p:sp>
      <p:sp>
        <p:nvSpPr>
          <p:cNvPr id="17" name="TextBox 16"/>
          <p:cNvSpPr txBox="1"/>
          <p:nvPr/>
        </p:nvSpPr>
        <p:spPr>
          <a:xfrm>
            <a:off x="7359275" y="4873572"/>
            <a:ext cx="1443575" cy="553998"/>
          </a:xfrm>
          <a:prstGeom prst="rect">
            <a:avLst/>
          </a:prstGeom>
          <a:noFill/>
        </p:spPr>
        <p:txBody>
          <a:bodyPr wrap="square" rtlCol="0">
            <a:spAutoFit/>
          </a:bodyPr>
          <a:lstStyle/>
          <a:p>
            <a:r>
              <a:rPr lang="en-AU" sz="1000" dirty="0"/>
              <a:t>Shortage of </a:t>
            </a:r>
            <a:r>
              <a:rPr lang="en-AU" sz="1000" dirty="0" smtClean="0"/>
              <a:t>maths and science teachers years 7</a:t>
            </a:r>
            <a:r>
              <a:rPr lang="en-AU" sz="1000" dirty="0"/>
              <a:t>-10</a:t>
            </a:r>
          </a:p>
        </p:txBody>
      </p:sp>
      <p:sp>
        <p:nvSpPr>
          <p:cNvPr id="18" name="TextBox 17"/>
          <p:cNvSpPr txBox="1"/>
          <p:nvPr/>
        </p:nvSpPr>
        <p:spPr>
          <a:xfrm>
            <a:off x="6223465" y="5562344"/>
            <a:ext cx="1577571" cy="1015663"/>
          </a:xfrm>
          <a:prstGeom prst="rect">
            <a:avLst/>
          </a:prstGeom>
          <a:noFill/>
        </p:spPr>
        <p:txBody>
          <a:bodyPr wrap="square" rtlCol="0">
            <a:spAutoFit/>
          </a:bodyPr>
          <a:lstStyle/>
          <a:p>
            <a:r>
              <a:rPr lang="en-AU" sz="1000" dirty="0"/>
              <a:t>Declining </a:t>
            </a:r>
            <a:r>
              <a:rPr lang="en-AU" sz="1000" dirty="0" smtClean="0"/>
              <a:t>maths and science performance years 7</a:t>
            </a:r>
            <a:r>
              <a:rPr lang="en-AU" sz="1000" dirty="0"/>
              <a:t>-10, especially low SES, Indigenous, remote, government schools</a:t>
            </a:r>
          </a:p>
        </p:txBody>
      </p:sp>
      <p:sp>
        <p:nvSpPr>
          <p:cNvPr id="19" name="TextBox 18"/>
          <p:cNvSpPr txBox="1"/>
          <p:nvPr/>
        </p:nvSpPr>
        <p:spPr>
          <a:xfrm>
            <a:off x="3838356" y="5364225"/>
            <a:ext cx="1577571" cy="553998"/>
          </a:xfrm>
          <a:prstGeom prst="rect">
            <a:avLst/>
          </a:prstGeom>
          <a:noFill/>
        </p:spPr>
        <p:txBody>
          <a:bodyPr wrap="square" rtlCol="0">
            <a:spAutoFit/>
          </a:bodyPr>
          <a:lstStyle/>
          <a:p>
            <a:r>
              <a:rPr lang="en-AU" sz="1000" dirty="0"/>
              <a:t>Students don’t take higher levels </a:t>
            </a:r>
            <a:r>
              <a:rPr lang="en-AU" sz="1000" dirty="0" smtClean="0"/>
              <a:t>maths and science years </a:t>
            </a:r>
            <a:r>
              <a:rPr lang="en-AU" sz="1000" dirty="0"/>
              <a:t>11-12</a:t>
            </a:r>
          </a:p>
        </p:txBody>
      </p:sp>
      <p:sp>
        <p:nvSpPr>
          <p:cNvPr id="20" name="TextBox 19"/>
          <p:cNvSpPr txBox="1"/>
          <p:nvPr/>
        </p:nvSpPr>
        <p:spPr>
          <a:xfrm>
            <a:off x="4417145" y="4075473"/>
            <a:ext cx="1585592" cy="400110"/>
          </a:xfrm>
          <a:prstGeom prst="rect">
            <a:avLst/>
          </a:prstGeom>
          <a:noFill/>
        </p:spPr>
        <p:txBody>
          <a:bodyPr wrap="square" rtlCol="0">
            <a:spAutoFit/>
          </a:bodyPr>
          <a:lstStyle/>
          <a:p>
            <a:r>
              <a:rPr lang="en-AU" sz="1000" dirty="0"/>
              <a:t>Fewer undergrad </a:t>
            </a:r>
            <a:r>
              <a:rPr lang="en-AU" sz="1000" dirty="0" smtClean="0"/>
              <a:t>maths and science students</a:t>
            </a:r>
            <a:endParaRPr lang="en-AU" sz="1000" dirty="0"/>
          </a:p>
        </p:txBody>
      </p:sp>
    </p:spTree>
    <p:extLst>
      <p:ext uri="{BB962C8B-B14F-4D97-AF65-F5344CB8AC3E}">
        <p14:creationId xmlns:p14="http://schemas.microsoft.com/office/powerpoint/2010/main" val="542243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CYCLE THAT NEEDS TO BE BROKEN</a:t>
            </a:r>
            <a:endParaRPr lang="en-US" dirty="0"/>
          </a:p>
        </p:txBody>
      </p:sp>
      <p:sp>
        <p:nvSpPr>
          <p:cNvPr id="4" name="Oval 3"/>
          <p:cNvSpPr/>
          <p:nvPr/>
        </p:nvSpPr>
        <p:spPr>
          <a:xfrm>
            <a:off x="6665183" y="1767008"/>
            <a:ext cx="536374" cy="53637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7406641" y="2638679"/>
            <a:ext cx="528525" cy="5285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485522" y="3762780"/>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846527" y="4760666"/>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829071" y="5186339"/>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642935" y="4873572"/>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56692" y="4019154"/>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169406" y="1719680"/>
            <a:ext cx="1263260" cy="553998"/>
          </a:xfrm>
          <a:prstGeom prst="rect">
            <a:avLst/>
          </a:prstGeom>
          <a:noFill/>
        </p:spPr>
        <p:txBody>
          <a:bodyPr wrap="square" rtlCol="0">
            <a:spAutoFit/>
          </a:bodyPr>
          <a:lstStyle/>
          <a:p>
            <a:r>
              <a:rPr lang="en-AU" sz="1000" dirty="0" smtClean="0"/>
              <a:t>Teachers lack competence and confidence</a:t>
            </a:r>
            <a:endParaRPr lang="en-US" sz="1000" dirty="0"/>
          </a:p>
        </p:txBody>
      </p:sp>
      <p:sp>
        <p:nvSpPr>
          <p:cNvPr id="15" name="TextBox 14"/>
          <p:cNvSpPr txBox="1"/>
          <p:nvPr/>
        </p:nvSpPr>
        <p:spPr>
          <a:xfrm>
            <a:off x="7903616" y="2705731"/>
            <a:ext cx="1240384" cy="400110"/>
          </a:xfrm>
          <a:prstGeom prst="rect">
            <a:avLst/>
          </a:prstGeom>
          <a:noFill/>
        </p:spPr>
        <p:txBody>
          <a:bodyPr wrap="square" rtlCol="0">
            <a:spAutoFit/>
          </a:bodyPr>
          <a:lstStyle/>
          <a:p>
            <a:r>
              <a:rPr lang="en-AU" sz="1000" dirty="0" smtClean="0"/>
              <a:t>Students </a:t>
            </a:r>
            <a:r>
              <a:rPr lang="en-AU" sz="1000" dirty="0"/>
              <a:t>develop negative </a:t>
            </a:r>
            <a:r>
              <a:rPr lang="en-AU" sz="1000" dirty="0" smtClean="0"/>
              <a:t>attitudes</a:t>
            </a:r>
            <a:endParaRPr lang="en-US" sz="1000" dirty="0"/>
          </a:p>
        </p:txBody>
      </p:sp>
      <p:sp>
        <p:nvSpPr>
          <p:cNvPr id="16" name="TextBox 15"/>
          <p:cNvSpPr txBox="1"/>
          <p:nvPr/>
        </p:nvSpPr>
        <p:spPr>
          <a:xfrm>
            <a:off x="7967263" y="3679117"/>
            <a:ext cx="1240384" cy="861774"/>
          </a:xfrm>
          <a:prstGeom prst="rect">
            <a:avLst/>
          </a:prstGeom>
          <a:noFill/>
        </p:spPr>
        <p:txBody>
          <a:bodyPr wrap="square" rtlCol="0">
            <a:spAutoFit/>
          </a:bodyPr>
          <a:lstStyle/>
          <a:p>
            <a:r>
              <a:rPr lang="en-AU" sz="1000" dirty="0"/>
              <a:t>Primary </a:t>
            </a:r>
            <a:r>
              <a:rPr lang="en-AU" sz="1000" dirty="0" smtClean="0"/>
              <a:t>maths and science </a:t>
            </a:r>
            <a:r>
              <a:rPr lang="en-AU" sz="1000" dirty="0"/>
              <a:t>test results relatively poorer than secondary</a:t>
            </a:r>
          </a:p>
        </p:txBody>
      </p:sp>
      <p:sp>
        <p:nvSpPr>
          <p:cNvPr id="17" name="TextBox 16"/>
          <p:cNvSpPr txBox="1"/>
          <p:nvPr/>
        </p:nvSpPr>
        <p:spPr>
          <a:xfrm>
            <a:off x="7359275" y="4873572"/>
            <a:ext cx="1443575" cy="553998"/>
          </a:xfrm>
          <a:prstGeom prst="rect">
            <a:avLst/>
          </a:prstGeom>
          <a:noFill/>
        </p:spPr>
        <p:txBody>
          <a:bodyPr wrap="square" rtlCol="0">
            <a:spAutoFit/>
          </a:bodyPr>
          <a:lstStyle/>
          <a:p>
            <a:r>
              <a:rPr lang="en-AU" sz="1000" dirty="0"/>
              <a:t>Shortage of </a:t>
            </a:r>
            <a:r>
              <a:rPr lang="en-AU" sz="1000" dirty="0" smtClean="0"/>
              <a:t>maths and science teachers years 7</a:t>
            </a:r>
            <a:r>
              <a:rPr lang="en-AU" sz="1000" dirty="0"/>
              <a:t>-10</a:t>
            </a:r>
          </a:p>
        </p:txBody>
      </p:sp>
      <p:sp>
        <p:nvSpPr>
          <p:cNvPr id="18" name="TextBox 17"/>
          <p:cNvSpPr txBox="1"/>
          <p:nvPr/>
        </p:nvSpPr>
        <p:spPr>
          <a:xfrm>
            <a:off x="6223465" y="5562344"/>
            <a:ext cx="1577571" cy="1015663"/>
          </a:xfrm>
          <a:prstGeom prst="rect">
            <a:avLst/>
          </a:prstGeom>
          <a:noFill/>
        </p:spPr>
        <p:txBody>
          <a:bodyPr wrap="square" rtlCol="0">
            <a:spAutoFit/>
          </a:bodyPr>
          <a:lstStyle/>
          <a:p>
            <a:r>
              <a:rPr lang="en-AU" sz="1000" dirty="0"/>
              <a:t>Declining </a:t>
            </a:r>
            <a:r>
              <a:rPr lang="en-AU" sz="1000" dirty="0" smtClean="0"/>
              <a:t>maths and science performance years 7</a:t>
            </a:r>
            <a:r>
              <a:rPr lang="en-AU" sz="1000" dirty="0"/>
              <a:t>-10, especially low SES, Indigenous, remote, government schools</a:t>
            </a:r>
          </a:p>
        </p:txBody>
      </p:sp>
      <p:sp>
        <p:nvSpPr>
          <p:cNvPr id="19" name="TextBox 18"/>
          <p:cNvSpPr txBox="1"/>
          <p:nvPr/>
        </p:nvSpPr>
        <p:spPr>
          <a:xfrm>
            <a:off x="3838356" y="5364225"/>
            <a:ext cx="1577571" cy="553998"/>
          </a:xfrm>
          <a:prstGeom prst="rect">
            <a:avLst/>
          </a:prstGeom>
          <a:noFill/>
        </p:spPr>
        <p:txBody>
          <a:bodyPr wrap="square" rtlCol="0">
            <a:spAutoFit/>
          </a:bodyPr>
          <a:lstStyle/>
          <a:p>
            <a:r>
              <a:rPr lang="en-AU" sz="1000" dirty="0"/>
              <a:t>Students don’t take higher levels </a:t>
            </a:r>
            <a:r>
              <a:rPr lang="en-AU" sz="1000" dirty="0" smtClean="0"/>
              <a:t>maths and science years </a:t>
            </a:r>
            <a:r>
              <a:rPr lang="en-AU" sz="1000" dirty="0"/>
              <a:t>11-12</a:t>
            </a:r>
          </a:p>
        </p:txBody>
      </p:sp>
      <p:sp>
        <p:nvSpPr>
          <p:cNvPr id="20" name="TextBox 19"/>
          <p:cNvSpPr txBox="1"/>
          <p:nvPr/>
        </p:nvSpPr>
        <p:spPr>
          <a:xfrm>
            <a:off x="4417145" y="4075473"/>
            <a:ext cx="1585592" cy="400110"/>
          </a:xfrm>
          <a:prstGeom prst="rect">
            <a:avLst/>
          </a:prstGeom>
          <a:noFill/>
        </p:spPr>
        <p:txBody>
          <a:bodyPr wrap="square" rtlCol="0">
            <a:spAutoFit/>
          </a:bodyPr>
          <a:lstStyle/>
          <a:p>
            <a:r>
              <a:rPr lang="en-AU" sz="1000" dirty="0"/>
              <a:t>Fewer undergrad </a:t>
            </a:r>
            <a:r>
              <a:rPr lang="en-AU" sz="1000" dirty="0" smtClean="0"/>
              <a:t>maths and science students</a:t>
            </a:r>
            <a:endParaRPr lang="en-AU" sz="1000" dirty="0"/>
          </a:p>
        </p:txBody>
      </p:sp>
      <p:grpSp>
        <p:nvGrpSpPr>
          <p:cNvPr id="27" name="Group 26"/>
          <p:cNvGrpSpPr/>
          <p:nvPr/>
        </p:nvGrpSpPr>
        <p:grpSpPr>
          <a:xfrm>
            <a:off x="4125331" y="1611051"/>
            <a:ext cx="3675705" cy="3831662"/>
            <a:chOff x="4125331" y="1611051"/>
            <a:chExt cx="3675705" cy="3831662"/>
          </a:xfrm>
        </p:grpSpPr>
        <p:sp>
          <p:nvSpPr>
            <p:cNvPr id="3" name="Oval 2"/>
            <p:cNvSpPr/>
            <p:nvPr/>
          </p:nvSpPr>
          <p:spPr>
            <a:xfrm>
              <a:off x="4125331" y="1767008"/>
              <a:ext cx="3675705" cy="3675705"/>
            </a:xfrm>
            <a:prstGeom prst="ellipse">
              <a:avLst/>
            </a:prstGeom>
            <a:solidFill>
              <a:schemeClr val="bg1">
                <a:lumMod val="95000"/>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ightning Bolt 25"/>
            <p:cNvSpPr/>
            <p:nvPr/>
          </p:nvSpPr>
          <p:spPr>
            <a:xfrm>
              <a:off x="4579754" y="1611051"/>
              <a:ext cx="836173" cy="836173"/>
            </a:xfrm>
            <a:prstGeom prst="lightningBol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8958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Australia’s Performance on PISA</a:t>
            </a:r>
            <a:endParaRPr lang="en-US" dirty="0"/>
          </a:p>
        </p:txBody>
      </p:sp>
      <p:pic>
        <p:nvPicPr>
          <p:cNvPr id="4" name="Picture 3"/>
          <p:cNvPicPr>
            <a:picLocks noChangeAspect="1"/>
          </p:cNvPicPr>
          <p:nvPr/>
        </p:nvPicPr>
        <p:blipFill>
          <a:blip r:embed="rId2"/>
          <a:stretch>
            <a:fillRect/>
          </a:stretch>
        </p:blipFill>
        <p:spPr>
          <a:xfrm>
            <a:off x="0" y="1938518"/>
            <a:ext cx="4606509" cy="2776050"/>
          </a:xfrm>
          <a:prstGeom prst="rect">
            <a:avLst/>
          </a:prstGeom>
        </p:spPr>
      </p:pic>
      <p:pic>
        <p:nvPicPr>
          <p:cNvPr id="5" name="Picture 3"/>
          <p:cNvPicPr>
            <a:picLocks noChangeAspect="1" noChangeArrowheads="1"/>
          </p:cNvPicPr>
          <p:nvPr/>
        </p:nvPicPr>
        <p:blipFill>
          <a:blip r:embed="rId3" cstate="print"/>
          <a:srcRect/>
          <a:stretch>
            <a:fillRect/>
          </a:stretch>
        </p:blipFill>
        <p:spPr bwMode="auto">
          <a:xfrm>
            <a:off x="4542181" y="1946405"/>
            <a:ext cx="4601819" cy="2766496"/>
          </a:xfrm>
          <a:prstGeom prst="rect">
            <a:avLst/>
          </a:prstGeom>
          <a:noFill/>
          <a:ln w="9525">
            <a:noFill/>
            <a:miter lim="800000"/>
            <a:headEnd/>
            <a:tailEnd/>
          </a:ln>
        </p:spPr>
      </p:pic>
      <p:sp>
        <p:nvSpPr>
          <p:cNvPr id="6" name="TextBox 5"/>
          <p:cNvSpPr txBox="1"/>
          <p:nvPr/>
        </p:nvSpPr>
        <p:spPr>
          <a:xfrm>
            <a:off x="457200" y="4819838"/>
            <a:ext cx="3944225" cy="492443"/>
          </a:xfrm>
          <a:prstGeom prst="rect">
            <a:avLst/>
          </a:prstGeom>
          <a:noFill/>
        </p:spPr>
        <p:txBody>
          <a:bodyPr wrap="square" rtlCol="0">
            <a:spAutoFit/>
          </a:bodyPr>
          <a:lstStyle/>
          <a:p>
            <a:pPr eaLnBrk="0" hangingPunct="0">
              <a:defRPr/>
            </a:pPr>
            <a:r>
              <a:rPr lang="en-US" sz="1000" cap="all" dirty="0">
                <a:solidFill>
                  <a:srgbClr val="DDCD2C"/>
                </a:solidFill>
                <a:ea typeface="Times New Roman" pitchFamily="18" charset="0"/>
                <a:cs typeface="Arial" pitchFamily="34" charset="0"/>
              </a:rPr>
              <a:t>Figure 1: </a:t>
            </a:r>
            <a:endParaRPr lang="en-US" sz="1000" cap="all" dirty="0" smtClean="0">
              <a:solidFill>
                <a:srgbClr val="DDCD2C"/>
              </a:solidFill>
              <a:ea typeface="Times New Roman" pitchFamily="18" charset="0"/>
              <a:cs typeface="Arial" pitchFamily="34" charset="0"/>
            </a:endParaRPr>
          </a:p>
          <a:p>
            <a:pPr eaLnBrk="0" hangingPunct="0">
              <a:defRPr/>
            </a:pPr>
            <a:r>
              <a:rPr lang="en-US" sz="1600" dirty="0" smtClean="0">
                <a:ea typeface="Times New Roman" pitchFamily="18" charset="0"/>
                <a:cs typeface="Arial" pitchFamily="34" charset="0"/>
              </a:rPr>
              <a:t>Mean </a:t>
            </a:r>
            <a:r>
              <a:rPr lang="en-US" sz="1600" dirty="0">
                <a:ea typeface="Times New Roman" pitchFamily="18" charset="0"/>
                <a:cs typeface="Arial" pitchFamily="34" charset="0"/>
              </a:rPr>
              <a:t>reading scores in OECD/PISA</a:t>
            </a:r>
            <a:endParaRPr lang="en-AU" sz="1600" dirty="0">
              <a:cs typeface="Arial" pitchFamily="34" charset="0"/>
            </a:endParaRPr>
          </a:p>
        </p:txBody>
      </p:sp>
      <p:sp>
        <p:nvSpPr>
          <p:cNvPr id="7" name="TextBox 6"/>
          <p:cNvSpPr txBox="1"/>
          <p:nvPr/>
        </p:nvSpPr>
        <p:spPr>
          <a:xfrm>
            <a:off x="4898065" y="4819838"/>
            <a:ext cx="3944225" cy="738664"/>
          </a:xfrm>
          <a:prstGeom prst="rect">
            <a:avLst/>
          </a:prstGeom>
          <a:noFill/>
        </p:spPr>
        <p:txBody>
          <a:bodyPr wrap="square" rtlCol="0">
            <a:spAutoFit/>
          </a:bodyPr>
          <a:lstStyle/>
          <a:p>
            <a:pPr eaLnBrk="0" hangingPunct="0">
              <a:defRPr/>
            </a:pPr>
            <a:r>
              <a:rPr lang="en-US" sz="1000" cap="all" dirty="0">
                <a:solidFill>
                  <a:srgbClr val="DDCD2C"/>
                </a:solidFill>
                <a:ea typeface="Times New Roman" pitchFamily="18" charset="0"/>
                <a:cs typeface="Arial" pitchFamily="34" charset="0"/>
              </a:rPr>
              <a:t>Figure 2: </a:t>
            </a:r>
            <a:endParaRPr lang="en-US" sz="1000" cap="all" dirty="0" smtClean="0">
              <a:solidFill>
                <a:srgbClr val="DDCD2C"/>
              </a:solidFill>
              <a:ea typeface="Times New Roman" pitchFamily="18" charset="0"/>
              <a:cs typeface="Arial" pitchFamily="34" charset="0"/>
            </a:endParaRPr>
          </a:p>
          <a:p>
            <a:pPr eaLnBrk="0" hangingPunct="0">
              <a:defRPr/>
            </a:pPr>
            <a:r>
              <a:rPr lang="en-US" sz="1600" dirty="0" smtClean="0">
                <a:ea typeface="Times New Roman" pitchFamily="18" charset="0"/>
                <a:cs typeface="Arial" pitchFamily="34" charset="0"/>
              </a:rPr>
              <a:t>Trends </a:t>
            </a:r>
            <a:r>
              <a:rPr lang="en-US" sz="1600" dirty="0">
                <a:ea typeface="Times New Roman" pitchFamily="18" charset="0"/>
                <a:cs typeface="Arial" pitchFamily="34" charset="0"/>
              </a:rPr>
              <a:t>in Australian students’ reading performances</a:t>
            </a:r>
            <a:endParaRPr lang="en-US" sz="1600" dirty="0">
              <a:cs typeface="Arial" pitchFamily="34" charset="0"/>
            </a:endParaRPr>
          </a:p>
        </p:txBody>
      </p:sp>
    </p:spTree>
    <p:extLst>
      <p:ext uri="{BB962C8B-B14F-4D97-AF65-F5344CB8AC3E}">
        <p14:creationId xmlns:p14="http://schemas.microsoft.com/office/powerpoint/2010/main" val="338126069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n-US" dirty="0"/>
              <a:t>International Test Results (2012)</a:t>
            </a:r>
            <a:endParaRPr lang="en-US" dirty="0"/>
          </a:p>
        </p:txBody>
      </p:sp>
      <p:sp>
        <p:nvSpPr>
          <p:cNvPr id="3" name="Content Placeholder 2"/>
          <p:cNvSpPr>
            <a:spLocks noGrp="1"/>
          </p:cNvSpPr>
          <p:nvPr>
            <p:ph idx="1"/>
          </p:nvPr>
        </p:nvSpPr>
        <p:spPr>
          <a:xfrm>
            <a:off x="1874353" y="1600200"/>
            <a:ext cx="5395295" cy="4757871"/>
          </a:xfrm>
        </p:spPr>
        <p:txBody>
          <a:bodyPr/>
          <a:lstStyle/>
          <a:p>
            <a:pPr>
              <a:defRPr/>
            </a:pPr>
            <a:r>
              <a:rPr lang="en-AU" sz="1600" dirty="0">
                <a:solidFill>
                  <a:srgbClr val="0070C0"/>
                </a:solidFill>
              </a:rPr>
              <a:t>TIMSS </a:t>
            </a:r>
            <a:r>
              <a:rPr lang="en-AU" sz="1200" dirty="0"/>
              <a:t>(</a:t>
            </a:r>
            <a:r>
              <a:rPr lang="en-AU" sz="1200" i="1" dirty="0"/>
              <a:t>Trends in International Mathematics and Science Study</a:t>
            </a:r>
            <a:r>
              <a:rPr lang="en-AU" sz="1200" dirty="0"/>
              <a:t>)</a:t>
            </a:r>
          </a:p>
          <a:p>
            <a:pPr lvl="1">
              <a:defRPr/>
            </a:pPr>
            <a:r>
              <a:rPr lang="en-AU" sz="1600" dirty="0"/>
              <a:t>Year 4 Maths: </a:t>
            </a:r>
            <a:r>
              <a:rPr lang="en-AU" sz="1600" dirty="0">
                <a:solidFill>
                  <a:srgbClr val="DDCD2C"/>
                </a:solidFill>
              </a:rPr>
              <a:t>18</a:t>
            </a:r>
            <a:r>
              <a:rPr lang="en-AU" sz="1600" baseline="30000" dirty="0">
                <a:solidFill>
                  <a:srgbClr val="DDCD2C"/>
                </a:solidFill>
              </a:rPr>
              <a:t>th</a:t>
            </a:r>
            <a:r>
              <a:rPr lang="en-AU" sz="1600" dirty="0"/>
              <a:t> out of 50 countries</a:t>
            </a:r>
          </a:p>
          <a:p>
            <a:pPr lvl="1">
              <a:defRPr/>
            </a:pPr>
            <a:r>
              <a:rPr lang="en-AU" sz="1600" dirty="0" smtClean="0"/>
              <a:t>Year </a:t>
            </a:r>
            <a:r>
              <a:rPr lang="en-AU" sz="1600" dirty="0"/>
              <a:t>4 Science: </a:t>
            </a:r>
            <a:r>
              <a:rPr lang="en-AU" sz="1600" dirty="0">
                <a:solidFill>
                  <a:srgbClr val="DDCD2C"/>
                </a:solidFill>
              </a:rPr>
              <a:t>25</a:t>
            </a:r>
            <a:r>
              <a:rPr lang="en-AU" sz="1600" baseline="30000" dirty="0">
                <a:solidFill>
                  <a:srgbClr val="DDCD2C"/>
                </a:solidFill>
              </a:rPr>
              <a:t>th</a:t>
            </a:r>
            <a:r>
              <a:rPr lang="en-AU" sz="1600" dirty="0"/>
              <a:t> out of 50 countries</a:t>
            </a:r>
          </a:p>
          <a:p>
            <a:pPr lvl="1">
              <a:defRPr/>
            </a:pPr>
            <a:r>
              <a:rPr lang="en-AU" sz="1600" dirty="0"/>
              <a:t>Year 8 Maths &amp; Science: </a:t>
            </a:r>
            <a:r>
              <a:rPr lang="en-AU" sz="1600" dirty="0">
                <a:solidFill>
                  <a:srgbClr val="DDCD2C"/>
                </a:solidFill>
              </a:rPr>
              <a:t>12</a:t>
            </a:r>
            <a:r>
              <a:rPr lang="en-AU" sz="1600" baseline="30000" dirty="0">
                <a:solidFill>
                  <a:srgbClr val="DDCD2C"/>
                </a:solidFill>
              </a:rPr>
              <a:t>th</a:t>
            </a:r>
            <a:r>
              <a:rPr lang="en-AU" sz="1600" dirty="0"/>
              <a:t> out of 42 countries</a:t>
            </a:r>
          </a:p>
          <a:p>
            <a:pPr marL="342000">
              <a:spcBef>
                <a:spcPts val="2784"/>
              </a:spcBef>
              <a:defRPr/>
            </a:pPr>
            <a:r>
              <a:rPr lang="en-AU" sz="1600" dirty="0">
                <a:solidFill>
                  <a:srgbClr val="0070C0"/>
                </a:solidFill>
              </a:rPr>
              <a:t>PIRLS </a:t>
            </a:r>
            <a:r>
              <a:rPr lang="en-AU" sz="1200" dirty="0"/>
              <a:t>(</a:t>
            </a:r>
            <a:r>
              <a:rPr lang="en-AU" sz="1200" i="1" dirty="0"/>
              <a:t>Progress in International Reading Literacy Study</a:t>
            </a:r>
            <a:r>
              <a:rPr lang="en-AU" sz="1200" dirty="0"/>
              <a:t>) </a:t>
            </a:r>
          </a:p>
          <a:p>
            <a:pPr lvl="1">
              <a:defRPr/>
            </a:pPr>
            <a:r>
              <a:rPr lang="en-AU" sz="1600" dirty="0"/>
              <a:t>Year 4 Reading: </a:t>
            </a:r>
            <a:r>
              <a:rPr lang="en-AU" sz="1600" dirty="0">
                <a:solidFill>
                  <a:srgbClr val="DDCD2C"/>
                </a:solidFill>
              </a:rPr>
              <a:t>27</a:t>
            </a:r>
            <a:r>
              <a:rPr lang="en-AU" sz="1600" baseline="30000" dirty="0">
                <a:solidFill>
                  <a:srgbClr val="DDCD2C"/>
                </a:solidFill>
              </a:rPr>
              <a:t>th</a:t>
            </a:r>
            <a:r>
              <a:rPr lang="en-AU" sz="1600" dirty="0"/>
              <a:t> out of 45 countries</a:t>
            </a:r>
          </a:p>
          <a:p>
            <a:pPr>
              <a:spcBef>
                <a:spcPts val="2784"/>
              </a:spcBef>
              <a:defRPr/>
            </a:pPr>
            <a:r>
              <a:rPr lang="en-AU" sz="1600" dirty="0">
                <a:solidFill>
                  <a:srgbClr val="0070C0"/>
                </a:solidFill>
              </a:rPr>
              <a:t>PISA </a:t>
            </a:r>
            <a:r>
              <a:rPr lang="en-AU" sz="1200" dirty="0"/>
              <a:t>(</a:t>
            </a:r>
            <a:r>
              <a:rPr lang="en-AU" sz="1200" i="1" dirty="0"/>
              <a:t>Programme for International Student Assessment</a:t>
            </a:r>
            <a:r>
              <a:rPr lang="en-AU" sz="1200" dirty="0"/>
              <a:t>)</a:t>
            </a:r>
          </a:p>
          <a:p>
            <a:pPr lvl="1">
              <a:defRPr/>
            </a:pPr>
            <a:r>
              <a:rPr lang="en-AU" sz="1600" dirty="0"/>
              <a:t>[15 year olds] </a:t>
            </a:r>
          </a:p>
          <a:p>
            <a:pPr lvl="2">
              <a:defRPr/>
            </a:pPr>
            <a:r>
              <a:rPr lang="en-AU" sz="1600" dirty="0"/>
              <a:t>Reading Literacy: =</a:t>
            </a:r>
            <a:r>
              <a:rPr lang="en-AU" sz="1600" dirty="0">
                <a:solidFill>
                  <a:srgbClr val="DDCD2C"/>
                </a:solidFill>
              </a:rPr>
              <a:t>13</a:t>
            </a:r>
            <a:r>
              <a:rPr lang="en-AU" sz="1600" baseline="30000" dirty="0">
                <a:solidFill>
                  <a:srgbClr val="DDCD2C"/>
                </a:solidFill>
              </a:rPr>
              <a:t>th</a:t>
            </a:r>
            <a:r>
              <a:rPr lang="en-AU" sz="1600" dirty="0"/>
              <a:t> out of 52 countries.</a:t>
            </a:r>
          </a:p>
          <a:p>
            <a:pPr lvl="2">
              <a:defRPr/>
            </a:pPr>
            <a:r>
              <a:rPr lang="en-AU" sz="1600" dirty="0"/>
              <a:t>Mathematical Literacy: </a:t>
            </a:r>
            <a:r>
              <a:rPr lang="en-AU" sz="1600" dirty="0">
                <a:solidFill>
                  <a:srgbClr val="DDCD2C"/>
                </a:solidFill>
              </a:rPr>
              <a:t>19</a:t>
            </a:r>
            <a:r>
              <a:rPr lang="en-AU" sz="1600" baseline="30000" dirty="0">
                <a:solidFill>
                  <a:srgbClr val="DDCD2C"/>
                </a:solidFill>
              </a:rPr>
              <a:t>th</a:t>
            </a:r>
            <a:r>
              <a:rPr lang="en-AU" sz="1600" dirty="0"/>
              <a:t> out of 53</a:t>
            </a:r>
          </a:p>
          <a:p>
            <a:pPr lvl="2">
              <a:defRPr/>
            </a:pPr>
            <a:r>
              <a:rPr lang="en-AU" sz="1600" dirty="0"/>
              <a:t>Scientific Literacy: =</a:t>
            </a:r>
            <a:r>
              <a:rPr lang="en-AU" sz="1600" dirty="0">
                <a:solidFill>
                  <a:srgbClr val="DDCD2C"/>
                </a:solidFill>
              </a:rPr>
              <a:t>16</a:t>
            </a:r>
            <a:r>
              <a:rPr lang="en-AU" sz="1600" baseline="30000" dirty="0">
                <a:solidFill>
                  <a:srgbClr val="DDCD2C"/>
                </a:solidFill>
              </a:rPr>
              <a:t>th</a:t>
            </a:r>
            <a:r>
              <a:rPr lang="en-AU" sz="1600" dirty="0"/>
              <a:t> out of 55</a:t>
            </a:r>
          </a:p>
          <a:p>
            <a:pPr lvl="2">
              <a:defRPr/>
            </a:pPr>
            <a:r>
              <a:rPr lang="en-AU" sz="1600" dirty="0"/>
              <a:t>Computer-based Mathematical Literacy </a:t>
            </a:r>
            <a:r>
              <a:rPr lang="en-AU" sz="1600" dirty="0" smtClean="0"/>
              <a:t>and </a:t>
            </a:r>
            <a:r>
              <a:rPr lang="en-AU" sz="1600" dirty="0"/>
              <a:t>Digital Reading literacy: </a:t>
            </a:r>
            <a:r>
              <a:rPr lang="en-AU" sz="1600" dirty="0">
                <a:solidFill>
                  <a:srgbClr val="DDCD2C"/>
                </a:solidFill>
              </a:rPr>
              <a:t>13</a:t>
            </a:r>
            <a:r>
              <a:rPr lang="en-AU" sz="1600" baseline="30000" dirty="0">
                <a:solidFill>
                  <a:srgbClr val="DDCD2C"/>
                </a:solidFill>
              </a:rPr>
              <a:t>th</a:t>
            </a:r>
            <a:r>
              <a:rPr lang="en-AU" sz="1600" dirty="0"/>
              <a:t> out of 32</a:t>
            </a:r>
          </a:p>
          <a:p>
            <a:endParaRPr lang="en-US" sz="1600" dirty="0"/>
          </a:p>
        </p:txBody>
      </p:sp>
    </p:spTree>
    <p:extLst>
      <p:ext uri="{BB962C8B-B14F-4D97-AF65-F5344CB8AC3E}">
        <p14:creationId xmlns:p14="http://schemas.microsoft.com/office/powerpoint/2010/main" val="394044133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inham-headshot.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Title 2"/>
          <p:cNvSpPr>
            <a:spLocks noGrp="1"/>
          </p:cNvSpPr>
          <p:nvPr>
            <p:ph type="ctrTitle"/>
          </p:nvPr>
        </p:nvSpPr>
        <p:spPr/>
        <p:txBody>
          <a:bodyPr/>
          <a:lstStyle/>
          <a:p>
            <a:r>
              <a:rPr lang="en-US" dirty="0" smtClean="0"/>
              <a:t>Opening Address</a:t>
            </a:r>
            <a:endParaRPr lang="en-US" dirty="0"/>
          </a:p>
        </p:txBody>
      </p:sp>
      <p:sp>
        <p:nvSpPr>
          <p:cNvPr id="4" name="Subtitle 3"/>
          <p:cNvSpPr>
            <a:spLocks noGrp="1"/>
          </p:cNvSpPr>
          <p:nvPr>
            <p:ph type="subTitle" idx="1"/>
          </p:nvPr>
        </p:nvSpPr>
        <p:spPr/>
        <p:txBody>
          <a:bodyPr>
            <a:normAutofit/>
          </a:bodyPr>
          <a:lstStyle/>
          <a:p>
            <a:r>
              <a:rPr lang="en-US" sz="1600" dirty="0"/>
              <a:t>Prof Stephen </a:t>
            </a:r>
            <a:r>
              <a:rPr lang="en-US" sz="1600" dirty="0" err="1" smtClean="0"/>
              <a:t>Dinham</a:t>
            </a:r>
            <a:r>
              <a:rPr lang="en-US" sz="1600" dirty="0" smtClean="0"/>
              <a:t>, The University of Melbourne</a:t>
            </a:r>
            <a:endParaRPr lang="en-US" sz="1600" dirty="0"/>
          </a:p>
        </p:txBody>
      </p:sp>
      <p:sp>
        <p:nvSpPr>
          <p:cNvPr id="2" name="TextBox 1"/>
          <p:cNvSpPr txBox="1"/>
          <p:nvPr/>
        </p:nvSpPr>
        <p:spPr>
          <a:xfrm>
            <a:off x="1135852" y="3265802"/>
            <a:ext cx="6143821" cy="584776"/>
          </a:xfrm>
          <a:prstGeom prst="rect">
            <a:avLst/>
          </a:prstGeom>
          <a:noFill/>
        </p:spPr>
        <p:txBody>
          <a:bodyPr wrap="square" rtlCol="0">
            <a:spAutoFit/>
          </a:bodyPr>
          <a:lstStyle/>
          <a:p>
            <a:pPr algn="r"/>
            <a:r>
              <a:rPr lang="en-US" sz="3200" cap="all" dirty="0" smtClean="0">
                <a:solidFill>
                  <a:srgbClr val="2B9F7A"/>
                </a:solidFill>
              </a:rPr>
              <a:t>Conference Nov 2015</a:t>
            </a:r>
            <a:endParaRPr lang="en-US" sz="3200" cap="all" dirty="0">
              <a:solidFill>
                <a:srgbClr val="2B9F7A"/>
              </a:solidFill>
            </a:endParaRPr>
          </a:p>
        </p:txBody>
      </p:sp>
    </p:spTree>
    <p:extLst>
      <p:ext uri="{BB962C8B-B14F-4D97-AF65-F5344CB8AC3E}">
        <p14:creationId xmlns:p14="http://schemas.microsoft.com/office/powerpoint/2010/main" val="174845144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08500"/>
            <a:ext cx="8229600" cy="1143000"/>
          </a:xfrm>
          <a:noFill/>
        </p:spPr>
        <p:txBody>
          <a:bodyPr>
            <a:normAutofit/>
          </a:bodyPr>
          <a:lstStyle/>
          <a:p>
            <a:r>
              <a:rPr lang="en-AU" sz="1800" cap="none" dirty="0">
                <a:solidFill>
                  <a:schemeClr val="bg1"/>
                </a:solidFill>
              </a:rPr>
              <a:t>Reconceptualising Mathematics and Science Teacher Education Programs through collaborative partnerships between scientists and educators </a:t>
            </a:r>
            <a:endParaRPr lang="en-US" sz="1800" cap="none" dirty="0">
              <a:solidFill>
                <a:schemeClr val="bg1"/>
              </a:solidFill>
            </a:endParaRPr>
          </a:p>
        </p:txBody>
      </p:sp>
      <p:sp>
        <p:nvSpPr>
          <p:cNvPr id="4" name="TextBox 3"/>
          <p:cNvSpPr txBox="1"/>
          <p:nvPr/>
        </p:nvSpPr>
        <p:spPr>
          <a:xfrm>
            <a:off x="457200" y="2536002"/>
            <a:ext cx="8229600" cy="369332"/>
          </a:xfrm>
          <a:prstGeom prst="rect">
            <a:avLst/>
          </a:prstGeom>
          <a:noFill/>
        </p:spPr>
        <p:txBody>
          <a:bodyPr wrap="square" rtlCol="0">
            <a:spAutoFit/>
          </a:bodyPr>
          <a:lstStyle/>
          <a:p>
            <a:pPr algn="ctr"/>
            <a:r>
              <a:rPr lang="en-US" dirty="0" smtClean="0">
                <a:solidFill>
                  <a:srgbClr val="DDCD2C"/>
                </a:solidFill>
              </a:rPr>
              <a:t>3 years – 2014-2017</a:t>
            </a:r>
            <a:endParaRPr lang="en-US" dirty="0">
              <a:solidFill>
                <a:srgbClr val="DDCD2C"/>
              </a:solidFill>
            </a:endParaRPr>
          </a:p>
        </p:txBody>
      </p:sp>
      <p:pic>
        <p:nvPicPr>
          <p:cNvPr id="5" name="Picture 4" descr="Deakin_Worldly_Logo_Keyline[rg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487" y="2956371"/>
            <a:ext cx="994089" cy="994089"/>
          </a:xfrm>
          <a:prstGeom prst="rect">
            <a:avLst/>
          </a:prstGeom>
        </p:spPr>
      </p:pic>
      <p:pic>
        <p:nvPicPr>
          <p:cNvPr id="6" name="Picture 5" descr="attachment.ashx.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759" y="3206983"/>
            <a:ext cx="1677228" cy="487852"/>
          </a:xfrm>
          <a:prstGeom prst="rect">
            <a:avLst/>
          </a:prstGeom>
        </p:spPr>
      </p:pic>
      <p:pic>
        <p:nvPicPr>
          <p:cNvPr id="7" name="Picture 6" descr="Monash_1-CMYK.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1365" y="3206983"/>
            <a:ext cx="2487499" cy="492866"/>
          </a:xfrm>
          <a:prstGeom prst="rect">
            <a:avLst/>
          </a:prstGeom>
        </p:spPr>
      </p:pic>
      <p:pic>
        <p:nvPicPr>
          <p:cNvPr id="8" name="Picture 7" descr="UOM-Rev3D_H_Sm_RGB.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 y="3162159"/>
            <a:ext cx="1750507" cy="582514"/>
          </a:xfrm>
          <a:prstGeom prst="rect">
            <a:avLst/>
          </a:prstGeom>
        </p:spPr>
      </p:pic>
      <p:pic>
        <p:nvPicPr>
          <p:cNvPr id="10" name="Picture 9" descr="OLT_cobrand_inline_v1_cmyk.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5135" y="5191175"/>
            <a:ext cx="2693326" cy="896274"/>
          </a:xfrm>
          <a:prstGeom prst="rect">
            <a:avLst/>
          </a:prstGeom>
        </p:spPr>
      </p:pic>
      <p:sp>
        <p:nvSpPr>
          <p:cNvPr id="12" name="TextBox 11"/>
          <p:cNvSpPr txBox="1"/>
          <p:nvPr/>
        </p:nvSpPr>
        <p:spPr>
          <a:xfrm>
            <a:off x="3888714" y="5203505"/>
            <a:ext cx="4132941" cy="830997"/>
          </a:xfrm>
          <a:prstGeom prst="rect">
            <a:avLst/>
          </a:prstGeom>
          <a:noFill/>
        </p:spPr>
        <p:txBody>
          <a:bodyPr wrap="square" rtlCol="0">
            <a:spAutoFit/>
          </a:bodyPr>
          <a:lstStyle/>
          <a:p>
            <a:r>
              <a:rPr lang="en-AU" i="1" dirty="0"/>
              <a:t>Enhancing the Training of Mathematics and Science Teachers</a:t>
            </a:r>
            <a:r>
              <a:rPr lang="en-AU" dirty="0"/>
              <a:t> (ETMST</a:t>
            </a:r>
            <a:r>
              <a:rPr lang="en-AU" dirty="0" smtClean="0"/>
              <a:t>)</a:t>
            </a:r>
          </a:p>
          <a:p>
            <a:r>
              <a:rPr lang="en-AU" sz="1000" dirty="0">
                <a:solidFill>
                  <a:srgbClr val="DDCD2C">
                    <a:alpha val="80000"/>
                  </a:srgbClr>
                </a:solidFill>
              </a:rPr>
              <a:t>http://</a:t>
            </a:r>
            <a:r>
              <a:rPr lang="en-AU" sz="1000" dirty="0" err="1">
                <a:solidFill>
                  <a:srgbClr val="DDCD2C">
                    <a:alpha val="80000"/>
                  </a:srgbClr>
                </a:solidFill>
              </a:rPr>
              <a:t>www.olt.gov.au</a:t>
            </a:r>
            <a:r>
              <a:rPr lang="en-AU" sz="1000" dirty="0">
                <a:solidFill>
                  <a:srgbClr val="DDCD2C">
                    <a:alpha val="80000"/>
                  </a:srgbClr>
                </a:solidFill>
              </a:rPr>
              <a:t>/maths-and-science-teachers</a:t>
            </a:r>
            <a:endParaRPr lang="en-US" sz="1000" dirty="0">
              <a:solidFill>
                <a:srgbClr val="DDCD2C">
                  <a:alpha val="80000"/>
                </a:srgbClr>
              </a:solidFill>
            </a:endParaRPr>
          </a:p>
        </p:txBody>
      </p:sp>
      <p:sp>
        <p:nvSpPr>
          <p:cNvPr id="13" name="TextBox 12"/>
          <p:cNvSpPr txBox="1"/>
          <p:nvPr/>
        </p:nvSpPr>
        <p:spPr>
          <a:xfrm>
            <a:off x="457201" y="4449656"/>
            <a:ext cx="8229600" cy="369332"/>
          </a:xfrm>
          <a:prstGeom prst="rect">
            <a:avLst/>
          </a:prstGeom>
          <a:noFill/>
        </p:spPr>
        <p:txBody>
          <a:bodyPr wrap="square" rtlCol="0">
            <a:spAutoFit/>
          </a:bodyPr>
          <a:lstStyle/>
          <a:p>
            <a:pPr algn="ctr"/>
            <a:r>
              <a:rPr lang="en-US" dirty="0" smtClean="0">
                <a:solidFill>
                  <a:srgbClr val="DDCD2C"/>
                </a:solidFill>
              </a:rPr>
              <a:t>One of 5 projects within OLT program:</a:t>
            </a:r>
            <a:endParaRPr lang="en-US" dirty="0">
              <a:solidFill>
                <a:srgbClr val="DDCD2C"/>
              </a:solidFill>
            </a:endParaRPr>
          </a:p>
        </p:txBody>
      </p:sp>
    </p:spTree>
    <p:extLst>
      <p:ext uri="{BB962C8B-B14F-4D97-AF65-F5344CB8AC3E}">
        <p14:creationId xmlns:p14="http://schemas.microsoft.com/office/powerpoint/2010/main" val="15661305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CYCLE THAT NEEDS TO BE BROKEN</a:t>
            </a:r>
            <a:endParaRPr lang="en-US" dirty="0"/>
          </a:p>
        </p:txBody>
      </p:sp>
    </p:spTree>
    <p:extLst>
      <p:ext uri="{BB962C8B-B14F-4D97-AF65-F5344CB8AC3E}">
        <p14:creationId xmlns:p14="http://schemas.microsoft.com/office/powerpoint/2010/main" val="380749134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CYCLE THAT NEEDS TO BE BROKEN</a:t>
            </a:r>
            <a:endParaRPr lang="en-US" dirty="0"/>
          </a:p>
        </p:txBody>
      </p:sp>
      <p:sp>
        <p:nvSpPr>
          <p:cNvPr id="4" name="Oval 3"/>
          <p:cNvSpPr/>
          <p:nvPr/>
        </p:nvSpPr>
        <p:spPr>
          <a:xfrm>
            <a:off x="6665183" y="1767008"/>
            <a:ext cx="536374" cy="53637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62288" y="1632912"/>
            <a:ext cx="3770692" cy="1938992"/>
          </a:xfrm>
          <a:prstGeom prst="rect">
            <a:avLst/>
          </a:prstGeom>
        </p:spPr>
        <p:txBody>
          <a:bodyPr wrap="square">
            <a:spAutoFit/>
          </a:bodyPr>
          <a:lstStyle/>
          <a:p>
            <a:r>
              <a:rPr lang="en-AU" sz="2400" dirty="0"/>
              <a:t>Some primary teachers report lack of </a:t>
            </a:r>
            <a:r>
              <a:rPr lang="en-AU" sz="2400" dirty="0" smtClean="0"/>
              <a:t>competence and confidence </a:t>
            </a:r>
            <a:r>
              <a:rPr lang="en-AU" sz="2400" dirty="0"/>
              <a:t>in teaching </a:t>
            </a:r>
            <a:r>
              <a:rPr lang="en-AU" sz="2400" dirty="0" smtClean="0"/>
              <a:t>maths and science</a:t>
            </a:r>
            <a:endParaRPr lang="en-AU" sz="2400" dirty="0"/>
          </a:p>
        </p:txBody>
      </p:sp>
      <p:sp>
        <p:nvSpPr>
          <p:cNvPr id="14" name="TextBox 13"/>
          <p:cNvSpPr txBox="1"/>
          <p:nvPr/>
        </p:nvSpPr>
        <p:spPr>
          <a:xfrm>
            <a:off x="7169406" y="1719680"/>
            <a:ext cx="1263260" cy="553998"/>
          </a:xfrm>
          <a:prstGeom prst="rect">
            <a:avLst/>
          </a:prstGeom>
          <a:noFill/>
        </p:spPr>
        <p:txBody>
          <a:bodyPr wrap="square" rtlCol="0">
            <a:spAutoFit/>
          </a:bodyPr>
          <a:lstStyle/>
          <a:p>
            <a:r>
              <a:rPr lang="en-AU" sz="1000" dirty="0" smtClean="0"/>
              <a:t>Teachers lack competence and confidence</a:t>
            </a:r>
            <a:endParaRPr lang="en-US" sz="1000" dirty="0"/>
          </a:p>
        </p:txBody>
      </p:sp>
    </p:spTree>
    <p:extLst>
      <p:ext uri="{BB962C8B-B14F-4D97-AF65-F5344CB8AC3E}">
        <p14:creationId xmlns:p14="http://schemas.microsoft.com/office/powerpoint/2010/main" val="4081401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CYCLE THAT NEEDS TO BE BROKEN</a:t>
            </a:r>
            <a:endParaRPr lang="en-US" dirty="0"/>
          </a:p>
        </p:txBody>
      </p:sp>
      <p:sp>
        <p:nvSpPr>
          <p:cNvPr id="4" name="Oval 3"/>
          <p:cNvSpPr/>
          <p:nvPr/>
        </p:nvSpPr>
        <p:spPr>
          <a:xfrm>
            <a:off x="6665183" y="1767008"/>
            <a:ext cx="536374" cy="53637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7406641" y="2638679"/>
            <a:ext cx="528525" cy="5285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62288" y="3469558"/>
            <a:ext cx="3240240" cy="1569660"/>
          </a:xfrm>
          <a:prstGeom prst="rect">
            <a:avLst/>
          </a:prstGeom>
        </p:spPr>
        <p:txBody>
          <a:bodyPr wrap="square">
            <a:spAutoFit/>
          </a:bodyPr>
          <a:lstStyle/>
          <a:p>
            <a:r>
              <a:rPr lang="en-AU" sz="2400" dirty="0"/>
              <a:t>Primary students develop negative attitudes towards </a:t>
            </a:r>
            <a:r>
              <a:rPr lang="en-AU" sz="2400" dirty="0" smtClean="0"/>
              <a:t>maths and science</a:t>
            </a:r>
            <a:endParaRPr lang="en-AU" sz="2400" dirty="0"/>
          </a:p>
        </p:txBody>
      </p:sp>
      <p:sp>
        <p:nvSpPr>
          <p:cNvPr id="14" name="TextBox 13"/>
          <p:cNvSpPr txBox="1"/>
          <p:nvPr/>
        </p:nvSpPr>
        <p:spPr>
          <a:xfrm>
            <a:off x="7169406" y="1719680"/>
            <a:ext cx="1263260" cy="553998"/>
          </a:xfrm>
          <a:prstGeom prst="rect">
            <a:avLst/>
          </a:prstGeom>
          <a:noFill/>
        </p:spPr>
        <p:txBody>
          <a:bodyPr wrap="square" rtlCol="0">
            <a:spAutoFit/>
          </a:bodyPr>
          <a:lstStyle/>
          <a:p>
            <a:r>
              <a:rPr lang="en-AU" sz="1000" dirty="0" smtClean="0"/>
              <a:t>Teachers lack competence and confidence</a:t>
            </a:r>
            <a:endParaRPr lang="en-US" sz="1000" dirty="0"/>
          </a:p>
        </p:txBody>
      </p:sp>
      <p:sp>
        <p:nvSpPr>
          <p:cNvPr id="15" name="TextBox 14"/>
          <p:cNvSpPr txBox="1"/>
          <p:nvPr/>
        </p:nvSpPr>
        <p:spPr>
          <a:xfrm>
            <a:off x="7903616" y="2705731"/>
            <a:ext cx="1240384" cy="400110"/>
          </a:xfrm>
          <a:prstGeom prst="rect">
            <a:avLst/>
          </a:prstGeom>
          <a:noFill/>
        </p:spPr>
        <p:txBody>
          <a:bodyPr wrap="square" rtlCol="0">
            <a:spAutoFit/>
          </a:bodyPr>
          <a:lstStyle/>
          <a:p>
            <a:r>
              <a:rPr lang="en-AU" sz="1000" dirty="0" smtClean="0"/>
              <a:t>Students </a:t>
            </a:r>
            <a:r>
              <a:rPr lang="en-AU" sz="1000" dirty="0"/>
              <a:t>develop negative </a:t>
            </a:r>
            <a:r>
              <a:rPr lang="en-AU" sz="1000" dirty="0" smtClean="0"/>
              <a:t>attitudes</a:t>
            </a:r>
            <a:endParaRPr lang="en-US" sz="1000" dirty="0"/>
          </a:p>
        </p:txBody>
      </p:sp>
    </p:spTree>
    <p:extLst>
      <p:ext uri="{BB962C8B-B14F-4D97-AF65-F5344CB8AC3E}">
        <p14:creationId xmlns:p14="http://schemas.microsoft.com/office/powerpoint/2010/main" val="2108953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62288" y="1639462"/>
            <a:ext cx="3668131" cy="1569660"/>
          </a:xfrm>
          <a:prstGeom prst="rect">
            <a:avLst/>
          </a:prstGeom>
        </p:spPr>
        <p:txBody>
          <a:bodyPr wrap="square">
            <a:spAutoFit/>
          </a:bodyPr>
          <a:lstStyle/>
          <a:p>
            <a:r>
              <a:rPr lang="en-AU" sz="2400" dirty="0"/>
              <a:t>Primary </a:t>
            </a:r>
            <a:r>
              <a:rPr lang="en-AU" sz="2400" dirty="0" smtClean="0"/>
              <a:t>maths and science </a:t>
            </a:r>
            <a:r>
              <a:rPr lang="en-AU" sz="2400" dirty="0"/>
              <a:t>test results relatively poorer than secondary</a:t>
            </a:r>
          </a:p>
        </p:txBody>
      </p:sp>
      <p:sp>
        <p:nvSpPr>
          <p:cNvPr id="2" name="Title 1"/>
          <p:cNvSpPr>
            <a:spLocks noGrp="1"/>
          </p:cNvSpPr>
          <p:nvPr>
            <p:ph type="title"/>
          </p:nvPr>
        </p:nvSpPr>
        <p:spPr/>
        <p:txBody>
          <a:bodyPr/>
          <a:lstStyle/>
          <a:p>
            <a:r>
              <a:rPr lang="en-AU" dirty="0"/>
              <a:t>A CYCLE THAT NEEDS TO BE BROKEN</a:t>
            </a:r>
            <a:endParaRPr lang="en-US" dirty="0"/>
          </a:p>
        </p:txBody>
      </p:sp>
      <p:sp>
        <p:nvSpPr>
          <p:cNvPr id="4" name="Oval 3"/>
          <p:cNvSpPr/>
          <p:nvPr/>
        </p:nvSpPr>
        <p:spPr>
          <a:xfrm>
            <a:off x="6665183" y="1767008"/>
            <a:ext cx="536374" cy="53637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7406641" y="2638679"/>
            <a:ext cx="528525" cy="5285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485522" y="3762780"/>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169406" y="1719680"/>
            <a:ext cx="1263260" cy="553998"/>
          </a:xfrm>
          <a:prstGeom prst="rect">
            <a:avLst/>
          </a:prstGeom>
          <a:noFill/>
        </p:spPr>
        <p:txBody>
          <a:bodyPr wrap="square" rtlCol="0">
            <a:spAutoFit/>
          </a:bodyPr>
          <a:lstStyle/>
          <a:p>
            <a:r>
              <a:rPr lang="en-AU" sz="1000" dirty="0" smtClean="0"/>
              <a:t>Teachers lack competence and confidence</a:t>
            </a:r>
            <a:endParaRPr lang="en-US" sz="1000" dirty="0"/>
          </a:p>
        </p:txBody>
      </p:sp>
      <p:sp>
        <p:nvSpPr>
          <p:cNvPr id="15" name="TextBox 14"/>
          <p:cNvSpPr txBox="1"/>
          <p:nvPr/>
        </p:nvSpPr>
        <p:spPr>
          <a:xfrm>
            <a:off x="7903616" y="2705731"/>
            <a:ext cx="1240384" cy="400110"/>
          </a:xfrm>
          <a:prstGeom prst="rect">
            <a:avLst/>
          </a:prstGeom>
          <a:noFill/>
        </p:spPr>
        <p:txBody>
          <a:bodyPr wrap="square" rtlCol="0">
            <a:spAutoFit/>
          </a:bodyPr>
          <a:lstStyle/>
          <a:p>
            <a:r>
              <a:rPr lang="en-AU" sz="1000" dirty="0" smtClean="0"/>
              <a:t>Students </a:t>
            </a:r>
            <a:r>
              <a:rPr lang="en-AU" sz="1000" dirty="0"/>
              <a:t>develop negative </a:t>
            </a:r>
            <a:r>
              <a:rPr lang="en-AU" sz="1000" dirty="0" smtClean="0"/>
              <a:t>attitudes</a:t>
            </a:r>
            <a:endParaRPr lang="en-US" sz="1000" dirty="0"/>
          </a:p>
        </p:txBody>
      </p:sp>
      <p:sp>
        <p:nvSpPr>
          <p:cNvPr id="16" name="TextBox 15"/>
          <p:cNvSpPr txBox="1"/>
          <p:nvPr/>
        </p:nvSpPr>
        <p:spPr>
          <a:xfrm>
            <a:off x="7967263" y="3679117"/>
            <a:ext cx="1240384" cy="861774"/>
          </a:xfrm>
          <a:prstGeom prst="rect">
            <a:avLst/>
          </a:prstGeom>
          <a:noFill/>
        </p:spPr>
        <p:txBody>
          <a:bodyPr wrap="square" rtlCol="0">
            <a:spAutoFit/>
          </a:bodyPr>
          <a:lstStyle/>
          <a:p>
            <a:r>
              <a:rPr lang="en-AU" sz="1000" dirty="0"/>
              <a:t>Primary </a:t>
            </a:r>
            <a:r>
              <a:rPr lang="en-AU" sz="1000" dirty="0" smtClean="0"/>
              <a:t>maths and science </a:t>
            </a:r>
            <a:r>
              <a:rPr lang="en-AU" sz="1000" dirty="0"/>
              <a:t>test results relatively poorer than secondary</a:t>
            </a:r>
          </a:p>
        </p:txBody>
      </p:sp>
    </p:spTree>
    <p:extLst>
      <p:ext uri="{BB962C8B-B14F-4D97-AF65-F5344CB8AC3E}">
        <p14:creationId xmlns:p14="http://schemas.microsoft.com/office/powerpoint/2010/main" val="3882854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CYCLE THAT NEEDS TO BE BROKEN</a:t>
            </a:r>
            <a:endParaRPr lang="en-US" dirty="0"/>
          </a:p>
        </p:txBody>
      </p:sp>
      <p:sp>
        <p:nvSpPr>
          <p:cNvPr id="4" name="Oval 3"/>
          <p:cNvSpPr/>
          <p:nvPr/>
        </p:nvSpPr>
        <p:spPr>
          <a:xfrm>
            <a:off x="6665183" y="1767008"/>
            <a:ext cx="536374" cy="53637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7406641" y="2638679"/>
            <a:ext cx="528525" cy="5285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485522" y="3762780"/>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846527" y="4760666"/>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169406" y="1719680"/>
            <a:ext cx="1263260" cy="553998"/>
          </a:xfrm>
          <a:prstGeom prst="rect">
            <a:avLst/>
          </a:prstGeom>
          <a:noFill/>
        </p:spPr>
        <p:txBody>
          <a:bodyPr wrap="square" rtlCol="0">
            <a:spAutoFit/>
          </a:bodyPr>
          <a:lstStyle/>
          <a:p>
            <a:r>
              <a:rPr lang="en-AU" sz="1000" dirty="0" smtClean="0"/>
              <a:t>Teachers lack competence and confidence</a:t>
            </a:r>
            <a:endParaRPr lang="en-US" sz="1000" dirty="0"/>
          </a:p>
        </p:txBody>
      </p:sp>
      <p:sp>
        <p:nvSpPr>
          <p:cNvPr id="15" name="TextBox 14"/>
          <p:cNvSpPr txBox="1"/>
          <p:nvPr/>
        </p:nvSpPr>
        <p:spPr>
          <a:xfrm>
            <a:off x="7903616" y="2705731"/>
            <a:ext cx="1240384" cy="400110"/>
          </a:xfrm>
          <a:prstGeom prst="rect">
            <a:avLst/>
          </a:prstGeom>
          <a:noFill/>
        </p:spPr>
        <p:txBody>
          <a:bodyPr wrap="square" rtlCol="0">
            <a:spAutoFit/>
          </a:bodyPr>
          <a:lstStyle/>
          <a:p>
            <a:r>
              <a:rPr lang="en-AU" sz="1000" dirty="0" smtClean="0"/>
              <a:t>Students </a:t>
            </a:r>
            <a:r>
              <a:rPr lang="en-AU" sz="1000" dirty="0"/>
              <a:t>develop negative </a:t>
            </a:r>
            <a:r>
              <a:rPr lang="en-AU" sz="1000" dirty="0" smtClean="0"/>
              <a:t>attitudes</a:t>
            </a:r>
            <a:endParaRPr lang="en-US" sz="1000" dirty="0"/>
          </a:p>
        </p:txBody>
      </p:sp>
      <p:sp>
        <p:nvSpPr>
          <p:cNvPr id="16" name="TextBox 15"/>
          <p:cNvSpPr txBox="1"/>
          <p:nvPr/>
        </p:nvSpPr>
        <p:spPr>
          <a:xfrm>
            <a:off x="7967263" y="3679117"/>
            <a:ext cx="1240384" cy="861774"/>
          </a:xfrm>
          <a:prstGeom prst="rect">
            <a:avLst/>
          </a:prstGeom>
          <a:noFill/>
        </p:spPr>
        <p:txBody>
          <a:bodyPr wrap="square" rtlCol="0">
            <a:spAutoFit/>
          </a:bodyPr>
          <a:lstStyle/>
          <a:p>
            <a:r>
              <a:rPr lang="en-AU" sz="1000" dirty="0"/>
              <a:t>Primary </a:t>
            </a:r>
            <a:r>
              <a:rPr lang="en-AU" sz="1000" dirty="0" smtClean="0"/>
              <a:t>maths and science </a:t>
            </a:r>
            <a:r>
              <a:rPr lang="en-AU" sz="1000" dirty="0"/>
              <a:t>test results relatively poorer than secondary</a:t>
            </a:r>
          </a:p>
        </p:txBody>
      </p:sp>
      <p:sp>
        <p:nvSpPr>
          <p:cNvPr id="17" name="TextBox 16"/>
          <p:cNvSpPr txBox="1"/>
          <p:nvPr/>
        </p:nvSpPr>
        <p:spPr>
          <a:xfrm>
            <a:off x="7359275" y="4873572"/>
            <a:ext cx="1443575" cy="553998"/>
          </a:xfrm>
          <a:prstGeom prst="rect">
            <a:avLst/>
          </a:prstGeom>
          <a:noFill/>
        </p:spPr>
        <p:txBody>
          <a:bodyPr wrap="square" rtlCol="0">
            <a:spAutoFit/>
          </a:bodyPr>
          <a:lstStyle/>
          <a:p>
            <a:r>
              <a:rPr lang="en-AU" sz="1000" dirty="0"/>
              <a:t>Shortage of </a:t>
            </a:r>
            <a:r>
              <a:rPr lang="en-AU" sz="1000" dirty="0" smtClean="0"/>
              <a:t>maths and science teachers years 7</a:t>
            </a:r>
            <a:r>
              <a:rPr lang="en-AU" sz="1000" dirty="0"/>
              <a:t>-10</a:t>
            </a:r>
          </a:p>
        </p:txBody>
      </p:sp>
      <p:sp>
        <p:nvSpPr>
          <p:cNvPr id="21" name="Rectangle 20"/>
          <p:cNvSpPr/>
          <p:nvPr/>
        </p:nvSpPr>
        <p:spPr>
          <a:xfrm>
            <a:off x="662288" y="3481044"/>
            <a:ext cx="3584293" cy="830997"/>
          </a:xfrm>
          <a:prstGeom prst="rect">
            <a:avLst/>
          </a:prstGeom>
        </p:spPr>
        <p:txBody>
          <a:bodyPr wrap="square">
            <a:spAutoFit/>
          </a:bodyPr>
          <a:lstStyle/>
          <a:p>
            <a:r>
              <a:rPr lang="en-AU" sz="2400" dirty="0"/>
              <a:t>Shortage of </a:t>
            </a:r>
            <a:r>
              <a:rPr lang="en-AU" sz="2400" dirty="0" smtClean="0"/>
              <a:t>maths and science </a:t>
            </a:r>
            <a:r>
              <a:rPr lang="en-AU" sz="2400" dirty="0"/>
              <a:t>teachers 7-10</a:t>
            </a:r>
          </a:p>
        </p:txBody>
      </p:sp>
    </p:spTree>
    <p:extLst>
      <p:ext uri="{BB962C8B-B14F-4D97-AF65-F5344CB8AC3E}">
        <p14:creationId xmlns:p14="http://schemas.microsoft.com/office/powerpoint/2010/main" val="1545827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62288" y="1632912"/>
            <a:ext cx="3584293" cy="2308324"/>
          </a:xfrm>
          <a:prstGeom prst="rect">
            <a:avLst/>
          </a:prstGeom>
        </p:spPr>
        <p:txBody>
          <a:bodyPr wrap="square">
            <a:spAutoFit/>
          </a:bodyPr>
          <a:lstStyle/>
          <a:p>
            <a:r>
              <a:rPr lang="en-AU" sz="2400" dirty="0"/>
              <a:t>Declining </a:t>
            </a:r>
            <a:r>
              <a:rPr lang="en-AU" sz="2400" dirty="0" smtClean="0"/>
              <a:t>maths and science </a:t>
            </a:r>
            <a:r>
              <a:rPr lang="en-AU" sz="2400" dirty="0"/>
              <a:t>performance 7-10, especially low SES, Indigenous, remote, government schools</a:t>
            </a:r>
          </a:p>
        </p:txBody>
      </p:sp>
      <p:sp>
        <p:nvSpPr>
          <p:cNvPr id="2" name="Title 1"/>
          <p:cNvSpPr>
            <a:spLocks noGrp="1"/>
          </p:cNvSpPr>
          <p:nvPr>
            <p:ph type="title"/>
          </p:nvPr>
        </p:nvSpPr>
        <p:spPr/>
        <p:txBody>
          <a:bodyPr/>
          <a:lstStyle/>
          <a:p>
            <a:r>
              <a:rPr lang="en-AU" dirty="0"/>
              <a:t>A CYCLE THAT NEEDS TO BE BROKEN</a:t>
            </a:r>
            <a:endParaRPr lang="en-US" dirty="0"/>
          </a:p>
        </p:txBody>
      </p:sp>
      <p:sp>
        <p:nvSpPr>
          <p:cNvPr id="4" name="Oval 3"/>
          <p:cNvSpPr/>
          <p:nvPr/>
        </p:nvSpPr>
        <p:spPr>
          <a:xfrm>
            <a:off x="6665183" y="1767008"/>
            <a:ext cx="536374" cy="53637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7406641" y="2638679"/>
            <a:ext cx="528525" cy="5285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485522" y="3762780"/>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846527" y="4760666"/>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829071" y="5186339"/>
            <a:ext cx="512748" cy="5127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169406" y="1719680"/>
            <a:ext cx="1263260" cy="553998"/>
          </a:xfrm>
          <a:prstGeom prst="rect">
            <a:avLst/>
          </a:prstGeom>
          <a:noFill/>
        </p:spPr>
        <p:txBody>
          <a:bodyPr wrap="square" rtlCol="0">
            <a:spAutoFit/>
          </a:bodyPr>
          <a:lstStyle/>
          <a:p>
            <a:r>
              <a:rPr lang="en-AU" sz="1000" dirty="0" smtClean="0"/>
              <a:t>Teachers lack competence and confidence</a:t>
            </a:r>
            <a:endParaRPr lang="en-US" sz="1000" dirty="0"/>
          </a:p>
        </p:txBody>
      </p:sp>
      <p:sp>
        <p:nvSpPr>
          <p:cNvPr id="15" name="TextBox 14"/>
          <p:cNvSpPr txBox="1"/>
          <p:nvPr/>
        </p:nvSpPr>
        <p:spPr>
          <a:xfrm>
            <a:off x="7903616" y="2705731"/>
            <a:ext cx="1240384" cy="400110"/>
          </a:xfrm>
          <a:prstGeom prst="rect">
            <a:avLst/>
          </a:prstGeom>
          <a:noFill/>
        </p:spPr>
        <p:txBody>
          <a:bodyPr wrap="square" rtlCol="0">
            <a:spAutoFit/>
          </a:bodyPr>
          <a:lstStyle/>
          <a:p>
            <a:r>
              <a:rPr lang="en-AU" sz="1000" dirty="0" smtClean="0"/>
              <a:t>Students </a:t>
            </a:r>
            <a:r>
              <a:rPr lang="en-AU" sz="1000" dirty="0"/>
              <a:t>develop negative </a:t>
            </a:r>
            <a:r>
              <a:rPr lang="en-AU" sz="1000" dirty="0" smtClean="0"/>
              <a:t>attitudes</a:t>
            </a:r>
            <a:endParaRPr lang="en-US" sz="1000" dirty="0"/>
          </a:p>
        </p:txBody>
      </p:sp>
      <p:sp>
        <p:nvSpPr>
          <p:cNvPr id="16" name="TextBox 15"/>
          <p:cNvSpPr txBox="1"/>
          <p:nvPr/>
        </p:nvSpPr>
        <p:spPr>
          <a:xfrm>
            <a:off x="7967263" y="3679117"/>
            <a:ext cx="1240384" cy="861774"/>
          </a:xfrm>
          <a:prstGeom prst="rect">
            <a:avLst/>
          </a:prstGeom>
          <a:noFill/>
        </p:spPr>
        <p:txBody>
          <a:bodyPr wrap="square" rtlCol="0">
            <a:spAutoFit/>
          </a:bodyPr>
          <a:lstStyle/>
          <a:p>
            <a:r>
              <a:rPr lang="en-AU" sz="1000" dirty="0"/>
              <a:t>Primary </a:t>
            </a:r>
            <a:r>
              <a:rPr lang="en-AU" sz="1000" dirty="0" smtClean="0"/>
              <a:t>maths and science </a:t>
            </a:r>
            <a:r>
              <a:rPr lang="en-AU" sz="1000" dirty="0"/>
              <a:t>test results relatively poorer than secondary</a:t>
            </a:r>
          </a:p>
        </p:txBody>
      </p:sp>
      <p:sp>
        <p:nvSpPr>
          <p:cNvPr id="17" name="TextBox 16"/>
          <p:cNvSpPr txBox="1"/>
          <p:nvPr/>
        </p:nvSpPr>
        <p:spPr>
          <a:xfrm>
            <a:off x="7359275" y="4873572"/>
            <a:ext cx="1443575" cy="553998"/>
          </a:xfrm>
          <a:prstGeom prst="rect">
            <a:avLst/>
          </a:prstGeom>
          <a:noFill/>
        </p:spPr>
        <p:txBody>
          <a:bodyPr wrap="square" rtlCol="0">
            <a:spAutoFit/>
          </a:bodyPr>
          <a:lstStyle/>
          <a:p>
            <a:r>
              <a:rPr lang="en-AU" sz="1000" dirty="0"/>
              <a:t>Shortage of </a:t>
            </a:r>
            <a:r>
              <a:rPr lang="en-AU" sz="1000" dirty="0" smtClean="0"/>
              <a:t>maths and science teachers years 7</a:t>
            </a:r>
            <a:r>
              <a:rPr lang="en-AU" sz="1000" dirty="0"/>
              <a:t>-10</a:t>
            </a:r>
          </a:p>
        </p:txBody>
      </p:sp>
      <p:sp>
        <p:nvSpPr>
          <p:cNvPr id="18" name="TextBox 17"/>
          <p:cNvSpPr txBox="1"/>
          <p:nvPr/>
        </p:nvSpPr>
        <p:spPr>
          <a:xfrm>
            <a:off x="6223465" y="5562344"/>
            <a:ext cx="1577571" cy="1015663"/>
          </a:xfrm>
          <a:prstGeom prst="rect">
            <a:avLst/>
          </a:prstGeom>
          <a:noFill/>
        </p:spPr>
        <p:txBody>
          <a:bodyPr wrap="square" rtlCol="0">
            <a:spAutoFit/>
          </a:bodyPr>
          <a:lstStyle/>
          <a:p>
            <a:r>
              <a:rPr lang="en-AU" sz="1000" dirty="0"/>
              <a:t>Declining </a:t>
            </a:r>
            <a:r>
              <a:rPr lang="en-AU" sz="1000" dirty="0" smtClean="0"/>
              <a:t>maths and science performance years 7</a:t>
            </a:r>
            <a:r>
              <a:rPr lang="en-AU" sz="1000" dirty="0"/>
              <a:t>-10, especially low SES, Indigenous, remote, government schools</a:t>
            </a:r>
          </a:p>
        </p:txBody>
      </p:sp>
    </p:spTree>
    <p:extLst>
      <p:ext uri="{BB962C8B-B14F-4D97-AF65-F5344CB8AC3E}">
        <p14:creationId xmlns:p14="http://schemas.microsoft.com/office/powerpoint/2010/main" val="4138853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ReMSTEP-PPT-General">
  <a:themeElements>
    <a:clrScheme name="Custom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ReMSTEP-PPT-General.potx</Template>
  <TotalTime>855</TotalTime>
  <Words>696</Words>
  <Application>Microsoft Macintosh PowerPoint</Application>
  <PresentationFormat>On-screen Show (4:3)</PresentationFormat>
  <Paragraphs>84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ReMSTEP-PPT-General</vt:lpstr>
      <vt:lpstr>Conference</vt:lpstr>
      <vt:lpstr>Opening Address</vt:lpstr>
      <vt:lpstr>Reconceptualising Mathematics and Science Teacher Education Programs through collaborative partnerships between scientists and educators </vt:lpstr>
      <vt:lpstr>A CYCLE THAT NEEDS TO BE BROKEN</vt:lpstr>
      <vt:lpstr>A CYCLE THAT NEEDS TO BE BROKEN</vt:lpstr>
      <vt:lpstr>A CYCLE THAT NEEDS TO BE BROKEN</vt:lpstr>
      <vt:lpstr>A CYCLE THAT NEEDS TO BE BROKEN</vt:lpstr>
      <vt:lpstr>A CYCLE THAT NEEDS TO BE BROKEN</vt:lpstr>
      <vt:lpstr>A CYCLE THAT NEEDS TO BE BROKEN</vt:lpstr>
      <vt:lpstr>A CYCLE THAT NEEDS TO BE BROKEN</vt:lpstr>
      <vt:lpstr>A CYCLE THAT NEEDS TO BE BROKEN</vt:lpstr>
      <vt:lpstr>A CYCLE THAT NEEDS TO BE BROKEN</vt:lpstr>
      <vt:lpstr>Australia’s Performance on PISA</vt:lpstr>
      <vt:lpstr>International Test Results (2012)</vt:lpstr>
    </vt:vector>
  </TitlesOfParts>
  <Company>The 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Penticoss</dc:creator>
  <cp:lastModifiedBy>Albert Penticoss</cp:lastModifiedBy>
  <cp:revision>56</cp:revision>
  <dcterms:created xsi:type="dcterms:W3CDTF">2015-09-01T04:25:50Z</dcterms:created>
  <dcterms:modified xsi:type="dcterms:W3CDTF">2015-11-27T01:23:49Z</dcterms:modified>
</cp:coreProperties>
</file>