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75"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64A821D5-6399-B04D-ABB7-C8044DBCB859}">
          <p14:sldIdLst>
            <p14:sldId id="257"/>
            <p14:sldId id="275"/>
            <p14:sldId id="258"/>
            <p14:sldId id="259"/>
            <p14:sldId id="260"/>
            <p14:sldId id="261"/>
            <p14:sldId id="262"/>
            <p14:sldId id="263"/>
            <p14:sldId id="264"/>
            <p14:sldId id="265"/>
            <p14:sldId id="266"/>
            <p14:sldId id="267"/>
            <p14:sldId id="268"/>
            <p14:sldId id="269"/>
            <p14:sldId id="270"/>
            <p14:sldId id="271"/>
            <p14:sldId id="272"/>
            <p14:sldId id="273"/>
            <p14:sldId id="274"/>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CD2C"/>
    <a:srgbClr val="D5D7DB"/>
    <a:srgbClr val="D4D8E4"/>
    <a:srgbClr val="6A43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61" d="100"/>
          <a:sy n="161" d="100"/>
        </p:scale>
        <p:origin x="-1368"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177088" y="3849688"/>
            <a:ext cx="1541462" cy="1541462"/>
          </a:xfrm>
        </p:spPr>
        <p:txBody>
          <a:bodyPr/>
          <a:lstStyle>
            <a:lvl1pPr marL="0" indent="0">
              <a:buNone/>
              <a:defRPr/>
            </a:lvl1pPr>
          </a:lstStyle>
          <a:p>
            <a:r>
              <a:rPr lang="en-AU" smtClean="0"/>
              <a:t>Drag picture to placeholder or click icon to add</a:t>
            </a:r>
            <a:endParaRPr lang="en-US" dirty="0"/>
          </a:p>
        </p:txBody>
      </p:sp>
      <p:pic>
        <p:nvPicPr>
          <p:cNvPr id="4" name="Picture 6" descr="remstep-logo-RGB-revers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1716" y="1093952"/>
            <a:ext cx="266541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0" y="3849057"/>
            <a:ext cx="7177128" cy="974969"/>
          </a:xfrm>
          <a:solidFill>
            <a:srgbClr val="6A4382"/>
          </a:solidFill>
        </p:spPr>
        <p:txBody>
          <a:bodyPr wrap="square" lIns="108000" tIns="0" rIns="252000"/>
          <a:lstStyle>
            <a:lvl1pPr marL="0" algn="r">
              <a:defRPr sz="2400" baseline="0">
                <a:solidFill>
                  <a:schemeClr val="bg1"/>
                </a:solidFill>
              </a:defRPr>
            </a:lvl1pPr>
          </a:lstStyle>
          <a:p>
            <a:r>
              <a:rPr lang="en-AU" dirty="0" smtClean="0"/>
              <a:t>Title of your presentation</a:t>
            </a:r>
            <a:endParaRPr lang="en-US" dirty="0"/>
          </a:p>
        </p:txBody>
      </p:sp>
      <p:sp>
        <p:nvSpPr>
          <p:cNvPr id="3" name="Subtitle 2"/>
          <p:cNvSpPr>
            <a:spLocks noGrp="1"/>
          </p:cNvSpPr>
          <p:nvPr>
            <p:ph type="subTitle" idx="1" hasCustomPrompt="1"/>
          </p:nvPr>
        </p:nvSpPr>
        <p:spPr>
          <a:xfrm>
            <a:off x="0" y="4835098"/>
            <a:ext cx="7177128" cy="555544"/>
          </a:xfrm>
        </p:spPr>
        <p:txBody>
          <a:bodyPr wrap="none" rIns="252000" anchor="ctr" anchorCtr="0">
            <a:normAutofit/>
          </a:bodyPr>
          <a:lstStyle>
            <a:lvl1pPr marL="0" indent="0" algn="r">
              <a:buNone/>
              <a:defRPr sz="18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Your Name Here</a:t>
            </a:r>
            <a:endParaRPr lang="en-US" dirty="0"/>
          </a:p>
        </p:txBody>
      </p:sp>
      <p:pic>
        <p:nvPicPr>
          <p:cNvPr id="7" name="Picture 6"/>
          <p:cNvPicPr>
            <a:picLocks noChangeAspect="1"/>
          </p:cNvPicPr>
          <p:nvPr userDrawn="1"/>
        </p:nvPicPr>
        <p:blipFill>
          <a:blip r:embed="rId3"/>
          <a:stretch>
            <a:fillRect/>
          </a:stretch>
        </p:blipFill>
        <p:spPr>
          <a:xfrm>
            <a:off x="4945914" y="1843915"/>
            <a:ext cx="2620135" cy="1003455"/>
          </a:xfrm>
          <a:prstGeom prst="rect">
            <a:avLst/>
          </a:prstGeom>
        </p:spPr>
      </p:pic>
    </p:spTree>
    <p:extLst>
      <p:ext uri="{BB962C8B-B14F-4D97-AF65-F5344CB8AC3E}">
        <p14:creationId xmlns:p14="http://schemas.microsoft.com/office/powerpoint/2010/main" val="71574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890063-D53A-BE43-A863-D3E62374F57E}" type="datetimeFigureOut">
              <a:rPr lang="en-US"/>
              <a:pPr>
                <a:defRPr/>
              </a:pPr>
              <a:t>3/12/15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B51C24-4D33-B54E-BC1E-7E38987F3235}" type="slidenum">
              <a:rPr lang="en-US"/>
              <a:pPr>
                <a:defRPr/>
              </a:pPr>
              <a:t>‹#›</a:t>
            </a:fld>
            <a:endParaRPr lang="en-US"/>
          </a:p>
        </p:txBody>
      </p:sp>
    </p:spTree>
    <p:extLst>
      <p:ext uri="{BB962C8B-B14F-4D97-AF65-F5344CB8AC3E}">
        <p14:creationId xmlns:p14="http://schemas.microsoft.com/office/powerpoint/2010/main" val="34321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DB52F6-8031-3541-B570-2703693FEA89}" type="datetimeFigureOut">
              <a:rPr lang="en-US"/>
              <a:pPr>
                <a:defRPr/>
              </a:pPr>
              <a:t>3/12/15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61DDAF-9C35-9343-8DE6-D66934498D57}" type="slidenum">
              <a:rPr lang="en-US"/>
              <a:pPr>
                <a:defRPr/>
              </a:pPr>
              <a:t>‹#›</a:t>
            </a:fld>
            <a:endParaRPr lang="en-US"/>
          </a:p>
        </p:txBody>
      </p:sp>
    </p:spTree>
    <p:extLst>
      <p:ext uri="{BB962C8B-B14F-4D97-AF65-F5344CB8AC3E}">
        <p14:creationId xmlns:p14="http://schemas.microsoft.com/office/powerpoint/2010/main" val="382568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9B97DA-6F97-F34A-905B-6D3669A26555}" type="datetimeFigureOut">
              <a:rPr lang="en-US"/>
              <a:pPr>
                <a:defRPr/>
              </a:pPr>
              <a:t>3/12/15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F0D44C-6251-B343-85CF-DAF35D84C50D}" type="slidenum">
              <a:rPr lang="en-US"/>
              <a:pPr>
                <a:defRPr/>
              </a:pPr>
              <a:t>‹#›</a:t>
            </a:fld>
            <a:endParaRPr lang="en-US"/>
          </a:p>
        </p:txBody>
      </p:sp>
    </p:spTree>
    <p:extLst>
      <p:ext uri="{BB962C8B-B14F-4D97-AF65-F5344CB8AC3E}">
        <p14:creationId xmlns:p14="http://schemas.microsoft.com/office/powerpoint/2010/main" val="189545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strike="noStrike" cap="all">
                <a:solidFill>
                  <a:srgbClr val="DDCD2C"/>
                </a:solidFill>
                <a:latin typeface="Arial"/>
              </a:defRPr>
            </a:lvl1pPr>
          </a:lstStyle>
          <a:p>
            <a:r>
              <a:rPr lang="en-AU" smtClean="0"/>
              <a:t>Click to edit Master title style</a:t>
            </a:r>
            <a:endParaRPr lang="en-US" dirty="0"/>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A1922C6-2902-9C4F-A290-6514AEEBA6C6}" type="datetimeFigureOut">
              <a:rPr lang="en-US"/>
              <a:pPr>
                <a:defRPr/>
              </a:pPr>
              <a:t>3/12/15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01CF44-458A-D049-A37E-E4932FEF380D}" type="slidenum">
              <a:rPr lang="en-US"/>
              <a:pPr>
                <a:defRPr/>
              </a:pPr>
              <a:t>‹#›</a:t>
            </a:fld>
            <a:endParaRPr lang="en-US"/>
          </a:p>
        </p:txBody>
      </p:sp>
    </p:spTree>
    <p:extLst>
      <p:ext uri="{BB962C8B-B14F-4D97-AF65-F5344CB8AC3E}">
        <p14:creationId xmlns:p14="http://schemas.microsoft.com/office/powerpoint/2010/main" val="4709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6" descr="Deakin_Worldly_Logo_Keyline[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5249" y="1847466"/>
            <a:ext cx="1200465" cy="120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remstep-logo-CMYK-reverse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55249" y="755041"/>
            <a:ext cx="254952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8"/>
          <p:cNvGrpSpPr>
            <a:grpSpLocks/>
          </p:cNvGrpSpPr>
          <p:nvPr/>
        </p:nvGrpSpPr>
        <p:grpSpPr bwMode="auto">
          <a:xfrm>
            <a:off x="676275" y="2571750"/>
            <a:ext cx="3219450" cy="1090613"/>
            <a:chOff x="4797425" y="973568"/>
            <a:chExt cx="3218798" cy="1090514"/>
          </a:xfrm>
        </p:grpSpPr>
        <p:sp>
          <p:nvSpPr>
            <p:cNvPr id="5" name="Rectangle 4"/>
            <p:cNvSpPr/>
            <p:nvPr/>
          </p:nvSpPr>
          <p:spPr>
            <a:xfrm>
              <a:off x="4797425" y="973568"/>
              <a:ext cx="3218798" cy="10905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0" descr="OLT_master_v1_cobrand_inline_v1_cmy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97425" y="973568"/>
              <a:ext cx="3218798" cy="107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1" descr="UOM-Rev3D_S_SmRBG.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55249" y="4858585"/>
            <a:ext cx="1187345" cy="119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Monash_1-CMYK.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55249" y="4112902"/>
            <a:ext cx="2398305" cy="4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attachment.ashx.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55249" y="3319988"/>
            <a:ext cx="1797417" cy="52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p:nvSpPr>
        <p:spPr bwMode="auto">
          <a:xfrm>
            <a:off x="796674" y="3830638"/>
            <a:ext cx="301316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just"/>
            <a:r>
              <a:rPr lang="en-US" sz="900" i="1" dirty="0">
                <a:solidFill>
                  <a:srgbClr val="DDCD2C"/>
                </a:solidFill>
              </a:rPr>
              <a:t>Support for this project has been provided by the Australian Government Office for Learning and Teaching. The views expressed in this presentation do not necessarily reflect the views of the Australian Government Office for Learning and Teaching. </a:t>
            </a:r>
            <a:endParaRPr lang="en-US" sz="900" dirty="0">
              <a:solidFill>
                <a:srgbClr val="DDCD2C"/>
              </a:solidFill>
            </a:endParaRPr>
          </a:p>
        </p:txBody>
      </p:sp>
      <p:cxnSp>
        <p:nvCxnSpPr>
          <p:cNvPr id="12" name="Straight Connector 11"/>
          <p:cNvCxnSpPr/>
          <p:nvPr userDrawn="1"/>
        </p:nvCxnSpPr>
        <p:spPr>
          <a:xfrm>
            <a:off x="4435200" y="529200"/>
            <a:ext cx="0" cy="5770359"/>
          </a:xfrm>
          <a:prstGeom prst="line">
            <a:avLst/>
          </a:prstGeom>
          <a:ln w="6350">
            <a:gradFill flip="none" rotWithShape="1">
              <a:gsLst>
                <a:gs pos="0">
                  <a:srgbClr val="DDCD2C"/>
                </a:gs>
                <a:gs pos="100000">
                  <a:srgbClr val="DDCD2C">
                    <a:alpha val="30000"/>
                  </a:srgbClr>
                </a:gs>
              </a:gsLst>
              <a:path path="circle">
                <a:fillToRect l="50000" t="50000" r="50000" b="50000"/>
              </a:path>
              <a:tileRect/>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06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7C3FC5F-654F-0E4A-B31D-5F6247C402B6}" type="datetimeFigureOut">
              <a:rPr lang="en-US"/>
              <a:pPr>
                <a:defRPr/>
              </a:pPr>
              <a:t>3/12/15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B4FA8B-504C-054A-B7E7-139293ADD440}" type="slidenum">
              <a:rPr lang="en-US"/>
              <a:pPr>
                <a:defRPr/>
              </a:pPr>
              <a:t>‹#›</a:t>
            </a:fld>
            <a:endParaRPr lang="en-US"/>
          </a:p>
        </p:txBody>
      </p:sp>
    </p:spTree>
    <p:extLst>
      <p:ext uri="{BB962C8B-B14F-4D97-AF65-F5344CB8AC3E}">
        <p14:creationId xmlns:p14="http://schemas.microsoft.com/office/powerpoint/2010/main" val="233257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08B56D3-770B-0B4D-A406-8A31A8D05BF6}" type="datetimeFigureOut">
              <a:rPr lang="en-US"/>
              <a:pPr>
                <a:defRPr/>
              </a:pPr>
              <a:t>3/12/15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259829-78E5-6C46-A93E-D00C7B32857A}" type="slidenum">
              <a:rPr lang="en-US"/>
              <a:pPr>
                <a:defRPr/>
              </a:pPr>
              <a:t>‹#›</a:t>
            </a:fld>
            <a:endParaRPr lang="en-US"/>
          </a:p>
        </p:txBody>
      </p:sp>
    </p:spTree>
    <p:extLst>
      <p:ext uri="{BB962C8B-B14F-4D97-AF65-F5344CB8AC3E}">
        <p14:creationId xmlns:p14="http://schemas.microsoft.com/office/powerpoint/2010/main" val="93717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A59B1EC-A671-EC48-ABEB-4171735A4E37}" type="datetimeFigureOut">
              <a:rPr lang="en-US"/>
              <a:pPr>
                <a:defRPr/>
              </a:pPr>
              <a:t>3/12/15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23CFDF7-6E12-8C4D-A1BC-D231AC398DF9}" type="slidenum">
              <a:rPr lang="en-US"/>
              <a:pPr>
                <a:defRPr/>
              </a:pPr>
              <a:t>‹#›</a:t>
            </a:fld>
            <a:endParaRPr lang="en-US"/>
          </a:p>
        </p:txBody>
      </p:sp>
    </p:spTree>
    <p:extLst>
      <p:ext uri="{BB962C8B-B14F-4D97-AF65-F5344CB8AC3E}">
        <p14:creationId xmlns:p14="http://schemas.microsoft.com/office/powerpoint/2010/main" val="119396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ACA5B5F-E213-D545-AE4F-A56943B86CE1}" type="datetimeFigureOut">
              <a:rPr lang="en-US"/>
              <a:pPr>
                <a:defRPr/>
              </a:pPr>
              <a:t>3/12/15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12ADDCF-BDB8-1045-9A88-0F849BD32E58}" type="slidenum">
              <a:rPr lang="en-US"/>
              <a:pPr>
                <a:defRPr/>
              </a:pPr>
              <a:t>‹#›</a:t>
            </a:fld>
            <a:endParaRPr lang="en-US"/>
          </a:p>
        </p:txBody>
      </p:sp>
    </p:spTree>
    <p:extLst>
      <p:ext uri="{BB962C8B-B14F-4D97-AF65-F5344CB8AC3E}">
        <p14:creationId xmlns:p14="http://schemas.microsoft.com/office/powerpoint/2010/main" val="104309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E498E3-0613-2B4C-B788-479228018140}" type="datetimeFigureOut">
              <a:rPr lang="en-US"/>
              <a:pPr>
                <a:defRPr/>
              </a:pPr>
              <a:t>3/12/15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C20591-7BB5-6A45-B4DC-5580859227B3}" type="slidenum">
              <a:rPr lang="en-US"/>
              <a:pPr>
                <a:defRPr/>
              </a:pPr>
              <a:t>‹#›</a:t>
            </a:fld>
            <a:endParaRPr lang="en-US"/>
          </a:p>
        </p:txBody>
      </p:sp>
    </p:spTree>
    <p:extLst>
      <p:ext uri="{BB962C8B-B14F-4D97-AF65-F5344CB8AC3E}">
        <p14:creationId xmlns:p14="http://schemas.microsoft.com/office/powerpoint/2010/main" val="238658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3B3C0E-D76F-C641-9C03-30BC713876BA}" type="datetimeFigureOut">
              <a:rPr lang="en-US"/>
              <a:pPr>
                <a:defRPr/>
              </a:pPr>
              <a:t>3/12/15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915AB6-F14C-9444-B645-6511A8067384}" type="slidenum">
              <a:rPr lang="en-US"/>
              <a:pPr>
                <a:defRPr/>
              </a:pPr>
              <a:t>‹#›</a:t>
            </a:fld>
            <a:endParaRPr lang="en-US"/>
          </a:p>
        </p:txBody>
      </p:sp>
    </p:spTree>
    <p:extLst>
      <p:ext uri="{BB962C8B-B14F-4D97-AF65-F5344CB8AC3E}">
        <p14:creationId xmlns:p14="http://schemas.microsoft.com/office/powerpoint/2010/main" val="7065289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1D01E6B8-7A78-7047-A16C-0270A88A530A}" type="datetimeFigureOut">
              <a:rPr lang="en-US"/>
              <a:pPr>
                <a:defRPr/>
              </a:pPr>
              <a:t>3/12/15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5577D0D1-2014-1248-8C3F-3F47252DA32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63" r:id="rId2"/>
    <p:sldLayoutId id="2147483674"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fontAlgn="base" hangingPunct="1">
        <a:spcBef>
          <a:spcPct val="0"/>
        </a:spcBef>
        <a:spcAft>
          <a:spcPct val="0"/>
        </a:spcAft>
        <a:defRPr sz="2400" kern="1200" cap="all">
          <a:solidFill>
            <a:srgbClr val="DDCD2C"/>
          </a:solidFill>
          <a:latin typeface="+mj-lt"/>
          <a:ea typeface="ＭＳ Ｐゴシック" charset="0"/>
          <a:cs typeface="ＭＳ Ｐゴシック" charset="0"/>
        </a:defRPr>
      </a:lvl1pPr>
      <a:lvl2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2400">
          <a:solidFill>
            <a:srgbClr val="DDCD2C"/>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andbook.unimelb.edu.au/view/current/MC-TEACHP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3959489"/>
            <a:ext cx="9144000" cy="974969"/>
          </a:xfrm>
        </p:spPr>
        <p:txBody>
          <a:bodyPr wrap="square" lIns="720000" rIns="720000">
            <a:normAutofit/>
          </a:bodyPr>
          <a:lstStyle/>
          <a:p>
            <a:pPr algn="ctr"/>
            <a:r>
              <a:rPr lang="en-US" dirty="0" smtClean="0"/>
              <a:t>   </a:t>
            </a:r>
            <a:r>
              <a:rPr lang="en-US" dirty="0"/>
              <a:t>Science </a:t>
            </a:r>
            <a:r>
              <a:rPr lang="en-US" dirty="0" err="1"/>
              <a:t>specialisations</a:t>
            </a:r>
            <a:r>
              <a:rPr lang="en-US" dirty="0"/>
              <a:t> within primary pre-service programs</a:t>
            </a:r>
          </a:p>
        </p:txBody>
      </p:sp>
      <p:sp>
        <p:nvSpPr>
          <p:cNvPr id="7" name="TextBox 6"/>
          <p:cNvSpPr txBox="1"/>
          <p:nvPr/>
        </p:nvSpPr>
        <p:spPr>
          <a:xfrm>
            <a:off x="1135852" y="3557828"/>
            <a:ext cx="6160417" cy="338554"/>
          </a:xfrm>
          <a:prstGeom prst="rect">
            <a:avLst/>
          </a:prstGeom>
          <a:noFill/>
        </p:spPr>
        <p:txBody>
          <a:bodyPr wrap="square" rtlCol="0">
            <a:spAutoFit/>
          </a:bodyPr>
          <a:lstStyle/>
          <a:p>
            <a:pPr algn="r"/>
            <a:r>
              <a:rPr lang="en-US" sz="1600" cap="all" dirty="0">
                <a:solidFill>
                  <a:srgbClr val="2B9F7A"/>
                </a:solidFill>
              </a:rPr>
              <a:t>Conference Nov </a:t>
            </a:r>
            <a:r>
              <a:rPr lang="en-US" sz="1600" cap="all" dirty="0" smtClean="0">
                <a:solidFill>
                  <a:srgbClr val="2B9F7A"/>
                </a:solidFill>
              </a:rPr>
              <a:t>2015 – Session 2</a:t>
            </a:r>
            <a:endParaRPr lang="en-US" sz="1600" cap="all" dirty="0">
              <a:solidFill>
                <a:srgbClr val="2B9F7A"/>
              </a:solidFill>
            </a:endParaRPr>
          </a:p>
        </p:txBody>
      </p:sp>
      <p:sp>
        <p:nvSpPr>
          <p:cNvPr id="5" name="Subtitle 4"/>
          <p:cNvSpPr>
            <a:spLocks noGrp="1"/>
          </p:cNvSpPr>
          <p:nvPr>
            <p:ph type="subTitle" idx="1"/>
          </p:nvPr>
        </p:nvSpPr>
        <p:spPr>
          <a:xfrm>
            <a:off x="0" y="5212229"/>
            <a:ext cx="7525017" cy="1279945"/>
          </a:xfrm>
        </p:spPr>
        <p:txBody>
          <a:bodyPr>
            <a:normAutofit/>
          </a:bodyPr>
          <a:lstStyle/>
          <a:p>
            <a:r>
              <a:rPr lang="en-AU" altLang="en-US" dirty="0">
                <a:solidFill>
                  <a:schemeClr val="bg1"/>
                </a:solidFill>
                <a:latin typeface="Arial" charset="0"/>
                <a:cs typeface="Arial" charset="0"/>
              </a:rPr>
              <a:t>Dr Melody Anderson</a:t>
            </a:r>
            <a:r>
              <a:rPr lang="en-US" dirty="0"/>
              <a:t>, The University of Melbourne</a:t>
            </a:r>
          </a:p>
          <a:p>
            <a:r>
              <a:rPr lang="en-US" dirty="0" err="1" smtClean="0"/>
              <a:t>Dr</a:t>
            </a:r>
            <a:r>
              <a:rPr lang="en-US" dirty="0" smtClean="0"/>
              <a:t> </a:t>
            </a:r>
            <a:r>
              <a:rPr lang="en-US" dirty="0"/>
              <a:t>John Cripps </a:t>
            </a:r>
            <a:r>
              <a:rPr lang="en-US" dirty="0" smtClean="0"/>
              <a:t>Clark, </a:t>
            </a:r>
            <a:r>
              <a:rPr lang="en-US" dirty="0" err="1" smtClean="0"/>
              <a:t>Deakin</a:t>
            </a:r>
            <a:r>
              <a:rPr lang="en-US" dirty="0" smtClean="0"/>
              <a:t> University</a:t>
            </a:r>
          </a:p>
          <a:p>
            <a:r>
              <a:rPr lang="en-US" dirty="0" smtClean="0"/>
              <a:t>Jacinta Duncan, Gene Technology Access Centre</a:t>
            </a:r>
            <a:endParaRPr lang="en-US" dirty="0"/>
          </a:p>
        </p:txBody>
      </p:sp>
    </p:spTree>
    <p:extLst>
      <p:ext uri="{BB962C8B-B14F-4D97-AF65-F5344CB8AC3E}">
        <p14:creationId xmlns:p14="http://schemas.microsoft.com/office/powerpoint/2010/main" val="53800076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9304"/>
          </a:xfrm>
        </p:spPr>
        <p:txBody>
          <a:bodyPr/>
          <a:lstStyle/>
          <a:p>
            <a:r>
              <a:rPr lang="en-AU" dirty="0"/>
              <a:t>Expressions of Interest</a:t>
            </a:r>
            <a:endParaRPr lang="en-US" dirty="0"/>
          </a:p>
        </p:txBody>
      </p:sp>
      <p:sp>
        <p:nvSpPr>
          <p:cNvPr id="4" name="Content Placeholder 1"/>
          <p:cNvSpPr>
            <a:spLocks noGrp="1"/>
          </p:cNvSpPr>
          <p:nvPr>
            <p:ph idx="1"/>
          </p:nvPr>
        </p:nvSpPr>
        <p:spPr>
          <a:xfrm>
            <a:off x="467544" y="1277924"/>
            <a:ext cx="8229600" cy="5175411"/>
          </a:xfrm>
        </p:spPr>
        <p:txBody>
          <a:bodyPr/>
          <a:lstStyle/>
          <a:p>
            <a:pPr marL="0" indent="0">
              <a:buNone/>
            </a:pPr>
            <a:r>
              <a:rPr lang="en-AU" sz="2800" dirty="0" smtClean="0"/>
              <a:t>Introduced at Open days and Orientation</a:t>
            </a:r>
          </a:p>
          <a:p>
            <a:pPr marL="0" indent="0">
              <a:buNone/>
            </a:pPr>
            <a:r>
              <a:rPr lang="en-AU" sz="2800" dirty="0"/>
              <a:t>I</a:t>
            </a:r>
            <a:r>
              <a:rPr lang="en-AU" sz="2800" dirty="0" smtClean="0"/>
              <a:t>nformation session at the beginning of semester</a:t>
            </a:r>
          </a:p>
          <a:p>
            <a:pPr marL="0" indent="0">
              <a:buNone/>
            </a:pPr>
            <a:endParaRPr lang="en-AU" sz="2800" dirty="0" smtClean="0"/>
          </a:p>
          <a:p>
            <a:pPr marL="0" indent="0">
              <a:buNone/>
            </a:pPr>
            <a:r>
              <a:rPr lang="en-AU" sz="2800" dirty="0" smtClean="0"/>
              <a:t>Expressions of Interest:</a:t>
            </a:r>
          </a:p>
          <a:p>
            <a:pPr>
              <a:buFont typeface="Wingdings" panose="05000000000000000000" pitchFamily="2" charset="2"/>
              <a:buChar char="§"/>
            </a:pPr>
            <a:r>
              <a:rPr lang="en-AU" sz="2400" dirty="0" smtClean="0"/>
              <a:t>Selection Criteria</a:t>
            </a:r>
          </a:p>
          <a:p>
            <a:pPr lvl="1">
              <a:buFont typeface="Wingdings" panose="05000000000000000000" pitchFamily="2" charset="2"/>
              <a:buChar char="Ø"/>
            </a:pPr>
            <a:r>
              <a:rPr lang="en-AU" sz="2400" dirty="0" smtClean="0"/>
              <a:t>Previous undergraduate/post graduate studies in maths/science</a:t>
            </a:r>
          </a:p>
          <a:p>
            <a:pPr lvl="1">
              <a:buFont typeface="Wingdings" panose="05000000000000000000" pitchFamily="2" charset="2"/>
              <a:buChar char="Ø"/>
            </a:pPr>
            <a:r>
              <a:rPr lang="en-AU" sz="2400" dirty="0" smtClean="0"/>
              <a:t>Previous employment in the field/s</a:t>
            </a:r>
          </a:p>
          <a:p>
            <a:pPr lvl="1">
              <a:buFont typeface="Wingdings" panose="05000000000000000000" pitchFamily="2" charset="2"/>
              <a:buChar char="Ø"/>
            </a:pPr>
            <a:r>
              <a:rPr lang="en-AU" sz="2400" dirty="0" smtClean="0"/>
              <a:t>Other experience/justification </a:t>
            </a:r>
          </a:p>
          <a:p>
            <a:pPr lvl="1">
              <a:buFont typeface="Wingdings" panose="05000000000000000000" pitchFamily="2" charset="2"/>
              <a:buChar char="Ø"/>
            </a:pPr>
            <a:r>
              <a:rPr lang="en-AU" sz="2400" dirty="0"/>
              <a:t>Results in Semester 1 maths subject (H2A average)</a:t>
            </a:r>
          </a:p>
          <a:p>
            <a:pPr marL="457200" lvl="1" indent="0">
              <a:buNone/>
            </a:pPr>
            <a:endParaRPr lang="en-AU" sz="2400" dirty="0"/>
          </a:p>
        </p:txBody>
      </p:sp>
    </p:spTree>
    <p:extLst>
      <p:ext uri="{BB962C8B-B14F-4D97-AF65-F5344CB8AC3E}">
        <p14:creationId xmlns:p14="http://schemas.microsoft.com/office/powerpoint/2010/main" val="46139897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1415"/>
          </a:xfrm>
        </p:spPr>
        <p:txBody>
          <a:bodyPr/>
          <a:lstStyle/>
          <a:p>
            <a:r>
              <a:rPr lang="en-AU" dirty="0"/>
              <a:t>PRIOR STUDY:  What is their background?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2210302"/>
              </p:ext>
            </p:extLst>
          </p:nvPr>
        </p:nvGraphicFramePr>
        <p:xfrm>
          <a:off x="539552" y="1052738"/>
          <a:ext cx="8280920" cy="5678587"/>
        </p:xfrm>
        <a:graphic>
          <a:graphicData uri="http://schemas.openxmlformats.org/drawingml/2006/table">
            <a:tbl>
              <a:tblPr>
                <a:tableStyleId>{5C22544A-7EE6-4342-B048-85BDC9FD1C3A}</a:tableStyleId>
              </a:tblPr>
              <a:tblGrid>
                <a:gridCol w="3475029"/>
                <a:gridCol w="1469975"/>
                <a:gridCol w="1667958"/>
                <a:gridCol w="1667958"/>
              </a:tblGrid>
              <a:tr h="616632">
                <a:tc>
                  <a:txBody>
                    <a:bodyPr/>
                    <a:lstStyle/>
                    <a:p>
                      <a:pPr algn="ctr" fontAlgn="ctr"/>
                      <a:r>
                        <a:rPr lang="en-AU" sz="1600" b="1" u="none" strike="noStrike" dirty="0">
                          <a:solidFill>
                            <a:schemeClr val="bg1"/>
                          </a:solidFill>
                          <a:effectLst/>
                        </a:rPr>
                        <a:t>Undergraduate/ Honours </a:t>
                      </a:r>
                      <a:endParaRPr lang="en-AU" sz="1600" b="1" u="none" strike="noStrike" dirty="0" smtClean="0">
                        <a:solidFill>
                          <a:schemeClr val="bg1"/>
                        </a:solidFill>
                        <a:effectLst/>
                      </a:endParaRPr>
                    </a:p>
                    <a:p>
                      <a:pPr algn="ctr" fontAlgn="ctr"/>
                      <a:r>
                        <a:rPr lang="en-AU" sz="1600" b="1" u="none" strike="noStrike" dirty="0" smtClean="0">
                          <a:solidFill>
                            <a:schemeClr val="bg1"/>
                          </a:solidFill>
                          <a:effectLst/>
                        </a:rPr>
                        <a:t>Course </a:t>
                      </a:r>
                      <a:r>
                        <a:rPr lang="en-AU" sz="1600" b="1" u="none" strike="noStrike" dirty="0">
                          <a:solidFill>
                            <a:schemeClr val="bg1"/>
                          </a:solidFill>
                          <a:effectLst/>
                        </a:rPr>
                        <a:t>Categories</a:t>
                      </a:r>
                      <a:endParaRPr lang="en-AU" sz="1600" b="1" i="0" u="none" strike="noStrike" dirty="0">
                        <a:solidFill>
                          <a:schemeClr val="bg1"/>
                        </a:solidFill>
                        <a:effectLst/>
                        <a:latin typeface="Calibri"/>
                      </a:endParaRPr>
                    </a:p>
                  </a:txBody>
                  <a:tcPr marL="0" marR="0" marT="0" marB="0" anchor="ctr">
                    <a:solidFill>
                      <a:schemeClr val="tx2"/>
                    </a:solidFill>
                  </a:tcPr>
                </a:tc>
                <a:tc>
                  <a:txBody>
                    <a:bodyPr/>
                    <a:lstStyle/>
                    <a:p>
                      <a:pPr algn="ctr" fontAlgn="ctr"/>
                      <a:r>
                        <a:rPr lang="en-AU" sz="1600" b="1" u="none" strike="noStrike" dirty="0" smtClean="0">
                          <a:solidFill>
                            <a:schemeClr val="bg1"/>
                          </a:solidFill>
                          <a:effectLst/>
                        </a:rPr>
                        <a:t>Candidate</a:t>
                      </a:r>
                    </a:p>
                    <a:p>
                      <a:pPr algn="ctr" fontAlgn="ctr"/>
                      <a:r>
                        <a:rPr lang="en-AU" sz="1600" b="1" u="none" strike="noStrike" dirty="0" smtClean="0">
                          <a:solidFill>
                            <a:schemeClr val="bg1"/>
                          </a:solidFill>
                          <a:effectLst/>
                        </a:rPr>
                        <a:t>Numbers</a:t>
                      </a:r>
                      <a:endParaRPr lang="en-AU" sz="1600" b="1" i="0" u="none" strike="noStrike" dirty="0">
                        <a:solidFill>
                          <a:schemeClr val="bg1"/>
                        </a:solidFill>
                        <a:effectLst/>
                        <a:latin typeface="Calibri"/>
                      </a:endParaRPr>
                    </a:p>
                  </a:txBody>
                  <a:tcPr marL="0" marR="0" marT="0" marB="0" anchor="ctr">
                    <a:solidFill>
                      <a:schemeClr val="tx2"/>
                    </a:solidFill>
                  </a:tcPr>
                </a:tc>
                <a:tc>
                  <a:txBody>
                    <a:bodyPr/>
                    <a:lstStyle/>
                    <a:p>
                      <a:pPr algn="ctr" fontAlgn="ctr"/>
                      <a:r>
                        <a:rPr lang="en-AU" sz="1600" b="1" u="none" strike="noStrike" dirty="0">
                          <a:solidFill>
                            <a:schemeClr val="bg1"/>
                          </a:solidFill>
                          <a:effectLst/>
                        </a:rPr>
                        <a:t>Science </a:t>
                      </a:r>
                      <a:endParaRPr lang="en-AU" sz="1600" b="1" u="none" strike="noStrike" dirty="0" smtClean="0">
                        <a:solidFill>
                          <a:schemeClr val="bg1"/>
                        </a:solidFill>
                        <a:effectLst/>
                      </a:endParaRPr>
                    </a:p>
                    <a:p>
                      <a:pPr algn="ctr" fontAlgn="ctr"/>
                      <a:r>
                        <a:rPr lang="en-AU" sz="1600" b="1" u="none" strike="noStrike" dirty="0" smtClean="0">
                          <a:solidFill>
                            <a:schemeClr val="bg1"/>
                          </a:solidFill>
                          <a:effectLst/>
                        </a:rPr>
                        <a:t>Specialisation</a:t>
                      </a:r>
                      <a:endParaRPr lang="en-AU" sz="1600" b="1" i="0" u="none" strike="noStrike" dirty="0">
                        <a:solidFill>
                          <a:schemeClr val="bg1"/>
                        </a:solidFill>
                        <a:effectLst/>
                        <a:latin typeface="Calibri"/>
                      </a:endParaRPr>
                    </a:p>
                  </a:txBody>
                  <a:tcPr marL="0" marR="0" marT="0" marB="0" anchor="ctr">
                    <a:solidFill>
                      <a:schemeClr val="tx2"/>
                    </a:solidFill>
                  </a:tcPr>
                </a:tc>
                <a:tc>
                  <a:txBody>
                    <a:bodyPr/>
                    <a:lstStyle/>
                    <a:p>
                      <a:pPr algn="ctr" fontAlgn="ctr"/>
                      <a:r>
                        <a:rPr lang="en-AU" sz="1600" b="1" u="none" strike="noStrike" dirty="0">
                          <a:solidFill>
                            <a:schemeClr val="bg1"/>
                          </a:solidFill>
                          <a:effectLst/>
                        </a:rPr>
                        <a:t>Maths </a:t>
                      </a:r>
                      <a:endParaRPr lang="en-AU" sz="1600" b="1" u="none" strike="noStrike" dirty="0" smtClean="0">
                        <a:solidFill>
                          <a:schemeClr val="bg1"/>
                        </a:solidFill>
                        <a:effectLst/>
                      </a:endParaRPr>
                    </a:p>
                    <a:p>
                      <a:pPr algn="ctr" fontAlgn="ctr"/>
                      <a:r>
                        <a:rPr lang="en-AU" sz="1600" b="1" u="none" strike="noStrike" dirty="0" smtClean="0">
                          <a:solidFill>
                            <a:schemeClr val="bg1"/>
                          </a:solidFill>
                          <a:effectLst/>
                        </a:rPr>
                        <a:t>Specialisation</a:t>
                      </a:r>
                      <a:endParaRPr lang="en-AU" sz="1600" b="1" i="0" u="none" strike="noStrike" dirty="0">
                        <a:solidFill>
                          <a:schemeClr val="bg1"/>
                        </a:solidFill>
                        <a:effectLst/>
                        <a:latin typeface="Calibri"/>
                      </a:endParaRPr>
                    </a:p>
                  </a:txBody>
                  <a:tcPr marL="0" marR="0" marT="0" marB="0" anchor="ctr">
                    <a:solidFill>
                      <a:schemeClr val="tx2"/>
                    </a:solidFill>
                  </a:tcPr>
                </a:tc>
              </a:tr>
              <a:tr h="323732">
                <a:tc>
                  <a:txBody>
                    <a:bodyPr/>
                    <a:lstStyle/>
                    <a:p>
                      <a:pPr lvl="1" algn="l" fontAlgn="ctr"/>
                      <a:r>
                        <a:rPr lang="en-AU" sz="1400" b="1" u="none" strike="noStrike" dirty="0">
                          <a:solidFill>
                            <a:srgbClr val="1E1C11"/>
                          </a:solidFill>
                          <a:effectLst/>
                        </a:rPr>
                        <a:t>SCIENCE</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14</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12</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2</a:t>
                      </a:r>
                      <a:endParaRPr lang="en-AU" sz="1400" b="1" i="0" u="none" strike="noStrike">
                        <a:solidFill>
                          <a:srgbClr val="1E1C11"/>
                        </a:solidFill>
                        <a:effectLst/>
                        <a:latin typeface="Calibri"/>
                      </a:endParaRPr>
                    </a:p>
                  </a:txBody>
                  <a:tcPr marL="0" marR="0" marT="0" marB="0" anchor="ctr"/>
                </a:tc>
              </a:tr>
              <a:tr h="323732">
                <a:tc>
                  <a:txBody>
                    <a:bodyPr/>
                    <a:lstStyle/>
                    <a:p>
                      <a:pPr lvl="1" algn="l" fontAlgn="ctr"/>
                      <a:r>
                        <a:rPr lang="en-AU" sz="1400" b="1" u="none" strike="noStrike" dirty="0">
                          <a:solidFill>
                            <a:srgbClr val="1E1C11"/>
                          </a:solidFill>
                          <a:effectLst/>
                        </a:rPr>
                        <a:t>ENVIRONMENTAL SCIENCE</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1</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1</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0</a:t>
                      </a:r>
                      <a:endParaRPr lang="en-AU" sz="1400" b="1" i="0" u="none" strike="noStrike">
                        <a:solidFill>
                          <a:srgbClr val="1E1C11"/>
                        </a:solidFill>
                        <a:effectLst/>
                        <a:latin typeface="Calibri"/>
                      </a:endParaRPr>
                    </a:p>
                  </a:txBody>
                  <a:tcPr marL="0" marR="0" marT="0" marB="0" anchor="ctr"/>
                </a:tc>
              </a:tr>
              <a:tr h="323732">
                <a:tc>
                  <a:txBody>
                    <a:bodyPr/>
                    <a:lstStyle/>
                    <a:p>
                      <a:pPr lvl="1" algn="l" fontAlgn="ctr"/>
                      <a:r>
                        <a:rPr lang="en-AU" sz="1400" b="1" u="none" strike="noStrike" dirty="0">
                          <a:solidFill>
                            <a:srgbClr val="1E1C11"/>
                          </a:solidFill>
                          <a:effectLst/>
                        </a:rPr>
                        <a:t>AGRICULTURE</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1</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1</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0</a:t>
                      </a:r>
                      <a:endParaRPr lang="en-AU" sz="1400" b="1" i="0" u="none" strike="noStrike">
                        <a:solidFill>
                          <a:srgbClr val="1E1C11"/>
                        </a:solidFill>
                        <a:effectLst/>
                        <a:latin typeface="Calibri"/>
                      </a:endParaRPr>
                    </a:p>
                  </a:txBody>
                  <a:tcPr marL="0" marR="0" marT="0" marB="0" anchor="ctr"/>
                </a:tc>
              </a:tr>
              <a:tr h="323732">
                <a:tc>
                  <a:txBody>
                    <a:bodyPr/>
                    <a:lstStyle/>
                    <a:p>
                      <a:pPr lvl="1" algn="l" fontAlgn="ctr"/>
                      <a:r>
                        <a:rPr lang="en-AU" sz="1400" b="1" u="none" strike="noStrike">
                          <a:solidFill>
                            <a:srgbClr val="1E1C11"/>
                          </a:solidFill>
                          <a:effectLst/>
                        </a:rPr>
                        <a:t>HEALTH SCIENCE</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4</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3</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i="0" u="none" strike="noStrike" dirty="0">
                          <a:solidFill>
                            <a:srgbClr val="1E1C11"/>
                          </a:solidFill>
                          <a:effectLst/>
                          <a:latin typeface="+mn-lt"/>
                        </a:rPr>
                        <a:t>1</a:t>
                      </a:r>
                      <a:endParaRPr lang="en-AU" sz="1400" b="1" i="0" u="none" strike="noStrike" dirty="0">
                        <a:solidFill>
                          <a:srgbClr val="1E1C11"/>
                        </a:solidFill>
                        <a:effectLst/>
                        <a:latin typeface="Calibri"/>
                      </a:endParaRPr>
                    </a:p>
                  </a:txBody>
                  <a:tcPr marL="0" marR="0" marT="0" marB="0" anchor="ctr"/>
                </a:tc>
              </a:tr>
              <a:tr h="323732">
                <a:tc>
                  <a:txBody>
                    <a:bodyPr/>
                    <a:lstStyle/>
                    <a:p>
                      <a:pPr lvl="1" algn="l" fontAlgn="ctr"/>
                      <a:r>
                        <a:rPr lang="en-AU" sz="1400" b="1" u="none" strike="noStrike" dirty="0">
                          <a:solidFill>
                            <a:srgbClr val="1E1C11"/>
                          </a:solidFill>
                          <a:effectLst/>
                        </a:rPr>
                        <a:t>PHARMACEUTICAL SCIENCE</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1</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1</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0</a:t>
                      </a:r>
                      <a:endParaRPr lang="en-AU" sz="1400" b="1" i="0" u="none" strike="noStrike">
                        <a:solidFill>
                          <a:srgbClr val="1E1C11"/>
                        </a:solidFill>
                        <a:effectLst/>
                        <a:latin typeface="Calibri"/>
                      </a:endParaRPr>
                    </a:p>
                  </a:txBody>
                  <a:tcPr marL="0" marR="0" marT="0" marB="0" anchor="ctr"/>
                </a:tc>
              </a:tr>
              <a:tr h="323732">
                <a:tc>
                  <a:txBody>
                    <a:bodyPr/>
                    <a:lstStyle/>
                    <a:p>
                      <a:pPr lvl="1" algn="l" fontAlgn="ctr"/>
                      <a:r>
                        <a:rPr lang="en-AU" sz="1400" b="1" u="none" strike="noStrike" dirty="0">
                          <a:solidFill>
                            <a:srgbClr val="1E1C11"/>
                          </a:solidFill>
                          <a:effectLst/>
                        </a:rPr>
                        <a:t>ARTS/ PSYCHOLOGY</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3</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1</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2</a:t>
                      </a:r>
                      <a:endParaRPr lang="en-AU" sz="1400" b="1" i="0" u="none" strike="noStrike">
                        <a:solidFill>
                          <a:srgbClr val="1E1C11"/>
                        </a:solidFill>
                        <a:effectLst/>
                        <a:latin typeface="Calibri"/>
                      </a:endParaRPr>
                    </a:p>
                  </a:txBody>
                  <a:tcPr marL="0" marR="0" marT="0" marB="0" anchor="ctr"/>
                </a:tc>
              </a:tr>
              <a:tr h="323732">
                <a:tc>
                  <a:txBody>
                    <a:bodyPr/>
                    <a:lstStyle/>
                    <a:p>
                      <a:pPr lvl="1" algn="l" fontAlgn="ctr"/>
                      <a:r>
                        <a:rPr lang="en-AU" sz="1400" b="1" u="none" strike="noStrike">
                          <a:solidFill>
                            <a:srgbClr val="1E1C11"/>
                          </a:solidFill>
                          <a:effectLst/>
                        </a:rPr>
                        <a:t>ARTS</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3</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1</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2</a:t>
                      </a:r>
                      <a:endParaRPr lang="en-AU" sz="1400" b="1" i="0" u="none" strike="noStrike">
                        <a:solidFill>
                          <a:srgbClr val="1E1C11"/>
                        </a:solidFill>
                        <a:effectLst/>
                        <a:latin typeface="Calibri"/>
                      </a:endParaRPr>
                    </a:p>
                  </a:txBody>
                  <a:tcPr marL="0" marR="0" marT="0" marB="0" anchor="ctr"/>
                </a:tc>
              </a:tr>
              <a:tr h="323732">
                <a:tc>
                  <a:txBody>
                    <a:bodyPr/>
                    <a:lstStyle/>
                    <a:p>
                      <a:pPr lvl="1" algn="l" fontAlgn="ctr"/>
                      <a:r>
                        <a:rPr lang="en-AU" sz="1400" b="1" u="none" strike="noStrike">
                          <a:solidFill>
                            <a:srgbClr val="1E1C11"/>
                          </a:solidFill>
                          <a:effectLst/>
                        </a:rPr>
                        <a:t>PSYCHOLOGY</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i="0" u="none" strike="noStrike" dirty="0">
                          <a:solidFill>
                            <a:srgbClr val="1E1C11"/>
                          </a:solidFill>
                          <a:effectLst/>
                          <a:latin typeface="+mn-lt"/>
                        </a:rPr>
                        <a:t>6</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3</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i="0" u="none" strike="noStrike" dirty="0">
                          <a:solidFill>
                            <a:srgbClr val="1E1C11"/>
                          </a:solidFill>
                          <a:effectLst/>
                          <a:latin typeface="+mn-lt"/>
                        </a:rPr>
                        <a:t>3</a:t>
                      </a:r>
                      <a:endParaRPr lang="en-AU" sz="1400" b="1" i="0" u="none" strike="noStrike" dirty="0">
                        <a:solidFill>
                          <a:srgbClr val="1E1C11"/>
                        </a:solidFill>
                        <a:effectLst/>
                        <a:latin typeface="Calibri"/>
                      </a:endParaRPr>
                    </a:p>
                  </a:txBody>
                  <a:tcPr marL="0" marR="0" marT="0" marB="0" anchor="ctr"/>
                </a:tc>
              </a:tr>
              <a:tr h="323732">
                <a:tc>
                  <a:txBody>
                    <a:bodyPr/>
                    <a:lstStyle/>
                    <a:p>
                      <a:pPr lvl="1" algn="l" fontAlgn="ctr"/>
                      <a:r>
                        <a:rPr lang="en-AU" sz="1400" b="1" u="none" strike="noStrike">
                          <a:solidFill>
                            <a:srgbClr val="1E1C11"/>
                          </a:solidFill>
                          <a:effectLst/>
                        </a:rPr>
                        <a:t>BIOMEDICINE</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1</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1</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0</a:t>
                      </a:r>
                      <a:endParaRPr lang="en-AU" sz="1400" b="1" i="0" u="none" strike="noStrike">
                        <a:solidFill>
                          <a:srgbClr val="1E1C11"/>
                        </a:solidFill>
                        <a:effectLst/>
                        <a:latin typeface="Calibri"/>
                      </a:endParaRPr>
                    </a:p>
                  </a:txBody>
                  <a:tcPr marL="0" marR="0" marT="0" marB="0" anchor="ctr"/>
                </a:tc>
              </a:tr>
              <a:tr h="323732">
                <a:tc>
                  <a:txBody>
                    <a:bodyPr/>
                    <a:lstStyle/>
                    <a:p>
                      <a:pPr lvl="1" algn="l" fontAlgn="ctr"/>
                      <a:r>
                        <a:rPr lang="en-AU" sz="1400" b="1" u="none" strike="noStrike">
                          <a:solidFill>
                            <a:srgbClr val="1E1C11"/>
                          </a:solidFill>
                          <a:effectLst/>
                        </a:rPr>
                        <a:t>BUSINESS</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i="0" u="none" strike="noStrike" dirty="0">
                          <a:solidFill>
                            <a:srgbClr val="1E1C11"/>
                          </a:solidFill>
                          <a:effectLst/>
                          <a:latin typeface="+mn-lt"/>
                        </a:rPr>
                        <a:t>4</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0</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i="0" u="none" strike="noStrike" dirty="0">
                          <a:solidFill>
                            <a:srgbClr val="1E1C11"/>
                          </a:solidFill>
                          <a:effectLst/>
                          <a:latin typeface="+mn-lt"/>
                        </a:rPr>
                        <a:t>4</a:t>
                      </a:r>
                      <a:endParaRPr lang="en-AU" sz="1400" b="1" i="0" u="none" strike="noStrike" dirty="0">
                        <a:solidFill>
                          <a:srgbClr val="1E1C11"/>
                        </a:solidFill>
                        <a:effectLst/>
                        <a:latin typeface="Calibri"/>
                      </a:endParaRPr>
                    </a:p>
                  </a:txBody>
                  <a:tcPr marL="0" marR="0" marT="0" marB="0" anchor="ctr"/>
                </a:tc>
              </a:tr>
              <a:tr h="323732">
                <a:tc>
                  <a:txBody>
                    <a:bodyPr/>
                    <a:lstStyle/>
                    <a:p>
                      <a:pPr lvl="1" algn="l" fontAlgn="ctr"/>
                      <a:r>
                        <a:rPr lang="en-AU" sz="1400" b="1" u="none" strike="noStrike">
                          <a:solidFill>
                            <a:srgbClr val="1E1C11"/>
                          </a:solidFill>
                          <a:effectLst/>
                        </a:rPr>
                        <a:t>PHYSIOTHERAPY</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1</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0</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1</a:t>
                      </a:r>
                      <a:endParaRPr lang="en-AU" sz="1400" b="1" i="0" u="none" strike="noStrike" dirty="0">
                        <a:solidFill>
                          <a:srgbClr val="1E1C11"/>
                        </a:solidFill>
                        <a:effectLst/>
                        <a:latin typeface="Calibri"/>
                      </a:endParaRPr>
                    </a:p>
                  </a:txBody>
                  <a:tcPr marL="0" marR="0" marT="0" marB="0" anchor="ctr"/>
                </a:tc>
              </a:tr>
              <a:tr h="323732">
                <a:tc>
                  <a:txBody>
                    <a:bodyPr/>
                    <a:lstStyle/>
                    <a:p>
                      <a:pPr lvl="1" algn="l" fontAlgn="ctr"/>
                      <a:r>
                        <a:rPr lang="en-AU" sz="1400" b="1" u="none" strike="noStrike">
                          <a:solidFill>
                            <a:srgbClr val="1E1C11"/>
                          </a:solidFill>
                          <a:effectLst/>
                        </a:rPr>
                        <a:t>ENGINEERING</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i="0" u="none" strike="noStrike" dirty="0">
                          <a:solidFill>
                            <a:srgbClr val="1E1C11"/>
                          </a:solidFill>
                          <a:effectLst/>
                          <a:latin typeface="+mn-lt"/>
                        </a:rPr>
                        <a:t>2</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0</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i="0" u="none" strike="noStrike" dirty="0">
                          <a:solidFill>
                            <a:srgbClr val="1E1C11"/>
                          </a:solidFill>
                          <a:effectLst/>
                          <a:latin typeface="+mn-lt"/>
                        </a:rPr>
                        <a:t>2</a:t>
                      </a:r>
                      <a:endParaRPr lang="en-AU" sz="1400" b="1" i="0" u="none" strike="noStrike" dirty="0">
                        <a:solidFill>
                          <a:srgbClr val="1E1C11"/>
                        </a:solidFill>
                        <a:effectLst/>
                        <a:latin typeface="Calibri"/>
                      </a:endParaRPr>
                    </a:p>
                  </a:txBody>
                  <a:tcPr marL="0" marR="0" marT="0" marB="0" anchor="ctr"/>
                </a:tc>
              </a:tr>
              <a:tr h="323732">
                <a:tc>
                  <a:txBody>
                    <a:bodyPr/>
                    <a:lstStyle/>
                    <a:p>
                      <a:pPr lvl="1" algn="l" fontAlgn="ctr"/>
                      <a:r>
                        <a:rPr lang="en-AU" sz="1400" b="1" u="none" strike="noStrike">
                          <a:solidFill>
                            <a:srgbClr val="1E1C11"/>
                          </a:solidFill>
                          <a:effectLst/>
                        </a:rPr>
                        <a:t>DESIGN/ ARCHITECTURE/ MULTIMEDIA</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2</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0</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2</a:t>
                      </a:r>
                      <a:endParaRPr lang="en-AU" sz="1400" b="1" i="0" u="none" strike="noStrike" dirty="0">
                        <a:solidFill>
                          <a:srgbClr val="1E1C11"/>
                        </a:solidFill>
                        <a:effectLst/>
                        <a:latin typeface="Calibri"/>
                      </a:endParaRPr>
                    </a:p>
                  </a:txBody>
                  <a:tcPr marL="0" marR="0" marT="0" marB="0" anchor="ctr"/>
                </a:tc>
              </a:tr>
              <a:tr h="323732">
                <a:tc>
                  <a:txBody>
                    <a:bodyPr/>
                    <a:lstStyle/>
                    <a:p>
                      <a:pPr lvl="1" algn="l" fontAlgn="ctr"/>
                      <a:r>
                        <a:rPr lang="en-AU" sz="1400" b="1" u="none" strike="noStrike" dirty="0">
                          <a:solidFill>
                            <a:srgbClr val="1E1C11"/>
                          </a:solidFill>
                          <a:effectLst/>
                        </a:rPr>
                        <a:t>COMMERCE/ ACCOUNTING/ FINANCE</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i="0" u="none" strike="noStrike" dirty="0">
                          <a:solidFill>
                            <a:srgbClr val="1E1C11"/>
                          </a:solidFill>
                          <a:effectLst/>
                          <a:latin typeface="+mn-lt"/>
                        </a:rPr>
                        <a:t>5</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1</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i="0" u="none" strike="noStrike" dirty="0">
                          <a:solidFill>
                            <a:srgbClr val="1E1C11"/>
                          </a:solidFill>
                          <a:effectLst/>
                          <a:latin typeface="+mn-lt"/>
                        </a:rPr>
                        <a:t>4</a:t>
                      </a:r>
                      <a:endParaRPr lang="en-AU" sz="1400" b="1" i="0" u="none" strike="noStrike" dirty="0">
                        <a:solidFill>
                          <a:srgbClr val="1E1C11"/>
                        </a:solidFill>
                        <a:effectLst/>
                        <a:latin typeface="Calibri"/>
                      </a:endParaRPr>
                    </a:p>
                  </a:txBody>
                  <a:tcPr marL="0" marR="0" marT="0" marB="0" anchor="ctr"/>
                </a:tc>
              </a:tr>
              <a:tr h="323732">
                <a:tc>
                  <a:txBody>
                    <a:bodyPr/>
                    <a:lstStyle/>
                    <a:p>
                      <a:pPr algn="l" fontAlgn="ctr"/>
                      <a:r>
                        <a:rPr lang="en-AU" sz="1400" b="1" u="none" strike="noStrike">
                          <a:solidFill>
                            <a:srgbClr val="1E1C11"/>
                          </a:solidFill>
                          <a:effectLst/>
                        </a:rPr>
                        <a:t> </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u="none" strike="noStrike" dirty="0" smtClean="0">
                          <a:solidFill>
                            <a:srgbClr val="1E1C11"/>
                          </a:solidFill>
                          <a:effectLst/>
                        </a:rPr>
                        <a:t>48</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a:solidFill>
                            <a:srgbClr val="1E1C11"/>
                          </a:solidFill>
                          <a:effectLst/>
                        </a:rPr>
                        <a:t>25</a:t>
                      </a:r>
                      <a:endParaRPr lang="en-AU" sz="1400" b="1" i="0" u="none" strike="noStrike">
                        <a:solidFill>
                          <a:srgbClr val="1E1C11"/>
                        </a:solidFill>
                        <a:effectLst/>
                        <a:latin typeface="Calibri"/>
                      </a:endParaRPr>
                    </a:p>
                  </a:txBody>
                  <a:tcPr marL="0" marR="0" marT="0" marB="0" anchor="ctr"/>
                </a:tc>
                <a:tc>
                  <a:txBody>
                    <a:bodyPr/>
                    <a:lstStyle/>
                    <a:p>
                      <a:pPr algn="ctr" fontAlgn="ctr"/>
                      <a:r>
                        <a:rPr lang="en-AU" sz="1400" b="1" i="0" u="none" strike="noStrike" dirty="0" smtClean="0">
                          <a:solidFill>
                            <a:srgbClr val="1E1C11"/>
                          </a:solidFill>
                          <a:effectLst/>
                          <a:latin typeface="+mn-lt"/>
                        </a:rPr>
                        <a:t>23</a:t>
                      </a:r>
                      <a:endParaRPr lang="en-AU" sz="1400" b="1" i="0" u="none" strike="noStrike" dirty="0">
                        <a:solidFill>
                          <a:srgbClr val="1E1C11"/>
                        </a:solidFill>
                        <a:effectLst/>
                        <a:latin typeface="Calibri"/>
                      </a:endParaRPr>
                    </a:p>
                  </a:txBody>
                  <a:tcPr marL="0" marR="0" marT="0" marB="0" anchor="ctr"/>
                </a:tc>
              </a:tr>
            </a:tbl>
          </a:graphicData>
        </a:graphic>
      </p:graphicFrame>
    </p:spTree>
    <p:extLst>
      <p:ext uri="{BB962C8B-B14F-4D97-AF65-F5344CB8AC3E}">
        <p14:creationId xmlns:p14="http://schemas.microsoft.com/office/powerpoint/2010/main" val="31193902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9304"/>
          </a:xfrm>
        </p:spPr>
        <p:txBody>
          <a:bodyPr>
            <a:normAutofit fontScale="90000"/>
          </a:bodyPr>
          <a:lstStyle/>
          <a:p>
            <a:r>
              <a:rPr lang="en-AU" dirty="0"/>
              <a:t> PREVIOUS EMPLOYMENT:  What is their background?</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768376945"/>
              </p:ext>
            </p:extLst>
          </p:nvPr>
        </p:nvGraphicFramePr>
        <p:xfrm>
          <a:off x="1115616" y="908720"/>
          <a:ext cx="7128792" cy="5328588"/>
        </p:xfrm>
        <a:graphic>
          <a:graphicData uri="http://schemas.openxmlformats.org/drawingml/2006/table">
            <a:tbl>
              <a:tblPr>
                <a:tableStyleId>{5C22544A-7EE6-4342-B048-85BDC9FD1C3A}</a:tableStyleId>
              </a:tblPr>
              <a:tblGrid>
                <a:gridCol w="5256584"/>
                <a:gridCol w="1872208"/>
              </a:tblGrid>
              <a:tr h="382716">
                <a:tc>
                  <a:txBody>
                    <a:bodyPr/>
                    <a:lstStyle/>
                    <a:p>
                      <a:pPr lvl="1" algn="l" fontAlgn="ctr"/>
                      <a:r>
                        <a:rPr lang="en-AU" sz="1600" b="1" u="none" strike="noStrike" dirty="0" smtClean="0">
                          <a:solidFill>
                            <a:schemeClr val="bg1"/>
                          </a:solidFill>
                          <a:effectLst/>
                        </a:rPr>
                        <a:t>EMPLOYMENT EXPERIENCE</a:t>
                      </a:r>
                      <a:endParaRPr lang="en-AU" sz="1600" b="1" i="0" u="none" strike="noStrike" dirty="0">
                        <a:solidFill>
                          <a:schemeClr val="bg1"/>
                        </a:solidFill>
                        <a:effectLst/>
                        <a:latin typeface="Calibri"/>
                      </a:endParaRPr>
                    </a:p>
                  </a:txBody>
                  <a:tcPr marL="0" marR="0" marT="0" marB="0" anchor="ctr">
                    <a:solidFill>
                      <a:schemeClr val="tx2"/>
                    </a:solidFill>
                  </a:tcPr>
                </a:tc>
                <a:tc>
                  <a:txBody>
                    <a:bodyPr/>
                    <a:lstStyle/>
                    <a:p>
                      <a:pPr algn="ctr" fontAlgn="ctr"/>
                      <a:r>
                        <a:rPr lang="en-AU" sz="1600" b="1" u="none" strike="noStrike" dirty="0" smtClean="0">
                          <a:solidFill>
                            <a:schemeClr val="bg1"/>
                          </a:solidFill>
                          <a:effectLst/>
                        </a:rPr>
                        <a:t>NUMBERS</a:t>
                      </a:r>
                      <a:endParaRPr lang="en-AU" sz="1600" b="1" i="0" u="none" strike="noStrike" dirty="0">
                        <a:solidFill>
                          <a:schemeClr val="bg1"/>
                        </a:solidFill>
                        <a:effectLst/>
                        <a:latin typeface="Calibri"/>
                      </a:endParaRPr>
                    </a:p>
                  </a:txBody>
                  <a:tcPr marL="0" marR="0" marT="0" marB="0" anchor="ctr">
                    <a:solidFill>
                      <a:schemeClr val="tx2"/>
                    </a:solidFill>
                  </a:tcPr>
                </a:tc>
              </a:tr>
              <a:tr h="309117">
                <a:tc>
                  <a:txBody>
                    <a:bodyPr/>
                    <a:lstStyle/>
                    <a:p>
                      <a:pPr lvl="1" algn="l" fontAlgn="ctr"/>
                      <a:r>
                        <a:rPr lang="en-AU" sz="1400" b="1" u="none" strike="noStrike" dirty="0" smtClean="0">
                          <a:solidFill>
                            <a:srgbClr val="1E1C11"/>
                          </a:solidFill>
                          <a:effectLst/>
                        </a:rPr>
                        <a:t>LABORATORY</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2</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HEALTH/ PHARMACY</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3</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TUTOR</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8</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TEACHER</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i="0" u="none" strike="noStrike" dirty="0">
                          <a:solidFill>
                            <a:srgbClr val="1E1C11"/>
                          </a:solidFill>
                          <a:effectLst/>
                          <a:latin typeface="+mn-lt"/>
                        </a:rPr>
                        <a:t>4</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TEACHER AID</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1</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UNIVERSITY LECTURER/ DEMONSTRATOR</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2</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FINANCE/ ACCOUNTANT</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i="0" u="none" strike="noStrike" dirty="0">
                          <a:solidFill>
                            <a:srgbClr val="1E1C11"/>
                          </a:solidFill>
                          <a:effectLst/>
                          <a:latin typeface="+mn-lt"/>
                        </a:rPr>
                        <a:t>3</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BUSINESS ANALYST</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3</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CORPORATE</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i="0" u="none" strike="noStrike" dirty="0">
                          <a:solidFill>
                            <a:srgbClr val="1E1C11"/>
                          </a:solidFill>
                          <a:effectLst/>
                          <a:latin typeface="+mn-lt"/>
                        </a:rPr>
                        <a:t>2</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ENGINEER</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i="0" u="none" strike="noStrike" dirty="0">
                          <a:solidFill>
                            <a:srgbClr val="1E1C11"/>
                          </a:solidFill>
                          <a:effectLst/>
                          <a:latin typeface="+mn-lt"/>
                        </a:rPr>
                        <a:t>3</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ARCHITECT/ DESIGN</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1</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IT/ SOFTWARE</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1</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CARTOGRAPHY </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1</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VOLUNTEER</a:t>
                      </a:r>
                      <a:r>
                        <a:rPr lang="en-AU" sz="1400" b="1" u="none" strike="noStrike" baseline="0" dirty="0" smtClean="0">
                          <a:solidFill>
                            <a:srgbClr val="1E1C11"/>
                          </a:solidFill>
                          <a:effectLst/>
                        </a:rPr>
                        <a:t> WORK IN RELATED INDUSTRY</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1</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RESEARCH</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2</a:t>
                      </a:r>
                      <a:endParaRPr lang="en-AU" sz="1400" b="1" i="0" u="none" strike="noStrike" dirty="0">
                        <a:solidFill>
                          <a:srgbClr val="1E1C11"/>
                        </a:solidFill>
                        <a:effectLst/>
                        <a:latin typeface="Calibri"/>
                      </a:endParaRPr>
                    </a:p>
                  </a:txBody>
                  <a:tcPr marL="0" marR="0" marT="0" marB="0" anchor="ctr"/>
                </a:tc>
              </a:tr>
              <a:tr h="309117">
                <a:tc>
                  <a:txBody>
                    <a:bodyPr/>
                    <a:lstStyle/>
                    <a:p>
                      <a:pPr lvl="1" algn="l" fontAlgn="ctr"/>
                      <a:r>
                        <a:rPr lang="en-AU" sz="1400" b="1" u="none" strike="noStrike" dirty="0" smtClean="0">
                          <a:solidFill>
                            <a:srgbClr val="1E1C11"/>
                          </a:solidFill>
                          <a:effectLst/>
                        </a:rPr>
                        <a:t>OTHER</a:t>
                      </a:r>
                      <a:endParaRPr lang="en-AU" sz="1400" b="1" i="0" u="none" strike="noStrike" dirty="0">
                        <a:solidFill>
                          <a:srgbClr val="1E1C11"/>
                        </a:solidFill>
                        <a:effectLst/>
                        <a:latin typeface="Calibri"/>
                      </a:endParaRPr>
                    </a:p>
                  </a:txBody>
                  <a:tcPr marL="0" marR="0" marT="0" marB="0" anchor="ctr"/>
                </a:tc>
                <a:tc>
                  <a:txBody>
                    <a:bodyPr/>
                    <a:lstStyle/>
                    <a:p>
                      <a:pPr algn="ctr" fontAlgn="ctr"/>
                      <a:r>
                        <a:rPr lang="en-AU" sz="1400" b="1" u="none" strike="noStrike" dirty="0">
                          <a:solidFill>
                            <a:srgbClr val="1E1C11"/>
                          </a:solidFill>
                          <a:effectLst/>
                        </a:rPr>
                        <a:t>6</a:t>
                      </a:r>
                      <a:endParaRPr lang="en-AU" sz="1400" b="1" i="0" u="none" strike="noStrike" dirty="0">
                        <a:solidFill>
                          <a:srgbClr val="1E1C11"/>
                        </a:solidFill>
                        <a:effectLst/>
                        <a:latin typeface="Calibri"/>
                      </a:endParaRPr>
                    </a:p>
                  </a:txBody>
                  <a:tcPr marL="0" marR="0" marT="0" marB="0" anchor="ctr"/>
                </a:tc>
              </a:tr>
            </a:tbl>
          </a:graphicData>
        </a:graphic>
      </p:graphicFrame>
    </p:spTree>
    <p:extLst>
      <p:ext uri="{BB962C8B-B14F-4D97-AF65-F5344CB8AC3E}">
        <p14:creationId xmlns:p14="http://schemas.microsoft.com/office/powerpoint/2010/main" val="383435841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1415"/>
          </a:xfrm>
        </p:spPr>
        <p:txBody>
          <a:bodyPr/>
          <a:lstStyle/>
          <a:p>
            <a:r>
              <a:rPr lang="en-AU" dirty="0"/>
              <a:t>Expressions of Interest   #Example </a:t>
            </a:r>
            <a:endParaRPr lang="en-US" dirty="0"/>
          </a:p>
        </p:txBody>
      </p:sp>
      <p:sp>
        <p:nvSpPr>
          <p:cNvPr id="5" name="Content Placeholder 4"/>
          <p:cNvSpPr>
            <a:spLocks noGrp="1"/>
          </p:cNvSpPr>
          <p:nvPr>
            <p:ph idx="1"/>
          </p:nvPr>
        </p:nvSpPr>
        <p:spPr>
          <a:xfrm>
            <a:off x="457200" y="1120156"/>
            <a:ext cx="8229600" cy="5577117"/>
          </a:xfrm>
        </p:spPr>
        <p:txBody>
          <a:bodyPr/>
          <a:lstStyle/>
          <a:p>
            <a:pPr marL="0" indent="0" fontAlgn="t">
              <a:buNone/>
            </a:pPr>
            <a:r>
              <a:rPr lang="en-AU" sz="1600" dirty="0"/>
              <a:t>I have had various roles throughout my career which have provided experience in science and </a:t>
            </a:r>
            <a:r>
              <a:rPr lang="en-AU" sz="1600" dirty="0" smtClean="0"/>
              <a:t>technology. These </a:t>
            </a:r>
            <a:r>
              <a:rPr lang="en-AU" sz="1600" dirty="0"/>
              <a:t>are broadly grouped as </a:t>
            </a:r>
            <a:r>
              <a:rPr lang="en-AU" sz="1600" b="1" dirty="0"/>
              <a:t>Teaching Experience</a:t>
            </a:r>
            <a:r>
              <a:rPr lang="en-AU" sz="1600" dirty="0"/>
              <a:t>, </a:t>
            </a:r>
            <a:r>
              <a:rPr lang="en-AU" sz="1600" b="1" dirty="0"/>
              <a:t>Scientific Research and Professional Experience. </a:t>
            </a:r>
          </a:p>
          <a:p>
            <a:pPr marL="457200" lvl="1" indent="0" fontAlgn="t">
              <a:buNone/>
            </a:pPr>
            <a:r>
              <a:rPr lang="en-AU" sz="1400" b="1" dirty="0">
                <a:solidFill>
                  <a:srgbClr val="DDCD2C"/>
                </a:solidFill>
              </a:rPr>
              <a:t>TEACHING EXPERIENCE:</a:t>
            </a:r>
            <a:r>
              <a:rPr lang="en-AU" sz="1400" dirty="0">
                <a:solidFill>
                  <a:srgbClr val="DDCD2C"/>
                </a:solidFill>
              </a:rPr>
              <a:t>  </a:t>
            </a:r>
          </a:p>
          <a:p>
            <a:pPr lvl="1" fontAlgn="t">
              <a:buFont typeface="Arial" panose="020B0604020202020204" pitchFamily="34" charset="0"/>
              <a:buChar char="•"/>
            </a:pPr>
            <a:r>
              <a:rPr lang="en-AU" sz="1400" b="1" dirty="0"/>
              <a:t>Laboratory class demonstrator </a:t>
            </a:r>
            <a:r>
              <a:rPr lang="en-AU" sz="1400" dirty="0"/>
              <a:t>(teaching 2nd &amp; 3rd year) in the </a:t>
            </a:r>
            <a:r>
              <a:rPr lang="en-AU" sz="1400" b="1" dirty="0"/>
              <a:t>Zoology Department </a:t>
            </a:r>
            <a:r>
              <a:rPr lang="en-AU" sz="1400" dirty="0"/>
              <a:t>at The University of Melbourne</a:t>
            </a:r>
          </a:p>
          <a:p>
            <a:pPr lvl="1" fontAlgn="t">
              <a:buFont typeface="Arial" panose="020B0604020202020204" pitchFamily="34" charset="0"/>
              <a:buChar char="•"/>
            </a:pPr>
            <a:r>
              <a:rPr lang="en-AU" sz="1400" b="1" dirty="0"/>
              <a:t>Acting head demonstrator </a:t>
            </a:r>
            <a:r>
              <a:rPr lang="en-AU" sz="1400" dirty="0"/>
              <a:t>for </a:t>
            </a:r>
            <a:r>
              <a:rPr lang="en-AU" sz="1400" b="1" dirty="0"/>
              <a:t>undergraduate Biology </a:t>
            </a:r>
            <a:r>
              <a:rPr lang="en-AU" sz="1400" dirty="0"/>
              <a:t> </a:t>
            </a:r>
          </a:p>
          <a:p>
            <a:pPr lvl="1" fontAlgn="t">
              <a:buFont typeface="Arial" panose="020B0604020202020204" pitchFamily="34" charset="0"/>
              <a:buChar char="•"/>
            </a:pPr>
            <a:r>
              <a:rPr lang="en-AU" sz="1400" b="1" dirty="0"/>
              <a:t>Biology tutor </a:t>
            </a:r>
            <a:r>
              <a:rPr lang="en-AU" sz="1400" dirty="0"/>
              <a:t>at </a:t>
            </a:r>
            <a:r>
              <a:rPr lang="en-AU" sz="1400" b="1" dirty="0"/>
              <a:t>University College</a:t>
            </a:r>
            <a:endParaRPr lang="en-AU" sz="1400" dirty="0"/>
          </a:p>
          <a:p>
            <a:pPr lvl="1" fontAlgn="t">
              <a:buFont typeface="Arial" panose="020B0604020202020204" pitchFamily="34" charset="0"/>
              <a:buChar char="•"/>
            </a:pPr>
            <a:r>
              <a:rPr lang="en-AU" sz="1400" b="1" dirty="0"/>
              <a:t>Volunteer Centre Guide </a:t>
            </a:r>
            <a:r>
              <a:rPr lang="en-AU" sz="1400" dirty="0"/>
              <a:t>at the </a:t>
            </a:r>
            <a:r>
              <a:rPr lang="en-AU" sz="1400" b="1" dirty="0"/>
              <a:t>Marine Studies Centres </a:t>
            </a:r>
            <a:r>
              <a:rPr lang="en-AU" sz="1400" dirty="0"/>
              <a:t>in Queenscliff and Tooradin.      </a:t>
            </a:r>
          </a:p>
          <a:p>
            <a:pPr marL="457200" lvl="1" indent="0" fontAlgn="t">
              <a:buNone/>
            </a:pPr>
            <a:r>
              <a:rPr lang="en-AU" sz="1400" b="1" dirty="0">
                <a:solidFill>
                  <a:srgbClr val="DDCD2C"/>
                </a:solidFill>
              </a:rPr>
              <a:t>POST DOC EXPERIENCE: </a:t>
            </a:r>
            <a:r>
              <a:rPr lang="en-AU" sz="1400" dirty="0">
                <a:solidFill>
                  <a:srgbClr val="DDCD2C"/>
                </a:solidFill>
              </a:rPr>
              <a:t>(1996-2001)</a:t>
            </a:r>
          </a:p>
          <a:p>
            <a:pPr lvl="1" fontAlgn="t">
              <a:buFont typeface="Arial" panose="020B0604020202020204" pitchFamily="34" charset="0"/>
              <a:buChar char="•"/>
            </a:pPr>
            <a:r>
              <a:rPr lang="en-AU" sz="1400" b="1" dirty="0"/>
              <a:t>Completed PhD in 1996 </a:t>
            </a:r>
            <a:r>
              <a:rPr lang="en-AU" sz="1400" dirty="0"/>
              <a:t>at the </a:t>
            </a:r>
            <a:r>
              <a:rPr lang="en-AU" sz="1400" b="1" dirty="0"/>
              <a:t>Department of Zoology </a:t>
            </a:r>
            <a:r>
              <a:rPr lang="en-AU" sz="1400" dirty="0" err="1"/>
              <a:t>UniMelb</a:t>
            </a:r>
            <a:r>
              <a:rPr lang="en-AU" sz="1400" dirty="0"/>
              <a:t>.</a:t>
            </a:r>
          </a:p>
          <a:p>
            <a:pPr lvl="1" fontAlgn="t">
              <a:buFont typeface="Arial" panose="020B0604020202020204" pitchFamily="34" charset="0"/>
              <a:buChar char="•"/>
            </a:pPr>
            <a:r>
              <a:rPr lang="en-AU" sz="1400" b="1" dirty="0"/>
              <a:t> Research Officer </a:t>
            </a:r>
            <a:r>
              <a:rPr lang="en-AU" sz="1400" dirty="0"/>
              <a:t>in the </a:t>
            </a:r>
            <a:r>
              <a:rPr lang="en-AU" sz="1400" b="1" dirty="0"/>
              <a:t>Department of Physiology </a:t>
            </a:r>
            <a:r>
              <a:rPr lang="en-AU" sz="1400" dirty="0"/>
              <a:t>at </a:t>
            </a:r>
            <a:r>
              <a:rPr lang="en-AU" sz="1400" dirty="0" err="1"/>
              <a:t>UniMelb</a:t>
            </a:r>
            <a:r>
              <a:rPr lang="en-AU" sz="1400" dirty="0"/>
              <a:t>. </a:t>
            </a:r>
          </a:p>
          <a:p>
            <a:pPr lvl="1" fontAlgn="t">
              <a:buFont typeface="Arial" panose="020B0604020202020204" pitchFamily="34" charset="0"/>
              <a:buChar char="•"/>
            </a:pPr>
            <a:r>
              <a:rPr lang="en-AU" sz="1400" b="1" dirty="0"/>
              <a:t> Supervisor </a:t>
            </a:r>
            <a:r>
              <a:rPr lang="en-AU" sz="1400" dirty="0"/>
              <a:t>of graduate and undergraduate students. </a:t>
            </a:r>
          </a:p>
          <a:p>
            <a:pPr lvl="1" fontAlgn="t">
              <a:buFont typeface="Arial" panose="020B0604020202020204" pitchFamily="34" charset="0"/>
              <a:buChar char="•"/>
            </a:pPr>
            <a:r>
              <a:rPr lang="en-AU" sz="1400" b="1" dirty="0"/>
              <a:t>Co-researcher</a:t>
            </a:r>
            <a:r>
              <a:rPr lang="en-AU" sz="1400" dirty="0"/>
              <a:t> on project funded by </a:t>
            </a:r>
            <a:r>
              <a:rPr lang="en-AU" sz="1400" b="1" dirty="0"/>
              <a:t>National Heart Foundation </a:t>
            </a:r>
            <a:r>
              <a:rPr lang="en-AU" sz="1400" dirty="0"/>
              <a:t>and NH &amp; MRC Grants. </a:t>
            </a:r>
          </a:p>
          <a:p>
            <a:pPr lvl="1" fontAlgn="t">
              <a:buFont typeface="Arial" panose="020B0604020202020204" pitchFamily="34" charset="0"/>
              <a:buChar char="•"/>
            </a:pPr>
            <a:r>
              <a:rPr lang="en-AU" sz="1400" dirty="0"/>
              <a:t>My area of interest was </a:t>
            </a:r>
            <a:r>
              <a:rPr lang="en-AU" sz="1400" b="1" dirty="0"/>
              <a:t>cardiac electrophysiology.    </a:t>
            </a:r>
          </a:p>
          <a:p>
            <a:pPr marL="457200" lvl="1" indent="0" fontAlgn="t">
              <a:buNone/>
            </a:pPr>
            <a:r>
              <a:rPr lang="en-AU" sz="1400" b="1" dirty="0" smtClean="0">
                <a:solidFill>
                  <a:srgbClr val="DDCD2C"/>
                </a:solidFill>
              </a:rPr>
              <a:t>PROFESSIONAL </a:t>
            </a:r>
            <a:r>
              <a:rPr lang="en-AU" sz="1400" b="1" dirty="0">
                <a:solidFill>
                  <a:srgbClr val="DDCD2C"/>
                </a:solidFill>
              </a:rPr>
              <a:t>EXPERIENCE: </a:t>
            </a:r>
            <a:r>
              <a:rPr lang="en-AU" sz="1400" dirty="0">
                <a:solidFill>
                  <a:srgbClr val="DDCD2C"/>
                </a:solidFill>
              </a:rPr>
              <a:t>(2001-2014)</a:t>
            </a:r>
          </a:p>
          <a:p>
            <a:pPr lvl="1" fontAlgn="t">
              <a:buFont typeface="Arial" panose="020B0604020202020204" pitchFamily="34" charset="0"/>
              <a:buChar char="•"/>
            </a:pPr>
            <a:r>
              <a:rPr lang="en-AU" sz="1400" b="1" dirty="0"/>
              <a:t>Completed Graduate Diploma </a:t>
            </a:r>
            <a:r>
              <a:rPr lang="en-AU" sz="1400" dirty="0"/>
              <a:t>in </a:t>
            </a:r>
            <a:r>
              <a:rPr lang="en-AU" sz="1400" b="1" dirty="0"/>
              <a:t>Business computing in 2000 </a:t>
            </a:r>
            <a:r>
              <a:rPr lang="en-AU" sz="1400" dirty="0"/>
              <a:t>from </a:t>
            </a:r>
            <a:r>
              <a:rPr lang="en-AU" sz="1400" b="1" dirty="0"/>
              <a:t>Victoria University of Technology</a:t>
            </a:r>
          </a:p>
          <a:p>
            <a:pPr lvl="1" fontAlgn="t">
              <a:buFont typeface="Arial" panose="020B0604020202020204" pitchFamily="34" charset="0"/>
              <a:buChar char="•"/>
            </a:pPr>
            <a:r>
              <a:rPr lang="en-AU" sz="1400" b="1" dirty="0"/>
              <a:t>Business Analyst and System Architect</a:t>
            </a:r>
          </a:p>
          <a:p>
            <a:pPr lvl="1" fontAlgn="t">
              <a:buFont typeface="Arial" panose="020B0604020202020204" pitchFamily="34" charset="0"/>
              <a:buChar char="•"/>
            </a:pPr>
            <a:r>
              <a:rPr lang="en-AU" sz="1400" b="1" dirty="0"/>
              <a:t>Developer of  computer system designs </a:t>
            </a:r>
            <a:r>
              <a:rPr lang="en-AU" sz="1400" dirty="0"/>
              <a:t>and </a:t>
            </a:r>
            <a:r>
              <a:rPr lang="en-AU" sz="1400" b="1" dirty="0"/>
              <a:t>IT requirements</a:t>
            </a:r>
            <a:r>
              <a:rPr lang="en-AU" sz="1400" dirty="0"/>
              <a:t>.   </a:t>
            </a:r>
            <a:endParaRPr lang="en-AU" sz="1400" dirty="0">
              <a:latin typeface="Calibri"/>
            </a:endParaRPr>
          </a:p>
          <a:p>
            <a:endParaRPr lang="en-US" dirty="0"/>
          </a:p>
        </p:txBody>
      </p:sp>
    </p:spTree>
    <p:extLst>
      <p:ext uri="{BB962C8B-B14F-4D97-AF65-F5344CB8AC3E}">
        <p14:creationId xmlns:p14="http://schemas.microsoft.com/office/powerpoint/2010/main" val="155717033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5638"/>
          </a:xfrm>
        </p:spPr>
        <p:txBody>
          <a:bodyPr/>
          <a:lstStyle/>
          <a:p>
            <a:r>
              <a:rPr lang="en-US" altLang="en-US" dirty="0"/>
              <a:t>Science &amp; Mathematics Elective </a:t>
            </a:r>
            <a:endParaRPr lang="en-US" dirty="0"/>
          </a:p>
        </p:txBody>
      </p:sp>
      <p:sp>
        <p:nvSpPr>
          <p:cNvPr id="4" name="Content Placeholder 2"/>
          <p:cNvSpPr>
            <a:spLocks noGrp="1"/>
          </p:cNvSpPr>
          <p:nvPr>
            <p:ph idx="1"/>
          </p:nvPr>
        </p:nvSpPr>
        <p:spPr>
          <a:xfrm>
            <a:off x="683568" y="1206928"/>
            <a:ext cx="7992888" cy="5462431"/>
          </a:xfrm>
          <a:ln>
            <a:noFill/>
          </a:ln>
        </p:spPr>
        <p:txBody>
          <a:bodyPr/>
          <a:lstStyle/>
          <a:p>
            <a:pPr marL="0" indent="0">
              <a:spcAft>
                <a:spcPts val="1200"/>
              </a:spcAft>
              <a:buNone/>
              <a:defRPr/>
            </a:pPr>
            <a:r>
              <a:rPr lang="en-AU" sz="2400" dirty="0" smtClean="0"/>
              <a:t>EDUC90376  </a:t>
            </a:r>
            <a:r>
              <a:rPr lang="en-AU" sz="2400" dirty="0"/>
              <a:t>Science and Mathematics in the Classroom</a:t>
            </a:r>
          </a:p>
          <a:p>
            <a:pPr marL="0" indent="0" algn="just">
              <a:buNone/>
              <a:defRPr/>
            </a:pPr>
            <a:r>
              <a:rPr lang="en-AU" sz="2000" dirty="0" smtClean="0"/>
              <a:t>The </a:t>
            </a:r>
            <a:r>
              <a:rPr lang="en-AU" sz="2000" dirty="0"/>
              <a:t>subject focuses on supporting the effective integration of Science, Technology, Engineering and Mathematics (STEM) </a:t>
            </a:r>
            <a:r>
              <a:rPr lang="en-AU" sz="2000" dirty="0" smtClean="0"/>
              <a:t>into the </a:t>
            </a:r>
            <a:r>
              <a:rPr lang="en-AU" sz="2000" dirty="0"/>
              <a:t>Primary Classroom environments. </a:t>
            </a:r>
            <a:endParaRPr lang="en-US" sz="2000" dirty="0"/>
          </a:p>
        </p:txBody>
      </p:sp>
      <p:pic>
        <p:nvPicPr>
          <p:cNvPr id="5" name="Picture 4" descr="draw-a-scientist_steinwal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577" y="3166149"/>
            <a:ext cx="4844804" cy="345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5097629"/>
            <a:ext cx="2207758" cy="1471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642141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1415"/>
          </a:xfrm>
        </p:spPr>
        <p:txBody>
          <a:bodyPr/>
          <a:lstStyle/>
          <a:p>
            <a:r>
              <a:rPr lang="en-US" altLang="en-US" dirty="0"/>
              <a:t>Science &amp; Mathematics Elective</a:t>
            </a:r>
            <a:endParaRPr lang="en-US" dirty="0"/>
          </a:p>
        </p:txBody>
      </p:sp>
      <p:sp>
        <p:nvSpPr>
          <p:cNvPr id="4" name="Content Placeholder 2"/>
          <p:cNvSpPr>
            <a:spLocks noGrp="1"/>
          </p:cNvSpPr>
          <p:nvPr>
            <p:ph idx="1"/>
          </p:nvPr>
        </p:nvSpPr>
        <p:spPr bwMode="auto">
          <a:xfrm>
            <a:off x="323528" y="990599"/>
            <a:ext cx="8496944" cy="5690161"/>
          </a:xfrm>
          <a:noFill/>
          <a:ln>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AU" altLang="en-US" sz="2400" dirty="0"/>
              <a:t>W</a:t>
            </a:r>
            <a:r>
              <a:rPr lang="en-AU" altLang="en-US" sz="2400" dirty="0" smtClean="0"/>
              <a:t>ork collaboratively with a team of </a:t>
            </a:r>
            <a:r>
              <a:rPr lang="en-AU" altLang="en-US" sz="2400" b="1" dirty="0" smtClean="0">
                <a:solidFill>
                  <a:srgbClr val="DDCD2C"/>
                </a:solidFill>
              </a:rPr>
              <a:t>academics</a:t>
            </a:r>
            <a:r>
              <a:rPr lang="en-AU" altLang="en-US" sz="2400" dirty="0" smtClean="0"/>
              <a:t>; education officers from specialist science centres, scientists, mathematicians, school-based staff and teachers;</a:t>
            </a:r>
          </a:p>
          <a:p>
            <a:r>
              <a:rPr lang="en-AU" altLang="en-US" sz="2400" dirty="0" smtClean="0"/>
              <a:t>Together, plan, prepare and rehearse model lessons for the teaching of the </a:t>
            </a:r>
            <a:r>
              <a:rPr lang="en-AU" altLang="en-US" sz="2400" i="1" dirty="0" smtClean="0">
                <a:solidFill>
                  <a:srgbClr val="DDCD2C"/>
                </a:solidFill>
              </a:rPr>
              <a:t>Adaptations</a:t>
            </a:r>
            <a:r>
              <a:rPr lang="en-AU" altLang="en-US" sz="2400" dirty="0" smtClean="0"/>
              <a:t> topic, embedding Mathematics and drawing on Technology;  </a:t>
            </a:r>
          </a:p>
          <a:p>
            <a:r>
              <a:rPr lang="en-AU" altLang="en-US" sz="2400" dirty="0"/>
              <a:t>I</a:t>
            </a:r>
            <a:r>
              <a:rPr lang="en-AU" altLang="en-US" sz="2400" dirty="0" smtClean="0"/>
              <a:t>mplement rehearsed lessons in PLTs over six weeks </a:t>
            </a:r>
            <a:r>
              <a:rPr lang="en-AU" altLang="en-US" sz="2400" dirty="0"/>
              <a:t>in our partner </a:t>
            </a:r>
            <a:r>
              <a:rPr lang="en-AU" altLang="en-US" sz="2400" dirty="0" smtClean="0"/>
              <a:t>schools; and</a:t>
            </a:r>
            <a:endParaRPr lang="en-AU" altLang="en-US" sz="2400" dirty="0"/>
          </a:p>
          <a:p>
            <a:r>
              <a:rPr lang="en-AU" altLang="en-US" sz="2400" dirty="0"/>
              <a:t>M</a:t>
            </a:r>
            <a:r>
              <a:rPr lang="en-AU" altLang="en-US" sz="2400" dirty="0" smtClean="0"/>
              <a:t>odify </a:t>
            </a:r>
            <a:r>
              <a:rPr lang="en-AU" altLang="en-US" sz="2400" dirty="0"/>
              <a:t>and r</a:t>
            </a:r>
            <a:r>
              <a:rPr lang="en-AU" altLang="en-US" sz="2400" dirty="0" smtClean="0"/>
              <a:t>efine in response to student needs to produce units </a:t>
            </a:r>
            <a:r>
              <a:rPr lang="en-AU" altLang="en-US" sz="2400" dirty="0"/>
              <a:t>of work for </a:t>
            </a:r>
            <a:r>
              <a:rPr lang="en-AU" altLang="en-US" sz="2400" dirty="0" smtClean="0"/>
              <a:t>sharing</a:t>
            </a:r>
            <a:r>
              <a:rPr lang="en-AU" altLang="en-US" sz="2400" dirty="0"/>
              <a:t> </a:t>
            </a:r>
            <a:r>
              <a:rPr lang="en-AU" altLang="en-US" sz="2400" dirty="0" smtClean="0"/>
              <a:t>on ReMSTEP site. </a:t>
            </a:r>
            <a:endParaRPr lang="en-US" altLang="en-US" sz="2400" dirty="0"/>
          </a:p>
          <a:p>
            <a:pPr marL="0" indent="0">
              <a:buNone/>
            </a:pPr>
            <a:endParaRPr lang="en-US" alt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4962157"/>
            <a:ext cx="2610537" cy="171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43266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9304"/>
          </a:xfrm>
        </p:spPr>
        <p:txBody>
          <a:bodyPr/>
          <a:lstStyle/>
          <a:p>
            <a:r>
              <a:rPr lang="en-AU" dirty="0"/>
              <a:t>Graduate Science Specialists</a:t>
            </a:r>
            <a:endParaRPr lang="en-US" dirty="0"/>
          </a:p>
        </p:txBody>
      </p:sp>
      <p:sp>
        <p:nvSpPr>
          <p:cNvPr id="3" name="Content Placeholder 2"/>
          <p:cNvSpPr>
            <a:spLocks noGrp="1"/>
          </p:cNvSpPr>
          <p:nvPr>
            <p:ph idx="1"/>
          </p:nvPr>
        </p:nvSpPr>
        <p:spPr>
          <a:xfrm>
            <a:off x="457200" y="2753061"/>
            <a:ext cx="8229600" cy="3373102"/>
          </a:xfrm>
        </p:spPr>
        <p:txBody>
          <a:bodyPr/>
          <a:lstStyle/>
          <a:p>
            <a:pPr marL="0" indent="0" algn="ctr">
              <a:buNone/>
            </a:pPr>
            <a:r>
              <a:rPr lang="en-AU" dirty="0"/>
              <a:t>Let’s hear about the experience from the  Teacher Candidates …</a:t>
            </a:r>
          </a:p>
          <a:p>
            <a:pPr marL="0" indent="0">
              <a:buNone/>
            </a:pPr>
            <a:endParaRPr lang="en-US" dirty="0"/>
          </a:p>
        </p:txBody>
      </p:sp>
    </p:spTree>
    <p:extLst>
      <p:ext uri="{BB962C8B-B14F-4D97-AF65-F5344CB8AC3E}">
        <p14:creationId xmlns:p14="http://schemas.microsoft.com/office/powerpoint/2010/main" val="61520985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latin typeface="Calibri Light"/>
                <a:cs typeface="Calibri Light"/>
              </a:rPr>
              <a:t>Planned </a:t>
            </a:r>
            <a:r>
              <a:rPr lang="en-US" dirty="0" err="1">
                <a:latin typeface="Calibri Light"/>
                <a:cs typeface="Calibri Light"/>
              </a:rPr>
              <a:t>Deakin</a:t>
            </a:r>
            <a:r>
              <a:rPr lang="en-US" dirty="0">
                <a:latin typeface="Calibri Light"/>
                <a:cs typeface="Calibri Light"/>
              </a:rPr>
              <a:t> University </a:t>
            </a:r>
            <a:r>
              <a:rPr lang="en-US" dirty="0" err="1">
                <a:latin typeface="Calibri Light"/>
                <a:cs typeface="Calibri Light"/>
              </a:rPr>
              <a:t>MTeach</a:t>
            </a:r>
            <a:r>
              <a:rPr lang="en-US" dirty="0">
                <a:latin typeface="Calibri Light"/>
                <a:cs typeface="Calibri Light"/>
              </a:rPr>
              <a:t> Science Specialist Program: Context</a:t>
            </a:r>
            <a:endParaRPr lang="en-US" dirty="0"/>
          </a:p>
        </p:txBody>
      </p:sp>
      <p:sp>
        <p:nvSpPr>
          <p:cNvPr id="4" name="Content Placeholder 2"/>
          <p:cNvSpPr>
            <a:spLocks noGrp="1"/>
          </p:cNvSpPr>
          <p:nvPr>
            <p:ph idx="1"/>
          </p:nvPr>
        </p:nvSpPr>
        <p:spPr>
          <a:xfrm>
            <a:off x="457200" y="1811842"/>
            <a:ext cx="8229600" cy="4525963"/>
          </a:xfrm>
        </p:spPr>
        <p:txBody>
          <a:bodyPr>
            <a:normAutofit/>
          </a:bodyPr>
          <a:lstStyle/>
          <a:p>
            <a:pPr>
              <a:spcAft>
                <a:spcPts val="600"/>
              </a:spcAft>
            </a:pPr>
            <a:r>
              <a:rPr lang="en-US" sz="2000" dirty="0" smtClean="0"/>
              <a:t>Declining participation in science – Government &amp; Chief Scientist – and identification of primary schooling as a key stage for STEM engagement</a:t>
            </a:r>
          </a:p>
          <a:p>
            <a:pPr>
              <a:spcAft>
                <a:spcPts val="600"/>
              </a:spcAft>
            </a:pPr>
            <a:r>
              <a:rPr lang="en-US" sz="2000" dirty="0" smtClean="0"/>
              <a:t>Increasing demand and marketing by schools as Science or STEM-focused</a:t>
            </a:r>
          </a:p>
          <a:p>
            <a:pPr>
              <a:spcAft>
                <a:spcPts val="600"/>
              </a:spcAft>
            </a:pPr>
            <a:r>
              <a:rPr lang="en-US" sz="2000" dirty="0" smtClean="0"/>
              <a:t>MTeach </a:t>
            </a:r>
            <a:r>
              <a:rPr lang="en-US" sz="2000" dirty="0"/>
              <a:t>is the postgraduate entry </a:t>
            </a:r>
            <a:r>
              <a:rPr lang="en-US" sz="2000" dirty="0" smtClean="0"/>
              <a:t>qualification – 3 semesters covering developing the knowledge and skills to become a primary teacher and 1 semester to develop a </a:t>
            </a:r>
            <a:r>
              <a:rPr lang="en-US" sz="2000" dirty="0" err="1" smtClean="0"/>
              <a:t>specialisation</a:t>
            </a:r>
            <a:r>
              <a:rPr lang="en-US" sz="2000" dirty="0" smtClean="0"/>
              <a:t> (inclusive education, leadership, research … )</a:t>
            </a:r>
            <a:endParaRPr lang="en-AU" sz="2000" dirty="0" smtClean="0"/>
          </a:p>
          <a:p>
            <a:pPr>
              <a:spcAft>
                <a:spcPts val="600"/>
              </a:spcAft>
            </a:pPr>
            <a:r>
              <a:rPr lang="en-US" sz="2000" dirty="0" smtClean="0"/>
              <a:t>About </a:t>
            </a:r>
            <a:r>
              <a:rPr lang="en-US" sz="2000" dirty="0"/>
              <a:t>one fifth of MTeach students have STEM qualifications and a similar proportion express a preference for </a:t>
            </a:r>
            <a:r>
              <a:rPr lang="en-US" sz="2000" dirty="0" smtClean="0"/>
              <a:t>a science specialism</a:t>
            </a:r>
          </a:p>
          <a:p>
            <a:endParaRPr lang="en-US" dirty="0"/>
          </a:p>
        </p:txBody>
      </p:sp>
      <p:pic>
        <p:nvPicPr>
          <p:cNvPr id="7" name="Picture 6" descr="Deakin_Worldly_Logo_Keyline[rg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9840" y="5623263"/>
            <a:ext cx="1035281" cy="1035281"/>
          </a:xfrm>
          <a:prstGeom prst="rect">
            <a:avLst/>
          </a:prstGeom>
        </p:spPr>
      </p:pic>
    </p:spTree>
    <p:extLst>
      <p:ext uri="{BB962C8B-B14F-4D97-AF65-F5344CB8AC3E}">
        <p14:creationId xmlns:p14="http://schemas.microsoft.com/office/powerpoint/2010/main" val="306235841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latin typeface="Calibri Light"/>
                <a:cs typeface="Calibri Light"/>
              </a:rPr>
              <a:t>Primary Science Education at </a:t>
            </a:r>
            <a:r>
              <a:rPr lang="en-US" dirty="0" err="1">
                <a:latin typeface="Calibri Light"/>
                <a:cs typeface="Calibri Light"/>
              </a:rPr>
              <a:t>Deakin</a:t>
            </a:r>
            <a:endParaRPr lang="en-US" dirty="0"/>
          </a:p>
        </p:txBody>
      </p:sp>
      <p:sp>
        <p:nvSpPr>
          <p:cNvPr id="4" name="Content Placeholder 2"/>
          <p:cNvSpPr>
            <a:spLocks noGrp="1"/>
          </p:cNvSpPr>
          <p:nvPr>
            <p:ph idx="1"/>
          </p:nvPr>
        </p:nvSpPr>
        <p:spPr>
          <a:xfrm>
            <a:off x="457200" y="2185094"/>
            <a:ext cx="8229600" cy="4152711"/>
          </a:xfrm>
        </p:spPr>
        <p:txBody>
          <a:bodyPr>
            <a:normAutofit/>
          </a:bodyPr>
          <a:lstStyle/>
          <a:p>
            <a:pPr marL="514350" indent="-514350">
              <a:spcAft>
                <a:spcPts val="1200"/>
              </a:spcAft>
              <a:buFont typeface="+mj-lt"/>
              <a:buAutoNum type="arabicPeriod"/>
            </a:pPr>
            <a:r>
              <a:rPr lang="en-US" sz="2400" dirty="0"/>
              <a:t>Long history of primary school based science &amp; technology curriculum units – strong relationships with schools</a:t>
            </a:r>
          </a:p>
          <a:p>
            <a:pPr marL="514350" indent="-514350">
              <a:spcAft>
                <a:spcPts val="1200"/>
              </a:spcAft>
              <a:buFont typeface="+mj-lt"/>
              <a:buAutoNum type="arabicPeriod"/>
            </a:pPr>
            <a:r>
              <a:rPr lang="en-US" sz="2400" dirty="0" err="1"/>
              <a:t>PrimSS</a:t>
            </a:r>
            <a:r>
              <a:rPr lang="en-US" sz="2400" dirty="0"/>
              <a:t>: </a:t>
            </a:r>
            <a:r>
              <a:rPr lang="en-US" sz="2400" dirty="0" err="1"/>
              <a:t>Deakin</a:t>
            </a:r>
            <a:r>
              <a:rPr lang="en-US" sz="2400" dirty="0"/>
              <a:t> delivery of the Victorian Government Primary Science Specialists professional development program </a:t>
            </a:r>
          </a:p>
          <a:p>
            <a:pPr marL="514350" indent="-514350">
              <a:spcAft>
                <a:spcPts val="1200"/>
              </a:spcAft>
              <a:buFont typeface="+mj-lt"/>
              <a:buAutoNum type="arabicPeriod"/>
            </a:pPr>
            <a:r>
              <a:rPr lang="en-US" sz="2400" dirty="0"/>
              <a:t>Science Education Partnerships with Schools Project – model of collaboration</a:t>
            </a:r>
          </a:p>
          <a:p>
            <a:endParaRPr lang="en-US" dirty="0"/>
          </a:p>
        </p:txBody>
      </p:sp>
      <p:pic>
        <p:nvPicPr>
          <p:cNvPr id="5" name="Picture 4" descr="Deakin_Worldly_Logo_Keyline[rg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9840" y="5623263"/>
            <a:ext cx="1035281" cy="1035281"/>
          </a:xfrm>
          <a:prstGeom prst="rect">
            <a:avLst/>
          </a:prstGeom>
        </p:spPr>
      </p:pic>
    </p:spTree>
    <p:extLst>
      <p:ext uri="{BB962C8B-B14F-4D97-AF65-F5344CB8AC3E}">
        <p14:creationId xmlns:p14="http://schemas.microsoft.com/office/powerpoint/2010/main" val="270036477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latin typeface="Calibri Light"/>
                <a:cs typeface="Calibri Light"/>
              </a:rPr>
              <a:t>Planned Program</a:t>
            </a:r>
            <a:endParaRPr lang="en-US" dirty="0"/>
          </a:p>
        </p:txBody>
      </p:sp>
      <p:sp>
        <p:nvSpPr>
          <p:cNvPr id="4" name="Content Placeholder 2"/>
          <p:cNvSpPr>
            <a:spLocks noGrp="1"/>
          </p:cNvSpPr>
          <p:nvPr>
            <p:ph idx="1"/>
          </p:nvPr>
        </p:nvSpPr>
        <p:spPr>
          <a:xfrm>
            <a:off x="457200" y="1798562"/>
            <a:ext cx="8229600" cy="4539244"/>
          </a:xfrm>
        </p:spPr>
        <p:txBody>
          <a:bodyPr>
            <a:normAutofit fontScale="77500" lnSpcReduction="20000"/>
          </a:bodyPr>
          <a:lstStyle/>
          <a:p>
            <a:pPr>
              <a:spcAft>
                <a:spcPts val="1200"/>
              </a:spcAft>
            </a:pPr>
            <a:r>
              <a:rPr lang="en-US" sz="3100" dirty="0"/>
              <a:t>One term school based – integration of research into teaching curriculum implementation &amp; leadership </a:t>
            </a:r>
          </a:p>
          <a:p>
            <a:pPr>
              <a:spcAft>
                <a:spcPts val="1200"/>
              </a:spcAft>
            </a:pPr>
            <a:r>
              <a:rPr lang="en-US" sz="3100" dirty="0"/>
              <a:t>Two days at school – one at university</a:t>
            </a:r>
          </a:p>
          <a:p>
            <a:pPr>
              <a:spcAft>
                <a:spcPts val="1200"/>
              </a:spcAft>
            </a:pPr>
            <a:r>
              <a:rPr lang="en-US" sz="3100" dirty="0"/>
              <a:t>Assessment integrated, portfolio, collection and analysis of evidence of student learning</a:t>
            </a:r>
          </a:p>
          <a:p>
            <a:pPr marL="0" indent="0">
              <a:buNone/>
            </a:pPr>
            <a:r>
              <a:rPr lang="en-US" sz="3100" dirty="0"/>
              <a:t>Units (1 semester – F/T: 2 P/T):</a:t>
            </a:r>
          </a:p>
          <a:p>
            <a:pPr marL="914400" lvl="1" indent="-514350">
              <a:spcAft>
                <a:spcPts val="600"/>
              </a:spcAft>
              <a:buFont typeface="+mj-lt"/>
              <a:buAutoNum type="arabicPeriod"/>
            </a:pPr>
            <a:r>
              <a:rPr lang="en-US" sz="2600" dirty="0"/>
              <a:t>Becoming an effective teacher of science</a:t>
            </a:r>
            <a:endParaRPr lang="en-AU" sz="2600" dirty="0"/>
          </a:p>
          <a:p>
            <a:pPr marL="914400" lvl="1" indent="-514350">
              <a:spcAft>
                <a:spcPts val="600"/>
              </a:spcAft>
              <a:buFont typeface="+mj-lt"/>
              <a:buAutoNum type="arabicPeriod"/>
            </a:pPr>
            <a:r>
              <a:rPr lang="en-US" sz="2600" dirty="0"/>
              <a:t>Resources in the contemporary science curriculum </a:t>
            </a:r>
            <a:endParaRPr lang="en-AU" sz="2600" dirty="0"/>
          </a:p>
          <a:p>
            <a:pPr marL="914400" lvl="1" indent="-514350">
              <a:spcAft>
                <a:spcPts val="600"/>
              </a:spcAft>
              <a:buFont typeface="+mj-lt"/>
              <a:buAutoNum type="arabicPeriod"/>
            </a:pPr>
            <a:r>
              <a:rPr lang="en-US" sz="2600" dirty="0"/>
              <a:t>Integration across the curriculum: STEM and sustainability</a:t>
            </a:r>
            <a:endParaRPr lang="en-AU" sz="2600" dirty="0"/>
          </a:p>
          <a:p>
            <a:pPr marL="914400" lvl="1" indent="-514350">
              <a:spcAft>
                <a:spcPts val="600"/>
              </a:spcAft>
              <a:buFont typeface="+mj-lt"/>
              <a:buAutoNum type="arabicPeriod"/>
            </a:pPr>
            <a:r>
              <a:rPr lang="en-US" sz="2600" dirty="0"/>
              <a:t>Leadership in primary science education </a:t>
            </a:r>
            <a:endParaRPr lang="en-AU" sz="2600" dirty="0"/>
          </a:p>
          <a:p>
            <a:endParaRPr lang="en-US" dirty="0"/>
          </a:p>
        </p:txBody>
      </p:sp>
      <p:pic>
        <p:nvPicPr>
          <p:cNvPr id="6" name="Picture 5" descr="Deakin_Worldly_Logo_Keyline[rg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9840" y="5623263"/>
            <a:ext cx="1035281" cy="1035281"/>
          </a:xfrm>
          <a:prstGeom prst="rect">
            <a:avLst/>
          </a:prstGeom>
        </p:spPr>
      </p:pic>
    </p:spTree>
    <p:extLst>
      <p:ext uri="{BB962C8B-B14F-4D97-AF65-F5344CB8AC3E}">
        <p14:creationId xmlns:p14="http://schemas.microsoft.com/office/powerpoint/2010/main" val="64234296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9304"/>
          </a:xfrm>
        </p:spPr>
        <p:txBody>
          <a:bodyPr/>
          <a:lstStyle/>
          <a:p>
            <a:r>
              <a:rPr lang="en-AU" dirty="0"/>
              <a:t>Session Outline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28190361"/>
              </p:ext>
            </p:extLst>
          </p:nvPr>
        </p:nvGraphicFramePr>
        <p:xfrm>
          <a:off x="900822" y="993942"/>
          <a:ext cx="7342357" cy="5505584"/>
        </p:xfrm>
        <a:graphic>
          <a:graphicData uri="http://schemas.openxmlformats.org/drawingml/2006/table">
            <a:tbl>
              <a:tblPr firstRow="1" bandRow="1">
                <a:tableStyleId>{5C22544A-7EE6-4342-B048-85BDC9FD1C3A}</a:tableStyleId>
              </a:tblPr>
              <a:tblGrid>
                <a:gridCol w="1692541"/>
                <a:gridCol w="5649816"/>
              </a:tblGrid>
              <a:tr h="755195">
                <a:tc>
                  <a:txBody>
                    <a:bodyPr/>
                    <a:lstStyle/>
                    <a:p>
                      <a:r>
                        <a:rPr lang="en-AU" sz="1500" b="0" dirty="0" smtClean="0">
                          <a:solidFill>
                            <a:schemeClr val="tx1"/>
                          </a:solidFill>
                        </a:rPr>
                        <a:t>10:30 - 10:45am </a:t>
                      </a:r>
                      <a:endParaRPr lang="en-AU" sz="1500" b="0" dirty="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300" b="0" dirty="0" smtClean="0">
                          <a:solidFill>
                            <a:schemeClr val="tx1"/>
                          </a:solidFill>
                        </a:rPr>
                        <a:t>Overview: Science and Mathematics Specialisations at the University of Melbourne</a:t>
                      </a:r>
                    </a:p>
                    <a:p>
                      <a:endParaRPr lang="en-AU" sz="1700" b="0" dirty="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3782">
                <a:tc>
                  <a:txBody>
                    <a:bodyPr/>
                    <a:lstStyle/>
                    <a:p>
                      <a:r>
                        <a:rPr lang="en-AU" sz="1500" b="0" dirty="0" smtClean="0"/>
                        <a:t>10:45 - 10:50am </a:t>
                      </a:r>
                      <a:endParaRPr lang="en-AU" sz="1500" b="0" dirty="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300" b="0" dirty="0" smtClean="0">
                          <a:solidFill>
                            <a:schemeClr val="tx1"/>
                          </a:solidFill>
                        </a:rPr>
                        <a:t>Science Specialists Strand at Deakin University</a:t>
                      </a:r>
                    </a:p>
                    <a:p>
                      <a:endParaRPr lang="en-AU" sz="1300" b="0" dirty="0" smtClean="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97103">
                <a:tc>
                  <a:txBody>
                    <a:bodyPr/>
                    <a:lstStyle/>
                    <a:p>
                      <a:r>
                        <a:rPr lang="en-AU" sz="1500" b="0" dirty="0" smtClean="0"/>
                        <a:t>10:50 - 11:00am </a:t>
                      </a:r>
                      <a:endParaRPr lang="en-AU" sz="1500" b="0" dirty="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300" b="0" dirty="0" smtClean="0">
                          <a:solidFill>
                            <a:schemeClr val="tx1"/>
                          </a:solidFill>
                        </a:rPr>
                        <a:t>Primary Science and</a:t>
                      </a:r>
                      <a:r>
                        <a:rPr lang="en-AU" sz="1300" b="0" baseline="0" dirty="0" smtClean="0">
                          <a:solidFill>
                            <a:schemeClr val="tx1"/>
                          </a:solidFill>
                        </a:rPr>
                        <a:t> Mathematics</a:t>
                      </a:r>
                      <a:r>
                        <a:rPr lang="en-AU" sz="1300" b="0" dirty="0" smtClean="0">
                          <a:solidFill>
                            <a:schemeClr val="tx1"/>
                          </a:solidFill>
                        </a:rPr>
                        <a:t> Elective: collaboration with Gene Technology Access Centre (GTAC)</a:t>
                      </a:r>
                    </a:p>
                    <a:p>
                      <a:endParaRPr lang="en-AU" sz="1300" b="0" dirty="0" smtClean="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97103">
                <a:tc>
                  <a:txBody>
                    <a:bodyPr/>
                    <a:lstStyle/>
                    <a:p>
                      <a:r>
                        <a:rPr lang="en-AU" sz="1500" b="0" dirty="0" smtClean="0"/>
                        <a:t>11:00 - 11:05am </a:t>
                      </a:r>
                      <a:endParaRPr lang="en-AU" sz="1500" b="0" dirty="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300" b="0" dirty="0" smtClean="0">
                          <a:solidFill>
                            <a:schemeClr val="tx1"/>
                          </a:solidFill>
                        </a:rPr>
                        <a:t>Video showcasing the pre-service teacher experience of the Primary Science and Mathematics Elective</a:t>
                      </a:r>
                    </a:p>
                    <a:p>
                      <a:endParaRPr lang="en-AU" sz="1300" b="0" dirty="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97103">
                <a:tc>
                  <a:txBody>
                    <a:bodyPr/>
                    <a:lstStyle/>
                    <a:p>
                      <a:r>
                        <a:rPr lang="en-AU" sz="1500" b="0" dirty="0" smtClean="0"/>
                        <a:t>11:05 - 11:10am</a:t>
                      </a:r>
                      <a:endParaRPr lang="en-AU" sz="1500" b="0" dirty="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300" b="0" dirty="0" smtClean="0">
                          <a:solidFill>
                            <a:schemeClr val="tx1"/>
                          </a:solidFill>
                        </a:rPr>
                        <a:t>Introduction to the collaborative forum with the pre-service teachers</a:t>
                      </a:r>
                    </a:p>
                    <a:p>
                      <a:endParaRPr lang="en-AU" sz="1300" b="0" dirty="0" smtClean="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3782">
                <a:tc>
                  <a:txBody>
                    <a:bodyPr/>
                    <a:lstStyle/>
                    <a:p>
                      <a:r>
                        <a:rPr lang="en-AU" sz="1500" b="0" dirty="0" smtClean="0"/>
                        <a:t>11:10 - 11:30am</a:t>
                      </a:r>
                      <a:endParaRPr lang="en-AU" sz="1500" b="0" dirty="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300" b="0" kern="1200" dirty="0" smtClean="0">
                          <a:solidFill>
                            <a:schemeClr val="tx1"/>
                          </a:solidFill>
                          <a:latin typeface="+mn-lt"/>
                          <a:ea typeface="+mn-ea"/>
                          <a:cs typeface="+mn-cs"/>
                        </a:rPr>
                        <a:t>Forum with the pre-service teachers</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300" b="0" kern="1200" dirty="0" smtClean="0">
                        <a:solidFill>
                          <a:schemeClr val="tx1"/>
                        </a:solidFill>
                        <a:latin typeface="+mn-lt"/>
                        <a:ea typeface="+mn-ea"/>
                        <a:cs typeface="+mn-cs"/>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83952">
                <a:tc>
                  <a:txBody>
                    <a:bodyPr/>
                    <a:lstStyle/>
                    <a:p>
                      <a:r>
                        <a:rPr lang="en-AU" sz="1500" b="0" dirty="0" smtClean="0"/>
                        <a:t>11:30 - 11:40am</a:t>
                      </a:r>
                      <a:endParaRPr lang="en-AU" sz="1500" b="0" dirty="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AU" sz="1300" b="0" kern="1200" dirty="0" smtClean="0">
                          <a:solidFill>
                            <a:schemeClr val="tx1"/>
                          </a:solidFill>
                          <a:latin typeface="+mn-lt"/>
                          <a:ea typeface="+mn-ea"/>
                          <a:cs typeface="+mn-cs"/>
                        </a:rPr>
                        <a:t>Feedback from the forum is sought and uploaded to a central</a:t>
                      </a:r>
                      <a:r>
                        <a:rPr lang="en-AU" sz="1300" b="0" kern="1200" baseline="0" dirty="0" smtClean="0">
                          <a:solidFill>
                            <a:schemeClr val="tx1"/>
                          </a:solidFill>
                          <a:latin typeface="+mn-lt"/>
                          <a:ea typeface="+mn-ea"/>
                          <a:cs typeface="+mn-cs"/>
                        </a:rPr>
                        <a:t> repository</a:t>
                      </a:r>
                      <a:endParaRPr lang="en-AU" sz="1300" b="0" kern="1200" dirty="0">
                        <a:solidFill>
                          <a:schemeClr val="tx1"/>
                        </a:solidFill>
                        <a:latin typeface="+mn-lt"/>
                        <a:ea typeface="+mn-ea"/>
                        <a:cs typeface="+mn-cs"/>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3782">
                <a:tc>
                  <a:txBody>
                    <a:bodyPr/>
                    <a:lstStyle/>
                    <a:p>
                      <a:r>
                        <a:rPr lang="en-AU" sz="1500" b="0" dirty="0" smtClean="0"/>
                        <a:t>11:40 - 11:55am</a:t>
                      </a:r>
                      <a:endParaRPr lang="en-AU" sz="1500" b="0" dirty="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AU" sz="1300" b="0" kern="1200" dirty="0" smtClean="0">
                          <a:solidFill>
                            <a:schemeClr val="tx1"/>
                          </a:solidFill>
                          <a:latin typeface="+mn-lt"/>
                          <a:ea typeface="+mn-ea"/>
                          <a:cs typeface="+mn-cs"/>
                        </a:rPr>
                        <a:t>Panel discussion and</a:t>
                      </a:r>
                      <a:r>
                        <a:rPr lang="en-AU" sz="1300" b="0" kern="1200" baseline="0" dirty="0" smtClean="0">
                          <a:solidFill>
                            <a:schemeClr val="tx1"/>
                          </a:solidFill>
                          <a:latin typeface="+mn-lt"/>
                          <a:ea typeface="+mn-ea"/>
                          <a:cs typeface="+mn-cs"/>
                        </a:rPr>
                        <a:t> Q&amp;A</a:t>
                      </a:r>
                      <a:endParaRPr lang="en-AU" sz="1300" b="0" kern="1200" dirty="0" smtClean="0">
                        <a:solidFill>
                          <a:schemeClr val="tx1"/>
                        </a:solidFill>
                        <a:latin typeface="+mn-lt"/>
                        <a:ea typeface="+mn-ea"/>
                        <a:cs typeface="+mn-cs"/>
                      </a:endParaRPr>
                    </a:p>
                    <a:p>
                      <a:pPr marL="0" algn="l" defTabSz="914400" rtl="0" eaLnBrk="1" latinLnBrk="0" hangingPunct="1"/>
                      <a:endParaRPr lang="en-AU" sz="1300" b="0" kern="1200" dirty="0">
                        <a:solidFill>
                          <a:schemeClr val="tx1"/>
                        </a:solidFill>
                        <a:latin typeface="+mn-lt"/>
                        <a:ea typeface="+mn-ea"/>
                        <a:cs typeface="+mn-cs"/>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3782">
                <a:tc>
                  <a:txBody>
                    <a:bodyPr/>
                    <a:lstStyle/>
                    <a:p>
                      <a:r>
                        <a:rPr lang="en-AU" sz="1500" b="0" dirty="0" smtClean="0"/>
                        <a:t>11:55 - 12:00pm</a:t>
                      </a:r>
                      <a:endParaRPr lang="en-AU" sz="1500" b="0" dirty="0">
                        <a:solidFill>
                          <a:schemeClr val="tx1"/>
                        </a:solidFill>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AU" sz="1300" b="0" kern="1200" dirty="0" smtClean="0">
                          <a:solidFill>
                            <a:schemeClr val="tx1"/>
                          </a:solidFill>
                          <a:latin typeface="+mn-lt"/>
                          <a:ea typeface="+mn-ea"/>
                          <a:cs typeface="+mn-cs"/>
                        </a:rPr>
                        <a:t>Close</a:t>
                      </a:r>
                    </a:p>
                    <a:p>
                      <a:pPr marL="0" algn="l" defTabSz="914400" rtl="0" eaLnBrk="1" latinLnBrk="0" hangingPunct="1"/>
                      <a:endParaRPr lang="en-AU" sz="1300" b="0" kern="1200" dirty="0">
                        <a:solidFill>
                          <a:schemeClr val="tx1"/>
                        </a:solidFill>
                        <a:latin typeface="+mn-lt"/>
                        <a:ea typeface="+mn-ea"/>
                        <a:cs typeface="+mn-cs"/>
                      </a:endParaRPr>
                    </a:p>
                  </a:txBody>
                  <a:tcPr marL="87138" marR="87138" marT="43569" marB="43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62740923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1415"/>
          </a:xfrm>
        </p:spPr>
        <p:txBody>
          <a:bodyPr>
            <a:normAutofit fontScale="90000"/>
          </a:bodyPr>
          <a:lstStyle/>
          <a:p>
            <a:pPr marL="0" indent="0"/>
            <a:r>
              <a:rPr lang="en-AU" dirty="0"/>
              <a:t>Collaborative forum with pre-service teachers:</a:t>
            </a:r>
            <a:br>
              <a:rPr lang="en-AU" dirty="0"/>
            </a:br>
            <a:r>
              <a:rPr lang="en-AU" dirty="0"/>
              <a:t>A table-based activity</a:t>
            </a:r>
            <a:endParaRPr lang="en-US" dirty="0"/>
          </a:p>
        </p:txBody>
      </p:sp>
      <p:sp>
        <p:nvSpPr>
          <p:cNvPr id="4" name="Content Placeholder 2"/>
          <p:cNvSpPr txBox="1">
            <a:spLocks/>
          </p:cNvSpPr>
          <p:nvPr/>
        </p:nvSpPr>
        <p:spPr>
          <a:xfrm>
            <a:off x="457200" y="1120156"/>
            <a:ext cx="8229600" cy="54771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20000"/>
              </a:lnSpc>
              <a:spcAft>
                <a:spcPts val="1200"/>
              </a:spcAft>
              <a:buFont typeface="Arial" panose="020B0604020202020204" pitchFamily="34" charset="0"/>
              <a:buNone/>
            </a:pPr>
            <a:r>
              <a:rPr lang="en-AU" sz="2600" b="1" dirty="0" smtClean="0"/>
              <a:t>20mins</a:t>
            </a:r>
          </a:p>
          <a:p>
            <a:pPr marL="0" indent="0">
              <a:lnSpc>
                <a:spcPct val="120000"/>
              </a:lnSpc>
              <a:spcAft>
                <a:spcPts val="1200"/>
              </a:spcAft>
              <a:buFont typeface="Arial" panose="020B0604020202020204" pitchFamily="34" charset="0"/>
              <a:buNone/>
            </a:pPr>
            <a:r>
              <a:rPr lang="en-AU" sz="2900" dirty="0" smtClean="0">
                <a:solidFill>
                  <a:srgbClr val="DDCD2C"/>
                </a:solidFill>
              </a:rPr>
              <a:t>An opportunity to hear firsthand from pre-service teachers’ who have participated in the Science and Mathematics Specialisation.</a:t>
            </a:r>
          </a:p>
          <a:p>
            <a:pPr marL="0" indent="0">
              <a:buFont typeface="Arial" panose="020B0604020202020204" pitchFamily="34" charset="0"/>
              <a:buNone/>
            </a:pPr>
            <a:r>
              <a:rPr lang="en-AU" sz="2800" dirty="0"/>
              <a:t>Q</a:t>
            </a:r>
            <a:r>
              <a:rPr lang="en-AU" sz="2800" dirty="0" smtClean="0"/>
              <a:t>uestions to guide the conversation around the table:</a:t>
            </a:r>
          </a:p>
          <a:p>
            <a:pPr marL="0" indent="0">
              <a:buFont typeface="Arial" panose="020B0604020202020204" pitchFamily="34" charset="0"/>
              <a:buNone/>
            </a:pPr>
            <a:endParaRPr lang="en-AU" sz="2800" dirty="0" smtClean="0"/>
          </a:p>
          <a:p>
            <a:pPr marL="514350" indent="-514350">
              <a:lnSpc>
                <a:spcPct val="120000"/>
              </a:lnSpc>
              <a:spcAft>
                <a:spcPts val="1200"/>
              </a:spcAft>
              <a:buFont typeface="+mj-lt"/>
              <a:buAutoNum type="arabicPeriod"/>
            </a:pPr>
            <a:r>
              <a:rPr lang="en-AU" sz="2800" dirty="0"/>
              <a:t>H</a:t>
            </a:r>
            <a:r>
              <a:rPr lang="en-AU" sz="2800" dirty="0" smtClean="0"/>
              <a:t>ow important is </a:t>
            </a:r>
            <a:r>
              <a:rPr lang="en-AU" sz="2800" dirty="0"/>
              <a:t>a</a:t>
            </a:r>
            <a:r>
              <a:rPr lang="en-AU" sz="2800" dirty="0" smtClean="0"/>
              <a:t> Primary Science and Mathematics specialisation in current teaching and learning context?</a:t>
            </a:r>
          </a:p>
          <a:p>
            <a:pPr marL="514350" indent="-514350">
              <a:lnSpc>
                <a:spcPct val="120000"/>
              </a:lnSpc>
              <a:spcAft>
                <a:spcPts val="1200"/>
              </a:spcAft>
              <a:buFont typeface="+mj-lt"/>
              <a:buAutoNum type="arabicPeriod"/>
            </a:pPr>
            <a:r>
              <a:rPr lang="en-AU" sz="2800" dirty="0" smtClean="0"/>
              <a:t>What </a:t>
            </a:r>
            <a:r>
              <a:rPr lang="en-AU" sz="2800" dirty="0"/>
              <a:t>are your impressions of the </a:t>
            </a:r>
            <a:r>
              <a:rPr lang="en-AU" sz="2800" dirty="0" smtClean="0"/>
              <a:t>quality of the experience </a:t>
            </a:r>
            <a:r>
              <a:rPr lang="en-AU" sz="2800" dirty="0"/>
              <a:t>the participants </a:t>
            </a:r>
            <a:r>
              <a:rPr lang="en-AU" sz="2800" dirty="0" smtClean="0"/>
              <a:t>had throughout the specialisation?</a:t>
            </a:r>
          </a:p>
          <a:p>
            <a:pPr marL="514350" indent="-514350">
              <a:lnSpc>
                <a:spcPct val="120000"/>
              </a:lnSpc>
              <a:spcAft>
                <a:spcPts val="1200"/>
              </a:spcAft>
              <a:buFont typeface="+mj-lt"/>
              <a:buAutoNum type="arabicPeriod"/>
            </a:pPr>
            <a:r>
              <a:rPr lang="en-AU" sz="2800" dirty="0" smtClean="0"/>
              <a:t>If </a:t>
            </a:r>
            <a:r>
              <a:rPr lang="en-AU" sz="2800" dirty="0"/>
              <a:t>you were to </a:t>
            </a:r>
            <a:r>
              <a:rPr lang="en-AU" sz="2800" dirty="0" smtClean="0"/>
              <a:t>be involved in implementing this type of specialisation </a:t>
            </a:r>
            <a:r>
              <a:rPr lang="en-AU" sz="2800" dirty="0"/>
              <a:t>in 2016, what would you do differently? Where would be your focus on improvement</a:t>
            </a:r>
            <a:r>
              <a:rPr lang="en-AU" sz="2800" dirty="0" smtClean="0"/>
              <a:t>?</a:t>
            </a:r>
          </a:p>
          <a:p>
            <a:pPr marL="514350" indent="-514350">
              <a:lnSpc>
                <a:spcPct val="120000"/>
              </a:lnSpc>
              <a:spcAft>
                <a:spcPts val="1200"/>
              </a:spcAft>
              <a:buFont typeface="+mj-lt"/>
              <a:buAutoNum type="arabicPeriod"/>
            </a:pPr>
            <a:r>
              <a:rPr lang="en-AU" sz="2800" dirty="0" smtClean="0"/>
              <a:t>What </a:t>
            </a:r>
            <a:r>
              <a:rPr lang="en-AU" sz="2800" dirty="0"/>
              <a:t>opportunities would science and mathematics specialists provide for schools? And, how could/would the schools utilise the specialists?</a:t>
            </a:r>
          </a:p>
          <a:p>
            <a:pPr marL="0" indent="0">
              <a:buFont typeface="Arial" panose="020B0604020202020204" pitchFamily="34" charset="0"/>
              <a:buNone/>
            </a:pPr>
            <a:endParaRPr lang="en-AU" sz="2800" dirty="0"/>
          </a:p>
          <a:p>
            <a:pPr marL="0" indent="0">
              <a:buFont typeface="Arial" panose="020B0604020202020204" pitchFamily="34" charset="0"/>
              <a:buNone/>
            </a:pPr>
            <a:endParaRPr lang="en-AU" sz="2800" dirty="0" smtClean="0"/>
          </a:p>
          <a:p>
            <a:pPr marL="0" indent="0">
              <a:buFont typeface="Arial" panose="020B0604020202020204" pitchFamily="34" charset="0"/>
              <a:buNone/>
            </a:pPr>
            <a:endParaRPr lang="en-AU" dirty="0" smtClean="0"/>
          </a:p>
          <a:p>
            <a:pPr marL="0" indent="0">
              <a:buFont typeface="Arial" panose="020B0604020202020204" pitchFamily="34" charset="0"/>
              <a:buNone/>
            </a:pPr>
            <a:endParaRPr lang="en-AU" dirty="0" smtClean="0"/>
          </a:p>
          <a:p>
            <a:pPr marL="0" indent="0">
              <a:buFont typeface="Arial" panose="020B0604020202020204" pitchFamily="34" charset="0"/>
              <a:buNone/>
            </a:pPr>
            <a:endParaRPr lang="en-AU" dirty="0"/>
          </a:p>
        </p:txBody>
      </p:sp>
    </p:spTree>
    <p:extLst>
      <p:ext uri="{BB962C8B-B14F-4D97-AF65-F5344CB8AC3E}">
        <p14:creationId xmlns:p14="http://schemas.microsoft.com/office/powerpoint/2010/main" val="49012821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3527"/>
          </a:xfrm>
        </p:spPr>
        <p:txBody>
          <a:bodyPr>
            <a:normAutofit fontScale="90000"/>
          </a:bodyPr>
          <a:lstStyle/>
          <a:p>
            <a:pPr marL="0" indent="0"/>
            <a:r>
              <a:rPr lang="en-AU" dirty="0"/>
              <a:t>Collaborative forum with pre-service teachers:</a:t>
            </a:r>
            <a:br>
              <a:rPr lang="en-AU" dirty="0"/>
            </a:br>
            <a:r>
              <a:rPr lang="en-AU" dirty="0"/>
              <a:t>Your feedback is needed</a:t>
            </a:r>
            <a:r>
              <a:rPr lang="en-AU" dirty="0" smtClean="0"/>
              <a:t>!</a:t>
            </a:r>
            <a:endParaRPr lang="en-AU" dirty="0"/>
          </a:p>
        </p:txBody>
      </p:sp>
      <p:sp>
        <p:nvSpPr>
          <p:cNvPr id="4" name="Content Placeholder 2"/>
          <p:cNvSpPr txBox="1">
            <a:spLocks/>
          </p:cNvSpPr>
          <p:nvPr/>
        </p:nvSpPr>
        <p:spPr>
          <a:xfrm>
            <a:off x="457200" y="1664458"/>
            <a:ext cx="8435280" cy="44288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20000"/>
              </a:lnSpc>
              <a:buNone/>
            </a:pPr>
            <a:r>
              <a:rPr lang="en-AU" sz="1600" b="1" dirty="0" smtClean="0"/>
              <a:t>10mins</a:t>
            </a:r>
          </a:p>
          <a:p>
            <a:pPr marL="0" indent="0">
              <a:lnSpc>
                <a:spcPct val="120000"/>
              </a:lnSpc>
              <a:buNone/>
            </a:pPr>
            <a:endParaRPr lang="en-AU" sz="2400" dirty="0" smtClean="0"/>
          </a:p>
          <a:p>
            <a:pPr marL="0" indent="0">
              <a:lnSpc>
                <a:spcPct val="120000"/>
              </a:lnSpc>
              <a:buNone/>
            </a:pPr>
            <a:r>
              <a:rPr lang="en-AU" sz="2400" dirty="0" smtClean="0"/>
              <a:t>Using your phones, or other devices provided in the room, enter your responses to the questions using the following URL:</a:t>
            </a:r>
          </a:p>
          <a:p>
            <a:pPr marL="0" indent="0">
              <a:spcBef>
                <a:spcPts val="2400"/>
              </a:spcBef>
              <a:buFont typeface="Arial" panose="020B0604020202020204" pitchFamily="34" charset="0"/>
              <a:buNone/>
            </a:pPr>
            <a:r>
              <a:rPr lang="en-AU" b="1" dirty="0" smtClean="0">
                <a:solidFill>
                  <a:srgbClr val="DDCD2C"/>
                </a:solidFill>
              </a:rPr>
              <a:t>https://www.surveymonkey.com/r/remstep</a:t>
            </a:r>
            <a:endParaRPr lang="en-AU" b="1" dirty="0">
              <a:solidFill>
                <a:srgbClr val="DDCD2C"/>
              </a:solidFill>
            </a:endParaRPr>
          </a:p>
        </p:txBody>
      </p:sp>
    </p:spTree>
    <p:extLst>
      <p:ext uri="{BB962C8B-B14F-4D97-AF65-F5344CB8AC3E}">
        <p14:creationId xmlns:p14="http://schemas.microsoft.com/office/powerpoint/2010/main" val="59316655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687750"/>
          </a:xfrm>
        </p:spPr>
        <p:txBody>
          <a:bodyPr/>
          <a:lstStyle/>
          <a:p>
            <a:pPr marL="0" indent="0">
              <a:defRPr/>
            </a:pPr>
            <a:r>
              <a:rPr lang="en-AU" dirty="0" smtClean="0"/>
              <a:t>7 </a:t>
            </a:r>
            <a:r>
              <a:rPr lang="en-AU" dirty="0" err="1" smtClean="0"/>
              <a:t>InnovationS</a:t>
            </a:r>
            <a:endParaRPr lang="en-AU" dirty="0"/>
          </a:p>
        </p:txBody>
      </p:sp>
      <p:sp>
        <p:nvSpPr>
          <p:cNvPr id="3" name="Content Placeholder 2"/>
          <p:cNvSpPr>
            <a:spLocks noGrp="1"/>
          </p:cNvSpPr>
          <p:nvPr>
            <p:ph idx="1"/>
          </p:nvPr>
        </p:nvSpPr>
        <p:spPr>
          <a:xfrm>
            <a:off x="457200" y="1417638"/>
            <a:ext cx="4133534" cy="4708525"/>
          </a:xfrm>
        </p:spPr>
        <p:txBody>
          <a:bodyPr/>
          <a:lstStyle/>
          <a:p>
            <a:pPr marL="228600" indent="-228600">
              <a:spcAft>
                <a:spcPts val="600"/>
              </a:spcAft>
              <a:buFont typeface="+mj-lt"/>
              <a:buAutoNum type="arabicPeriod"/>
            </a:pPr>
            <a:r>
              <a:rPr lang="en-AU" sz="1600" dirty="0">
                <a:solidFill>
                  <a:srgbClr val="DDCD2C"/>
                </a:solidFill>
              </a:rPr>
              <a:t>Contemporary science and mathematics in integrated science and pre-service units of study.</a:t>
            </a:r>
          </a:p>
          <a:p>
            <a:pPr marL="228600" indent="-228600">
              <a:spcAft>
                <a:spcPts val="600"/>
              </a:spcAft>
              <a:buFont typeface="+mj-lt"/>
              <a:buAutoNum type="arabicPeriod"/>
            </a:pPr>
            <a:r>
              <a:rPr lang="en-AU" sz="1600" dirty="0">
                <a:solidFill>
                  <a:schemeClr val="bg1"/>
                </a:solidFill>
              </a:rPr>
              <a:t>Undergraduate science students engaging with schools.</a:t>
            </a:r>
          </a:p>
          <a:p>
            <a:pPr marL="228600" indent="-228600">
              <a:spcAft>
                <a:spcPts val="600"/>
              </a:spcAft>
              <a:buFont typeface="+mj-lt"/>
              <a:buAutoNum type="arabicPeriod"/>
            </a:pPr>
            <a:r>
              <a:rPr lang="en-AU" sz="1600" b="1" dirty="0">
                <a:solidFill>
                  <a:srgbClr val="DDCD2C"/>
                </a:solidFill>
              </a:rPr>
              <a:t> </a:t>
            </a:r>
            <a:r>
              <a:rPr lang="en-AU" sz="1600" dirty="0">
                <a:solidFill>
                  <a:srgbClr val="DDCD2C"/>
                </a:solidFill>
              </a:rPr>
              <a:t>Science specialisations within primary pre-service programs.</a:t>
            </a:r>
          </a:p>
          <a:p>
            <a:pPr marL="228600" indent="-228600">
              <a:spcAft>
                <a:spcPts val="600"/>
              </a:spcAft>
              <a:buFont typeface="+mj-lt"/>
              <a:buAutoNum type="arabicPeriod"/>
            </a:pPr>
            <a:r>
              <a:rPr lang="en-AU" sz="1600" dirty="0">
                <a:solidFill>
                  <a:schemeClr val="bg1"/>
                </a:solidFill>
              </a:rPr>
              <a:t> Specialist Science and Technology Centre collaborations.</a:t>
            </a:r>
          </a:p>
          <a:p>
            <a:pPr marL="228600" indent="-228600">
              <a:spcAft>
                <a:spcPts val="600"/>
              </a:spcAft>
              <a:buFont typeface="+mj-lt"/>
              <a:buAutoNum type="arabicPeriod"/>
            </a:pPr>
            <a:r>
              <a:rPr lang="en-AU" sz="1600" dirty="0">
                <a:solidFill>
                  <a:schemeClr val="bg1"/>
                </a:solidFill>
              </a:rPr>
              <a:t> Practicum opportunities in world-class research environments.</a:t>
            </a:r>
          </a:p>
          <a:p>
            <a:pPr marL="228600" indent="-228600">
              <a:spcAft>
                <a:spcPts val="600"/>
              </a:spcAft>
              <a:buFont typeface="+mj-lt"/>
              <a:buAutoNum type="arabicPeriod"/>
            </a:pPr>
            <a:r>
              <a:rPr lang="en-AU" sz="1600" dirty="0">
                <a:solidFill>
                  <a:schemeClr val="bg1"/>
                </a:solidFill>
              </a:rPr>
              <a:t> Building on existing student expertise in science and mathematics.</a:t>
            </a:r>
          </a:p>
          <a:p>
            <a:pPr marL="228600" indent="-228600">
              <a:spcAft>
                <a:spcPts val="600"/>
              </a:spcAft>
              <a:buFont typeface="+mj-lt"/>
              <a:buAutoNum type="arabicPeriod"/>
            </a:pPr>
            <a:r>
              <a:rPr lang="en-AU" sz="1600" dirty="0">
                <a:solidFill>
                  <a:schemeClr val="bg1"/>
                </a:solidFill>
              </a:rPr>
              <a:t> Building a recruitment pipeline of high potential mathematics and science teachers.</a:t>
            </a:r>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3812" y="1259878"/>
            <a:ext cx="3480143" cy="2599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3814" y="3934100"/>
            <a:ext cx="3480142" cy="2466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879087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8395"/>
          </a:xfrm>
        </p:spPr>
        <p:txBody>
          <a:bodyPr/>
          <a:lstStyle/>
          <a:p>
            <a:r>
              <a:rPr lang="en-AU" altLang="en-US" dirty="0"/>
              <a:t>Master of Teaching (Primary) Program</a:t>
            </a:r>
            <a:endParaRPr lang="en-US" dirty="0"/>
          </a:p>
        </p:txBody>
      </p:sp>
      <p:sp>
        <p:nvSpPr>
          <p:cNvPr id="4" name="Content Placeholder 1"/>
          <p:cNvSpPr>
            <a:spLocks noGrp="1"/>
          </p:cNvSpPr>
          <p:nvPr>
            <p:ph idx="1"/>
          </p:nvPr>
        </p:nvSpPr>
        <p:spPr bwMode="auto">
          <a:xfrm>
            <a:off x="683568" y="1112004"/>
            <a:ext cx="5040560" cy="141229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defRPr/>
            </a:pPr>
            <a:r>
              <a:rPr lang="en-AU" sz="1800" dirty="0"/>
              <a:t>The Master of Teaching (Primary) is a two year, full-time </a:t>
            </a:r>
            <a:r>
              <a:rPr lang="en-AU" sz="1800" dirty="0" smtClean="0"/>
              <a:t>post-graduate program </a:t>
            </a:r>
            <a:r>
              <a:rPr lang="en-AU" sz="1800" dirty="0"/>
              <a:t>that </a:t>
            </a:r>
            <a:r>
              <a:rPr lang="en-AU" sz="1800" dirty="0" smtClean="0"/>
              <a:t>qualifies Teacher Candidates </a:t>
            </a:r>
            <a:r>
              <a:rPr lang="en-AU" sz="1800" dirty="0"/>
              <a:t>to teach across all primary years as a generalist </a:t>
            </a:r>
            <a:r>
              <a:rPr lang="en-AU" sz="1800" dirty="0" smtClean="0"/>
              <a:t>teacher.</a:t>
            </a:r>
            <a:endParaRPr lang="en-AU" sz="1800"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679" b="-275"/>
          <a:stretch/>
        </p:blipFill>
        <p:spPr>
          <a:xfrm>
            <a:off x="6236072" y="946616"/>
            <a:ext cx="2388856" cy="545939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2618308"/>
            <a:ext cx="5256585" cy="34563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814770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1415"/>
          </a:xfrm>
        </p:spPr>
        <p:txBody>
          <a:bodyPr/>
          <a:lstStyle/>
          <a:p>
            <a:r>
              <a:rPr lang="en-AU" dirty="0"/>
              <a:t>National Program Standards</a:t>
            </a:r>
            <a:endParaRPr lang="en-US" dirty="0"/>
          </a:p>
        </p:txBody>
      </p:sp>
      <p:sp>
        <p:nvSpPr>
          <p:cNvPr id="4" name="Content Placeholder 1"/>
          <p:cNvSpPr>
            <a:spLocks noGrp="1"/>
          </p:cNvSpPr>
          <p:nvPr>
            <p:ph idx="1"/>
          </p:nvPr>
        </p:nvSpPr>
        <p:spPr>
          <a:xfrm>
            <a:off x="467544" y="1257835"/>
            <a:ext cx="7931224" cy="5105400"/>
          </a:xfrm>
        </p:spPr>
        <p:txBody>
          <a:bodyPr/>
          <a:lstStyle/>
          <a:p>
            <a:pPr>
              <a:spcAft>
                <a:spcPts val="800"/>
              </a:spcAft>
            </a:pPr>
            <a:r>
              <a:rPr lang="en-AU" sz="1800" b="1" dirty="0"/>
              <a:t>Graduate entry primary </a:t>
            </a:r>
            <a:r>
              <a:rPr lang="en-AU" sz="1800" b="1" dirty="0" smtClean="0"/>
              <a:t>programs </a:t>
            </a:r>
            <a:r>
              <a:rPr lang="en-AU" sz="1800" dirty="0" smtClean="0"/>
              <a:t>must </a:t>
            </a:r>
            <a:r>
              <a:rPr lang="en-AU" sz="1800" dirty="0"/>
              <a:t>comprise </a:t>
            </a:r>
            <a:r>
              <a:rPr lang="en-AU" sz="1800" dirty="0" smtClean="0"/>
              <a:t>at </a:t>
            </a:r>
            <a:r>
              <a:rPr lang="en-AU" sz="1800" dirty="0"/>
              <a:t>least two years of full-time equivalent </a:t>
            </a:r>
            <a:r>
              <a:rPr lang="en-AU" sz="1800" dirty="0" smtClean="0"/>
              <a:t>professional </a:t>
            </a:r>
            <a:r>
              <a:rPr lang="en-AU" sz="1800" dirty="0"/>
              <a:t>studies in education. </a:t>
            </a:r>
          </a:p>
          <a:p>
            <a:pPr>
              <a:spcAft>
                <a:spcPts val="800"/>
              </a:spcAft>
            </a:pPr>
            <a:r>
              <a:rPr lang="en-AU" sz="1800" dirty="0"/>
              <a:t>These programs must include at least one year </a:t>
            </a:r>
            <a:r>
              <a:rPr lang="en-AU" sz="1800" dirty="0" smtClean="0"/>
              <a:t>of </a:t>
            </a:r>
            <a:r>
              <a:rPr lang="en-AU" sz="1800" dirty="0"/>
              <a:t>full-time equivalent study </a:t>
            </a:r>
            <a:r>
              <a:rPr lang="en-AU" sz="1800" b="1" dirty="0" smtClean="0">
                <a:solidFill>
                  <a:srgbClr val="DDCD2C"/>
                </a:solidFill>
              </a:rPr>
              <a:t>(100 points)</a:t>
            </a:r>
            <a:r>
              <a:rPr lang="en-AU" sz="1800" dirty="0" smtClean="0">
                <a:solidFill>
                  <a:srgbClr val="DDCD2C"/>
                </a:solidFill>
              </a:rPr>
              <a:t> </a:t>
            </a:r>
            <a:r>
              <a:rPr lang="en-AU" sz="1800" dirty="0" smtClean="0"/>
              <a:t>of </a:t>
            </a:r>
            <a:r>
              <a:rPr lang="en-AU" sz="1800" dirty="0"/>
              <a:t>discipline-specific </a:t>
            </a:r>
            <a:r>
              <a:rPr lang="en-AU" sz="1800" dirty="0" smtClean="0"/>
              <a:t>curriculum </a:t>
            </a:r>
            <a:r>
              <a:rPr lang="en-AU" sz="1800" dirty="0"/>
              <a:t>and pedagogical studies across the </a:t>
            </a:r>
            <a:r>
              <a:rPr lang="en-AU" sz="1800" dirty="0" smtClean="0"/>
              <a:t>learning </a:t>
            </a:r>
            <a:r>
              <a:rPr lang="en-AU" sz="1800" dirty="0"/>
              <a:t>areas of the primary school curriculum. </a:t>
            </a:r>
          </a:p>
          <a:p>
            <a:pPr>
              <a:spcAft>
                <a:spcPts val="800"/>
              </a:spcAft>
            </a:pPr>
            <a:r>
              <a:rPr lang="en-AU" sz="1800" dirty="0"/>
              <a:t>Programs must include at least </a:t>
            </a:r>
            <a:r>
              <a:rPr lang="en-AU" sz="1800" b="1" dirty="0"/>
              <a:t>one-quarter of </a:t>
            </a:r>
            <a:r>
              <a:rPr lang="en-AU" sz="1800" b="1" dirty="0" smtClean="0"/>
              <a:t>a </a:t>
            </a:r>
            <a:r>
              <a:rPr lang="en-AU" sz="1800" b="1" dirty="0"/>
              <a:t>year </a:t>
            </a:r>
            <a:r>
              <a:rPr lang="en-AU" sz="1800" dirty="0"/>
              <a:t>of full-time equivalent study </a:t>
            </a:r>
            <a:r>
              <a:rPr lang="en-AU" sz="1800" b="1" dirty="0" smtClean="0">
                <a:solidFill>
                  <a:srgbClr val="DDCD2C"/>
                </a:solidFill>
              </a:rPr>
              <a:t>(25 points) </a:t>
            </a:r>
            <a:r>
              <a:rPr lang="en-AU" sz="1800" dirty="0" smtClean="0"/>
              <a:t>of discipline-specific </a:t>
            </a:r>
            <a:r>
              <a:rPr lang="en-AU" sz="1800" dirty="0"/>
              <a:t>curriculum and pedagogical studies </a:t>
            </a:r>
            <a:r>
              <a:rPr lang="en-AU" sz="1800" dirty="0" smtClean="0"/>
              <a:t>in </a:t>
            </a:r>
            <a:r>
              <a:rPr lang="en-AU" sz="1800" dirty="0"/>
              <a:t>each of </a:t>
            </a:r>
            <a:r>
              <a:rPr lang="en-AU" sz="1800" b="1" dirty="0">
                <a:solidFill>
                  <a:srgbClr val="DDCD2C"/>
                </a:solidFill>
              </a:rPr>
              <a:t>English/literacy</a:t>
            </a:r>
            <a:r>
              <a:rPr lang="en-AU" sz="1800" dirty="0"/>
              <a:t> and </a:t>
            </a:r>
            <a:r>
              <a:rPr lang="en-AU" sz="1800" b="1" dirty="0" smtClean="0">
                <a:solidFill>
                  <a:srgbClr val="DDCD2C"/>
                </a:solidFill>
              </a:rPr>
              <a:t>mathematics/numeracy</a:t>
            </a:r>
            <a:r>
              <a:rPr lang="en-AU" sz="1800" dirty="0"/>
              <a:t>, and at least </a:t>
            </a:r>
            <a:r>
              <a:rPr lang="en-AU" sz="1800" b="1" dirty="0"/>
              <a:t>one-eighth of a year </a:t>
            </a:r>
            <a:r>
              <a:rPr lang="en-AU" sz="1800" dirty="0"/>
              <a:t>of </a:t>
            </a:r>
            <a:r>
              <a:rPr lang="en-AU" sz="1800" dirty="0" smtClean="0"/>
              <a:t>full-time </a:t>
            </a:r>
            <a:r>
              <a:rPr lang="en-AU" sz="1800" dirty="0"/>
              <a:t>equivalent study </a:t>
            </a:r>
            <a:r>
              <a:rPr lang="en-AU" sz="1800" b="1" dirty="0" smtClean="0">
                <a:solidFill>
                  <a:srgbClr val="DDCD2C"/>
                </a:solidFill>
              </a:rPr>
              <a:t>(12.5 points) </a:t>
            </a:r>
            <a:r>
              <a:rPr lang="en-AU" sz="1800" dirty="0" smtClean="0"/>
              <a:t>of </a:t>
            </a:r>
            <a:r>
              <a:rPr lang="en-AU" sz="1800" dirty="0"/>
              <a:t>discipline-specific </a:t>
            </a:r>
            <a:r>
              <a:rPr lang="en-AU" sz="1800" dirty="0" smtClean="0"/>
              <a:t>curriculum </a:t>
            </a:r>
            <a:r>
              <a:rPr lang="en-AU" sz="1800" dirty="0"/>
              <a:t>and pedagogical studies in </a:t>
            </a:r>
            <a:r>
              <a:rPr lang="en-AU" sz="1800" b="1" dirty="0">
                <a:solidFill>
                  <a:srgbClr val="DDCD2C"/>
                </a:solidFill>
              </a:rPr>
              <a:t>science</a:t>
            </a:r>
            <a:r>
              <a:rPr lang="en-AU" sz="1800" b="1" dirty="0" smtClean="0">
                <a:solidFill>
                  <a:schemeClr val="bg1"/>
                </a:solidFill>
              </a:rPr>
              <a:t>.</a:t>
            </a:r>
            <a:endParaRPr lang="en-AU" sz="1800" dirty="0">
              <a:solidFill>
                <a:schemeClr val="bg1"/>
              </a:solidFill>
            </a:endParaRPr>
          </a:p>
          <a:p>
            <a:pPr>
              <a:spcAft>
                <a:spcPts val="800"/>
              </a:spcAft>
            </a:pPr>
            <a:r>
              <a:rPr lang="en-AU" sz="1800" dirty="0"/>
              <a:t>These programs may include up to one-quarter </a:t>
            </a:r>
            <a:r>
              <a:rPr lang="en-AU" sz="1800" dirty="0" smtClean="0"/>
              <a:t>of </a:t>
            </a:r>
            <a:r>
              <a:rPr lang="en-AU" sz="1800" dirty="0"/>
              <a:t>a year of full-time equivalent study </a:t>
            </a:r>
            <a:r>
              <a:rPr lang="en-AU" sz="1800" b="1" dirty="0" smtClean="0">
                <a:solidFill>
                  <a:srgbClr val="DDCD2C"/>
                </a:solidFill>
              </a:rPr>
              <a:t>(25 points)</a:t>
            </a:r>
            <a:r>
              <a:rPr lang="en-AU" sz="1800" b="1" dirty="0" smtClean="0">
                <a:solidFill>
                  <a:srgbClr val="C00000"/>
                </a:solidFill>
              </a:rPr>
              <a:t> </a:t>
            </a:r>
            <a:r>
              <a:rPr lang="en-AU" sz="1800" dirty="0" smtClean="0"/>
              <a:t>of </a:t>
            </a:r>
            <a:r>
              <a:rPr lang="en-AU" sz="1800" b="1" dirty="0">
                <a:solidFill>
                  <a:srgbClr val="DDCD2C"/>
                </a:solidFill>
              </a:rPr>
              <a:t>relevant </a:t>
            </a:r>
            <a:r>
              <a:rPr lang="en-AU" sz="1800" b="1" dirty="0" smtClean="0">
                <a:solidFill>
                  <a:srgbClr val="DDCD2C"/>
                </a:solidFill>
              </a:rPr>
              <a:t>discipline </a:t>
            </a:r>
            <a:r>
              <a:rPr lang="en-AU" sz="1800" b="1" dirty="0">
                <a:solidFill>
                  <a:srgbClr val="DDCD2C"/>
                </a:solidFill>
              </a:rPr>
              <a:t>studies</a:t>
            </a:r>
            <a:r>
              <a:rPr lang="en-AU" sz="1800" b="1" dirty="0">
                <a:solidFill>
                  <a:srgbClr val="C00000"/>
                </a:solidFill>
              </a:rPr>
              <a:t> </a:t>
            </a:r>
            <a:r>
              <a:rPr lang="en-AU" sz="1800" dirty="0"/>
              <a:t>as </a:t>
            </a:r>
            <a:r>
              <a:rPr lang="en-AU" sz="1800" b="1" dirty="0">
                <a:solidFill>
                  <a:srgbClr val="DDCD2C"/>
                </a:solidFill>
              </a:rPr>
              <a:t>elective units</a:t>
            </a:r>
            <a:r>
              <a:rPr lang="en-AU" sz="1800" b="1" dirty="0">
                <a:solidFill>
                  <a:srgbClr val="C00000"/>
                </a:solidFill>
              </a:rPr>
              <a:t> </a:t>
            </a:r>
            <a:r>
              <a:rPr lang="en-AU" sz="1800" dirty="0"/>
              <a:t>which could </a:t>
            </a:r>
            <a:r>
              <a:rPr lang="en-AU" sz="1800" dirty="0" smtClean="0"/>
              <a:t>be </a:t>
            </a:r>
            <a:r>
              <a:rPr lang="en-AU" sz="1800" dirty="0"/>
              <a:t>undertaken by applicants who do not fully </a:t>
            </a:r>
            <a:r>
              <a:rPr lang="en-AU" sz="1800" dirty="0" smtClean="0"/>
              <a:t>meet </a:t>
            </a:r>
            <a:r>
              <a:rPr lang="en-AU" sz="1800" dirty="0"/>
              <a:t>prerequisite discipline study requirements</a:t>
            </a:r>
          </a:p>
          <a:p>
            <a:pPr marL="0" indent="0">
              <a:buNone/>
            </a:pPr>
            <a:endParaRPr lang="en-AU" dirty="0"/>
          </a:p>
        </p:txBody>
      </p:sp>
    </p:spTree>
    <p:extLst>
      <p:ext uri="{BB962C8B-B14F-4D97-AF65-F5344CB8AC3E}">
        <p14:creationId xmlns:p14="http://schemas.microsoft.com/office/powerpoint/2010/main" val="408600041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1415"/>
          </a:xfrm>
        </p:spPr>
        <p:txBody>
          <a:bodyPr/>
          <a:lstStyle/>
          <a:p>
            <a:r>
              <a:rPr lang="en-AU" altLang="en-US" dirty="0"/>
              <a:t>2016 program overview</a:t>
            </a:r>
            <a:endParaRPr lang="en-US" dirty="0"/>
          </a:p>
        </p:txBody>
      </p:sp>
      <p:sp>
        <p:nvSpPr>
          <p:cNvPr id="4" name="TextBox 3"/>
          <p:cNvSpPr txBox="1">
            <a:spLocks noChangeArrowheads="1"/>
          </p:cNvSpPr>
          <p:nvPr/>
        </p:nvSpPr>
        <p:spPr bwMode="auto">
          <a:xfrm>
            <a:off x="749346" y="5951021"/>
            <a:ext cx="727787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AU" altLang="en-US" sz="1600" dirty="0">
                <a:latin typeface="+mn-lt"/>
              </a:rPr>
              <a:t>Course </a:t>
            </a:r>
            <a:r>
              <a:rPr lang="en-AU" altLang="en-US" sz="1600" dirty="0" smtClean="0">
                <a:latin typeface="+mn-lt"/>
              </a:rPr>
              <a:t>Handbook: MC-TEACHPR </a:t>
            </a:r>
            <a:r>
              <a:rPr lang="en-AU" altLang="en-US" sz="1600" dirty="0">
                <a:latin typeface="+mn-lt"/>
              </a:rPr>
              <a:t>Master of Teaching (Primary</a:t>
            </a:r>
            <a:r>
              <a:rPr lang="en-AU" altLang="en-US" sz="1600" dirty="0" smtClean="0">
                <a:latin typeface="+mn-lt"/>
              </a:rPr>
              <a:t>)</a:t>
            </a:r>
          </a:p>
          <a:p>
            <a:pPr eaLnBrk="1" hangingPunct="1"/>
            <a:r>
              <a:rPr lang="en-AU" altLang="en-US" sz="1600" dirty="0">
                <a:solidFill>
                  <a:srgbClr val="DDCD2C"/>
                </a:solidFill>
                <a:latin typeface="+mn-lt"/>
                <a:hlinkClick r:id="rId2"/>
              </a:rPr>
              <a:t>https://</a:t>
            </a:r>
            <a:r>
              <a:rPr lang="en-AU" altLang="en-US" sz="1600" dirty="0" smtClean="0">
                <a:solidFill>
                  <a:srgbClr val="DDCD2C"/>
                </a:solidFill>
                <a:latin typeface="+mn-lt"/>
                <a:hlinkClick r:id="rId2"/>
              </a:rPr>
              <a:t>handbook.unimelb.edu.au/view/current/MC-TEACHPR</a:t>
            </a:r>
            <a:r>
              <a:rPr lang="en-AU" altLang="en-US" sz="1600" dirty="0" smtClean="0">
                <a:solidFill>
                  <a:srgbClr val="DDCD2C"/>
                </a:solidFill>
                <a:latin typeface="+mn-lt"/>
              </a:rPr>
              <a:t> </a:t>
            </a:r>
            <a:endParaRPr lang="en-AU" altLang="en-US" sz="1600" dirty="0">
              <a:solidFill>
                <a:srgbClr val="DDCD2C"/>
              </a:solidFill>
              <a:latin typeface="+mn-lt"/>
            </a:endParaRPr>
          </a:p>
        </p:txBody>
      </p:sp>
      <p:sp>
        <p:nvSpPr>
          <p:cNvPr id="5" name="TextBox 4"/>
          <p:cNvSpPr txBox="1"/>
          <p:nvPr/>
        </p:nvSpPr>
        <p:spPr>
          <a:xfrm>
            <a:off x="749346" y="971436"/>
            <a:ext cx="8143133" cy="369332"/>
          </a:xfrm>
          <a:prstGeom prst="rect">
            <a:avLst/>
          </a:prstGeom>
          <a:noFill/>
        </p:spPr>
        <p:txBody>
          <a:bodyPr wrap="square" rtlCol="0">
            <a:spAutoFit/>
          </a:bodyPr>
          <a:lstStyle/>
          <a:p>
            <a:r>
              <a:rPr lang="en-AU" dirty="0" smtClean="0">
                <a:latin typeface="+mn-lt"/>
              </a:rPr>
              <a:t>200 points completed over four semesters (2 years full-time)</a:t>
            </a:r>
            <a:endParaRPr lang="en-AU"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1856559688"/>
              </p:ext>
            </p:extLst>
          </p:nvPr>
        </p:nvGraphicFramePr>
        <p:xfrm>
          <a:off x="323526" y="1340768"/>
          <a:ext cx="8568954" cy="4549940"/>
        </p:xfrm>
        <a:graphic>
          <a:graphicData uri="http://schemas.openxmlformats.org/drawingml/2006/table">
            <a:tbl>
              <a:tblPr bandRow="1">
                <a:tableStyleId>{5C22544A-7EE6-4342-B048-85BDC9FD1C3A}</a:tableStyleId>
              </a:tblPr>
              <a:tblGrid>
                <a:gridCol w="432050"/>
                <a:gridCol w="432048"/>
                <a:gridCol w="1008112"/>
                <a:gridCol w="764912"/>
                <a:gridCol w="963280"/>
                <a:gridCol w="1008112"/>
                <a:gridCol w="936104"/>
                <a:gridCol w="1020112"/>
                <a:gridCol w="996112"/>
                <a:gridCol w="1008112"/>
              </a:tblGrid>
              <a:tr h="1091420">
                <a:tc rowSpan="2">
                  <a:txBody>
                    <a:bodyPr/>
                    <a:lstStyle/>
                    <a:p>
                      <a:pPr algn="ctr"/>
                      <a:r>
                        <a:rPr lang="en-AU" sz="1600" b="1" dirty="0" smtClean="0">
                          <a:solidFill>
                            <a:schemeClr val="bg1"/>
                          </a:solidFill>
                        </a:rPr>
                        <a:t>1</a:t>
                      </a:r>
                      <a:endParaRPr lang="en-AU" sz="1600" b="1" dirty="0">
                        <a:solidFill>
                          <a:schemeClr val="bg1"/>
                        </a:solidFill>
                      </a:endParaRPr>
                    </a:p>
                  </a:txBody>
                  <a:tcPr anchor="ctr">
                    <a:lnB w="76200" cap="flat" cmpd="sng" algn="ctr">
                      <a:solidFill>
                        <a:schemeClr val="bg1"/>
                      </a:solidFill>
                      <a:prstDash val="solid"/>
                      <a:round/>
                      <a:headEnd type="none" w="med" len="med"/>
                      <a:tailEnd type="none" w="med" len="med"/>
                    </a:lnB>
                    <a:solidFill>
                      <a:schemeClr val="tx2"/>
                    </a:solidFill>
                  </a:tcPr>
                </a:tc>
                <a:tc>
                  <a:txBody>
                    <a:bodyPr/>
                    <a:lstStyle/>
                    <a:p>
                      <a:pPr algn="ctr"/>
                      <a:r>
                        <a:rPr lang="en-AU" sz="1600" b="1" dirty="0" smtClean="0">
                          <a:solidFill>
                            <a:schemeClr val="bg1"/>
                          </a:solidFill>
                        </a:rPr>
                        <a:t>S1</a:t>
                      </a:r>
                      <a:endParaRPr lang="en-AU" sz="1600" b="1" dirty="0">
                        <a:solidFill>
                          <a:schemeClr val="bg1"/>
                        </a:solidFill>
                      </a:endParaRPr>
                    </a:p>
                  </a:txBody>
                  <a:tcPr anchor="ctr">
                    <a:lnB w="28575" cap="flat" cmpd="sng" algn="ctr">
                      <a:solidFill>
                        <a:schemeClr val="bg1"/>
                      </a:solidFill>
                      <a:prstDash val="solid"/>
                      <a:round/>
                      <a:headEnd type="none" w="med" len="med"/>
                      <a:tailEnd type="none" w="med" len="med"/>
                    </a:lnB>
                    <a:solidFill>
                      <a:srgbClr val="0070C0"/>
                    </a:solidFill>
                  </a:tcPr>
                </a:tc>
                <a:tc>
                  <a:txBody>
                    <a:bodyPr/>
                    <a:lstStyle/>
                    <a:p>
                      <a:pPr algn="ctr"/>
                      <a:r>
                        <a:rPr lang="en-AU" sz="1150" b="1" dirty="0" smtClean="0">
                          <a:solidFill>
                            <a:schemeClr val="bg2">
                              <a:lumMod val="10000"/>
                            </a:schemeClr>
                          </a:solidFill>
                        </a:rPr>
                        <a:t>Professional Practice &amp; Seminar 1</a:t>
                      </a:r>
                    </a:p>
                    <a:p>
                      <a:pPr algn="ct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a:solidFill>
                          <a:schemeClr val="bg2">
                            <a:lumMod val="10000"/>
                          </a:schemeClr>
                        </a:solidFill>
                      </a:endParaRPr>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6">
                        <a:lumMod val="40000"/>
                        <a:lumOff val="60000"/>
                      </a:schemeClr>
                    </a:solidFill>
                  </a:tcPr>
                </a:tc>
                <a:tc gridSpan="2">
                  <a:txBody>
                    <a:bodyPr/>
                    <a:lstStyle/>
                    <a:p>
                      <a:pPr algn="ctr"/>
                      <a:r>
                        <a:rPr lang="en-AU" sz="1150" b="1" dirty="0" smtClean="0">
                          <a:solidFill>
                            <a:schemeClr val="bg2">
                              <a:lumMod val="10000"/>
                            </a:schemeClr>
                          </a:solidFill>
                        </a:rPr>
                        <a:t>Learners, Teachers</a:t>
                      </a:r>
                      <a:r>
                        <a:rPr lang="en-AU" sz="1150" b="1" baseline="0" dirty="0" smtClean="0">
                          <a:solidFill>
                            <a:schemeClr val="bg2">
                              <a:lumMod val="10000"/>
                            </a:schemeClr>
                          </a:solidFill>
                        </a:rPr>
                        <a:t> &amp; Pedagogy </a:t>
                      </a:r>
                      <a:br>
                        <a:rPr lang="en-AU" sz="1150" b="1" baseline="0" dirty="0" smtClean="0">
                          <a:solidFill>
                            <a:schemeClr val="bg2">
                              <a:lumMod val="10000"/>
                            </a:schemeClr>
                          </a:solidFill>
                        </a:rPr>
                      </a:br>
                      <a:r>
                        <a:rPr lang="en-AU" sz="1150" b="0" baseline="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4">
                        <a:lumMod val="40000"/>
                        <a:lumOff val="60000"/>
                      </a:schemeClr>
                    </a:solidFill>
                  </a:tcPr>
                </a:tc>
                <a:tc hMerge="1">
                  <a:txBody>
                    <a:bodyPr/>
                    <a:lstStyle/>
                    <a:p>
                      <a:pPr algn="ctr"/>
                      <a:endParaRPr lang="en-AU" sz="1200"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AU" sz="1150" b="1" dirty="0" smtClean="0">
                          <a:solidFill>
                            <a:schemeClr val="bg2">
                              <a:lumMod val="10000"/>
                            </a:schemeClr>
                          </a:solidFill>
                        </a:rPr>
                        <a:t>ICT in Primary Education </a:t>
                      </a:r>
                    </a:p>
                    <a:p>
                      <a:pPr algn="ct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p>
                      <a:pPr algn="ct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gridSpan="2">
                  <a:txBody>
                    <a:bodyPr/>
                    <a:lstStyle/>
                    <a:p>
                      <a:pPr algn="ctr"/>
                      <a:r>
                        <a:rPr lang="en-AU" sz="1150" b="1" dirty="0" smtClean="0">
                          <a:solidFill>
                            <a:schemeClr val="bg2">
                              <a:lumMod val="10000"/>
                            </a:schemeClr>
                          </a:solidFill>
                        </a:rPr>
                        <a:t>Foundational English Literacy </a:t>
                      </a:r>
                      <a:br>
                        <a:rPr lang="en-AU" sz="1150" b="1" dirty="0" smtClean="0">
                          <a:solidFill>
                            <a:schemeClr val="bg2">
                              <a:lumMod val="10000"/>
                            </a:schemeClr>
                          </a:solidFill>
                        </a:rPr>
                      </a:br>
                      <a:r>
                        <a:rPr lang="en-AU" sz="1150" b="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hMerge="1">
                  <a:txBody>
                    <a:bodyPr/>
                    <a:lstStyle/>
                    <a:p>
                      <a:endParaRPr lang="en-AU"/>
                    </a:p>
                  </a:txBody>
                  <a:tcPr/>
                </a:tc>
                <a:tc gridSpan="2">
                  <a:txBody>
                    <a:bodyPr/>
                    <a:lstStyle/>
                    <a:p>
                      <a:pPr algn="ctr"/>
                      <a:r>
                        <a:rPr lang="en-AU" sz="1150" b="1" dirty="0" smtClean="0">
                          <a:solidFill>
                            <a:schemeClr val="bg2">
                              <a:lumMod val="10000"/>
                            </a:schemeClr>
                          </a:solidFill>
                        </a:rPr>
                        <a:t>Primary Mathematics Education 1</a:t>
                      </a:r>
                      <a:br>
                        <a:rPr lang="en-AU" sz="1150" b="1" dirty="0" smtClean="0">
                          <a:solidFill>
                            <a:schemeClr val="bg2">
                              <a:lumMod val="10000"/>
                            </a:schemeClr>
                          </a:solidFill>
                        </a:rPr>
                      </a:br>
                      <a:r>
                        <a:rPr lang="en-AU" sz="1150" b="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chemeClr val="tx2">
                        <a:lumMod val="20000"/>
                        <a:lumOff val="80000"/>
                      </a:schemeClr>
                    </a:solidFill>
                  </a:tcPr>
                </a:tc>
                <a:tc hMerge="1">
                  <a:txBody>
                    <a:bodyPr/>
                    <a:lstStyle/>
                    <a:p>
                      <a:endParaRPr lang="en-AU"/>
                    </a:p>
                  </a:txBody>
                  <a:tcPr/>
                </a:tc>
              </a:tr>
              <a:tr h="1155895">
                <a:tc vMerge="1">
                  <a:txBody>
                    <a:bodyPr/>
                    <a:lstStyle/>
                    <a:p>
                      <a:endParaRPr lang="en-AU" dirty="0">
                        <a:solidFill>
                          <a:schemeClr val="bg1"/>
                        </a:solidFill>
                      </a:endParaRPr>
                    </a:p>
                  </a:txBody>
                  <a:tcP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solidFill>
                  </a:tcPr>
                </a:tc>
                <a:tc>
                  <a:txBody>
                    <a:bodyPr/>
                    <a:lstStyle/>
                    <a:p>
                      <a:pPr algn="ctr"/>
                      <a:r>
                        <a:rPr lang="en-AU" sz="1600" b="1" dirty="0" smtClean="0">
                          <a:solidFill>
                            <a:srgbClr val="FFFFFF"/>
                          </a:solidFill>
                        </a:rPr>
                        <a:t>S2</a:t>
                      </a:r>
                      <a:endParaRPr lang="en-AU" sz="1600" b="1" dirty="0">
                        <a:solidFill>
                          <a:srgbClr val="FFFFFF"/>
                        </a:solidFill>
                      </a:endParaRPr>
                    </a:p>
                  </a:txBody>
                  <a:tcPr anchor="ct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70C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Professional Practice &amp; Seminar 2 </a:t>
                      </a:r>
                      <a:br>
                        <a:rPr lang="en-AU" sz="1150" b="1" dirty="0" smtClean="0">
                          <a:solidFill>
                            <a:schemeClr val="bg2">
                              <a:lumMod val="10000"/>
                            </a:schemeClr>
                          </a:solidFill>
                        </a:rPr>
                      </a:br>
                      <a:r>
                        <a:rPr lang="en-AU" sz="1150" b="0" baseline="0" dirty="0" smtClean="0">
                          <a:solidFill>
                            <a:schemeClr val="bg2">
                              <a:lumMod val="10000"/>
                            </a:schemeClr>
                          </a:solidFill>
                        </a:rPr>
                        <a:t>(12.5)</a:t>
                      </a:r>
                      <a:endParaRPr lang="en-AU" sz="1150" b="1" dirty="0" smtClean="0">
                        <a:solidFill>
                          <a:schemeClr val="bg2">
                            <a:lumMod val="10000"/>
                          </a:schemeClr>
                        </a:solidFill>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endParaRPr lang="en-AU"/>
                    </a:p>
                  </a:txBody>
                  <a:tcPr/>
                </a:tc>
                <a:tc>
                  <a:txBody>
                    <a:bodyPr/>
                    <a:lstStyle/>
                    <a:p>
                      <a:pPr algn="ctr"/>
                      <a:r>
                        <a:rPr lang="en-AU" sz="1150" b="1" dirty="0" smtClean="0">
                          <a:solidFill>
                            <a:schemeClr val="bg2">
                              <a:lumMod val="10000"/>
                            </a:schemeClr>
                          </a:solidFill>
                        </a:rPr>
                        <a:t>Assessment</a:t>
                      </a:r>
                      <a:r>
                        <a:rPr lang="en-AU" sz="1150" b="1" baseline="0" dirty="0" smtClean="0">
                          <a:solidFill>
                            <a:schemeClr val="bg2">
                              <a:lumMod val="10000"/>
                            </a:schemeClr>
                          </a:solidFill>
                        </a:rPr>
                        <a:t> for </a:t>
                      </a:r>
                      <a:r>
                        <a:rPr lang="en-AU" sz="1150" b="1" dirty="0" smtClean="0">
                          <a:solidFill>
                            <a:schemeClr val="bg2">
                              <a:lumMod val="10000"/>
                            </a:schemeClr>
                          </a:solidFill>
                        </a:rPr>
                        <a:t> Teaching</a:t>
                      </a:r>
                      <a:r>
                        <a:rPr lang="en-AU" sz="1150" b="1" baseline="0" dirty="0" smtClean="0">
                          <a:solidFill>
                            <a:schemeClr val="bg2">
                              <a:lumMod val="10000"/>
                            </a:schemeClr>
                          </a:solidFill>
                        </a:rPr>
                        <a:t>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p>
                      <a:pPr algn="ct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AU" sz="1150" b="1" dirty="0" smtClean="0">
                          <a:solidFill>
                            <a:schemeClr val="bg2">
                              <a:lumMod val="10000"/>
                            </a:schemeClr>
                          </a:solidFill>
                        </a:rPr>
                        <a:t>Primary Humanities</a:t>
                      </a:r>
                      <a:r>
                        <a:rPr lang="en-AU" sz="1150" b="1" baseline="0" dirty="0" smtClean="0">
                          <a:solidFill>
                            <a:schemeClr val="bg2">
                              <a:lumMod val="10000"/>
                            </a:schemeClr>
                          </a:solidFill>
                        </a:rPr>
                        <a:t> Education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p>
                      <a:pPr algn="ct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lumMod val="20000"/>
                        <a:lumOff val="80000"/>
                      </a:schemeClr>
                    </a:solidFill>
                  </a:tcPr>
                </a:tc>
                <a:tc gridSpan="2">
                  <a:txBody>
                    <a:bodyPr/>
                    <a:lstStyle/>
                    <a:p>
                      <a:pPr algn="ctr"/>
                      <a:r>
                        <a:rPr lang="en-AU" sz="1150" b="1" dirty="0" smtClean="0">
                          <a:solidFill>
                            <a:schemeClr val="bg2">
                              <a:lumMod val="10000"/>
                            </a:schemeClr>
                          </a:solidFill>
                        </a:rPr>
                        <a:t>Primary Arts Education </a:t>
                      </a:r>
                      <a:r>
                        <a:rPr lang="en-AU" sz="1150" b="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lumMod val="20000"/>
                        <a:lumOff val="80000"/>
                      </a:schemeClr>
                    </a:solidFill>
                  </a:tcPr>
                </a:tc>
                <a:tc hMerge="1">
                  <a:txBody>
                    <a:bodyPr/>
                    <a:lstStyle/>
                    <a:p>
                      <a:endParaRPr lang="en-AU"/>
                    </a:p>
                  </a:txBody>
                  <a:tcPr/>
                </a:tc>
                <a:tc>
                  <a:txBody>
                    <a:bodyPr/>
                    <a:lstStyle/>
                    <a:p>
                      <a:pPr algn="ctr"/>
                      <a:r>
                        <a:rPr lang="en-AU" sz="1150" b="1" dirty="0" smtClean="0">
                          <a:solidFill>
                            <a:schemeClr val="bg2">
                              <a:lumMod val="10000"/>
                            </a:schemeClr>
                          </a:solidFill>
                        </a:rPr>
                        <a:t>Advanced English Literacies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p>
                      <a:pPr algn="ct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AU" sz="1150" b="1" dirty="0" smtClean="0">
                          <a:solidFill>
                            <a:schemeClr val="bg2">
                              <a:lumMod val="10000"/>
                            </a:schemeClr>
                          </a:solidFill>
                        </a:rPr>
                        <a:t>Primary Mathematics Education 2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1" dirty="0" smtClean="0">
                        <a:solidFill>
                          <a:schemeClr val="bg2">
                            <a:lumMod val="10000"/>
                          </a:schemeClr>
                        </a:solidFill>
                      </a:endParaRPr>
                    </a:p>
                    <a:p>
                      <a:pPr algn="ct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lumMod val="20000"/>
                        <a:lumOff val="80000"/>
                      </a:schemeClr>
                    </a:solidFill>
                  </a:tcPr>
                </a:tc>
              </a:tr>
              <a:tr h="1073332">
                <a:tc rowSpan="2">
                  <a:txBody>
                    <a:bodyPr/>
                    <a:lstStyle/>
                    <a:p>
                      <a:pPr algn="ctr"/>
                      <a:r>
                        <a:rPr lang="en-AU" sz="1600" b="1" dirty="0" smtClean="0">
                          <a:solidFill>
                            <a:schemeClr val="bg1"/>
                          </a:solidFill>
                        </a:rPr>
                        <a:t>2</a:t>
                      </a:r>
                      <a:endParaRPr lang="en-AU" sz="1600" b="1" dirty="0">
                        <a:solidFill>
                          <a:schemeClr val="bg1"/>
                        </a:solidFill>
                      </a:endParaRPr>
                    </a:p>
                  </a:txBody>
                  <a:tcPr anchor="ctr">
                    <a:lnT w="76200" cap="flat" cmpd="sng" algn="ctr">
                      <a:solidFill>
                        <a:schemeClr val="bg1"/>
                      </a:solidFill>
                      <a:prstDash val="solid"/>
                      <a:round/>
                      <a:headEnd type="none" w="med" len="med"/>
                      <a:tailEnd type="none" w="med" len="med"/>
                    </a:lnT>
                    <a:solidFill>
                      <a:schemeClr val="tx2"/>
                    </a:solidFill>
                  </a:tcPr>
                </a:tc>
                <a:tc>
                  <a:txBody>
                    <a:bodyPr/>
                    <a:lstStyle/>
                    <a:p>
                      <a:pPr algn="ctr"/>
                      <a:r>
                        <a:rPr lang="en-AU" sz="1600" b="1" dirty="0" smtClean="0">
                          <a:solidFill>
                            <a:srgbClr val="FFFFFF"/>
                          </a:solidFill>
                        </a:rPr>
                        <a:t>S3</a:t>
                      </a:r>
                      <a:endParaRPr lang="en-AU" sz="1600" b="1" dirty="0">
                        <a:solidFill>
                          <a:srgbClr val="FFFFFF"/>
                        </a:solidFill>
                      </a:endParaRPr>
                    </a:p>
                  </a:txBody>
                  <a:tcPr anchor="ct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gridSpan="2">
                  <a:txBody>
                    <a:bodyPr/>
                    <a:lstStyle/>
                    <a:p>
                      <a:pPr algn="ctr"/>
                      <a:r>
                        <a:rPr lang="en-AU" sz="1150" b="1" dirty="0" smtClean="0">
                          <a:solidFill>
                            <a:schemeClr val="bg2">
                              <a:lumMod val="10000"/>
                            </a:schemeClr>
                          </a:solidFill>
                        </a:rPr>
                        <a:t>Professional Practice &amp; Seminar 3</a:t>
                      </a:r>
                    </a:p>
                    <a:p>
                      <a:pPr algn="ctr"/>
                      <a:r>
                        <a:rPr lang="en-AU" sz="1150" b="0" dirty="0" smtClean="0">
                          <a:solidFill>
                            <a:schemeClr val="bg2">
                              <a:lumMod val="10000"/>
                            </a:schemeClr>
                          </a:solidFill>
                        </a:rPr>
                        <a:t>(12.5)</a:t>
                      </a:r>
                      <a:endParaRPr lang="en-AU" sz="1150" b="0" dirty="0">
                        <a:solidFill>
                          <a:schemeClr val="bg2">
                            <a:lumMod val="10000"/>
                          </a:schemeClr>
                        </a:solidFill>
                      </a:endParaRPr>
                    </a:p>
                  </a:txBody>
                  <a:tcPr anchor="ctr">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endParaRPr lang="en-AU"/>
                    </a:p>
                  </a:txBody>
                  <a:tcPr/>
                </a:tc>
                <a:tc>
                  <a:txBody>
                    <a:bodyPr/>
                    <a:lstStyle/>
                    <a:p>
                      <a:pPr algn="ctr"/>
                      <a:r>
                        <a:rPr lang="en-AU" sz="1150" b="1" dirty="0" smtClean="0">
                          <a:solidFill>
                            <a:schemeClr val="bg2">
                              <a:lumMod val="10000"/>
                            </a:schemeClr>
                          </a:solidFill>
                        </a:rPr>
                        <a:t>Social &amp; Professional Contexts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p>
                      <a:pPr algn="ct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Researching Education Practice</a:t>
                      </a:r>
                      <a:br>
                        <a:rPr lang="en-AU" sz="1150" b="1" dirty="0" smtClean="0">
                          <a:solidFill>
                            <a:schemeClr val="bg2">
                              <a:lumMod val="10000"/>
                            </a:schemeClr>
                          </a:solidFill>
                        </a:rPr>
                      </a:br>
                      <a:r>
                        <a:rPr lang="en-AU" sz="1150" b="1" dirty="0" smtClean="0">
                          <a:solidFill>
                            <a:schemeClr val="bg2">
                              <a:lumMod val="10000"/>
                            </a:schemeClr>
                          </a:solidFill>
                        </a:rPr>
                        <a:t> </a:t>
                      </a:r>
                      <a:r>
                        <a:rPr lang="en-AU" sz="1150" b="0" dirty="0" smtClean="0">
                          <a:solidFill>
                            <a:schemeClr val="bg2">
                              <a:lumMod val="10000"/>
                            </a:schemeClr>
                          </a:solidFill>
                        </a:rPr>
                        <a:t>(12.5</a:t>
                      </a:r>
                      <a:r>
                        <a:rPr lang="en-AU" sz="1150" b="0" baseline="0" dirty="0" smtClean="0">
                          <a:solidFill>
                            <a:schemeClr val="bg2">
                              <a:lumMod val="10000"/>
                            </a:schemeClr>
                          </a:solidFill>
                        </a:rPr>
                        <a:t>)</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60000"/>
                        <a:lumOff val="40000"/>
                      </a:schemeClr>
                    </a:solidFill>
                  </a:tcPr>
                </a:tc>
                <a:tc hMerge="1">
                  <a:txBody>
                    <a:bodyPr/>
                    <a:lstStyle/>
                    <a:p>
                      <a:endParaRPr lang="en-AU"/>
                    </a:p>
                  </a:txBody>
                  <a:tcPr/>
                </a:tc>
                <a:tc gridSpan="2">
                  <a:txBody>
                    <a:bodyPr/>
                    <a:lstStyle/>
                    <a:p>
                      <a:pPr algn="ctr"/>
                      <a:r>
                        <a:rPr lang="en-AU" sz="1150" b="1" dirty="0" smtClean="0">
                          <a:solidFill>
                            <a:schemeClr val="bg2">
                              <a:lumMod val="10000"/>
                            </a:schemeClr>
                          </a:solidFill>
                        </a:rPr>
                        <a:t>Science &amp; Technology</a:t>
                      </a:r>
                      <a:r>
                        <a:rPr lang="en-AU" sz="1150" b="1" baseline="0" dirty="0" smtClean="0">
                          <a:solidFill>
                            <a:schemeClr val="bg2">
                              <a:lumMod val="10000"/>
                            </a:schemeClr>
                          </a:solidFill>
                        </a:rPr>
                        <a:t> Education </a:t>
                      </a:r>
                      <a:br>
                        <a:rPr lang="en-AU" sz="1150" b="1" baseline="0" dirty="0" smtClean="0">
                          <a:solidFill>
                            <a:schemeClr val="bg2">
                              <a:lumMod val="10000"/>
                            </a:schemeClr>
                          </a:solidFill>
                        </a:rPr>
                      </a:br>
                      <a:r>
                        <a:rPr lang="en-AU" sz="1150" b="0" baseline="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c hMerge="1">
                  <a:txBody>
                    <a:bodyPr/>
                    <a:lstStyle/>
                    <a:p>
                      <a:endParaRPr lang="en-AU"/>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Health &amp; Physical Education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p>
                      <a:pPr algn="ct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r>
              <a:tr h="1159625">
                <a:tc vMerge="1">
                  <a:txBody>
                    <a:bodyPr/>
                    <a:lstStyle/>
                    <a:p>
                      <a:endParaRPr lang="en-AU" dirty="0">
                        <a:solidFill>
                          <a:schemeClr val="bg1"/>
                        </a:solidFill>
                      </a:endParaRPr>
                    </a:p>
                  </a:txBody>
                  <a:tcPr>
                    <a:lnT w="28575" cap="flat" cmpd="sng" algn="ctr">
                      <a:solidFill>
                        <a:schemeClr val="bg1"/>
                      </a:solidFill>
                      <a:prstDash val="solid"/>
                      <a:round/>
                      <a:headEnd type="none" w="med" len="med"/>
                      <a:tailEnd type="none" w="med" len="med"/>
                    </a:lnT>
                    <a:solidFill>
                      <a:schemeClr val="tx2"/>
                    </a:solidFill>
                  </a:tcPr>
                </a:tc>
                <a:tc>
                  <a:txBody>
                    <a:bodyPr/>
                    <a:lstStyle/>
                    <a:p>
                      <a:pPr algn="ctr"/>
                      <a:r>
                        <a:rPr lang="en-AU" sz="1600" b="1" dirty="0" smtClean="0">
                          <a:solidFill>
                            <a:srgbClr val="FFFFFF"/>
                          </a:solidFill>
                        </a:rPr>
                        <a:t>S4</a:t>
                      </a:r>
                      <a:endParaRPr lang="en-AU" sz="1600" b="1" dirty="0">
                        <a:solidFill>
                          <a:srgbClr val="FFFFFF"/>
                        </a:solidFill>
                      </a:endParaRPr>
                    </a:p>
                  </a:txBody>
                  <a:tcPr anchor="ctr">
                    <a:lnT w="28575" cap="flat" cmpd="sng" algn="ctr">
                      <a:solidFill>
                        <a:schemeClr val="bg1"/>
                      </a:solidFill>
                      <a:prstDash val="solid"/>
                      <a:round/>
                      <a:headEnd type="none" w="med" len="med"/>
                      <a:tailEnd type="none" w="med" len="med"/>
                    </a:lnT>
                    <a:solidFill>
                      <a:srgbClr val="0070C0"/>
                    </a:solidFill>
                  </a:tcPr>
                </a:tc>
                <a:tc>
                  <a:txBody>
                    <a:bodyPr/>
                    <a:lstStyle/>
                    <a:p>
                      <a:pPr algn="ctr"/>
                      <a:r>
                        <a:rPr lang="en-AU" sz="1150" b="1" dirty="0" smtClean="0">
                          <a:solidFill>
                            <a:schemeClr val="bg2">
                              <a:lumMod val="10000"/>
                            </a:schemeClr>
                          </a:solidFill>
                        </a:rPr>
                        <a:t>Professional</a:t>
                      </a:r>
                      <a:r>
                        <a:rPr lang="en-AU" sz="1150" b="1" baseline="0" dirty="0" smtClean="0">
                          <a:solidFill>
                            <a:schemeClr val="bg2">
                              <a:lumMod val="10000"/>
                            </a:schemeClr>
                          </a:solidFill>
                        </a:rPr>
                        <a:t> Practice &amp; Seminar 4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p>
                      <a:pPr algn="ctr"/>
                      <a:endParaRPr lang="en-AU" sz="1150" b="1" dirty="0">
                        <a:solidFill>
                          <a:schemeClr val="bg2">
                            <a:lumMod val="10000"/>
                          </a:schemeClr>
                        </a:solidFill>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6">
                        <a:lumMod val="40000"/>
                        <a:lumOff val="60000"/>
                      </a:schemeClr>
                    </a:solidFill>
                  </a:tcPr>
                </a:tc>
                <a:tc gridSpan="2">
                  <a:txBody>
                    <a:bodyPr/>
                    <a:lstStyle/>
                    <a:p>
                      <a:pPr algn="ctr"/>
                      <a:r>
                        <a:rPr lang="en-AU" sz="1150" b="1" dirty="0" smtClean="0">
                          <a:solidFill>
                            <a:schemeClr val="bg2">
                              <a:lumMod val="10000"/>
                            </a:schemeClr>
                          </a:solidFill>
                        </a:rPr>
                        <a:t>Education Research</a:t>
                      </a:r>
                      <a:r>
                        <a:rPr lang="en-AU" sz="1150" b="1" baseline="0" dirty="0" smtClean="0">
                          <a:solidFill>
                            <a:schemeClr val="bg2">
                              <a:lumMod val="10000"/>
                            </a:schemeClr>
                          </a:solidFill>
                        </a:rPr>
                        <a:t> Project (Primary)</a:t>
                      </a:r>
                    </a:p>
                    <a:p>
                      <a:pPr algn="ctr"/>
                      <a:r>
                        <a:rPr lang="en-AU" sz="1150" b="0" baseline="0" dirty="0" smtClean="0">
                          <a:solidFill>
                            <a:schemeClr val="bg2">
                              <a:lumMod val="10000"/>
                            </a:schemeClr>
                          </a:solidFill>
                        </a:rPr>
                        <a:t>(12.5)</a:t>
                      </a:r>
                      <a:endParaRPr lang="en-AU" sz="1150" b="0" dirty="0" smtClean="0">
                        <a:solidFill>
                          <a:schemeClr val="bg2">
                            <a:lumMod val="10000"/>
                          </a:schemeClr>
                        </a:solidFill>
                      </a:endParaRPr>
                    </a:p>
                    <a:p>
                      <a:pPr algn="ctr"/>
                      <a:r>
                        <a:rPr lang="en-AU" sz="1150" b="1" baseline="0" dirty="0" smtClean="0">
                          <a:solidFill>
                            <a:schemeClr val="bg2">
                              <a:lumMod val="10000"/>
                            </a:schemeClr>
                          </a:solidFill>
                        </a:rPr>
                        <a:t> </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3">
                        <a:lumMod val="60000"/>
                        <a:lumOff val="40000"/>
                      </a:schemeClr>
                    </a:solidFill>
                  </a:tcPr>
                </a:tc>
                <a:tc hMerge="1">
                  <a:txBody>
                    <a:bodyPr/>
                    <a:lstStyle/>
                    <a:p>
                      <a:pPr algn="ctr"/>
                      <a:endParaRPr lang="en-AU" sz="1200"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Designing Personalised</a:t>
                      </a:r>
                      <a:r>
                        <a:rPr lang="en-AU" sz="1150" b="1" baseline="0" dirty="0" smtClean="0">
                          <a:solidFill>
                            <a:schemeClr val="bg2">
                              <a:lumMod val="10000"/>
                            </a:schemeClr>
                          </a:solidFill>
                        </a:rPr>
                        <a:t> Learning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p>
                      <a:pPr algn="ct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Literacy,</a:t>
                      </a:r>
                      <a:r>
                        <a:rPr lang="en-AU" sz="1150" b="1" baseline="0" dirty="0" smtClean="0">
                          <a:solidFill>
                            <a:schemeClr val="bg2">
                              <a:lumMod val="10000"/>
                            </a:schemeClr>
                          </a:solidFill>
                        </a:rPr>
                        <a:t> Assessment &amp; Learning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p>
                      <a:pPr algn="ctr"/>
                      <a:endParaRPr lang="en-AU" sz="1150" b="0"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Primary Mathematics Education 3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p>
                      <a:pPr algn="ctr"/>
                      <a:endParaRPr lang="en-AU" sz="1150" b="0"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tx2">
                        <a:lumMod val="20000"/>
                        <a:lumOff val="80000"/>
                      </a:schemeClr>
                    </a:solidFill>
                  </a:tcPr>
                </a:tc>
                <a:tc gridSpan="2">
                  <a:txBody>
                    <a:bodyPr/>
                    <a:lstStyle/>
                    <a:p>
                      <a:pPr algn="ctr"/>
                      <a:r>
                        <a:rPr lang="en-AU" sz="1150" b="1" dirty="0" smtClean="0">
                          <a:solidFill>
                            <a:schemeClr val="bg2">
                              <a:lumMod val="10000"/>
                            </a:schemeClr>
                          </a:solidFill>
                        </a:rPr>
                        <a:t>Elective subject </a:t>
                      </a:r>
                    </a:p>
                    <a:p>
                      <a:pPr algn="ctr"/>
                      <a:r>
                        <a:rPr lang="en-AU" sz="1150" b="0" dirty="0" smtClean="0">
                          <a:solidFill>
                            <a:schemeClr val="bg2">
                              <a:lumMod val="10000"/>
                            </a:schemeClr>
                          </a:solidFill>
                        </a:rPr>
                        <a:t>(12.5)</a:t>
                      </a:r>
                    </a:p>
                    <a:p>
                      <a:pPr algn="ctr"/>
                      <a:endParaRPr lang="en-AU" sz="1150" b="0"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40000"/>
                        <a:lumOff val="60000"/>
                      </a:schemeClr>
                    </a:solidFill>
                  </a:tcPr>
                </a:tc>
                <a:tc hMerge="1">
                  <a:txBody>
                    <a:bodyPr/>
                    <a:lstStyle/>
                    <a:p>
                      <a:endParaRPr lang="en-AU"/>
                    </a:p>
                  </a:txBody>
                  <a:tcPr/>
                </a:tc>
              </a:tr>
            </a:tbl>
          </a:graphicData>
        </a:graphic>
      </p:graphicFrame>
    </p:spTree>
    <p:extLst>
      <p:ext uri="{BB962C8B-B14F-4D97-AF65-F5344CB8AC3E}">
        <p14:creationId xmlns:p14="http://schemas.microsoft.com/office/powerpoint/2010/main" val="365891096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7750"/>
          </a:xfrm>
        </p:spPr>
        <p:txBody>
          <a:bodyPr/>
          <a:lstStyle/>
          <a:p>
            <a:r>
              <a:rPr lang="en-AU" altLang="en-US" dirty="0"/>
              <a:t>Maths Specialisation 2016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44540098"/>
              </p:ext>
            </p:extLst>
          </p:nvPr>
        </p:nvGraphicFramePr>
        <p:xfrm>
          <a:off x="323526" y="935593"/>
          <a:ext cx="8568954" cy="4549940"/>
        </p:xfrm>
        <a:graphic>
          <a:graphicData uri="http://schemas.openxmlformats.org/drawingml/2006/table">
            <a:tbl>
              <a:tblPr bandRow="1">
                <a:tableStyleId>{5C22544A-7EE6-4342-B048-85BDC9FD1C3A}</a:tableStyleId>
              </a:tblPr>
              <a:tblGrid>
                <a:gridCol w="432050"/>
                <a:gridCol w="432048"/>
                <a:gridCol w="1008112"/>
                <a:gridCol w="764912"/>
                <a:gridCol w="963280"/>
                <a:gridCol w="1008112"/>
                <a:gridCol w="936104"/>
                <a:gridCol w="1020112"/>
                <a:gridCol w="996112"/>
                <a:gridCol w="1008112"/>
              </a:tblGrid>
              <a:tr h="1091420">
                <a:tc rowSpan="2">
                  <a:txBody>
                    <a:bodyPr/>
                    <a:lstStyle/>
                    <a:p>
                      <a:pPr algn="ctr"/>
                      <a:r>
                        <a:rPr lang="en-AU" sz="1600" b="1" dirty="0" smtClean="0">
                          <a:solidFill>
                            <a:schemeClr val="bg1"/>
                          </a:solidFill>
                        </a:rPr>
                        <a:t>1</a:t>
                      </a:r>
                      <a:endParaRPr lang="en-AU" sz="1600" b="1" dirty="0">
                        <a:solidFill>
                          <a:schemeClr val="bg1"/>
                        </a:solidFill>
                      </a:endParaRPr>
                    </a:p>
                  </a:txBody>
                  <a:tcPr anchor="ctr">
                    <a:lnB w="76200" cap="flat" cmpd="sng" algn="ctr">
                      <a:solidFill>
                        <a:schemeClr val="bg1"/>
                      </a:solidFill>
                      <a:prstDash val="solid"/>
                      <a:round/>
                      <a:headEnd type="none" w="med" len="med"/>
                      <a:tailEnd type="none" w="med" len="med"/>
                    </a:lnB>
                    <a:solidFill>
                      <a:schemeClr val="tx2"/>
                    </a:solidFill>
                  </a:tcPr>
                </a:tc>
                <a:tc>
                  <a:txBody>
                    <a:bodyPr/>
                    <a:lstStyle/>
                    <a:p>
                      <a:pPr algn="ctr"/>
                      <a:r>
                        <a:rPr lang="en-AU" sz="1600" b="1" dirty="0" smtClean="0">
                          <a:solidFill>
                            <a:schemeClr val="bg1"/>
                          </a:solidFill>
                        </a:rPr>
                        <a:t>S1</a:t>
                      </a:r>
                      <a:endParaRPr lang="en-AU" sz="1600" b="1" dirty="0">
                        <a:solidFill>
                          <a:schemeClr val="bg1"/>
                        </a:solidFill>
                      </a:endParaRPr>
                    </a:p>
                  </a:txBody>
                  <a:tcPr anchor="ctr">
                    <a:lnB w="28575" cap="flat" cmpd="sng" algn="ctr">
                      <a:solidFill>
                        <a:schemeClr val="bg1"/>
                      </a:solidFill>
                      <a:prstDash val="solid"/>
                      <a:round/>
                      <a:headEnd type="none" w="med" len="med"/>
                      <a:tailEnd type="none" w="med" len="med"/>
                    </a:lnB>
                    <a:solidFill>
                      <a:srgbClr val="0070C0"/>
                    </a:solidFill>
                  </a:tcPr>
                </a:tc>
                <a:tc>
                  <a:txBody>
                    <a:bodyPr/>
                    <a:lstStyle/>
                    <a:p>
                      <a:pPr algn="ctr"/>
                      <a:r>
                        <a:rPr lang="en-AU" sz="1150" b="1" dirty="0" smtClean="0">
                          <a:solidFill>
                            <a:schemeClr val="bg2">
                              <a:lumMod val="10000"/>
                            </a:schemeClr>
                          </a:solidFill>
                        </a:rPr>
                        <a:t>Professional Practice &amp; Seminar 1</a:t>
                      </a:r>
                    </a:p>
                    <a:p>
                      <a:pPr algn="ct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a:solidFill>
                          <a:schemeClr val="bg2">
                            <a:lumMod val="10000"/>
                          </a:schemeClr>
                        </a:solidFill>
                      </a:endParaRPr>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lumMod val="20000"/>
                        <a:lumOff val="80000"/>
                      </a:schemeClr>
                    </a:solidFill>
                  </a:tcPr>
                </a:tc>
                <a:tc gridSpan="2">
                  <a:txBody>
                    <a:bodyPr/>
                    <a:lstStyle/>
                    <a:p>
                      <a:pPr algn="ctr"/>
                      <a:r>
                        <a:rPr lang="en-AU" sz="1150" b="1" dirty="0" smtClean="0">
                          <a:solidFill>
                            <a:schemeClr val="bg2">
                              <a:lumMod val="10000"/>
                            </a:schemeClr>
                          </a:solidFill>
                        </a:rPr>
                        <a:t>Learners, Teachers</a:t>
                      </a:r>
                      <a:r>
                        <a:rPr lang="en-AU" sz="1150" b="1" baseline="0" dirty="0" smtClean="0">
                          <a:solidFill>
                            <a:schemeClr val="bg2">
                              <a:lumMod val="10000"/>
                            </a:schemeClr>
                          </a:solidFill>
                        </a:rPr>
                        <a:t> &amp; Pedagogy </a:t>
                      </a:r>
                      <a:br>
                        <a:rPr lang="en-AU" sz="1150" b="1" baseline="0" dirty="0" smtClean="0">
                          <a:solidFill>
                            <a:schemeClr val="bg2">
                              <a:lumMod val="10000"/>
                            </a:schemeClr>
                          </a:solidFill>
                        </a:rPr>
                      </a:br>
                      <a:r>
                        <a:rPr lang="en-AU" sz="1150" b="0" baseline="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pPr algn="ctr"/>
                      <a:endParaRPr lang="en-AU" sz="1200"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AU" sz="1150" b="1" dirty="0" smtClean="0">
                          <a:solidFill>
                            <a:schemeClr val="bg2">
                              <a:lumMod val="10000"/>
                            </a:schemeClr>
                          </a:solidFill>
                        </a:rPr>
                        <a:t>ICT in Primary Education </a:t>
                      </a:r>
                    </a:p>
                    <a:p>
                      <a:pPr algn="ct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lumMod val="20000"/>
                        <a:lumOff val="80000"/>
                      </a:schemeClr>
                    </a:solidFill>
                  </a:tcPr>
                </a:tc>
                <a:tc gridSpan="2">
                  <a:txBody>
                    <a:bodyPr/>
                    <a:lstStyle/>
                    <a:p>
                      <a:pPr algn="ctr"/>
                      <a:r>
                        <a:rPr lang="en-AU" sz="1150" b="1" dirty="0" smtClean="0">
                          <a:solidFill>
                            <a:schemeClr val="bg2">
                              <a:lumMod val="10000"/>
                            </a:schemeClr>
                          </a:solidFill>
                        </a:rPr>
                        <a:t>Foundational English Literacy </a:t>
                      </a:r>
                      <a:br>
                        <a:rPr lang="en-AU" sz="1150" b="1" dirty="0" smtClean="0">
                          <a:solidFill>
                            <a:schemeClr val="bg2">
                              <a:lumMod val="10000"/>
                            </a:schemeClr>
                          </a:solidFill>
                        </a:rPr>
                      </a:br>
                      <a:r>
                        <a:rPr lang="en-AU" sz="1150" b="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endParaRPr lang="en-AU"/>
                    </a:p>
                  </a:txBody>
                  <a:tcPr/>
                </a:tc>
                <a:tc gridSpan="2">
                  <a:txBody>
                    <a:bodyPr/>
                    <a:lstStyle/>
                    <a:p>
                      <a:pPr algn="ctr"/>
                      <a:r>
                        <a:rPr lang="en-AU" sz="1150" b="1" dirty="0" smtClean="0">
                          <a:solidFill>
                            <a:schemeClr val="bg2">
                              <a:lumMod val="10000"/>
                            </a:schemeClr>
                          </a:solidFill>
                        </a:rPr>
                        <a:t>Primary Mathematics Education 1</a:t>
                      </a:r>
                      <a:br>
                        <a:rPr lang="en-AU" sz="1150" b="1" dirty="0" smtClean="0">
                          <a:solidFill>
                            <a:schemeClr val="bg2">
                              <a:lumMod val="10000"/>
                            </a:schemeClr>
                          </a:solidFill>
                        </a:rPr>
                      </a:br>
                      <a:r>
                        <a:rPr lang="en-AU" sz="1150" b="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rgbClr val="FFFF00"/>
                    </a:solidFill>
                  </a:tcPr>
                </a:tc>
                <a:tc hMerge="1">
                  <a:txBody>
                    <a:bodyPr/>
                    <a:lstStyle/>
                    <a:p>
                      <a:endParaRPr lang="en-AU"/>
                    </a:p>
                  </a:txBody>
                  <a:tcPr/>
                </a:tc>
              </a:tr>
              <a:tr h="1155895">
                <a:tc vMerge="1">
                  <a:txBody>
                    <a:bodyPr/>
                    <a:lstStyle/>
                    <a:p>
                      <a:endParaRPr lang="en-AU" dirty="0">
                        <a:solidFill>
                          <a:schemeClr val="bg1"/>
                        </a:solidFill>
                      </a:endParaRPr>
                    </a:p>
                  </a:txBody>
                  <a:tcP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solidFill>
                  </a:tcPr>
                </a:tc>
                <a:tc>
                  <a:txBody>
                    <a:bodyPr/>
                    <a:lstStyle/>
                    <a:p>
                      <a:pPr algn="ctr"/>
                      <a:r>
                        <a:rPr lang="en-AU" sz="1600" b="1" dirty="0" smtClean="0">
                          <a:solidFill>
                            <a:schemeClr val="bg1"/>
                          </a:solidFill>
                        </a:rPr>
                        <a:t>S2</a:t>
                      </a:r>
                      <a:endParaRPr lang="en-AU" sz="1600" b="1" dirty="0">
                        <a:solidFill>
                          <a:schemeClr val="bg1"/>
                        </a:solidFill>
                      </a:endParaRPr>
                    </a:p>
                  </a:txBody>
                  <a:tcPr anchor="ct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70C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Professional Practice &amp; Seminar 2 </a:t>
                      </a:r>
                      <a:br>
                        <a:rPr lang="en-AU" sz="1150" b="1" dirty="0" smtClean="0">
                          <a:solidFill>
                            <a:schemeClr val="bg2">
                              <a:lumMod val="10000"/>
                            </a:schemeClr>
                          </a:solidFill>
                        </a:rPr>
                      </a:br>
                      <a:r>
                        <a:rPr lang="en-AU" sz="1150" b="0" baseline="0" dirty="0" smtClean="0">
                          <a:solidFill>
                            <a:schemeClr val="bg2">
                              <a:lumMod val="10000"/>
                            </a:schemeClr>
                          </a:solidFill>
                        </a:rPr>
                        <a:t>(12.5)</a:t>
                      </a:r>
                      <a:endParaRPr lang="en-AU" sz="1150" b="1" dirty="0" smtClean="0">
                        <a:solidFill>
                          <a:schemeClr val="bg2">
                            <a:lumMod val="10000"/>
                          </a:schemeClr>
                        </a:solidFill>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gradFill>
                      <a:gsLst>
                        <a:gs pos="30000">
                          <a:srgbClr val="FFFF00"/>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AU"/>
                    </a:p>
                  </a:txBody>
                  <a:tcPr/>
                </a:tc>
                <a:tc>
                  <a:txBody>
                    <a:bodyPr/>
                    <a:lstStyle/>
                    <a:p>
                      <a:pPr algn="ctr"/>
                      <a:r>
                        <a:rPr lang="en-AU" sz="1150" b="1" dirty="0" smtClean="0">
                          <a:solidFill>
                            <a:schemeClr val="bg2">
                              <a:lumMod val="10000"/>
                            </a:schemeClr>
                          </a:solidFill>
                        </a:rPr>
                        <a:t>Assessment, for</a:t>
                      </a:r>
                    </a:p>
                    <a:p>
                      <a:pPr algn="ctr"/>
                      <a:r>
                        <a:rPr lang="en-AU" sz="1150" b="1" dirty="0" smtClean="0">
                          <a:solidFill>
                            <a:schemeClr val="bg2">
                              <a:lumMod val="10000"/>
                            </a:schemeClr>
                          </a:solidFill>
                        </a:rPr>
                        <a:t> Teaching</a:t>
                      </a:r>
                      <a:r>
                        <a:rPr lang="en-AU" sz="1150" b="1" baseline="0" dirty="0" smtClean="0">
                          <a:solidFill>
                            <a:schemeClr val="bg2">
                              <a:lumMod val="10000"/>
                            </a:schemeClr>
                          </a:solidFill>
                        </a:rPr>
                        <a:t>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en-AU" sz="1150" b="1" dirty="0" smtClean="0">
                          <a:solidFill>
                            <a:schemeClr val="bg2">
                              <a:lumMod val="10000"/>
                            </a:schemeClr>
                          </a:solidFill>
                        </a:rPr>
                        <a:t>Primary Humanities</a:t>
                      </a:r>
                      <a:r>
                        <a:rPr lang="en-AU" sz="1150" b="1" baseline="0" dirty="0" smtClean="0">
                          <a:solidFill>
                            <a:schemeClr val="bg2">
                              <a:lumMod val="10000"/>
                            </a:schemeClr>
                          </a:solidFill>
                        </a:rPr>
                        <a:t> Education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p>
                      <a:pPr algn="ct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gridSpan="2">
                  <a:txBody>
                    <a:bodyPr/>
                    <a:lstStyle/>
                    <a:p>
                      <a:pPr algn="ctr"/>
                      <a:r>
                        <a:rPr lang="en-AU" sz="1150" b="1" dirty="0" smtClean="0">
                          <a:solidFill>
                            <a:schemeClr val="bg2">
                              <a:lumMod val="10000"/>
                            </a:schemeClr>
                          </a:solidFill>
                        </a:rPr>
                        <a:t>Primary Arts Education </a:t>
                      </a:r>
                      <a:r>
                        <a:rPr lang="en-AU" sz="1150" b="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endParaRPr lang="en-AU"/>
                    </a:p>
                  </a:txBody>
                  <a:tcPr/>
                </a:tc>
                <a:tc>
                  <a:txBody>
                    <a:bodyPr/>
                    <a:lstStyle/>
                    <a:p>
                      <a:pPr algn="ctr"/>
                      <a:r>
                        <a:rPr lang="en-AU" sz="1150" b="1" dirty="0" smtClean="0">
                          <a:solidFill>
                            <a:schemeClr val="bg2">
                              <a:lumMod val="10000"/>
                            </a:schemeClr>
                          </a:solidFill>
                        </a:rPr>
                        <a:t>Advanced English Literacies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en-AU" sz="1150" b="1" dirty="0" smtClean="0">
                          <a:solidFill>
                            <a:schemeClr val="bg2">
                              <a:lumMod val="10000"/>
                            </a:schemeClr>
                          </a:solidFill>
                        </a:rPr>
                        <a:t>Primary Mathematics Education 2</a:t>
                      </a:r>
                    </a:p>
                    <a:p>
                      <a:pPr algn="ctr"/>
                      <a:r>
                        <a:rPr lang="en-AU" sz="1150" b="1" dirty="0" smtClean="0">
                          <a:solidFill>
                            <a:schemeClr val="bg2">
                              <a:lumMod val="10000"/>
                            </a:schemeClr>
                          </a:solidFill>
                        </a:rPr>
                        <a:t>*Extension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1"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FF00"/>
                    </a:solidFill>
                  </a:tcPr>
                </a:tc>
              </a:tr>
              <a:tr h="1073332">
                <a:tc rowSpan="2">
                  <a:txBody>
                    <a:bodyPr/>
                    <a:lstStyle/>
                    <a:p>
                      <a:pPr algn="ctr"/>
                      <a:r>
                        <a:rPr lang="en-AU" sz="1600" b="1" dirty="0" smtClean="0">
                          <a:solidFill>
                            <a:schemeClr val="bg1"/>
                          </a:solidFill>
                        </a:rPr>
                        <a:t>2</a:t>
                      </a:r>
                      <a:endParaRPr lang="en-AU" sz="1600" b="1" dirty="0">
                        <a:solidFill>
                          <a:schemeClr val="bg1"/>
                        </a:solidFill>
                      </a:endParaRPr>
                    </a:p>
                  </a:txBody>
                  <a:tcPr anchor="ct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solidFill>
                  </a:tcPr>
                </a:tc>
                <a:tc>
                  <a:txBody>
                    <a:bodyPr/>
                    <a:lstStyle/>
                    <a:p>
                      <a:pPr algn="ctr"/>
                      <a:r>
                        <a:rPr lang="en-AU" sz="1600" b="1" dirty="0" smtClean="0">
                          <a:solidFill>
                            <a:schemeClr val="bg1"/>
                          </a:solidFill>
                        </a:rPr>
                        <a:t>S3</a:t>
                      </a:r>
                      <a:endParaRPr lang="en-AU" sz="1600" b="1" dirty="0">
                        <a:solidFill>
                          <a:schemeClr val="bg1"/>
                        </a:solidFill>
                      </a:endParaRPr>
                    </a:p>
                  </a:txBody>
                  <a:tcPr anchor="ct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gridSpan="2">
                  <a:txBody>
                    <a:bodyPr/>
                    <a:lstStyle/>
                    <a:p>
                      <a:pPr algn="ctr"/>
                      <a:r>
                        <a:rPr lang="en-AU" sz="1150" b="1" dirty="0" smtClean="0">
                          <a:solidFill>
                            <a:schemeClr val="bg2">
                              <a:lumMod val="10000"/>
                            </a:schemeClr>
                          </a:solidFill>
                        </a:rPr>
                        <a:t>Professional Practice &amp; Seminar 3</a:t>
                      </a:r>
                    </a:p>
                    <a:p>
                      <a:pPr algn="ctr"/>
                      <a:r>
                        <a:rPr lang="en-AU" sz="1150" b="0" dirty="0" smtClean="0">
                          <a:solidFill>
                            <a:schemeClr val="bg2">
                              <a:lumMod val="10000"/>
                            </a:schemeClr>
                          </a:solidFill>
                        </a:rPr>
                        <a:t>(12.5)</a:t>
                      </a:r>
                      <a:endParaRPr lang="en-AU" sz="1150" b="0" dirty="0">
                        <a:solidFill>
                          <a:schemeClr val="bg2">
                            <a:lumMod val="10000"/>
                          </a:schemeClr>
                        </a:solidFill>
                      </a:endParaRPr>
                    </a:p>
                  </a:txBody>
                  <a:tcPr anchor="ctr">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endParaRPr lang="en-AU"/>
                    </a:p>
                  </a:txBody>
                  <a:tcPr/>
                </a:tc>
                <a:tc>
                  <a:txBody>
                    <a:bodyPr/>
                    <a:lstStyle/>
                    <a:p>
                      <a:pPr algn="ctr"/>
                      <a:r>
                        <a:rPr lang="en-AU" sz="1150" b="1" dirty="0" smtClean="0">
                          <a:solidFill>
                            <a:schemeClr val="bg2">
                              <a:lumMod val="10000"/>
                            </a:schemeClr>
                          </a:solidFill>
                        </a:rPr>
                        <a:t>Social &amp; Professional Contexts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Researching Education Practice</a:t>
                      </a:r>
                      <a:br>
                        <a:rPr lang="en-AU" sz="1150" b="1" dirty="0" smtClean="0">
                          <a:solidFill>
                            <a:schemeClr val="bg2">
                              <a:lumMod val="10000"/>
                            </a:schemeClr>
                          </a:solidFill>
                        </a:rPr>
                      </a:br>
                      <a:r>
                        <a:rPr lang="en-AU" sz="1150" b="1" dirty="0" smtClean="0">
                          <a:solidFill>
                            <a:schemeClr val="bg2">
                              <a:lumMod val="10000"/>
                            </a:schemeClr>
                          </a:solidFill>
                        </a:rPr>
                        <a:t> </a:t>
                      </a:r>
                      <a:r>
                        <a:rPr lang="en-AU" sz="1150" b="0" dirty="0" smtClean="0">
                          <a:solidFill>
                            <a:schemeClr val="bg2">
                              <a:lumMod val="10000"/>
                            </a:schemeClr>
                          </a:solidFill>
                        </a:rPr>
                        <a:t>(12.5</a:t>
                      </a:r>
                      <a:r>
                        <a:rPr lang="en-AU" sz="1150" b="0" baseline="0" dirty="0" smtClean="0">
                          <a:solidFill>
                            <a:schemeClr val="bg2">
                              <a:lumMod val="10000"/>
                            </a:schemeClr>
                          </a:solidFill>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AU" sz="1150" b="1" baseline="0" dirty="0" smtClean="0">
                          <a:solidFill>
                            <a:schemeClr val="bg2">
                              <a:lumMod val="10000"/>
                            </a:schemeClr>
                          </a:solidFill>
                        </a:rPr>
                        <a:t>*Lit Review  and</a:t>
                      </a:r>
                    </a:p>
                    <a:p>
                      <a:pPr marL="0" marR="0" indent="0" algn="ctr" defTabSz="914400" rtl="0" eaLnBrk="1" fontAlgn="auto" latinLnBrk="0" hangingPunct="1">
                        <a:lnSpc>
                          <a:spcPct val="100000"/>
                        </a:lnSpc>
                        <a:spcBef>
                          <a:spcPts val="0"/>
                        </a:spcBef>
                        <a:spcAft>
                          <a:spcPts val="0"/>
                        </a:spcAft>
                        <a:buClrTx/>
                        <a:buSzTx/>
                        <a:buFontTx/>
                        <a:buNone/>
                        <a:tabLst/>
                        <a:defRPr/>
                      </a:pPr>
                      <a:r>
                        <a:rPr lang="en-AU" sz="1150" b="1" baseline="0" dirty="0" smtClean="0">
                          <a:solidFill>
                            <a:schemeClr val="bg2">
                              <a:lumMod val="10000"/>
                            </a:schemeClr>
                          </a:solidFill>
                        </a:rPr>
                        <a:t>Project Proposal</a:t>
                      </a:r>
                    </a:p>
                    <a:p>
                      <a:pPr marL="0" marR="0" indent="0" algn="ctr" defTabSz="914400" rtl="0" eaLnBrk="1" fontAlgn="auto" latinLnBrk="0" hangingPunct="1">
                        <a:lnSpc>
                          <a:spcPct val="100000"/>
                        </a:lnSpc>
                        <a:spcBef>
                          <a:spcPts val="0"/>
                        </a:spcBef>
                        <a:spcAft>
                          <a:spcPts val="0"/>
                        </a:spcAft>
                        <a:buClrTx/>
                        <a:buSzTx/>
                        <a:buFontTx/>
                        <a:buNone/>
                        <a:tabLst/>
                        <a:defRPr/>
                      </a:pPr>
                      <a:r>
                        <a:rPr lang="en-AU" sz="1150" b="1" baseline="0" dirty="0" smtClean="0">
                          <a:solidFill>
                            <a:schemeClr val="bg2">
                              <a:lumMod val="10000"/>
                            </a:schemeClr>
                          </a:solidFill>
                        </a:rPr>
                        <a:t>Maths Focus</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F00"/>
                    </a:solidFill>
                  </a:tcPr>
                </a:tc>
                <a:tc hMerge="1">
                  <a:txBody>
                    <a:bodyPr/>
                    <a:lstStyle/>
                    <a:p>
                      <a:endParaRPr lang="en-AU"/>
                    </a:p>
                  </a:txBody>
                  <a:tcPr/>
                </a:tc>
                <a:tc gridSpan="2">
                  <a:txBody>
                    <a:bodyPr/>
                    <a:lstStyle/>
                    <a:p>
                      <a:pPr algn="ctr"/>
                      <a:r>
                        <a:rPr lang="en-AU" sz="1150" b="1" dirty="0" smtClean="0">
                          <a:solidFill>
                            <a:schemeClr val="bg2">
                              <a:lumMod val="10000"/>
                            </a:schemeClr>
                          </a:solidFill>
                        </a:rPr>
                        <a:t>Science &amp; Technology</a:t>
                      </a:r>
                      <a:r>
                        <a:rPr lang="en-AU" sz="1150" b="1" baseline="0" dirty="0" smtClean="0">
                          <a:solidFill>
                            <a:schemeClr val="bg2">
                              <a:lumMod val="10000"/>
                            </a:schemeClr>
                          </a:solidFill>
                        </a:rPr>
                        <a:t> Education </a:t>
                      </a:r>
                      <a:br>
                        <a:rPr lang="en-AU" sz="1150" b="1" baseline="0" dirty="0" smtClean="0">
                          <a:solidFill>
                            <a:schemeClr val="bg2">
                              <a:lumMod val="10000"/>
                            </a:schemeClr>
                          </a:solidFill>
                        </a:rPr>
                      </a:br>
                      <a:r>
                        <a:rPr lang="en-AU" sz="1150" b="0" baseline="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endParaRPr lang="en-AU"/>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rgbClr val="1E1C11"/>
                          </a:solidFill>
                        </a:rPr>
                        <a:t>Health &amp; Physical Education </a:t>
                      </a:r>
                      <a:r>
                        <a:rPr lang="en-AU" sz="1150" b="0" dirty="0" smtClean="0">
                          <a:solidFill>
                            <a:srgbClr val="1E1C11"/>
                          </a:solidFill>
                        </a:rPr>
                        <a:t>(6.25</a:t>
                      </a:r>
                      <a:r>
                        <a:rPr lang="en-AU" sz="1150" b="0" baseline="0" dirty="0" smtClean="0">
                          <a:solidFill>
                            <a:srgbClr val="1E1C11"/>
                          </a:solidFill>
                        </a:rPr>
                        <a:t>)</a:t>
                      </a:r>
                      <a:endParaRPr lang="en-AU" sz="1150" b="0" dirty="0" smtClean="0">
                        <a:solidFill>
                          <a:srgbClr val="1E1C11"/>
                        </a:solidFill>
                      </a:endParaRPr>
                    </a:p>
                  </a:txBody>
                  <a:tcPr anchor="ctr">
                    <a:lnL w="28575"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r>
              <a:tr h="1159625">
                <a:tc vMerge="1">
                  <a:txBody>
                    <a:bodyPr/>
                    <a:lstStyle/>
                    <a:p>
                      <a:endParaRPr lang="en-AU" dirty="0">
                        <a:solidFill>
                          <a:schemeClr val="bg1"/>
                        </a:solidFill>
                      </a:endParaRPr>
                    </a:p>
                  </a:txBody>
                  <a:tcPr>
                    <a:lnT w="28575" cap="flat" cmpd="sng" algn="ctr">
                      <a:solidFill>
                        <a:schemeClr val="bg1"/>
                      </a:solidFill>
                      <a:prstDash val="solid"/>
                      <a:round/>
                      <a:headEnd type="none" w="med" len="med"/>
                      <a:tailEnd type="none" w="med" len="med"/>
                    </a:lnT>
                    <a:solidFill>
                      <a:schemeClr val="tx2"/>
                    </a:solidFill>
                  </a:tcPr>
                </a:tc>
                <a:tc>
                  <a:txBody>
                    <a:bodyPr/>
                    <a:lstStyle/>
                    <a:p>
                      <a:pPr algn="ctr"/>
                      <a:r>
                        <a:rPr lang="en-AU" sz="1600" b="1" dirty="0" smtClean="0">
                          <a:solidFill>
                            <a:schemeClr val="bg1"/>
                          </a:solidFill>
                        </a:rPr>
                        <a:t>S4</a:t>
                      </a:r>
                      <a:endParaRPr lang="en-AU" sz="1600" b="1" dirty="0">
                        <a:solidFill>
                          <a:schemeClr val="bg1"/>
                        </a:solidFill>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algn="ctr"/>
                      <a:r>
                        <a:rPr lang="en-AU" sz="1150" b="1" dirty="0" smtClean="0">
                          <a:solidFill>
                            <a:schemeClr val="bg2">
                              <a:lumMod val="10000"/>
                            </a:schemeClr>
                          </a:solidFill>
                        </a:rPr>
                        <a:t>Professional</a:t>
                      </a:r>
                      <a:r>
                        <a:rPr lang="en-AU" sz="1150" b="1" baseline="0" dirty="0" smtClean="0">
                          <a:solidFill>
                            <a:schemeClr val="bg2">
                              <a:lumMod val="10000"/>
                            </a:schemeClr>
                          </a:solidFill>
                        </a:rPr>
                        <a:t> Practice &amp; Seminar 4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gridSpan="2">
                  <a:txBody>
                    <a:bodyPr/>
                    <a:lstStyle/>
                    <a:p>
                      <a:pPr algn="ctr"/>
                      <a:r>
                        <a:rPr lang="en-AU" sz="1150" b="1" dirty="0" smtClean="0">
                          <a:solidFill>
                            <a:schemeClr val="bg2">
                              <a:lumMod val="10000"/>
                            </a:schemeClr>
                          </a:solidFill>
                        </a:rPr>
                        <a:t>Education Research</a:t>
                      </a:r>
                      <a:r>
                        <a:rPr lang="en-AU" sz="1150" b="1" baseline="0" dirty="0" smtClean="0">
                          <a:solidFill>
                            <a:schemeClr val="bg2">
                              <a:lumMod val="10000"/>
                            </a:schemeClr>
                          </a:solidFill>
                        </a:rPr>
                        <a:t> Project (Primary)</a:t>
                      </a:r>
                    </a:p>
                    <a:p>
                      <a:pPr algn="ctr"/>
                      <a:r>
                        <a:rPr lang="en-AU" sz="1150" b="0" baseline="0" dirty="0" smtClean="0">
                          <a:solidFill>
                            <a:schemeClr val="bg2">
                              <a:lumMod val="10000"/>
                            </a:schemeClr>
                          </a:solidFill>
                        </a:rPr>
                        <a:t>(12.5)</a:t>
                      </a:r>
                    </a:p>
                    <a:p>
                      <a:pPr algn="ctr"/>
                      <a:endParaRPr lang="en-AU" sz="1150" b="0" baseline="0" dirty="0" smtClean="0">
                        <a:solidFill>
                          <a:schemeClr val="bg2">
                            <a:lumMod val="10000"/>
                          </a:schemeClr>
                        </a:solidFill>
                      </a:endParaRPr>
                    </a:p>
                    <a:p>
                      <a:pPr algn="ctr"/>
                      <a:r>
                        <a:rPr lang="en-AU" sz="1150" b="1" baseline="0" dirty="0" smtClean="0">
                          <a:solidFill>
                            <a:schemeClr val="bg2">
                              <a:lumMod val="10000"/>
                            </a:schemeClr>
                          </a:solidFill>
                        </a:rPr>
                        <a:t>*Maths Capstone</a:t>
                      </a:r>
                      <a:endParaRPr lang="en-AU" sz="1150" b="1"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F00"/>
                    </a:solidFill>
                  </a:tcPr>
                </a:tc>
                <a:tc hMerge="1">
                  <a:txBody>
                    <a:bodyPr/>
                    <a:lstStyle/>
                    <a:p>
                      <a:pPr algn="ctr"/>
                      <a:endParaRPr lang="en-AU" sz="1200"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*Designing Personalised</a:t>
                      </a:r>
                      <a:r>
                        <a:rPr lang="en-AU" sz="1150" b="1" baseline="0" dirty="0" smtClean="0">
                          <a:solidFill>
                            <a:schemeClr val="bg2">
                              <a:lumMod val="10000"/>
                            </a:schemeClr>
                          </a:solidFill>
                        </a:rPr>
                        <a:t> Learning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Literacy,</a:t>
                      </a:r>
                      <a:r>
                        <a:rPr lang="en-AU" sz="1150" b="1" baseline="0" dirty="0" smtClean="0">
                          <a:solidFill>
                            <a:schemeClr val="bg2">
                              <a:lumMod val="10000"/>
                            </a:schemeClr>
                          </a:solidFill>
                        </a:rPr>
                        <a:t> Assessment &amp; Learning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Primary Mathematics Education 3 </a:t>
                      </a:r>
                    </a:p>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*Extension</a:t>
                      </a:r>
                      <a:br>
                        <a:rPr lang="en-AU" sz="1150" b="1" dirty="0" smtClean="0">
                          <a:solidFill>
                            <a:schemeClr val="bg2">
                              <a:lumMod val="10000"/>
                            </a:schemeClr>
                          </a:solidFill>
                        </a:rPr>
                      </a:b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F00"/>
                    </a:solidFill>
                  </a:tcPr>
                </a:tc>
                <a:tc gridSpan="2">
                  <a:txBody>
                    <a:bodyPr/>
                    <a:lstStyle/>
                    <a:p>
                      <a:pPr algn="ctr"/>
                      <a:r>
                        <a:rPr lang="en-AU" sz="1150" b="1" dirty="0" smtClean="0">
                          <a:solidFill>
                            <a:schemeClr val="bg2">
                              <a:lumMod val="10000"/>
                            </a:schemeClr>
                          </a:solidFill>
                        </a:rPr>
                        <a:t>Elective subject </a:t>
                      </a:r>
                    </a:p>
                    <a:p>
                      <a:pPr algn="ctr"/>
                      <a:r>
                        <a:rPr lang="en-AU" sz="1150" b="0" dirty="0" smtClean="0">
                          <a:solidFill>
                            <a:schemeClr val="bg2">
                              <a:lumMod val="10000"/>
                            </a:schemeClr>
                          </a:solidFill>
                        </a:rPr>
                        <a:t>(12.5)</a:t>
                      </a:r>
                    </a:p>
                    <a:p>
                      <a:pPr algn="ctr"/>
                      <a:endParaRPr lang="en-AU" sz="1150" b="0" dirty="0" smtClean="0">
                        <a:solidFill>
                          <a:schemeClr val="bg2">
                            <a:lumMod val="10000"/>
                          </a:schemeClr>
                        </a:solidFill>
                      </a:endParaRPr>
                    </a:p>
                    <a:p>
                      <a:pPr algn="ctr"/>
                      <a:r>
                        <a:rPr lang="en-AU" sz="1150" b="1" dirty="0" smtClean="0">
                          <a:solidFill>
                            <a:schemeClr val="bg2">
                              <a:lumMod val="10000"/>
                            </a:schemeClr>
                          </a:solidFill>
                        </a:rPr>
                        <a:t>*Maths Elective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F00"/>
                    </a:solidFill>
                  </a:tcPr>
                </a:tc>
                <a:tc hMerge="1">
                  <a:txBody>
                    <a:bodyPr/>
                    <a:lstStyle/>
                    <a:p>
                      <a:endParaRPr lang="en-AU"/>
                    </a:p>
                  </a:txBody>
                  <a:tcPr/>
                </a:tc>
              </a:tr>
            </a:tbl>
          </a:graphicData>
        </a:graphic>
      </p:graphicFrame>
      <p:sp>
        <p:nvSpPr>
          <p:cNvPr id="5" name="TextBox 4"/>
          <p:cNvSpPr txBox="1"/>
          <p:nvPr/>
        </p:nvSpPr>
        <p:spPr>
          <a:xfrm>
            <a:off x="755576" y="5517232"/>
            <a:ext cx="7992888" cy="1538883"/>
          </a:xfrm>
          <a:prstGeom prst="rect">
            <a:avLst/>
          </a:prstGeom>
          <a:noFill/>
        </p:spPr>
        <p:txBody>
          <a:bodyPr wrap="square" numCol="2" rtlCol="0">
            <a:spAutoFit/>
          </a:bodyPr>
          <a:lstStyle/>
          <a:p>
            <a:r>
              <a:rPr lang="en-AU" sz="1000" b="1" dirty="0" smtClean="0">
                <a:latin typeface="+mn-lt"/>
              </a:rPr>
              <a:t>Primary </a:t>
            </a:r>
            <a:r>
              <a:rPr lang="en-AU" sz="1000" b="1" dirty="0">
                <a:latin typeface="+mn-lt"/>
              </a:rPr>
              <a:t>Mathematics Education 1                  </a:t>
            </a:r>
            <a:r>
              <a:rPr lang="en-AU" sz="1000" b="1" dirty="0" smtClean="0">
                <a:latin typeface="+mn-lt"/>
              </a:rPr>
              <a:t>	12.5</a:t>
            </a:r>
            <a:endParaRPr lang="en-AU" sz="1000" b="1" dirty="0">
              <a:latin typeface="+mn-lt"/>
            </a:endParaRPr>
          </a:p>
          <a:p>
            <a:r>
              <a:rPr lang="en-AU" sz="1000" b="1" dirty="0">
                <a:latin typeface="+mn-lt"/>
              </a:rPr>
              <a:t>Primary Mathematics Education 2 </a:t>
            </a:r>
            <a:r>
              <a:rPr lang="en-AU" sz="1000" b="1" dirty="0" smtClean="0">
                <a:latin typeface="+mn-lt"/>
              </a:rPr>
              <a:t>Extension	6.25</a:t>
            </a:r>
          </a:p>
          <a:p>
            <a:r>
              <a:rPr lang="en-AU" sz="1000" b="1" dirty="0">
                <a:latin typeface="+mn-lt"/>
              </a:rPr>
              <a:t>Primary Mathematics Education </a:t>
            </a:r>
            <a:r>
              <a:rPr lang="en-AU" sz="1000" b="1" dirty="0" smtClean="0">
                <a:latin typeface="+mn-lt"/>
              </a:rPr>
              <a:t>3 Extension	6.25</a:t>
            </a:r>
          </a:p>
          <a:p>
            <a:r>
              <a:rPr lang="en-AU" sz="1000" b="1" dirty="0">
                <a:latin typeface="+mn-lt"/>
              </a:rPr>
              <a:t>Prof Prac/Clinical Assessment		</a:t>
            </a:r>
            <a:r>
              <a:rPr lang="en-AU" sz="1000" b="1" dirty="0" smtClean="0">
                <a:latin typeface="+mn-lt"/>
              </a:rPr>
              <a:t>3.75	</a:t>
            </a:r>
            <a:endParaRPr lang="en-AU" sz="1000" b="1" dirty="0">
              <a:latin typeface="+mn-lt"/>
            </a:endParaRPr>
          </a:p>
          <a:p>
            <a:r>
              <a:rPr lang="en-AU" sz="1000" b="1" dirty="0">
                <a:latin typeface="+mn-lt"/>
              </a:rPr>
              <a:t>Researching Education Practice	</a:t>
            </a:r>
            <a:r>
              <a:rPr lang="en-AU" sz="1000" b="1" dirty="0" smtClean="0">
                <a:latin typeface="+mn-lt"/>
              </a:rPr>
              <a:t>	12.5</a:t>
            </a:r>
            <a:endParaRPr lang="en-AU" sz="1000" b="1" dirty="0">
              <a:latin typeface="+mn-lt"/>
            </a:endParaRPr>
          </a:p>
          <a:p>
            <a:r>
              <a:rPr lang="en-AU" sz="1000" b="1" dirty="0">
                <a:latin typeface="+mn-lt"/>
              </a:rPr>
              <a:t>Education Capstone Project		</a:t>
            </a:r>
            <a:r>
              <a:rPr lang="en-AU" sz="1000" b="1" dirty="0" smtClean="0">
                <a:latin typeface="+mn-lt"/>
              </a:rPr>
              <a:t>12.5</a:t>
            </a:r>
          </a:p>
          <a:p>
            <a:r>
              <a:rPr lang="en-AU" sz="1000" b="1" dirty="0" smtClean="0">
                <a:latin typeface="+mn-lt"/>
              </a:rPr>
              <a:t>Maths Elective			12.5</a:t>
            </a:r>
          </a:p>
          <a:p>
            <a:endParaRPr lang="en-AU" sz="1200" b="1" dirty="0" smtClean="0">
              <a:solidFill>
                <a:srgbClr val="C00000"/>
              </a:solidFill>
              <a:latin typeface="+mn-lt"/>
            </a:endParaRPr>
          </a:p>
          <a:p>
            <a:endParaRPr lang="en-AU" sz="1200" b="1" dirty="0">
              <a:solidFill>
                <a:srgbClr val="C00000"/>
              </a:solidFill>
              <a:latin typeface="+mn-lt"/>
            </a:endParaRPr>
          </a:p>
          <a:p>
            <a:endParaRPr lang="en-AU" sz="1200" b="1" dirty="0" smtClean="0">
              <a:solidFill>
                <a:srgbClr val="C00000"/>
              </a:solidFill>
              <a:latin typeface="+mn-lt"/>
            </a:endParaRPr>
          </a:p>
          <a:p>
            <a:endParaRPr lang="en-AU" sz="1200" b="1" dirty="0">
              <a:solidFill>
                <a:srgbClr val="C00000"/>
              </a:solidFill>
              <a:latin typeface="+mn-lt"/>
            </a:endParaRPr>
          </a:p>
          <a:p>
            <a:endParaRPr lang="en-AU" sz="1200" b="1" dirty="0" smtClean="0">
              <a:solidFill>
                <a:srgbClr val="C00000"/>
              </a:solidFill>
              <a:latin typeface="+mn-lt"/>
            </a:endParaRPr>
          </a:p>
          <a:p>
            <a:r>
              <a:rPr lang="en-AU" sz="1200" b="1" dirty="0">
                <a:solidFill>
                  <a:srgbClr val="C00000"/>
                </a:solidFill>
                <a:latin typeface="+mn-lt"/>
              </a:rPr>
              <a:t> </a:t>
            </a:r>
            <a:r>
              <a:rPr lang="en-AU" sz="1200" b="1" dirty="0" smtClean="0">
                <a:solidFill>
                  <a:srgbClr val="C00000"/>
                </a:solidFill>
                <a:latin typeface="+mn-lt"/>
              </a:rPr>
              <a:t>  </a:t>
            </a:r>
            <a:r>
              <a:rPr lang="en-AU" b="1" dirty="0" smtClean="0">
                <a:solidFill>
                  <a:srgbClr val="DDCD2C"/>
                </a:solidFill>
                <a:latin typeface="+mn-lt"/>
              </a:rPr>
              <a:t>TOTAL:	   66.25 Credit Points</a:t>
            </a:r>
          </a:p>
          <a:p>
            <a:r>
              <a:rPr lang="en-AU" sz="1200" dirty="0">
                <a:latin typeface="+mn-lt"/>
              </a:rPr>
              <a:t>	</a:t>
            </a:r>
          </a:p>
          <a:p>
            <a:endParaRPr lang="en-AU" dirty="0"/>
          </a:p>
        </p:txBody>
      </p:sp>
    </p:spTree>
    <p:extLst>
      <p:ext uri="{BB962C8B-B14F-4D97-AF65-F5344CB8AC3E}">
        <p14:creationId xmlns:p14="http://schemas.microsoft.com/office/powerpoint/2010/main" val="193811035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1415"/>
          </a:xfrm>
        </p:spPr>
        <p:txBody>
          <a:bodyPr/>
          <a:lstStyle/>
          <a:p>
            <a:r>
              <a:rPr lang="en-AU" altLang="en-US" dirty="0"/>
              <a:t>Science Specialisation 2016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06084726"/>
              </p:ext>
            </p:extLst>
          </p:nvPr>
        </p:nvGraphicFramePr>
        <p:xfrm>
          <a:off x="323528" y="980728"/>
          <a:ext cx="8568954" cy="4549940"/>
        </p:xfrm>
        <a:graphic>
          <a:graphicData uri="http://schemas.openxmlformats.org/drawingml/2006/table">
            <a:tbl>
              <a:tblPr bandRow="1">
                <a:tableStyleId>{5C22544A-7EE6-4342-B048-85BDC9FD1C3A}</a:tableStyleId>
              </a:tblPr>
              <a:tblGrid>
                <a:gridCol w="432050"/>
                <a:gridCol w="432048"/>
                <a:gridCol w="1008112"/>
                <a:gridCol w="764912"/>
                <a:gridCol w="963280"/>
                <a:gridCol w="1008112"/>
                <a:gridCol w="936104"/>
                <a:gridCol w="1020112"/>
                <a:gridCol w="996112"/>
                <a:gridCol w="1008112"/>
              </a:tblGrid>
              <a:tr h="1091420">
                <a:tc rowSpan="2">
                  <a:txBody>
                    <a:bodyPr/>
                    <a:lstStyle/>
                    <a:p>
                      <a:pPr algn="ctr"/>
                      <a:r>
                        <a:rPr lang="en-AU" sz="1600" b="1" dirty="0" smtClean="0">
                          <a:solidFill>
                            <a:schemeClr val="bg1"/>
                          </a:solidFill>
                        </a:rPr>
                        <a:t>1</a:t>
                      </a:r>
                      <a:endParaRPr lang="en-AU" sz="1600" b="1" dirty="0">
                        <a:solidFill>
                          <a:schemeClr val="bg1"/>
                        </a:solidFill>
                      </a:endParaRPr>
                    </a:p>
                  </a:txBody>
                  <a:tcPr anchor="ctr">
                    <a:lnB w="76200" cap="flat" cmpd="sng" algn="ctr">
                      <a:solidFill>
                        <a:schemeClr val="bg1"/>
                      </a:solidFill>
                      <a:prstDash val="solid"/>
                      <a:round/>
                      <a:headEnd type="none" w="med" len="med"/>
                      <a:tailEnd type="none" w="med" len="med"/>
                    </a:lnB>
                    <a:solidFill>
                      <a:schemeClr val="tx2"/>
                    </a:solidFill>
                  </a:tcPr>
                </a:tc>
                <a:tc>
                  <a:txBody>
                    <a:bodyPr/>
                    <a:lstStyle/>
                    <a:p>
                      <a:pPr algn="ctr"/>
                      <a:r>
                        <a:rPr lang="en-AU" sz="1600" b="1" dirty="0" smtClean="0">
                          <a:solidFill>
                            <a:schemeClr val="bg1"/>
                          </a:solidFill>
                        </a:rPr>
                        <a:t>S1</a:t>
                      </a:r>
                      <a:endParaRPr lang="en-AU" sz="1600" b="1" dirty="0">
                        <a:solidFill>
                          <a:schemeClr val="bg1"/>
                        </a:solidFill>
                      </a:endParaRPr>
                    </a:p>
                  </a:txBody>
                  <a:tcPr anchor="ctr">
                    <a:lnB w="28575" cap="flat" cmpd="sng" algn="ctr">
                      <a:solidFill>
                        <a:schemeClr val="bg1"/>
                      </a:solidFill>
                      <a:prstDash val="solid"/>
                      <a:round/>
                      <a:headEnd type="none" w="med" len="med"/>
                      <a:tailEnd type="none" w="med" len="med"/>
                    </a:lnB>
                    <a:solidFill>
                      <a:srgbClr val="0070C0"/>
                    </a:solidFill>
                  </a:tcPr>
                </a:tc>
                <a:tc>
                  <a:txBody>
                    <a:bodyPr/>
                    <a:lstStyle/>
                    <a:p>
                      <a:pPr algn="ctr"/>
                      <a:r>
                        <a:rPr lang="en-AU" sz="1150" b="1" dirty="0" smtClean="0">
                          <a:solidFill>
                            <a:schemeClr val="bg2">
                              <a:lumMod val="10000"/>
                            </a:schemeClr>
                          </a:solidFill>
                        </a:rPr>
                        <a:t>Professional Practice &amp; Seminar 1</a:t>
                      </a:r>
                    </a:p>
                    <a:p>
                      <a:pPr algn="ct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a:solidFill>
                          <a:schemeClr val="bg2">
                            <a:lumMod val="10000"/>
                          </a:schemeClr>
                        </a:solidFill>
                      </a:endParaRPr>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lumMod val="20000"/>
                        <a:lumOff val="80000"/>
                      </a:schemeClr>
                    </a:solidFill>
                  </a:tcPr>
                </a:tc>
                <a:tc gridSpan="2">
                  <a:txBody>
                    <a:bodyPr/>
                    <a:lstStyle/>
                    <a:p>
                      <a:pPr algn="ctr"/>
                      <a:r>
                        <a:rPr lang="en-AU" sz="1150" b="1" dirty="0" smtClean="0">
                          <a:solidFill>
                            <a:schemeClr val="bg2">
                              <a:lumMod val="10000"/>
                            </a:schemeClr>
                          </a:solidFill>
                        </a:rPr>
                        <a:t>Learners, Teachers</a:t>
                      </a:r>
                      <a:r>
                        <a:rPr lang="en-AU" sz="1150" b="1" baseline="0" dirty="0" smtClean="0">
                          <a:solidFill>
                            <a:schemeClr val="bg2">
                              <a:lumMod val="10000"/>
                            </a:schemeClr>
                          </a:solidFill>
                        </a:rPr>
                        <a:t> &amp; Pedagogy </a:t>
                      </a:r>
                      <a:br>
                        <a:rPr lang="en-AU" sz="1150" b="1" baseline="0" dirty="0" smtClean="0">
                          <a:solidFill>
                            <a:schemeClr val="bg2">
                              <a:lumMod val="10000"/>
                            </a:schemeClr>
                          </a:solidFill>
                        </a:rPr>
                      </a:br>
                      <a:r>
                        <a:rPr lang="en-AU" sz="1150" b="0" baseline="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pPr algn="ctr"/>
                      <a:endParaRPr lang="en-AU" sz="1200"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AU" sz="1150" b="1" dirty="0" smtClean="0">
                          <a:solidFill>
                            <a:schemeClr val="bg2">
                              <a:lumMod val="10000"/>
                            </a:schemeClr>
                          </a:solidFill>
                        </a:rPr>
                        <a:t>ICT in Primary Education </a:t>
                      </a:r>
                    </a:p>
                    <a:p>
                      <a:pPr algn="ct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lumMod val="20000"/>
                        <a:lumOff val="80000"/>
                      </a:schemeClr>
                    </a:solidFill>
                  </a:tcPr>
                </a:tc>
                <a:tc gridSpan="2">
                  <a:txBody>
                    <a:bodyPr/>
                    <a:lstStyle/>
                    <a:p>
                      <a:pPr algn="ctr"/>
                      <a:r>
                        <a:rPr lang="en-AU" sz="1150" b="1" dirty="0" smtClean="0">
                          <a:solidFill>
                            <a:schemeClr val="bg2">
                              <a:lumMod val="10000"/>
                            </a:schemeClr>
                          </a:solidFill>
                        </a:rPr>
                        <a:t>Foundational English Literacy </a:t>
                      </a:r>
                      <a:br>
                        <a:rPr lang="en-AU" sz="1150" b="1" dirty="0" smtClean="0">
                          <a:solidFill>
                            <a:schemeClr val="bg2">
                              <a:lumMod val="10000"/>
                            </a:schemeClr>
                          </a:solidFill>
                        </a:rPr>
                      </a:br>
                      <a:r>
                        <a:rPr lang="en-AU" sz="1150" b="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endParaRPr lang="en-AU"/>
                    </a:p>
                  </a:txBody>
                  <a:tcPr/>
                </a:tc>
                <a:tc gridSpan="2">
                  <a:txBody>
                    <a:bodyPr/>
                    <a:lstStyle/>
                    <a:p>
                      <a:pPr algn="ctr"/>
                      <a:r>
                        <a:rPr lang="en-AU" sz="1150" b="1" dirty="0" smtClean="0">
                          <a:solidFill>
                            <a:schemeClr val="bg2">
                              <a:lumMod val="10000"/>
                            </a:schemeClr>
                          </a:solidFill>
                        </a:rPr>
                        <a:t>Primary Mathematics Education 1</a:t>
                      </a:r>
                      <a:br>
                        <a:rPr lang="en-AU" sz="1150" b="1" dirty="0" smtClean="0">
                          <a:solidFill>
                            <a:schemeClr val="bg2">
                              <a:lumMod val="10000"/>
                            </a:schemeClr>
                          </a:solidFill>
                        </a:rPr>
                      </a:br>
                      <a:r>
                        <a:rPr lang="en-AU" sz="1150" b="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endParaRPr lang="en-AU"/>
                    </a:p>
                  </a:txBody>
                  <a:tcPr/>
                </a:tc>
              </a:tr>
              <a:tr h="1155895">
                <a:tc vMerge="1">
                  <a:txBody>
                    <a:bodyPr/>
                    <a:lstStyle/>
                    <a:p>
                      <a:endParaRPr lang="en-AU" dirty="0">
                        <a:solidFill>
                          <a:schemeClr val="bg1"/>
                        </a:solidFill>
                      </a:endParaRPr>
                    </a:p>
                  </a:txBody>
                  <a:tcP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solidFill>
                  </a:tcPr>
                </a:tc>
                <a:tc>
                  <a:txBody>
                    <a:bodyPr/>
                    <a:lstStyle/>
                    <a:p>
                      <a:pPr algn="ctr"/>
                      <a:r>
                        <a:rPr lang="en-AU" sz="1600" b="1" dirty="0" smtClean="0">
                          <a:solidFill>
                            <a:schemeClr val="bg1"/>
                          </a:solidFill>
                        </a:rPr>
                        <a:t>S2</a:t>
                      </a:r>
                      <a:endParaRPr lang="en-AU" sz="1600" b="1" dirty="0">
                        <a:solidFill>
                          <a:schemeClr val="bg1"/>
                        </a:solidFill>
                      </a:endParaRPr>
                    </a:p>
                  </a:txBody>
                  <a:tcPr anchor="ct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70C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Professional Practice &amp; Seminar 2 </a:t>
                      </a:r>
                      <a:br>
                        <a:rPr lang="en-AU" sz="1150" b="1" dirty="0" smtClean="0">
                          <a:solidFill>
                            <a:schemeClr val="bg2">
                              <a:lumMod val="10000"/>
                            </a:schemeClr>
                          </a:solidFill>
                        </a:rPr>
                      </a:br>
                      <a:r>
                        <a:rPr lang="en-AU" sz="1150" b="0" baseline="0" dirty="0" smtClean="0">
                          <a:solidFill>
                            <a:schemeClr val="bg2">
                              <a:lumMod val="10000"/>
                            </a:schemeClr>
                          </a:solidFill>
                        </a:rPr>
                        <a:t>(12.5)</a:t>
                      </a:r>
                      <a:endParaRPr lang="en-AU" sz="1150" b="1" dirty="0" smtClean="0">
                        <a:solidFill>
                          <a:schemeClr val="bg2">
                            <a:lumMod val="10000"/>
                          </a:schemeClr>
                        </a:solidFill>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endParaRPr lang="en-AU"/>
                    </a:p>
                  </a:txBody>
                  <a:tcPr/>
                </a:tc>
                <a:tc>
                  <a:txBody>
                    <a:bodyPr/>
                    <a:lstStyle/>
                    <a:p>
                      <a:pPr algn="ctr"/>
                      <a:r>
                        <a:rPr lang="en-AU" sz="1150" b="1" dirty="0" smtClean="0">
                          <a:solidFill>
                            <a:schemeClr val="bg2">
                              <a:lumMod val="10000"/>
                            </a:schemeClr>
                          </a:solidFill>
                        </a:rPr>
                        <a:t>Assessment</a:t>
                      </a:r>
                      <a:r>
                        <a:rPr lang="en-AU" sz="1150" b="1" baseline="0" dirty="0" smtClean="0">
                          <a:solidFill>
                            <a:schemeClr val="bg2">
                              <a:lumMod val="10000"/>
                            </a:schemeClr>
                          </a:solidFill>
                        </a:rPr>
                        <a:t> </a:t>
                      </a:r>
                    </a:p>
                    <a:p>
                      <a:pPr algn="ctr"/>
                      <a:r>
                        <a:rPr lang="en-AU" sz="1150" b="1" baseline="0" dirty="0" smtClean="0">
                          <a:solidFill>
                            <a:schemeClr val="bg2">
                              <a:lumMod val="10000"/>
                            </a:schemeClr>
                          </a:solidFill>
                        </a:rPr>
                        <a:t>For</a:t>
                      </a:r>
                    </a:p>
                    <a:p>
                      <a:pPr algn="ctr"/>
                      <a:r>
                        <a:rPr lang="en-AU" sz="1150" b="1" dirty="0" smtClean="0">
                          <a:solidFill>
                            <a:schemeClr val="bg2">
                              <a:lumMod val="10000"/>
                            </a:schemeClr>
                          </a:solidFill>
                        </a:rPr>
                        <a:t> Teaching</a:t>
                      </a:r>
                      <a:r>
                        <a:rPr lang="en-AU" sz="1150" b="1" baseline="0" dirty="0" smtClean="0">
                          <a:solidFill>
                            <a:schemeClr val="bg2">
                              <a:lumMod val="10000"/>
                            </a:schemeClr>
                          </a:solidFill>
                        </a:rPr>
                        <a:t>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en-AU" sz="1150" b="1" dirty="0" smtClean="0">
                          <a:solidFill>
                            <a:schemeClr val="bg2">
                              <a:lumMod val="10000"/>
                            </a:schemeClr>
                          </a:solidFill>
                        </a:rPr>
                        <a:t>Primary Humanities</a:t>
                      </a:r>
                      <a:r>
                        <a:rPr lang="en-AU" sz="1150" b="1" baseline="0" dirty="0" smtClean="0">
                          <a:solidFill>
                            <a:schemeClr val="bg2">
                              <a:lumMod val="10000"/>
                            </a:schemeClr>
                          </a:solidFill>
                        </a:rPr>
                        <a:t> Education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gridSpan="2">
                  <a:txBody>
                    <a:bodyPr/>
                    <a:lstStyle/>
                    <a:p>
                      <a:pPr algn="ctr"/>
                      <a:r>
                        <a:rPr lang="en-AU" sz="1150" b="1" dirty="0" smtClean="0">
                          <a:solidFill>
                            <a:schemeClr val="bg2">
                              <a:lumMod val="10000"/>
                            </a:schemeClr>
                          </a:solidFill>
                        </a:rPr>
                        <a:t>Primary Arts Education </a:t>
                      </a:r>
                      <a:r>
                        <a:rPr lang="en-AU" sz="1150" b="0" dirty="0" smtClean="0">
                          <a:solidFill>
                            <a:schemeClr val="bg2">
                              <a:lumMod val="10000"/>
                            </a:schemeClr>
                          </a:solidFill>
                        </a:rPr>
                        <a:t>(12.5)</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hMerge="1">
                  <a:txBody>
                    <a:bodyPr/>
                    <a:lstStyle/>
                    <a:p>
                      <a:endParaRPr lang="en-AU"/>
                    </a:p>
                  </a:txBody>
                  <a:tcPr/>
                </a:tc>
                <a:tc>
                  <a:txBody>
                    <a:bodyPr/>
                    <a:lstStyle/>
                    <a:p>
                      <a:pPr algn="ctr"/>
                      <a:r>
                        <a:rPr lang="en-AU" sz="1150" b="1" dirty="0" smtClean="0">
                          <a:solidFill>
                            <a:schemeClr val="bg2">
                              <a:lumMod val="10000"/>
                            </a:schemeClr>
                          </a:solidFill>
                        </a:rPr>
                        <a:t>Advanced English Literacies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en-AU" sz="1150" b="1" dirty="0" smtClean="0">
                          <a:solidFill>
                            <a:schemeClr val="bg2">
                              <a:lumMod val="10000"/>
                            </a:schemeClr>
                          </a:solidFill>
                        </a:rPr>
                        <a:t>Primary Mathematics Education 2</a:t>
                      </a:r>
                    </a:p>
                    <a:p>
                      <a:pPr algn="ct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1"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r>
              <a:tr h="1073332">
                <a:tc rowSpan="2">
                  <a:txBody>
                    <a:bodyPr/>
                    <a:lstStyle/>
                    <a:p>
                      <a:pPr algn="ctr"/>
                      <a:r>
                        <a:rPr lang="en-AU" sz="1600" b="1" dirty="0" smtClean="0">
                          <a:solidFill>
                            <a:schemeClr val="bg1"/>
                          </a:solidFill>
                        </a:rPr>
                        <a:t>2</a:t>
                      </a:r>
                      <a:endParaRPr lang="en-AU" sz="1600" b="1" dirty="0">
                        <a:solidFill>
                          <a:schemeClr val="bg1"/>
                        </a:solidFill>
                      </a:endParaRPr>
                    </a:p>
                  </a:txBody>
                  <a:tcPr anchor="ctr">
                    <a:lnT w="76200" cap="flat" cmpd="sng" algn="ctr">
                      <a:solidFill>
                        <a:schemeClr val="bg1"/>
                      </a:solidFill>
                      <a:prstDash val="solid"/>
                      <a:round/>
                      <a:headEnd type="none" w="med" len="med"/>
                      <a:tailEnd type="none" w="med" len="med"/>
                    </a:lnT>
                    <a:solidFill>
                      <a:schemeClr val="tx2"/>
                    </a:solidFill>
                  </a:tcPr>
                </a:tc>
                <a:tc>
                  <a:txBody>
                    <a:bodyPr/>
                    <a:lstStyle/>
                    <a:p>
                      <a:pPr algn="ctr"/>
                      <a:r>
                        <a:rPr lang="en-AU" sz="1600" b="1" dirty="0" smtClean="0">
                          <a:solidFill>
                            <a:schemeClr val="bg1"/>
                          </a:solidFill>
                        </a:rPr>
                        <a:t>S3</a:t>
                      </a:r>
                      <a:endParaRPr lang="en-AU" sz="1600" b="1" dirty="0">
                        <a:solidFill>
                          <a:schemeClr val="bg1"/>
                        </a:solidFill>
                      </a:endParaRPr>
                    </a:p>
                  </a:txBody>
                  <a:tcPr anchor="ct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gridSpan="2">
                  <a:txBody>
                    <a:bodyPr/>
                    <a:lstStyle/>
                    <a:p>
                      <a:pPr algn="ctr"/>
                      <a:r>
                        <a:rPr lang="en-AU" sz="1150" b="1" dirty="0" smtClean="0">
                          <a:solidFill>
                            <a:schemeClr val="bg2">
                              <a:lumMod val="10000"/>
                            </a:schemeClr>
                          </a:solidFill>
                        </a:rPr>
                        <a:t>*Professional Practice &amp; Seminar 3</a:t>
                      </a:r>
                    </a:p>
                    <a:p>
                      <a:pPr algn="ctr"/>
                      <a:r>
                        <a:rPr lang="en-AU" sz="1150" b="0" dirty="0" smtClean="0">
                          <a:solidFill>
                            <a:schemeClr val="bg2">
                              <a:lumMod val="10000"/>
                            </a:schemeClr>
                          </a:solidFill>
                        </a:rPr>
                        <a:t>(12.5)</a:t>
                      </a:r>
                    </a:p>
                    <a:p>
                      <a:pPr algn="ctr"/>
                      <a:endParaRPr lang="en-AU" sz="1150" b="0" dirty="0" smtClean="0">
                        <a:solidFill>
                          <a:schemeClr val="bg2">
                            <a:lumMod val="10000"/>
                          </a:schemeClr>
                        </a:solidFill>
                      </a:endParaRPr>
                    </a:p>
                    <a:p>
                      <a:pPr algn="ctr"/>
                      <a:r>
                        <a:rPr lang="en-AU" sz="1150" b="1" dirty="0" smtClean="0">
                          <a:solidFill>
                            <a:schemeClr val="bg2">
                              <a:lumMod val="10000"/>
                            </a:schemeClr>
                          </a:solidFill>
                        </a:rPr>
                        <a:t>*Clinical </a:t>
                      </a:r>
                      <a:r>
                        <a:rPr lang="en-AU" sz="1150" b="1" baseline="0" dirty="0" smtClean="0">
                          <a:solidFill>
                            <a:schemeClr val="bg2">
                              <a:lumMod val="10000"/>
                            </a:schemeClr>
                          </a:solidFill>
                        </a:rPr>
                        <a:t> Assessment 30%</a:t>
                      </a:r>
                      <a:endParaRPr lang="en-AU" sz="1150" b="1" dirty="0">
                        <a:solidFill>
                          <a:schemeClr val="bg2">
                            <a:lumMod val="10000"/>
                          </a:schemeClr>
                        </a:solidFill>
                      </a:endParaRPr>
                    </a:p>
                  </a:txBody>
                  <a:tcPr anchor="ctr">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gradFill>
                      <a:gsLst>
                        <a:gs pos="30000">
                          <a:schemeClr val="accent4">
                            <a:lumMod val="60000"/>
                            <a:lumOff val="4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AU"/>
                    </a:p>
                  </a:txBody>
                  <a:tcPr/>
                </a:tc>
                <a:tc>
                  <a:txBody>
                    <a:bodyPr/>
                    <a:lstStyle/>
                    <a:p>
                      <a:pPr algn="ctr"/>
                      <a:r>
                        <a:rPr lang="en-AU" sz="1150" b="1" dirty="0" smtClean="0">
                          <a:solidFill>
                            <a:schemeClr val="bg2">
                              <a:lumMod val="10000"/>
                            </a:schemeClr>
                          </a:solidFill>
                        </a:rPr>
                        <a:t>Social &amp; Professional Contexts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*Researching Education Practice</a:t>
                      </a:r>
                    </a:p>
                    <a:p>
                      <a:pPr marL="0" marR="0" indent="0" algn="ctr" defTabSz="914400" rtl="0" eaLnBrk="1" fontAlgn="auto" latinLnBrk="0" hangingPunct="1">
                        <a:lnSpc>
                          <a:spcPct val="100000"/>
                        </a:lnSpc>
                        <a:spcBef>
                          <a:spcPts val="0"/>
                        </a:spcBef>
                        <a:spcAft>
                          <a:spcPts val="0"/>
                        </a:spcAft>
                        <a:buClrTx/>
                        <a:buSzTx/>
                        <a:buFontTx/>
                        <a:buNone/>
                        <a:tabLst/>
                        <a:defRPr/>
                      </a:pPr>
                      <a:r>
                        <a:rPr lang="en-AU" sz="1150" b="0" baseline="0" dirty="0" smtClean="0">
                          <a:solidFill>
                            <a:schemeClr val="bg2">
                              <a:lumMod val="10000"/>
                            </a:schemeClr>
                          </a:solidFill>
                        </a:rPr>
                        <a:t>12.5</a:t>
                      </a:r>
                    </a:p>
                    <a:p>
                      <a:pPr marL="0" marR="0" indent="0" algn="ctr" defTabSz="914400" rtl="0" eaLnBrk="1" fontAlgn="auto" latinLnBrk="0" hangingPunct="1">
                        <a:lnSpc>
                          <a:spcPct val="100000"/>
                        </a:lnSpc>
                        <a:spcBef>
                          <a:spcPts val="0"/>
                        </a:spcBef>
                        <a:spcAft>
                          <a:spcPts val="0"/>
                        </a:spcAft>
                        <a:buClrTx/>
                        <a:buSzTx/>
                        <a:buFontTx/>
                        <a:buNone/>
                        <a:tabLst/>
                        <a:defRPr/>
                      </a:pPr>
                      <a:r>
                        <a:rPr lang="en-AU" sz="1150" b="1" baseline="0" dirty="0" smtClean="0">
                          <a:solidFill>
                            <a:schemeClr val="bg2">
                              <a:lumMod val="10000"/>
                            </a:schemeClr>
                          </a:solidFill>
                        </a:rPr>
                        <a:t>*Lit Review  and Project Proposal with Science Focus </a:t>
                      </a:r>
                      <a:endParaRPr lang="en-AU" sz="1150" b="1"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tc hMerge="1">
                  <a:txBody>
                    <a:bodyPr/>
                    <a:lstStyle/>
                    <a:p>
                      <a:endParaRPr lang="en-AU"/>
                    </a:p>
                  </a:txBody>
                  <a:tcPr/>
                </a:tc>
                <a:tc gridSpan="2">
                  <a:txBody>
                    <a:bodyPr/>
                    <a:lstStyle/>
                    <a:p>
                      <a:pPr algn="ctr"/>
                      <a:r>
                        <a:rPr lang="en-AU" sz="1150" b="1" dirty="0" smtClean="0">
                          <a:solidFill>
                            <a:schemeClr val="bg2">
                              <a:lumMod val="10000"/>
                            </a:schemeClr>
                          </a:solidFill>
                        </a:rPr>
                        <a:t>*Science &amp; Technology</a:t>
                      </a:r>
                    </a:p>
                    <a:p>
                      <a:pPr algn="ctr"/>
                      <a:r>
                        <a:rPr lang="en-AU" sz="1150" b="1" baseline="0" dirty="0" smtClean="0">
                          <a:solidFill>
                            <a:schemeClr val="bg2">
                              <a:lumMod val="10000"/>
                            </a:schemeClr>
                          </a:solidFill>
                        </a:rPr>
                        <a:t> in Practice</a:t>
                      </a:r>
                      <a:br>
                        <a:rPr lang="en-AU" sz="1150" b="1" baseline="0" dirty="0" smtClean="0">
                          <a:solidFill>
                            <a:schemeClr val="bg2">
                              <a:lumMod val="10000"/>
                            </a:schemeClr>
                          </a:solidFill>
                        </a:rPr>
                      </a:br>
                      <a:r>
                        <a:rPr lang="en-AU" sz="1150" b="1" baseline="0" dirty="0" smtClean="0">
                          <a:solidFill>
                            <a:schemeClr val="bg2">
                              <a:lumMod val="10000"/>
                            </a:schemeClr>
                          </a:solidFill>
                        </a:rPr>
                        <a:t>(12.5)</a:t>
                      </a:r>
                    </a:p>
                    <a:p>
                      <a:pPr algn="ctr"/>
                      <a:r>
                        <a:rPr lang="en-AU" sz="1150" b="1" baseline="0" dirty="0" smtClean="0">
                          <a:solidFill>
                            <a:schemeClr val="bg2">
                              <a:lumMod val="10000"/>
                            </a:schemeClr>
                          </a:solidFill>
                        </a:rPr>
                        <a:t>*Only available for science specialisation</a:t>
                      </a:r>
                      <a:endParaRPr lang="en-AU" sz="1150" b="1" dirty="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tc hMerge="1">
                  <a:txBody>
                    <a:bodyPr/>
                    <a:lstStyle/>
                    <a:p>
                      <a:endParaRPr lang="en-AU"/>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Health &amp; Physical Education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r>
              <a:tr h="1159625">
                <a:tc vMerge="1">
                  <a:txBody>
                    <a:bodyPr/>
                    <a:lstStyle/>
                    <a:p>
                      <a:endParaRPr lang="en-AU" dirty="0">
                        <a:solidFill>
                          <a:schemeClr val="bg1"/>
                        </a:solidFill>
                      </a:endParaRPr>
                    </a:p>
                  </a:txBody>
                  <a:tcPr>
                    <a:lnT w="28575" cap="flat" cmpd="sng" algn="ctr">
                      <a:solidFill>
                        <a:schemeClr val="bg1"/>
                      </a:solidFill>
                      <a:prstDash val="solid"/>
                      <a:round/>
                      <a:headEnd type="none" w="med" len="med"/>
                      <a:tailEnd type="none" w="med" len="med"/>
                    </a:lnT>
                    <a:solidFill>
                      <a:schemeClr val="tx2"/>
                    </a:solidFill>
                  </a:tcPr>
                </a:tc>
                <a:tc>
                  <a:txBody>
                    <a:bodyPr/>
                    <a:lstStyle/>
                    <a:p>
                      <a:pPr algn="ctr"/>
                      <a:r>
                        <a:rPr lang="en-AU" sz="1600" b="1" dirty="0" smtClean="0">
                          <a:solidFill>
                            <a:schemeClr val="bg1"/>
                          </a:solidFill>
                        </a:rPr>
                        <a:t>S4</a:t>
                      </a:r>
                      <a:endParaRPr lang="en-AU" sz="1600" b="1" dirty="0">
                        <a:solidFill>
                          <a:schemeClr val="bg1"/>
                        </a:solidFill>
                      </a:endParaRPr>
                    </a:p>
                  </a:txBody>
                  <a:tcPr anchor="ctr">
                    <a:lnT w="28575" cap="flat" cmpd="sng" algn="ctr">
                      <a:solidFill>
                        <a:schemeClr val="bg1"/>
                      </a:solidFill>
                      <a:prstDash val="solid"/>
                      <a:round/>
                      <a:headEnd type="none" w="med" len="med"/>
                      <a:tailEnd type="none" w="med" len="med"/>
                    </a:lnT>
                    <a:solidFill>
                      <a:srgbClr val="0070C0"/>
                    </a:solidFill>
                  </a:tcPr>
                </a:tc>
                <a:tc>
                  <a:txBody>
                    <a:bodyPr/>
                    <a:lstStyle/>
                    <a:p>
                      <a:pPr algn="ctr"/>
                      <a:r>
                        <a:rPr lang="en-AU" sz="1150" b="1" dirty="0" smtClean="0">
                          <a:solidFill>
                            <a:schemeClr val="bg2">
                              <a:lumMod val="10000"/>
                            </a:schemeClr>
                          </a:solidFill>
                        </a:rPr>
                        <a:t>Professional</a:t>
                      </a:r>
                      <a:r>
                        <a:rPr lang="en-AU" sz="1150" b="1" baseline="0" dirty="0" smtClean="0">
                          <a:solidFill>
                            <a:schemeClr val="bg2">
                              <a:lumMod val="10000"/>
                            </a:schemeClr>
                          </a:solidFill>
                        </a:rPr>
                        <a:t> Practice &amp; Seminar 4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lumMod val="20000"/>
                        <a:lumOff val="80000"/>
                      </a:schemeClr>
                    </a:solidFill>
                  </a:tcPr>
                </a:tc>
                <a:tc gridSpan="2">
                  <a:txBody>
                    <a:bodyPr/>
                    <a:lstStyle/>
                    <a:p>
                      <a:pPr algn="ctr"/>
                      <a:r>
                        <a:rPr lang="en-AU" sz="1150" b="1" dirty="0" smtClean="0">
                          <a:solidFill>
                            <a:schemeClr val="bg2">
                              <a:lumMod val="10000"/>
                            </a:schemeClr>
                          </a:solidFill>
                        </a:rPr>
                        <a:t>Education Research</a:t>
                      </a:r>
                      <a:r>
                        <a:rPr lang="en-AU" sz="1150" b="1" baseline="0" dirty="0" smtClean="0">
                          <a:solidFill>
                            <a:schemeClr val="bg2">
                              <a:lumMod val="10000"/>
                            </a:schemeClr>
                          </a:solidFill>
                        </a:rPr>
                        <a:t> Project (Primary)</a:t>
                      </a:r>
                    </a:p>
                    <a:p>
                      <a:pPr algn="ctr"/>
                      <a:r>
                        <a:rPr lang="en-AU" sz="1150" b="0" baseline="0" dirty="0" smtClean="0">
                          <a:solidFill>
                            <a:schemeClr val="bg2">
                              <a:lumMod val="10000"/>
                            </a:schemeClr>
                          </a:solidFill>
                        </a:rPr>
                        <a:t>(12.5)</a:t>
                      </a:r>
                    </a:p>
                    <a:p>
                      <a:pPr algn="ctr"/>
                      <a:endParaRPr lang="en-AU" sz="1150" b="0" baseline="0" dirty="0" smtClean="0">
                        <a:solidFill>
                          <a:schemeClr val="bg2">
                            <a:lumMod val="10000"/>
                          </a:schemeClr>
                        </a:solidFill>
                      </a:endParaRPr>
                    </a:p>
                    <a:p>
                      <a:pPr algn="ctr"/>
                      <a:r>
                        <a:rPr lang="en-AU" sz="1150" b="1" baseline="0" dirty="0" smtClean="0">
                          <a:solidFill>
                            <a:schemeClr val="bg2">
                              <a:lumMod val="10000"/>
                            </a:schemeClr>
                          </a:solidFill>
                        </a:rPr>
                        <a:t>*Science Capstone </a:t>
                      </a:r>
                      <a:endParaRPr lang="en-AU" sz="1150" b="1"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4">
                        <a:lumMod val="60000"/>
                        <a:lumOff val="40000"/>
                      </a:schemeClr>
                    </a:solidFill>
                  </a:tcPr>
                </a:tc>
                <a:tc hMerge="1">
                  <a:txBody>
                    <a:bodyPr/>
                    <a:lstStyle/>
                    <a:p>
                      <a:pPr algn="ctr"/>
                      <a:endParaRPr lang="en-AU" sz="1200"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*Designing Personalised</a:t>
                      </a:r>
                      <a:r>
                        <a:rPr lang="en-AU" sz="1150" b="1" baseline="0" dirty="0" smtClean="0">
                          <a:solidFill>
                            <a:schemeClr val="bg2">
                              <a:lumMod val="10000"/>
                            </a:schemeClr>
                          </a:solidFill>
                        </a:rPr>
                        <a:t> Learning </a:t>
                      </a:r>
                      <a:r>
                        <a:rPr lang="en-AU" sz="1150" b="0" dirty="0" smtClean="0">
                          <a:solidFill>
                            <a:schemeClr val="bg2">
                              <a:lumMod val="10000"/>
                            </a:schemeClr>
                          </a:solidFill>
                        </a:rPr>
                        <a:t>(6.25</a:t>
                      </a:r>
                      <a:r>
                        <a:rPr lang="en-AU" sz="1150" b="0" baseline="0" dirty="0" smtClean="0">
                          <a:solidFill>
                            <a:schemeClr val="bg2">
                              <a:lumMod val="10000"/>
                            </a:schemeClr>
                          </a:solidFill>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AU" sz="1150" b="1" baseline="0" dirty="0" smtClean="0">
                          <a:solidFill>
                            <a:schemeClr val="bg2">
                              <a:lumMod val="10000"/>
                            </a:schemeClr>
                          </a:solidFill>
                        </a:rPr>
                        <a:t>*Science </a:t>
                      </a:r>
                    </a:p>
                    <a:p>
                      <a:pPr marL="0" marR="0" indent="0" algn="ctr" defTabSz="914400" rtl="0" eaLnBrk="1" fontAlgn="auto" latinLnBrk="0" hangingPunct="1">
                        <a:lnSpc>
                          <a:spcPct val="100000"/>
                        </a:lnSpc>
                        <a:spcBef>
                          <a:spcPts val="0"/>
                        </a:spcBef>
                        <a:spcAft>
                          <a:spcPts val="0"/>
                        </a:spcAft>
                        <a:buClrTx/>
                        <a:buSzTx/>
                        <a:buFontTx/>
                        <a:buNone/>
                        <a:tabLst/>
                        <a:defRPr/>
                      </a:pPr>
                      <a:r>
                        <a:rPr lang="en-AU" sz="1150" b="1" baseline="0" dirty="0" smtClean="0">
                          <a:solidFill>
                            <a:schemeClr val="bg2">
                              <a:lumMod val="10000"/>
                            </a:schemeClr>
                          </a:solidFill>
                        </a:rPr>
                        <a:t>Project</a:t>
                      </a:r>
                      <a:endParaRPr lang="en-AU" sz="1150" b="1"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4">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Literacy,</a:t>
                      </a:r>
                      <a:r>
                        <a:rPr lang="en-AU" sz="1150" b="1" baseline="0" dirty="0" smtClean="0">
                          <a:solidFill>
                            <a:schemeClr val="bg2">
                              <a:lumMod val="10000"/>
                            </a:schemeClr>
                          </a:solidFill>
                        </a:rPr>
                        <a:t> Assessment &amp; Learning </a:t>
                      </a: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50" b="1" dirty="0" smtClean="0">
                          <a:solidFill>
                            <a:schemeClr val="bg2">
                              <a:lumMod val="10000"/>
                            </a:schemeClr>
                          </a:solidFill>
                        </a:rPr>
                        <a:t>Primary Mathematics Education 3 </a:t>
                      </a:r>
                      <a:br>
                        <a:rPr lang="en-AU" sz="1150" b="1" dirty="0" smtClean="0">
                          <a:solidFill>
                            <a:schemeClr val="bg2">
                              <a:lumMod val="10000"/>
                            </a:schemeClr>
                          </a:solidFill>
                        </a:rPr>
                      </a:br>
                      <a:r>
                        <a:rPr lang="en-AU" sz="1150" b="0" dirty="0" smtClean="0">
                          <a:solidFill>
                            <a:schemeClr val="bg2">
                              <a:lumMod val="10000"/>
                            </a:schemeClr>
                          </a:solidFill>
                        </a:rPr>
                        <a:t>(6.25</a:t>
                      </a:r>
                      <a:r>
                        <a:rPr lang="en-AU" sz="1150" b="0" baseline="0" dirty="0" smtClean="0">
                          <a:solidFill>
                            <a:schemeClr val="bg2">
                              <a:lumMod val="10000"/>
                            </a:schemeClr>
                          </a:solidFill>
                        </a:rPr>
                        <a:t>)</a:t>
                      </a:r>
                      <a:endParaRPr lang="en-AU" sz="1150" b="0" dirty="0" smtClean="0">
                        <a:solidFill>
                          <a:schemeClr val="bg2">
                            <a:lumMod val="10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lumMod val="20000"/>
                        <a:lumOff val="80000"/>
                      </a:schemeClr>
                    </a:solidFill>
                  </a:tcPr>
                </a:tc>
                <a:tc gridSpan="2">
                  <a:txBody>
                    <a:bodyPr/>
                    <a:lstStyle/>
                    <a:p>
                      <a:pPr algn="ctr"/>
                      <a:r>
                        <a:rPr lang="en-AU" sz="1150" b="1" dirty="0" smtClean="0">
                          <a:solidFill>
                            <a:schemeClr val="bg2">
                              <a:lumMod val="10000"/>
                            </a:schemeClr>
                          </a:solidFill>
                        </a:rPr>
                        <a:t>Elective subject </a:t>
                      </a:r>
                    </a:p>
                    <a:p>
                      <a:pPr algn="ctr"/>
                      <a:r>
                        <a:rPr lang="en-AU" sz="1150" b="0" dirty="0" smtClean="0">
                          <a:solidFill>
                            <a:schemeClr val="bg2">
                              <a:lumMod val="10000"/>
                            </a:schemeClr>
                          </a:solidFill>
                        </a:rPr>
                        <a:t>(12.5)</a:t>
                      </a:r>
                    </a:p>
                    <a:p>
                      <a:pPr algn="ctr"/>
                      <a:endParaRPr lang="en-AU" sz="1150" b="0" dirty="0" smtClean="0">
                        <a:solidFill>
                          <a:schemeClr val="bg2">
                            <a:lumMod val="10000"/>
                          </a:schemeClr>
                        </a:solidFill>
                      </a:endParaRPr>
                    </a:p>
                    <a:p>
                      <a:pPr algn="ctr"/>
                      <a:r>
                        <a:rPr lang="en-AU" sz="1150" b="1" dirty="0" smtClean="0">
                          <a:solidFill>
                            <a:schemeClr val="bg2">
                              <a:lumMod val="10000"/>
                            </a:schemeClr>
                          </a:solidFill>
                        </a:rPr>
                        <a:t>*Science Elective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4">
                        <a:lumMod val="60000"/>
                        <a:lumOff val="40000"/>
                      </a:schemeClr>
                    </a:solidFill>
                  </a:tcPr>
                </a:tc>
                <a:tc hMerge="1">
                  <a:txBody>
                    <a:bodyPr/>
                    <a:lstStyle/>
                    <a:p>
                      <a:endParaRPr lang="en-AU"/>
                    </a:p>
                  </a:txBody>
                  <a:tcPr/>
                </a:tc>
              </a:tr>
            </a:tbl>
          </a:graphicData>
        </a:graphic>
      </p:graphicFrame>
      <p:sp>
        <p:nvSpPr>
          <p:cNvPr id="5" name="TextBox 3"/>
          <p:cNvSpPr txBox="1">
            <a:spLocks noChangeArrowheads="1"/>
          </p:cNvSpPr>
          <p:nvPr/>
        </p:nvSpPr>
        <p:spPr bwMode="auto">
          <a:xfrm>
            <a:off x="683567" y="5561451"/>
            <a:ext cx="806489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AU" sz="1100" b="1" dirty="0" smtClean="0">
                <a:latin typeface="+mn-lt"/>
              </a:rPr>
              <a:t>Science </a:t>
            </a:r>
            <a:r>
              <a:rPr lang="en-AU" sz="1100" b="1" dirty="0">
                <a:latin typeface="+mn-lt"/>
              </a:rPr>
              <a:t>&amp; </a:t>
            </a:r>
            <a:r>
              <a:rPr lang="en-AU" sz="1100" b="1" dirty="0" smtClean="0">
                <a:latin typeface="+mn-lt"/>
              </a:rPr>
              <a:t>Technology </a:t>
            </a:r>
            <a:r>
              <a:rPr lang="en-AU" sz="1100" b="1" dirty="0">
                <a:latin typeface="+mn-lt"/>
              </a:rPr>
              <a:t>in </a:t>
            </a:r>
            <a:r>
              <a:rPr lang="en-AU" sz="1100" b="1" dirty="0" smtClean="0">
                <a:latin typeface="+mn-lt"/>
              </a:rPr>
              <a:t>Practice	12.5</a:t>
            </a:r>
          </a:p>
          <a:p>
            <a:r>
              <a:rPr lang="en-AU" sz="1100" b="1" dirty="0" smtClean="0">
                <a:latin typeface="+mn-lt"/>
              </a:rPr>
              <a:t>Science Elective		12.5</a:t>
            </a:r>
          </a:p>
          <a:p>
            <a:r>
              <a:rPr lang="en-AU" sz="1100" b="1" dirty="0" smtClean="0">
                <a:latin typeface="+mn-lt"/>
              </a:rPr>
              <a:t>Designing Personalised Learning	6.25</a:t>
            </a:r>
          </a:p>
          <a:p>
            <a:r>
              <a:rPr lang="en-AU" sz="1100" b="1" dirty="0" smtClean="0">
                <a:latin typeface="+mn-lt"/>
              </a:rPr>
              <a:t>Prof Prac/Clinical Assessment		3.75</a:t>
            </a:r>
          </a:p>
          <a:p>
            <a:r>
              <a:rPr lang="en-AU" sz="1100" b="1" dirty="0" smtClean="0">
                <a:latin typeface="+mn-lt"/>
              </a:rPr>
              <a:t>Researching Education Practice		12.5</a:t>
            </a:r>
          </a:p>
          <a:p>
            <a:r>
              <a:rPr lang="en-AU" sz="1100" b="1" dirty="0" smtClean="0">
                <a:latin typeface="+mn-lt"/>
              </a:rPr>
              <a:t>Education Capstone Project		12.5	</a:t>
            </a:r>
          </a:p>
          <a:p>
            <a:endParaRPr lang="en-AU" sz="1100" b="1" dirty="0" smtClean="0">
              <a:solidFill>
                <a:srgbClr val="C00000"/>
              </a:solidFill>
              <a:latin typeface="+mn-lt"/>
            </a:endParaRPr>
          </a:p>
          <a:p>
            <a:endParaRPr lang="en-AU" sz="1100" b="1" dirty="0">
              <a:solidFill>
                <a:srgbClr val="C00000"/>
              </a:solidFill>
              <a:latin typeface="+mn-lt"/>
            </a:endParaRPr>
          </a:p>
          <a:p>
            <a:endParaRPr lang="en-AU" sz="1100" b="1" dirty="0" smtClean="0">
              <a:solidFill>
                <a:srgbClr val="C00000"/>
              </a:solidFill>
              <a:latin typeface="+mn-lt"/>
            </a:endParaRPr>
          </a:p>
          <a:p>
            <a:endParaRPr lang="en-AU" sz="1100" b="1" dirty="0">
              <a:solidFill>
                <a:srgbClr val="C00000"/>
              </a:solidFill>
              <a:latin typeface="+mn-lt"/>
            </a:endParaRPr>
          </a:p>
          <a:p>
            <a:r>
              <a:rPr lang="en-AU" sz="1100" b="1" dirty="0" smtClean="0">
                <a:solidFill>
                  <a:srgbClr val="C00000"/>
                </a:solidFill>
                <a:latin typeface="+mn-lt"/>
              </a:rPr>
              <a:t>	</a:t>
            </a:r>
            <a:r>
              <a:rPr lang="en-AU" sz="2000" b="1" dirty="0" smtClean="0">
                <a:solidFill>
                  <a:srgbClr val="DDCD2C"/>
                </a:solidFill>
                <a:latin typeface="+mn-lt"/>
              </a:rPr>
              <a:t>TOTAL:  	59.0 Credit Points</a:t>
            </a:r>
          </a:p>
          <a:p>
            <a:pPr eaLnBrk="1" hangingPunct="1"/>
            <a:r>
              <a:rPr lang="en-AU" altLang="en-US" dirty="0" smtClean="0">
                <a:latin typeface="+mn-lt"/>
              </a:rPr>
              <a:t> </a:t>
            </a:r>
            <a:endParaRPr lang="en-AU" altLang="en-US" dirty="0">
              <a:latin typeface="+mn-lt"/>
            </a:endParaRPr>
          </a:p>
        </p:txBody>
      </p:sp>
    </p:spTree>
    <p:extLst>
      <p:ext uri="{BB962C8B-B14F-4D97-AF65-F5344CB8AC3E}">
        <p14:creationId xmlns:p14="http://schemas.microsoft.com/office/powerpoint/2010/main" val="340416682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9304"/>
          </a:xfrm>
        </p:spPr>
        <p:txBody>
          <a:bodyPr/>
          <a:lstStyle/>
          <a:p>
            <a:r>
              <a:rPr lang="en-AU" altLang="en-US" dirty="0"/>
              <a:t>Elective subjects 2016 </a:t>
            </a:r>
            <a:endParaRPr lang="en-US" dirty="0"/>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1657683414"/>
              </p:ext>
            </p:extLst>
          </p:nvPr>
        </p:nvGraphicFramePr>
        <p:xfrm>
          <a:off x="683568" y="1124744"/>
          <a:ext cx="7920879" cy="4642951"/>
        </p:xfrm>
        <a:graphic>
          <a:graphicData uri="http://schemas.openxmlformats.org/drawingml/2006/table">
            <a:tbl>
              <a:tblPr firstRow="1" bandRow="1">
                <a:tableStyleId>{5C22544A-7EE6-4342-B048-85BDC9FD1C3A}</a:tableStyleId>
              </a:tblPr>
              <a:tblGrid>
                <a:gridCol w="2019851"/>
                <a:gridCol w="3596772"/>
                <a:gridCol w="2304256"/>
              </a:tblGrid>
              <a:tr h="409696">
                <a:tc>
                  <a:txBody>
                    <a:bodyPr/>
                    <a:lstStyle/>
                    <a:p>
                      <a:pPr algn="ctr"/>
                      <a:r>
                        <a:rPr lang="en-AU" sz="1800" dirty="0" smtClean="0"/>
                        <a:t>Subject code</a:t>
                      </a:r>
                      <a:endParaRPr lang="en-AU" sz="1800" dirty="0"/>
                    </a:p>
                  </a:txBody>
                  <a:tcPr marT="45726" marB="45726">
                    <a:solidFill>
                      <a:schemeClr val="tx2"/>
                    </a:solidFill>
                  </a:tcPr>
                </a:tc>
                <a:tc>
                  <a:txBody>
                    <a:bodyPr/>
                    <a:lstStyle/>
                    <a:p>
                      <a:pPr algn="ctr"/>
                      <a:r>
                        <a:rPr lang="en-AU" sz="1800" dirty="0" smtClean="0"/>
                        <a:t>Subject</a:t>
                      </a:r>
                      <a:endParaRPr lang="en-AU" sz="1800" dirty="0"/>
                    </a:p>
                  </a:txBody>
                  <a:tcPr marT="45726" marB="45726">
                    <a:solidFill>
                      <a:schemeClr val="tx2"/>
                    </a:solidFill>
                  </a:tcPr>
                </a:tc>
                <a:tc>
                  <a:txBody>
                    <a:bodyPr/>
                    <a:lstStyle/>
                    <a:p>
                      <a:pPr algn="ctr"/>
                      <a:r>
                        <a:rPr lang="en-AU" sz="1800" dirty="0" smtClean="0"/>
                        <a:t>Credit points</a:t>
                      </a:r>
                      <a:endParaRPr lang="en-AU" sz="1800" dirty="0"/>
                    </a:p>
                  </a:txBody>
                  <a:tcPr marT="45726" marB="45726">
                    <a:solidFill>
                      <a:schemeClr val="tx2"/>
                    </a:solidFill>
                  </a:tcPr>
                </a:tc>
              </a:tr>
              <a:tr h="356937">
                <a:tc>
                  <a:txBody>
                    <a:bodyPr/>
                    <a:lstStyle/>
                    <a:p>
                      <a:pPr algn="ctr"/>
                      <a:r>
                        <a:rPr lang="en-AU" sz="1400" b="1" dirty="0" smtClean="0">
                          <a:solidFill>
                            <a:schemeClr val="bg2">
                              <a:lumMod val="10000"/>
                            </a:schemeClr>
                          </a:solidFill>
                          <a:effectLst/>
                          <a:latin typeface="+mn-lt"/>
                          <a:ea typeface="Times New Roman"/>
                        </a:rPr>
                        <a:t>EDUC90425</a:t>
                      </a:r>
                      <a:endParaRPr lang="en-AU" sz="1400" b="1" dirty="0">
                        <a:solidFill>
                          <a:schemeClr val="bg2">
                            <a:lumMod val="10000"/>
                          </a:schemeClr>
                        </a:solidFill>
                        <a:latin typeface="+mn-lt"/>
                      </a:endParaRPr>
                    </a:p>
                  </a:txBody>
                  <a:tcPr marT="45726" marB="45726">
                    <a:solidFill>
                      <a:schemeClr val="accent1">
                        <a:lumMod val="20000"/>
                        <a:lumOff val="80000"/>
                      </a:schemeClr>
                    </a:solidFill>
                  </a:tcPr>
                </a:tc>
                <a:tc>
                  <a:txBody>
                    <a:bodyPr/>
                    <a:lstStyle/>
                    <a:p>
                      <a:pPr algn="ctr"/>
                      <a:r>
                        <a:rPr lang="en-AU" sz="1400" b="1" dirty="0" smtClean="0">
                          <a:solidFill>
                            <a:schemeClr val="bg2">
                              <a:lumMod val="10000"/>
                            </a:schemeClr>
                          </a:solidFill>
                          <a:effectLst/>
                          <a:latin typeface="+mn-lt"/>
                          <a:ea typeface="Times New Roman"/>
                        </a:rPr>
                        <a:t>Australian Indigenous Education</a:t>
                      </a:r>
                      <a:endParaRPr lang="en-AU" sz="1400" b="1" dirty="0">
                        <a:solidFill>
                          <a:schemeClr val="bg2">
                            <a:lumMod val="10000"/>
                          </a:schemeClr>
                        </a:solidFill>
                        <a:latin typeface="+mn-lt"/>
                      </a:endParaRPr>
                    </a:p>
                  </a:txBody>
                  <a:tcPr marT="45726" marB="45726">
                    <a:solidFill>
                      <a:schemeClr val="accent1">
                        <a:lumMod val="20000"/>
                        <a:lumOff val="80000"/>
                      </a:schemeClr>
                    </a:solidFill>
                  </a:tcPr>
                </a:tc>
                <a:tc>
                  <a:txBody>
                    <a:bodyPr/>
                    <a:lstStyle/>
                    <a:p>
                      <a:pPr algn="ctr"/>
                      <a:r>
                        <a:rPr lang="en-AU" sz="1400" b="1" dirty="0" smtClean="0">
                          <a:solidFill>
                            <a:schemeClr val="bg2">
                              <a:lumMod val="10000"/>
                            </a:schemeClr>
                          </a:solidFill>
                          <a:latin typeface="+mn-lt"/>
                        </a:rPr>
                        <a:t>12.5</a:t>
                      </a:r>
                      <a:endParaRPr lang="en-AU" sz="1400" b="1" dirty="0">
                        <a:solidFill>
                          <a:schemeClr val="bg2">
                            <a:lumMod val="10000"/>
                          </a:schemeClr>
                        </a:solidFill>
                        <a:latin typeface="+mn-lt"/>
                      </a:endParaRPr>
                    </a:p>
                  </a:txBody>
                  <a:tcPr marT="45726" marB="45726">
                    <a:solidFill>
                      <a:schemeClr val="accent1">
                        <a:lumMod val="20000"/>
                        <a:lumOff val="80000"/>
                      </a:schemeClr>
                    </a:solidFill>
                  </a:tcPr>
                </a:tc>
              </a:tr>
              <a:tr h="356937">
                <a:tc>
                  <a:txBody>
                    <a:bodyPr/>
                    <a:lstStyle/>
                    <a:p>
                      <a:pPr algn="ctr"/>
                      <a:r>
                        <a:rPr lang="en-AU" sz="1400" b="1" kern="1200" dirty="0" smtClean="0">
                          <a:solidFill>
                            <a:schemeClr val="bg2">
                              <a:lumMod val="10000"/>
                            </a:schemeClr>
                          </a:solidFill>
                          <a:effectLst/>
                          <a:latin typeface="+mn-lt"/>
                          <a:ea typeface="+mn-ea"/>
                          <a:cs typeface="+mn-cs"/>
                        </a:rPr>
                        <a:t>EDUC90428</a:t>
                      </a:r>
                    </a:p>
                  </a:txBody>
                  <a:tcPr marT="45726" marB="45726">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400" b="1" kern="1200" dirty="0" smtClean="0">
                          <a:solidFill>
                            <a:schemeClr val="bg2">
                              <a:lumMod val="10000"/>
                            </a:schemeClr>
                          </a:solidFill>
                          <a:effectLst/>
                          <a:latin typeface="+mn-lt"/>
                          <a:ea typeface="+mn-ea"/>
                          <a:cs typeface="+mn-cs"/>
                        </a:rPr>
                        <a:t>Promoting Student Wellbeing </a:t>
                      </a:r>
                    </a:p>
                  </a:txBody>
                  <a:tcPr marT="45726" marB="45726">
                    <a:solidFill>
                      <a:schemeClr val="accent1">
                        <a:lumMod val="20000"/>
                        <a:lumOff val="80000"/>
                      </a:schemeClr>
                    </a:solidFill>
                  </a:tcPr>
                </a:tc>
                <a:tc>
                  <a:txBody>
                    <a:bodyPr/>
                    <a:lstStyle/>
                    <a:p>
                      <a:pPr algn="ctr"/>
                      <a:r>
                        <a:rPr lang="en-AU" sz="1400" b="1" dirty="0" smtClean="0">
                          <a:solidFill>
                            <a:schemeClr val="bg2">
                              <a:lumMod val="10000"/>
                            </a:schemeClr>
                          </a:solidFill>
                        </a:rPr>
                        <a:t>12.5</a:t>
                      </a:r>
                      <a:endParaRPr lang="en-AU" sz="1400" b="1" dirty="0">
                        <a:solidFill>
                          <a:schemeClr val="bg2">
                            <a:lumMod val="10000"/>
                          </a:schemeClr>
                        </a:solidFill>
                      </a:endParaRPr>
                    </a:p>
                  </a:txBody>
                  <a:tcPr marT="45726" marB="45726">
                    <a:solidFill>
                      <a:schemeClr val="accent1">
                        <a:lumMod val="20000"/>
                        <a:lumOff val="80000"/>
                      </a:schemeClr>
                    </a:solidFill>
                  </a:tcPr>
                </a:tc>
              </a:tr>
              <a:tr h="356937">
                <a:tc>
                  <a:txBody>
                    <a:bodyPr/>
                    <a:lstStyle/>
                    <a:p>
                      <a:pPr algn="ctr"/>
                      <a:r>
                        <a:rPr lang="en-AU" sz="1400" b="1" kern="1200" dirty="0" smtClean="0">
                          <a:solidFill>
                            <a:schemeClr val="bg2">
                              <a:lumMod val="10000"/>
                            </a:schemeClr>
                          </a:solidFill>
                          <a:effectLst/>
                          <a:latin typeface="+mn-lt"/>
                          <a:ea typeface="+mn-ea"/>
                          <a:cs typeface="+mn-cs"/>
                        </a:rPr>
                        <a:t> EDUC90727 </a:t>
                      </a:r>
                      <a:endParaRPr lang="en-AU" sz="1400" b="1" dirty="0">
                        <a:solidFill>
                          <a:schemeClr val="bg2">
                            <a:lumMod val="10000"/>
                          </a:schemeClr>
                        </a:solidFill>
                      </a:endParaRPr>
                    </a:p>
                  </a:txBody>
                  <a:tcPr marT="45726" marB="45726">
                    <a:solidFill>
                      <a:schemeClr val="accent1">
                        <a:lumMod val="20000"/>
                        <a:lumOff val="80000"/>
                      </a:schemeClr>
                    </a:solidFill>
                  </a:tcPr>
                </a:tc>
                <a:tc>
                  <a:txBody>
                    <a:bodyPr/>
                    <a:lstStyle/>
                    <a:p>
                      <a:pPr algn="ctr"/>
                      <a:r>
                        <a:rPr lang="en-AU" sz="1400" b="1" dirty="0" smtClean="0">
                          <a:solidFill>
                            <a:schemeClr val="bg2">
                              <a:lumMod val="10000"/>
                            </a:schemeClr>
                          </a:solidFill>
                        </a:rPr>
                        <a:t>Teaching Global</a:t>
                      </a:r>
                      <a:r>
                        <a:rPr lang="en-AU" sz="1400" b="1" baseline="0" dirty="0" smtClean="0">
                          <a:solidFill>
                            <a:schemeClr val="bg2">
                              <a:lumMod val="10000"/>
                            </a:schemeClr>
                          </a:solidFill>
                        </a:rPr>
                        <a:t> Perspectives</a:t>
                      </a:r>
                      <a:endParaRPr lang="en-AU" sz="1400" b="1" dirty="0">
                        <a:solidFill>
                          <a:schemeClr val="bg2">
                            <a:lumMod val="10000"/>
                          </a:schemeClr>
                        </a:solidFill>
                      </a:endParaRPr>
                    </a:p>
                  </a:txBody>
                  <a:tcPr marT="45726" marB="45726">
                    <a:solidFill>
                      <a:schemeClr val="accent1">
                        <a:lumMod val="20000"/>
                        <a:lumOff val="80000"/>
                      </a:schemeClr>
                    </a:solidFill>
                  </a:tcPr>
                </a:tc>
                <a:tc>
                  <a:txBody>
                    <a:bodyPr/>
                    <a:lstStyle/>
                    <a:p>
                      <a:pPr algn="ctr"/>
                      <a:r>
                        <a:rPr lang="en-AU" sz="1400" b="1" dirty="0" smtClean="0">
                          <a:solidFill>
                            <a:schemeClr val="bg2">
                              <a:lumMod val="10000"/>
                            </a:schemeClr>
                          </a:solidFill>
                        </a:rPr>
                        <a:t>12.5</a:t>
                      </a:r>
                      <a:endParaRPr lang="en-AU" sz="1400" b="1" dirty="0">
                        <a:solidFill>
                          <a:schemeClr val="bg2">
                            <a:lumMod val="10000"/>
                          </a:schemeClr>
                        </a:solidFill>
                      </a:endParaRPr>
                    </a:p>
                  </a:txBody>
                  <a:tcPr marT="45726" marB="45726">
                    <a:solidFill>
                      <a:schemeClr val="accent1">
                        <a:lumMod val="20000"/>
                        <a:lumOff val="80000"/>
                      </a:schemeClr>
                    </a:solidFill>
                  </a:tcPr>
                </a:tc>
              </a:tr>
              <a:tr h="356937">
                <a:tc>
                  <a:txBody>
                    <a:bodyPr/>
                    <a:lstStyle/>
                    <a:p>
                      <a:pPr algn="ctr"/>
                      <a:r>
                        <a:rPr lang="en-AU" sz="1400" b="1" kern="1200" dirty="0" smtClean="0">
                          <a:solidFill>
                            <a:schemeClr val="bg2">
                              <a:lumMod val="10000"/>
                            </a:schemeClr>
                          </a:solidFill>
                          <a:effectLst/>
                          <a:latin typeface="+mn-lt"/>
                          <a:ea typeface="+mn-ea"/>
                          <a:cs typeface="+mn-cs"/>
                        </a:rPr>
                        <a:t>EDUC90493 </a:t>
                      </a:r>
                    </a:p>
                  </a:txBody>
                  <a:tcPr marT="45726" marB="45726">
                    <a:solidFill>
                      <a:schemeClr val="accent1">
                        <a:lumMod val="20000"/>
                        <a:lumOff val="80000"/>
                      </a:schemeClr>
                    </a:solidFill>
                  </a:tcPr>
                </a:tc>
                <a:tc>
                  <a:txBody>
                    <a:bodyPr/>
                    <a:lstStyle/>
                    <a:p>
                      <a:pPr algn="ctr"/>
                      <a:r>
                        <a:rPr lang="en-AU" sz="1400" b="1" kern="1200" dirty="0" smtClean="0">
                          <a:solidFill>
                            <a:schemeClr val="bg2">
                              <a:lumMod val="10000"/>
                            </a:schemeClr>
                          </a:solidFill>
                          <a:effectLst/>
                          <a:latin typeface="+mn-lt"/>
                          <a:ea typeface="+mn-ea"/>
                          <a:cs typeface="+mn-cs"/>
                        </a:rPr>
                        <a:t>Arts &amp; Artistry: Studio to Classroom </a:t>
                      </a:r>
                    </a:p>
                  </a:txBody>
                  <a:tcPr marT="45726" marB="45726">
                    <a:solidFill>
                      <a:schemeClr val="accent1">
                        <a:lumMod val="20000"/>
                        <a:lumOff val="80000"/>
                      </a:schemeClr>
                    </a:solidFill>
                  </a:tcPr>
                </a:tc>
                <a:tc>
                  <a:txBody>
                    <a:bodyPr/>
                    <a:lstStyle/>
                    <a:p>
                      <a:pPr algn="ctr"/>
                      <a:r>
                        <a:rPr lang="en-AU" sz="1400" b="1" dirty="0" smtClean="0">
                          <a:solidFill>
                            <a:schemeClr val="bg2">
                              <a:lumMod val="10000"/>
                            </a:schemeClr>
                          </a:solidFill>
                        </a:rPr>
                        <a:t>12.5</a:t>
                      </a:r>
                      <a:endParaRPr lang="en-AU" sz="1400" b="1" dirty="0">
                        <a:solidFill>
                          <a:schemeClr val="bg2">
                            <a:lumMod val="10000"/>
                          </a:schemeClr>
                        </a:solidFill>
                      </a:endParaRPr>
                    </a:p>
                  </a:txBody>
                  <a:tcPr marT="45726" marB="45726">
                    <a:solidFill>
                      <a:schemeClr val="accent1">
                        <a:lumMod val="20000"/>
                        <a:lumOff val="80000"/>
                      </a:schemeClr>
                    </a:solidFill>
                  </a:tcPr>
                </a:tc>
              </a:tr>
              <a:tr h="341416">
                <a:tc>
                  <a:txBody>
                    <a:bodyPr/>
                    <a:lstStyle/>
                    <a:p>
                      <a:pPr algn="ctr"/>
                      <a:r>
                        <a:rPr lang="en-AU" sz="1400" b="1" kern="1200" dirty="0" smtClean="0">
                          <a:solidFill>
                            <a:schemeClr val="bg2">
                              <a:lumMod val="10000"/>
                            </a:schemeClr>
                          </a:solidFill>
                          <a:effectLst/>
                          <a:latin typeface="+mn-lt"/>
                          <a:ea typeface="+mn-ea"/>
                          <a:cs typeface="+mn-cs"/>
                        </a:rPr>
                        <a:t>EDUC90543 </a:t>
                      </a:r>
                    </a:p>
                  </a:txBody>
                  <a:tcPr marT="45726" marB="45726">
                    <a:solidFill>
                      <a:schemeClr val="accent1">
                        <a:lumMod val="20000"/>
                        <a:lumOff val="80000"/>
                      </a:schemeClr>
                    </a:solidFill>
                  </a:tcPr>
                </a:tc>
                <a:tc>
                  <a:txBody>
                    <a:bodyPr/>
                    <a:lstStyle/>
                    <a:p>
                      <a:pPr algn="ctr"/>
                      <a:r>
                        <a:rPr lang="en-AU" sz="1400" b="1" kern="1200" dirty="0" smtClean="0">
                          <a:solidFill>
                            <a:schemeClr val="bg2">
                              <a:lumMod val="10000"/>
                            </a:schemeClr>
                          </a:solidFill>
                          <a:effectLst/>
                          <a:latin typeface="+mn-lt"/>
                          <a:ea typeface="+mn-ea"/>
                          <a:cs typeface="+mn-cs"/>
                        </a:rPr>
                        <a:t>LOTE in the Primary Classroom</a:t>
                      </a:r>
                    </a:p>
                  </a:txBody>
                  <a:tcPr marT="45726" marB="45726">
                    <a:solidFill>
                      <a:schemeClr val="accent1">
                        <a:lumMod val="20000"/>
                        <a:lumOff val="80000"/>
                      </a:schemeClr>
                    </a:solidFill>
                  </a:tcPr>
                </a:tc>
                <a:tc>
                  <a:txBody>
                    <a:bodyPr/>
                    <a:lstStyle/>
                    <a:p>
                      <a:pPr algn="ctr"/>
                      <a:r>
                        <a:rPr lang="en-AU" sz="1400" b="1" dirty="0" smtClean="0">
                          <a:solidFill>
                            <a:schemeClr val="bg2">
                              <a:lumMod val="10000"/>
                            </a:schemeClr>
                          </a:solidFill>
                        </a:rPr>
                        <a:t>12.5</a:t>
                      </a:r>
                      <a:endParaRPr lang="en-AU" sz="1400" b="1" dirty="0">
                        <a:solidFill>
                          <a:schemeClr val="bg2">
                            <a:lumMod val="10000"/>
                          </a:schemeClr>
                        </a:solidFill>
                      </a:endParaRPr>
                    </a:p>
                  </a:txBody>
                  <a:tcPr marT="45726" marB="45726">
                    <a:solidFill>
                      <a:schemeClr val="accent1">
                        <a:lumMod val="20000"/>
                        <a:lumOff val="80000"/>
                      </a:schemeClr>
                    </a:solidFill>
                  </a:tcPr>
                </a:tc>
              </a:tr>
              <a:tr h="356937">
                <a:tc>
                  <a:txBody>
                    <a:bodyPr/>
                    <a:lstStyle/>
                    <a:p>
                      <a:pPr algn="ctr"/>
                      <a:r>
                        <a:rPr lang="en-AU" sz="1400" b="1" kern="1200" dirty="0" smtClean="0">
                          <a:solidFill>
                            <a:schemeClr val="bg2">
                              <a:lumMod val="10000"/>
                            </a:schemeClr>
                          </a:solidFill>
                          <a:effectLst/>
                          <a:latin typeface="+mn-lt"/>
                          <a:ea typeface="+mn-ea"/>
                          <a:cs typeface="+mn-cs"/>
                        </a:rPr>
                        <a:t>EDUC90793 </a:t>
                      </a:r>
                    </a:p>
                  </a:txBody>
                  <a:tcPr marT="45726" marB="45726">
                    <a:solidFill>
                      <a:schemeClr val="accent1">
                        <a:lumMod val="20000"/>
                        <a:lumOff val="80000"/>
                      </a:schemeClr>
                    </a:solidFill>
                  </a:tcPr>
                </a:tc>
                <a:tc>
                  <a:txBody>
                    <a:bodyPr/>
                    <a:lstStyle/>
                    <a:p>
                      <a:pPr algn="ctr"/>
                      <a:r>
                        <a:rPr lang="en-AU" sz="1400" b="1" kern="1200" dirty="0" smtClean="0">
                          <a:solidFill>
                            <a:schemeClr val="bg2">
                              <a:lumMod val="10000"/>
                            </a:schemeClr>
                          </a:solidFill>
                          <a:effectLst/>
                          <a:latin typeface="+mn-lt"/>
                          <a:ea typeface="+mn-ea"/>
                          <a:cs typeface="+mn-cs"/>
                        </a:rPr>
                        <a:t>Positive Pedagogy:  Science</a:t>
                      </a:r>
                      <a:r>
                        <a:rPr lang="en-AU" sz="1400" b="1" kern="1200" baseline="0" dirty="0" smtClean="0">
                          <a:solidFill>
                            <a:schemeClr val="bg2">
                              <a:lumMod val="10000"/>
                            </a:schemeClr>
                          </a:solidFill>
                          <a:effectLst/>
                          <a:latin typeface="+mn-lt"/>
                          <a:ea typeface="+mn-ea"/>
                          <a:cs typeface="+mn-cs"/>
                        </a:rPr>
                        <a:t> of Teaching</a:t>
                      </a:r>
                      <a:endParaRPr lang="en-AU" sz="1400" b="1" kern="1200" dirty="0" smtClean="0">
                        <a:solidFill>
                          <a:schemeClr val="bg2">
                            <a:lumMod val="10000"/>
                          </a:schemeClr>
                        </a:solidFill>
                        <a:effectLst/>
                        <a:latin typeface="+mn-lt"/>
                        <a:ea typeface="+mn-ea"/>
                        <a:cs typeface="+mn-cs"/>
                      </a:endParaRPr>
                    </a:p>
                  </a:txBody>
                  <a:tcPr marT="45726" marB="45726">
                    <a:solidFill>
                      <a:schemeClr val="accent1">
                        <a:lumMod val="20000"/>
                        <a:lumOff val="80000"/>
                      </a:schemeClr>
                    </a:solidFill>
                  </a:tcPr>
                </a:tc>
                <a:tc>
                  <a:txBody>
                    <a:bodyPr/>
                    <a:lstStyle/>
                    <a:p>
                      <a:pPr algn="ctr"/>
                      <a:r>
                        <a:rPr lang="en-AU" sz="1400" b="1" dirty="0" smtClean="0">
                          <a:solidFill>
                            <a:schemeClr val="bg2">
                              <a:lumMod val="10000"/>
                            </a:schemeClr>
                          </a:solidFill>
                        </a:rPr>
                        <a:t>12.5</a:t>
                      </a:r>
                      <a:endParaRPr lang="en-AU" sz="1400" b="1" dirty="0">
                        <a:solidFill>
                          <a:schemeClr val="bg2">
                            <a:lumMod val="10000"/>
                          </a:schemeClr>
                        </a:solidFill>
                      </a:endParaRPr>
                    </a:p>
                  </a:txBody>
                  <a:tcPr marT="45726" marB="45726">
                    <a:solidFill>
                      <a:schemeClr val="accent1">
                        <a:lumMod val="20000"/>
                        <a:lumOff val="80000"/>
                      </a:schemeClr>
                    </a:solidFill>
                  </a:tcPr>
                </a:tc>
              </a:tr>
              <a:tr h="356937">
                <a:tc>
                  <a:txBody>
                    <a:bodyPr/>
                    <a:lstStyle/>
                    <a:p>
                      <a:pPr algn="ctr"/>
                      <a:r>
                        <a:rPr lang="en-AU" sz="1400" b="1" kern="1200" dirty="0" smtClean="0">
                          <a:solidFill>
                            <a:schemeClr val="bg2">
                              <a:lumMod val="10000"/>
                            </a:schemeClr>
                          </a:solidFill>
                          <a:effectLst/>
                          <a:latin typeface="+mn-lt"/>
                          <a:ea typeface="+mn-ea"/>
                          <a:cs typeface="+mn-cs"/>
                        </a:rPr>
                        <a:t>EDUC90711 </a:t>
                      </a:r>
                    </a:p>
                  </a:txBody>
                  <a:tcPr marT="45726" marB="45726">
                    <a:solidFill>
                      <a:schemeClr val="accent1">
                        <a:lumMod val="20000"/>
                        <a:lumOff val="80000"/>
                      </a:schemeClr>
                    </a:solidFill>
                  </a:tcPr>
                </a:tc>
                <a:tc>
                  <a:txBody>
                    <a:bodyPr/>
                    <a:lstStyle/>
                    <a:p>
                      <a:pPr algn="ctr"/>
                      <a:r>
                        <a:rPr lang="en-AU" sz="1400" b="1" kern="1200" dirty="0" smtClean="0">
                          <a:solidFill>
                            <a:schemeClr val="bg2">
                              <a:lumMod val="10000"/>
                            </a:schemeClr>
                          </a:solidFill>
                          <a:effectLst/>
                          <a:latin typeface="+mn-lt"/>
                          <a:ea typeface="+mn-ea"/>
                          <a:cs typeface="+mn-cs"/>
                        </a:rPr>
                        <a:t>Foundations of Physical Education</a:t>
                      </a:r>
                    </a:p>
                  </a:txBody>
                  <a:tcPr marT="45726" marB="45726">
                    <a:solidFill>
                      <a:schemeClr val="accent1">
                        <a:lumMod val="20000"/>
                        <a:lumOff val="80000"/>
                      </a:schemeClr>
                    </a:solidFill>
                  </a:tcPr>
                </a:tc>
                <a:tc>
                  <a:txBody>
                    <a:bodyPr/>
                    <a:lstStyle/>
                    <a:p>
                      <a:pPr algn="ctr"/>
                      <a:r>
                        <a:rPr lang="en-AU" sz="1400" b="1" dirty="0" smtClean="0">
                          <a:solidFill>
                            <a:schemeClr val="bg2">
                              <a:lumMod val="10000"/>
                            </a:schemeClr>
                          </a:solidFill>
                        </a:rPr>
                        <a:t>12.5</a:t>
                      </a:r>
                      <a:endParaRPr lang="en-AU" sz="1400" b="1" dirty="0">
                        <a:solidFill>
                          <a:schemeClr val="bg2">
                            <a:lumMod val="10000"/>
                          </a:schemeClr>
                        </a:solidFill>
                      </a:endParaRPr>
                    </a:p>
                  </a:txBody>
                  <a:tcPr marT="45726" marB="45726">
                    <a:solidFill>
                      <a:schemeClr val="accent1">
                        <a:lumMod val="20000"/>
                        <a:lumOff val="80000"/>
                      </a:schemeClr>
                    </a:solidFill>
                  </a:tcPr>
                </a:tc>
              </a:tr>
              <a:tr h="356937">
                <a:tc>
                  <a:txBody>
                    <a:bodyPr/>
                    <a:lstStyle/>
                    <a:p>
                      <a:pPr algn="ctr"/>
                      <a:r>
                        <a:rPr lang="en-AU" sz="1400" b="1" kern="1200" dirty="0" smtClean="0">
                          <a:solidFill>
                            <a:schemeClr val="bg2">
                              <a:lumMod val="10000"/>
                            </a:schemeClr>
                          </a:solidFill>
                          <a:effectLst/>
                          <a:latin typeface="+mn-lt"/>
                          <a:ea typeface="+mn-ea"/>
                          <a:cs typeface="+mn-cs"/>
                        </a:rPr>
                        <a:t>EDUC90722 </a:t>
                      </a:r>
                      <a:endParaRPr lang="en-AU" sz="1400" b="1" dirty="0">
                        <a:solidFill>
                          <a:schemeClr val="bg2">
                            <a:lumMod val="10000"/>
                          </a:schemeClr>
                        </a:solidFill>
                      </a:endParaRPr>
                    </a:p>
                  </a:txBody>
                  <a:tcPr marT="45726" marB="45726">
                    <a:solidFill>
                      <a:schemeClr val="accent1">
                        <a:lumMod val="20000"/>
                        <a:lumOff val="80000"/>
                      </a:schemeClr>
                    </a:solidFill>
                  </a:tcPr>
                </a:tc>
                <a:tc>
                  <a:txBody>
                    <a:bodyPr/>
                    <a:lstStyle/>
                    <a:p>
                      <a:pPr algn="ctr"/>
                      <a:r>
                        <a:rPr lang="en-AU" sz="1400" b="1" kern="1200" dirty="0" smtClean="0">
                          <a:solidFill>
                            <a:schemeClr val="bg2">
                              <a:lumMod val="10000"/>
                            </a:schemeClr>
                          </a:solidFill>
                          <a:effectLst/>
                          <a:latin typeface="+mn-lt"/>
                          <a:ea typeface="+mn-ea"/>
                          <a:cs typeface="+mn-cs"/>
                        </a:rPr>
                        <a:t>Education, Practice and Place</a:t>
                      </a:r>
                      <a:endParaRPr lang="en-AU" sz="1400" b="1" dirty="0">
                        <a:solidFill>
                          <a:schemeClr val="bg2">
                            <a:lumMod val="10000"/>
                          </a:schemeClr>
                        </a:solidFill>
                      </a:endParaRPr>
                    </a:p>
                  </a:txBody>
                  <a:tcPr marT="45726" marB="45726">
                    <a:solidFill>
                      <a:schemeClr val="accent1">
                        <a:lumMod val="20000"/>
                        <a:lumOff val="80000"/>
                      </a:schemeClr>
                    </a:solidFill>
                  </a:tcPr>
                </a:tc>
                <a:tc>
                  <a:txBody>
                    <a:bodyPr/>
                    <a:lstStyle/>
                    <a:p>
                      <a:pPr algn="ctr"/>
                      <a:r>
                        <a:rPr lang="en-AU" sz="1400" b="1" dirty="0" smtClean="0">
                          <a:solidFill>
                            <a:schemeClr val="bg2">
                              <a:lumMod val="10000"/>
                            </a:schemeClr>
                          </a:solidFill>
                        </a:rPr>
                        <a:t>12.5</a:t>
                      </a:r>
                      <a:endParaRPr lang="en-AU" sz="1400" b="1" dirty="0">
                        <a:solidFill>
                          <a:schemeClr val="bg2">
                            <a:lumMod val="10000"/>
                          </a:schemeClr>
                        </a:solidFill>
                      </a:endParaRPr>
                    </a:p>
                  </a:txBody>
                  <a:tcPr marT="45726" marB="45726">
                    <a:solidFill>
                      <a:schemeClr val="accent1">
                        <a:lumMod val="20000"/>
                        <a:lumOff val="80000"/>
                      </a:schemeClr>
                    </a:solidFill>
                  </a:tcPr>
                </a:tc>
              </a:tr>
              <a:tr h="356937">
                <a:tc>
                  <a:txBody>
                    <a:bodyPr/>
                    <a:lstStyle/>
                    <a:p>
                      <a:pPr algn="ctr"/>
                      <a:r>
                        <a:rPr lang="en-AU" sz="1400" b="1" dirty="0" smtClean="0">
                          <a:solidFill>
                            <a:schemeClr val="bg2">
                              <a:lumMod val="10000"/>
                            </a:schemeClr>
                          </a:solidFill>
                        </a:rPr>
                        <a:t>EDUC90794 </a:t>
                      </a:r>
                      <a:endParaRPr lang="en-AU" sz="1400" b="1" dirty="0">
                        <a:solidFill>
                          <a:schemeClr val="bg2">
                            <a:lumMod val="10000"/>
                          </a:schemeClr>
                        </a:solidFill>
                      </a:endParaRPr>
                    </a:p>
                  </a:txBody>
                  <a:tcPr marT="45726" marB="45726">
                    <a:solidFill>
                      <a:schemeClr val="accent4">
                        <a:lumMod val="60000"/>
                        <a:lumOff val="40000"/>
                      </a:schemeClr>
                    </a:solidFill>
                  </a:tcPr>
                </a:tc>
                <a:tc>
                  <a:txBody>
                    <a:bodyPr/>
                    <a:lstStyle/>
                    <a:p>
                      <a:pPr algn="ctr"/>
                      <a:r>
                        <a:rPr lang="en-AU" sz="1400" b="1" dirty="0" smtClean="0">
                          <a:solidFill>
                            <a:schemeClr val="bg2">
                              <a:lumMod val="10000"/>
                            </a:schemeClr>
                          </a:solidFill>
                        </a:rPr>
                        <a:t>Science</a:t>
                      </a:r>
                      <a:r>
                        <a:rPr lang="en-AU" sz="1400" b="1" baseline="0" dirty="0" smtClean="0">
                          <a:solidFill>
                            <a:schemeClr val="bg2">
                              <a:lumMod val="10000"/>
                            </a:schemeClr>
                          </a:solidFill>
                        </a:rPr>
                        <a:t> in the Integrated Curriculum</a:t>
                      </a:r>
                      <a:endParaRPr lang="en-AU" sz="1400" b="1" dirty="0">
                        <a:solidFill>
                          <a:schemeClr val="bg2">
                            <a:lumMod val="10000"/>
                          </a:schemeClr>
                        </a:solidFill>
                      </a:endParaRPr>
                    </a:p>
                  </a:txBody>
                  <a:tcPr marT="45726" marB="45726">
                    <a:solidFill>
                      <a:schemeClr val="accent4">
                        <a:lumMod val="60000"/>
                        <a:lumOff val="40000"/>
                      </a:schemeClr>
                    </a:solidFill>
                  </a:tcPr>
                </a:tc>
                <a:tc>
                  <a:txBody>
                    <a:bodyPr/>
                    <a:lstStyle/>
                    <a:p>
                      <a:pPr algn="ctr"/>
                      <a:r>
                        <a:rPr lang="en-AU" sz="1400" b="1" dirty="0" smtClean="0">
                          <a:solidFill>
                            <a:schemeClr val="bg2">
                              <a:lumMod val="10000"/>
                            </a:schemeClr>
                          </a:solidFill>
                        </a:rPr>
                        <a:t>12.5</a:t>
                      </a:r>
                      <a:endParaRPr lang="en-AU" sz="1400" b="1" dirty="0">
                        <a:solidFill>
                          <a:schemeClr val="bg2">
                            <a:lumMod val="10000"/>
                          </a:schemeClr>
                        </a:solidFill>
                      </a:endParaRPr>
                    </a:p>
                  </a:txBody>
                  <a:tcPr marT="45726" marB="45726">
                    <a:solidFill>
                      <a:schemeClr val="accent4">
                        <a:lumMod val="60000"/>
                        <a:lumOff val="40000"/>
                      </a:schemeClr>
                    </a:solidFill>
                  </a:tcPr>
                </a:tc>
              </a:tr>
              <a:tr h="356937">
                <a:tc>
                  <a:txBody>
                    <a:bodyPr/>
                    <a:lstStyle/>
                    <a:p>
                      <a:pPr algn="ctr"/>
                      <a:r>
                        <a:rPr lang="en-AU" sz="1400" b="1" dirty="0" smtClean="0">
                          <a:solidFill>
                            <a:schemeClr val="bg2">
                              <a:lumMod val="10000"/>
                            </a:schemeClr>
                          </a:solidFill>
                        </a:rPr>
                        <a:t>EDUC90861</a:t>
                      </a:r>
                      <a:endParaRPr lang="en-AU" sz="1400" b="1" dirty="0">
                        <a:solidFill>
                          <a:schemeClr val="bg2">
                            <a:lumMod val="10000"/>
                          </a:schemeClr>
                        </a:solidFill>
                      </a:endParaRPr>
                    </a:p>
                  </a:txBody>
                  <a:tcPr marT="45726" marB="45726">
                    <a:solidFill>
                      <a:srgbClr val="FFFF00"/>
                    </a:solidFill>
                  </a:tcPr>
                </a:tc>
                <a:tc>
                  <a:txBody>
                    <a:bodyPr/>
                    <a:lstStyle/>
                    <a:p>
                      <a:pPr algn="ctr"/>
                      <a:r>
                        <a:rPr lang="en-AU" sz="1400" b="1" dirty="0" smtClean="0">
                          <a:solidFill>
                            <a:schemeClr val="bg2">
                              <a:lumMod val="10000"/>
                            </a:schemeClr>
                          </a:solidFill>
                        </a:rPr>
                        <a:t>Leading Mathematics in Primary Schools</a:t>
                      </a:r>
                      <a:endParaRPr lang="en-AU" sz="1400" b="1" dirty="0">
                        <a:solidFill>
                          <a:schemeClr val="bg2">
                            <a:lumMod val="10000"/>
                          </a:schemeClr>
                        </a:solidFill>
                      </a:endParaRPr>
                    </a:p>
                  </a:txBody>
                  <a:tcPr marT="45726" marB="45726">
                    <a:solidFill>
                      <a:srgbClr val="FFFF00"/>
                    </a:solidFill>
                  </a:tcPr>
                </a:tc>
                <a:tc>
                  <a:txBody>
                    <a:bodyPr/>
                    <a:lstStyle/>
                    <a:p>
                      <a:pPr algn="ctr"/>
                      <a:r>
                        <a:rPr lang="en-AU" sz="1400" b="1" dirty="0" smtClean="0">
                          <a:solidFill>
                            <a:schemeClr val="bg2">
                              <a:lumMod val="10000"/>
                            </a:schemeClr>
                          </a:solidFill>
                        </a:rPr>
                        <a:t>12.5</a:t>
                      </a:r>
                      <a:endParaRPr lang="en-AU" sz="1400" b="1" dirty="0">
                        <a:solidFill>
                          <a:schemeClr val="bg2">
                            <a:lumMod val="10000"/>
                          </a:schemeClr>
                        </a:solidFill>
                      </a:endParaRPr>
                    </a:p>
                  </a:txBody>
                  <a:tcPr marT="45726" marB="45726">
                    <a:solidFill>
                      <a:srgbClr val="FFFF00"/>
                    </a:solidFill>
                  </a:tcPr>
                </a:tc>
              </a:tr>
              <a:tr h="356937">
                <a:tc>
                  <a:txBody>
                    <a:bodyPr/>
                    <a:lstStyle/>
                    <a:p>
                      <a:pPr algn="ctr"/>
                      <a:r>
                        <a:rPr lang="en-AU" sz="1400" b="1" dirty="0" smtClean="0">
                          <a:solidFill>
                            <a:schemeClr val="bg2">
                              <a:lumMod val="10000"/>
                            </a:schemeClr>
                          </a:solidFill>
                        </a:rPr>
                        <a:t>EDUC90504</a:t>
                      </a:r>
                      <a:endParaRPr lang="en-AU" sz="1400" b="1" dirty="0">
                        <a:solidFill>
                          <a:schemeClr val="bg2">
                            <a:lumMod val="10000"/>
                          </a:schemeClr>
                        </a:solidFill>
                      </a:endParaRPr>
                    </a:p>
                  </a:txBody>
                  <a:tcPr marT="45726" marB="45726">
                    <a:solidFill>
                      <a:schemeClr val="accent1">
                        <a:lumMod val="20000"/>
                        <a:lumOff val="80000"/>
                      </a:schemeClr>
                    </a:solidFill>
                  </a:tcPr>
                </a:tc>
                <a:tc>
                  <a:txBody>
                    <a:bodyPr/>
                    <a:lstStyle/>
                    <a:p>
                      <a:pPr algn="ctr"/>
                      <a:r>
                        <a:rPr lang="en-AU" sz="1400" b="1" dirty="0" smtClean="0">
                          <a:solidFill>
                            <a:schemeClr val="bg2">
                              <a:lumMod val="10000"/>
                            </a:schemeClr>
                          </a:solidFill>
                        </a:rPr>
                        <a:t>Leadership in schools</a:t>
                      </a:r>
                      <a:endParaRPr lang="en-AU" sz="1400" b="1" dirty="0">
                        <a:solidFill>
                          <a:schemeClr val="bg2">
                            <a:lumMod val="10000"/>
                          </a:schemeClr>
                        </a:solidFill>
                      </a:endParaRPr>
                    </a:p>
                  </a:txBody>
                  <a:tcPr marT="45726" marB="45726">
                    <a:solidFill>
                      <a:schemeClr val="accent1">
                        <a:lumMod val="20000"/>
                        <a:lumOff val="80000"/>
                      </a:schemeClr>
                    </a:solidFill>
                  </a:tcPr>
                </a:tc>
                <a:tc>
                  <a:txBody>
                    <a:bodyPr/>
                    <a:lstStyle/>
                    <a:p>
                      <a:pPr algn="ctr"/>
                      <a:r>
                        <a:rPr lang="en-AU" sz="1400" b="1" dirty="0" smtClean="0">
                          <a:solidFill>
                            <a:schemeClr val="bg2">
                              <a:lumMod val="10000"/>
                            </a:schemeClr>
                          </a:solidFill>
                        </a:rPr>
                        <a:t>12.5</a:t>
                      </a:r>
                      <a:endParaRPr lang="en-AU" sz="1400" b="1" dirty="0">
                        <a:solidFill>
                          <a:schemeClr val="bg2">
                            <a:lumMod val="10000"/>
                          </a:schemeClr>
                        </a:solidFill>
                      </a:endParaRPr>
                    </a:p>
                  </a:txBody>
                  <a:tcPr marT="45726" marB="45726">
                    <a:solidFill>
                      <a:schemeClr val="accent1">
                        <a:lumMod val="20000"/>
                        <a:lumOff val="80000"/>
                      </a:schemeClr>
                    </a:solidFill>
                  </a:tcPr>
                </a:tc>
              </a:tr>
            </a:tbl>
          </a:graphicData>
        </a:graphic>
      </p:graphicFrame>
      <p:sp>
        <p:nvSpPr>
          <p:cNvPr id="5" name="TextBox 4"/>
          <p:cNvSpPr txBox="1"/>
          <p:nvPr/>
        </p:nvSpPr>
        <p:spPr>
          <a:xfrm>
            <a:off x="755576" y="5877272"/>
            <a:ext cx="7776864" cy="584776"/>
          </a:xfrm>
          <a:prstGeom prst="rect">
            <a:avLst/>
          </a:prstGeom>
          <a:noFill/>
        </p:spPr>
        <p:txBody>
          <a:bodyPr wrap="square" rtlCol="0">
            <a:spAutoFit/>
          </a:bodyPr>
          <a:lstStyle/>
          <a:p>
            <a:r>
              <a:rPr lang="en-AU" sz="1600" dirty="0" smtClean="0">
                <a:latin typeface="+mn-lt"/>
              </a:rPr>
              <a:t>*2015 Elective</a:t>
            </a:r>
          </a:p>
          <a:p>
            <a:r>
              <a:rPr lang="en-AU" sz="1600" dirty="0" smtClean="0">
                <a:latin typeface="+mn-lt"/>
              </a:rPr>
              <a:t>      </a:t>
            </a:r>
            <a:r>
              <a:rPr lang="en-AU" sz="1400" dirty="0" smtClean="0">
                <a:latin typeface="+mn-lt"/>
              </a:rPr>
              <a:t>EDUC90376              Science and Mathematics in the classroom                     12.5 </a:t>
            </a:r>
            <a:endParaRPr lang="en-AU" sz="1400" dirty="0">
              <a:latin typeface="+mn-lt"/>
            </a:endParaRPr>
          </a:p>
        </p:txBody>
      </p:sp>
    </p:spTree>
    <p:extLst>
      <p:ext uri="{BB962C8B-B14F-4D97-AF65-F5344CB8AC3E}">
        <p14:creationId xmlns:p14="http://schemas.microsoft.com/office/powerpoint/2010/main" val="261517823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ReMSTEP-PPT-General">
  <a:themeElements>
    <a:clrScheme name="Custom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ReMSTEP-PPT-General.potx</Template>
  <TotalTime>294</TotalTime>
  <Words>1980</Words>
  <Application>Microsoft Macintosh PowerPoint</Application>
  <PresentationFormat>On-screen Show (4:3)</PresentationFormat>
  <Paragraphs>411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ReMSTEP-PPT-General</vt:lpstr>
      <vt:lpstr>   Science specialisations within primary pre-service programs</vt:lpstr>
      <vt:lpstr>Session Outline</vt:lpstr>
      <vt:lpstr>7 InnovationS</vt:lpstr>
      <vt:lpstr>Master of Teaching (Primary) Program</vt:lpstr>
      <vt:lpstr>National Program Standards</vt:lpstr>
      <vt:lpstr>2016 program overview</vt:lpstr>
      <vt:lpstr>Maths Specialisation 2016</vt:lpstr>
      <vt:lpstr>Science Specialisation 2016</vt:lpstr>
      <vt:lpstr>Elective subjects 2016 </vt:lpstr>
      <vt:lpstr>Expressions of Interest</vt:lpstr>
      <vt:lpstr>PRIOR STUDY:  What is their background?</vt:lpstr>
      <vt:lpstr> PREVIOUS EMPLOYMENT:  What is their background?</vt:lpstr>
      <vt:lpstr>Expressions of Interest   #Example </vt:lpstr>
      <vt:lpstr>Science &amp; Mathematics Elective </vt:lpstr>
      <vt:lpstr>Science &amp; Mathematics Elective</vt:lpstr>
      <vt:lpstr>Graduate Science Specialists</vt:lpstr>
      <vt:lpstr>Planned Deakin University MTeach Science Specialist Program: Context</vt:lpstr>
      <vt:lpstr>Primary Science Education at Deakin</vt:lpstr>
      <vt:lpstr>Planned Program</vt:lpstr>
      <vt:lpstr>Collaborative forum with pre-service teachers: A table-based activity</vt:lpstr>
      <vt:lpstr>Collaborative forum with pre-service teachers: Your feedback is needed!</vt:lpstr>
    </vt:vector>
  </TitlesOfParts>
  <Company>The 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Penticoss</dc:creator>
  <cp:lastModifiedBy>Albert Penticoss</cp:lastModifiedBy>
  <cp:revision>36</cp:revision>
  <dcterms:created xsi:type="dcterms:W3CDTF">2015-09-01T04:25:50Z</dcterms:created>
  <dcterms:modified xsi:type="dcterms:W3CDTF">2015-12-03T04:58:39Z</dcterms:modified>
</cp:coreProperties>
</file>