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90" r:id="rId2"/>
    <p:sldId id="318" r:id="rId3"/>
    <p:sldId id="317" r:id="rId4"/>
    <p:sldId id="310" r:id="rId5"/>
    <p:sldId id="311" r:id="rId6"/>
    <p:sldId id="313" r:id="rId7"/>
    <p:sldId id="312" r:id="rId8"/>
    <p:sldId id="314" r:id="rId9"/>
    <p:sldId id="315" r:id="rId10"/>
    <p:sldId id="316" r:id="rId11"/>
    <p:sldId id="309" r:id="rId12"/>
    <p:sldId id="320" r:id="rId13"/>
    <p:sldId id="319" r:id="rId14"/>
    <p:sldId id="321" r:id="rId15"/>
    <p:sldId id="323" r:id="rId16"/>
    <p:sldId id="322" r:id="rId17"/>
    <p:sldId id="324" r:id="rId18"/>
    <p:sldId id="325" r:id="rId19"/>
    <p:sldId id="291" r:id="rId20"/>
    <p:sldId id="292" r:id="rId21"/>
    <p:sldId id="332" r:id="rId22"/>
    <p:sldId id="326" r:id="rId23"/>
    <p:sldId id="327" r:id="rId24"/>
    <p:sldId id="328" r:id="rId25"/>
    <p:sldId id="329" r:id="rId26"/>
    <p:sldId id="330" r:id="rId27"/>
    <p:sldId id="331" r:id="rId28"/>
    <p:sldId id="333" r:id="rId29"/>
    <p:sldId id="295" r:id="rId30"/>
    <p:sldId id="299" r:id="rId31"/>
    <p:sldId id="335" r:id="rId32"/>
    <p:sldId id="334" r:id="rId3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CD2C"/>
    <a:srgbClr val="D5D7DB"/>
    <a:srgbClr val="D4D8E4"/>
    <a:srgbClr val="6A438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80" d="100"/>
          <a:sy n="80" d="100"/>
        </p:scale>
        <p:origin x="-3696" y="-16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2BFB79-2F00-40A6-B9D3-D1E9FF4F1123}" type="datetimeFigureOut">
              <a:rPr lang="en-AU" smtClean="0"/>
              <a:t>27/11/15</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FE3297-906F-46A4-BD5C-B05CE2BD0B3B}" type="slidenum">
              <a:rPr lang="en-AU" smtClean="0"/>
              <a:t>‹#›</a:t>
            </a:fld>
            <a:endParaRPr lang="en-AU"/>
          </a:p>
        </p:txBody>
      </p:sp>
    </p:spTree>
    <p:extLst>
      <p:ext uri="{BB962C8B-B14F-4D97-AF65-F5344CB8AC3E}">
        <p14:creationId xmlns:p14="http://schemas.microsoft.com/office/powerpoint/2010/main" val="787306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We need to take into account</a:t>
            </a:r>
            <a:r>
              <a:rPr lang="en-AU" baseline="0" dirty="0" smtClean="0"/>
              <a:t> that girls have a tendency to lack self efficacy, identity, relevance of physics and un</a:t>
            </a:r>
            <a:endParaRPr lang="en-AU" dirty="0"/>
          </a:p>
        </p:txBody>
      </p:sp>
      <p:sp>
        <p:nvSpPr>
          <p:cNvPr id="4" name="Slide Number Placeholder 3"/>
          <p:cNvSpPr>
            <a:spLocks noGrp="1"/>
          </p:cNvSpPr>
          <p:nvPr>
            <p:ph type="sldNum" sz="quarter" idx="10"/>
          </p:nvPr>
        </p:nvSpPr>
        <p:spPr/>
        <p:txBody>
          <a:bodyPr/>
          <a:lstStyle/>
          <a:p>
            <a:fld id="{EB9C2BF8-B127-4DD2-9853-3C11004980E2}" type="slidenum">
              <a:rPr lang="en-AU" smtClean="0"/>
              <a:t>18</a:t>
            </a:fld>
            <a:endParaRPr lang="en-AU"/>
          </a:p>
        </p:txBody>
      </p:sp>
    </p:spTree>
    <p:extLst>
      <p:ext uri="{BB962C8B-B14F-4D97-AF65-F5344CB8AC3E}">
        <p14:creationId xmlns:p14="http://schemas.microsoft.com/office/powerpoint/2010/main" val="1466301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png"/><Relationship Id="rId5" Type="http://schemas.openxmlformats.org/officeDocument/2006/relationships/image" Target="../media/image7.jpeg"/><Relationship Id="rId6" Type="http://schemas.openxmlformats.org/officeDocument/2006/relationships/image" Target="../media/image8.jpeg"/><Relationship Id="rId7" Type="http://schemas.openxmlformats.org/officeDocument/2006/relationships/image" Target="../media/image9.jpe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7177088" y="3849688"/>
            <a:ext cx="1541462" cy="1541462"/>
          </a:xfrm>
        </p:spPr>
        <p:txBody>
          <a:bodyPr/>
          <a:lstStyle>
            <a:lvl1pPr marL="0" indent="0">
              <a:buNone/>
              <a:defRPr/>
            </a:lvl1pPr>
          </a:lstStyle>
          <a:p>
            <a:r>
              <a:rPr lang="en-AU" smtClean="0"/>
              <a:t>Drag picture to placeholder or click icon to add</a:t>
            </a:r>
            <a:endParaRPr lang="en-US" dirty="0"/>
          </a:p>
        </p:txBody>
      </p:sp>
      <p:pic>
        <p:nvPicPr>
          <p:cNvPr id="4" name="Picture 6" descr="remstep-logo-RGB-reverse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11716" y="1093952"/>
            <a:ext cx="2665412"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hasCustomPrompt="1"/>
          </p:nvPr>
        </p:nvSpPr>
        <p:spPr>
          <a:xfrm>
            <a:off x="0" y="3849057"/>
            <a:ext cx="7177128" cy="974969"/>
          </a:xfrm>
          <a:solidFill>
            <a:srgbClr val="6A4382"/>
          </a:solidFill>
        </p:spPr>
        <p:txBody>
          <a:bodyPr wrap="square" lIns="108000" tIns="0" rIns="252000"/>
          <a:lstStyle>
            <a:lvl1pPr marL="0" algn="r">
              <a:defRPr sz="2400" baseline="0">
                <a:solidFill>
                  <a:schemeClr val="bg1"/>
                </a:solidFill>
              </a:defRPr>
            </a:lvl1pPr>
          </a:lstStyle>
          <a:p>
            <a:r>
              <a:rPr lang="en-AU" dirty="0" smtClean="0"/>
              <a:t>Title of your presentation</a:t>
            </a:r>
            <a:endParaRPr lang="en-US" dirty="0"/>
          </a:p>
        </p:txBody>
      </p:sp>
      <p:sp>
        <p:nvSpPr>
          <p:cNvPr id="3" name="Subtitle 2"/>
          <p:cNvSpPr>
            <a:spLocks noGrp="1"/>
          </p:cNvSpPr>
          <p:nvPr>
            <p:ph type="subTitle" idx="1" hasCustomPrompt="1"/>
          </p:nvPr>
        </p:nvSpPr>
        <p:spPr>
          <a:xfrm>
            <a:off x="0" y="4835098"/>
            <a:ext cx="7177128" cy="555544"/>
          </a:xfrm>
        </p:spPr>
        <p:txBody>
          <a:bodyPr wrap="none" rIns="252000" anchor="ctr" anchorCtr="0">
            <a:normAutofit/>
          </a:bodyPr>
          <a:lstStyle>
            <a:lvl1pPr marL="0" indent="0" algn="r">
              <a:buNone/>
              <a:defRPr sz="18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smtClean="0"/>
              <a:t>Your Name Here</a:t>
            </a:r>
            <a:endParaRPr lang="en-US" dirty="0"/>
          </a:p>
        </p:txBody>
      </p:sp>
      <p:pic>
        <p:nvPicPr>
          <p:cNvPr id="7" name="Picture 6"/>
          <p:cNvPicPr>
            <a:picLocks noChangeAspect="1"/>
          </p:cNvPicPr>
          <p:nvPr userDrawn="1"/>
        </p:nvPicPr>
        <p:blipFill>
          <a:blip r:embed="rId3"/>
          <a:stretch>
            <a:fillRect/>
          </a:stretch>
        </p:blipFill>
        <p:spPr>
          <a:xfrm>
            <a:off x="4945914" y="1843915"/>
            <a:ext cx="2620135" cy="1003455"/>
          </a:xfrm>
          <a:prstGeom prst="rect">
            <a:avLst/>
          </a:prstGeom>
        </p:spPr>
      </p:pic>
    </p:spTree>
    <p:extLst>
      <p:ext uri="{BB962C8B-B14F-4D97-AF65-F5344CB8AC3E}">
        <p14:creationId xmlns:p14="http://schemas.microsoft.com/office/powerpoint/2010/main" val="715749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AU"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1890063-D53A-BE43-A863-D3E62374F57E}" type="datetimeFigureOut">
              <a:rPr lang="en-US"/>
              <a:pPr>
                <a:defRPr/>
              </a:pPr>
              <a:t>27/11/15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B51C24-4D33-B54E-BC1E-7E38987F3235}" type="slidenum">
              <a:rPr lang="en-US"/>
              <a:pPr>
                <a:defRPr/>
              </a:pPr>
              <a:t>‹#›</a:t>
            </a:fld>
            <a:endParaRPr lang="en-US"/>
          </a:p>
        </p:txBody>
      </p:sp>
    </p:spTree>
    <p:extLst>
      <p:ext uri="{BB962C8B-B14F-4D97-AF65-F5344CB8AC3E}">
        <p14:creationId xmlns:p14="http://schemas.microsoft.com/office/powerpoint/2010/main" val="343218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3DB52F6-8031-3541-B570-2703693FEA89}" type="datetimeFigureOut">
              <a:rPr lang="en-US"/>
              <a:pPr>
                <a:defRPr/>
              </a:pPr>
              <a:t>27/11/15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61DDAF-9C35-9343-8DE6-D66934498D57}" type="slidenum">
              <a:rPr lang="en-US"/>
              <a:pPr>
                <a:defRPr/>
              </a:pPr>
              <a:t>‹#›</a:t>
            </a:fld>
            <a:endParaRPr lang="en-US"/>
          </a:p>
        </p:txBody>
      </p:sp>
    </p:spTree>
    <p:extLst>
      <p:ext uri="{BB962C8B-B14F-4D97-AF65-F5344CB8AC3E}">
        <p14:creationId xmlns:p14="http://schemas.microsoft.com/office/powerpoint/2010/main" val="3825688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09B97DA-6F97-F34A-905B-6D3669A26555}" type="datetimeFigureOut">
              <a:rPr lang="en-US"/>
              <a:pPr>
                <a:defRPr/>
              </a:pPr>
              <a:t>27/11/15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9F0D44C-6251-B343-85CF-DAF35D84C50D}" type="slidenum">
              <a:rPr lang="en-US"/>
              <a:pPr>
                <a:defRPr/>
              </a:pPr>
              <a:t>‹#›</a:t>
            </a:fld>
            <a:endParaRPr lang="en-US"/>
          </a:p>
        </p:txBody>
      </p:sp>
    </p:spTree>
    <p:extLst>
      <p:ext uri="{BB962C8B-B14F-4D97-AF65-F5344CB8AC3E}">
        <p14:creationId xmlns:p14="http://schemas.microsoft.com/office/powerpoint/2010/main" val="1895456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3268074-953E-46F7-A28D-E87671BF664B}" type="datetimeFigureOut">
              <a:rPr lang="en-AU" smtClean="0"/>
              <a:t>27/11/15</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26F33292-B1C1-46AF-9C49-B15BAF765742}" type="slidenum">
              <a:rPr lang="en-AU" smtClean="0"/>
              <a:t>‹#›</a:t>
            </a:fld>
            <a:endParaRPr lang="en-AU" dirty="0"/>
          </a:p>
        </p:txBody>
      </p:sp>
    </p:spTree>
    <p:extLst>
      <p:ext uri="{BB962C8B-B14F-4D97-AF65-F5344CB8AC3E}">
        <p14:creationId xmlns:p14="http://schemas.microsoft.com/office/powerpoint/2010/main" val="1252816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strike="noStrike" cap="all">
                <a:solidFill>
                  <a:srgbClr val="DDCD2C"/>
                </a:solidFill>
                <a:latin typeface="Arial"/>
              </a:defRPr>
            </a:lvl1pPr>
          </a:lstStyle>
          <a:p>
            <a:r>
              <a:rPr lang="en-AU" smtClean="0"/>
              <a:t>Click to edit Master title style</a:t>
            </a:r>
            <a:endParaRPr lang="en-US" dirty="0"/>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6A1922C6-2902-9C4F-A290-6514AEEBA6C6}" type="datetimeFigureOut">
              <a:rPr lang="en-US"/>
              <a:pPr>
                <a:defRPr/>
              </a:pPr>
              <a:t>27/11/15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301CF44-458A-D049-A37E-E4932FEF380D}" type="slidenum">
              <a:rPr lang="en-US"/>
              <a:pPr>
                <a:defRPr/>
              </a:pPr>
              <a:t>‹#›</a:t>
            </a:fld>
            <a:endParaRPr lang="en-US"/>
          </a:p>
        </p:txBody>
      </p:sp>
    </p:spTree>
    <p:extLst>
      <p:ext uri="{BB962C8B-B14F-4D97-AF65-F5344CB8AC3E}">
        <p14:creationId xmlns:p14="http://schemas.microsoft.com/office/powerpoint/2010/main" val="4709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2" name="Picture 6" descr="Deakin_Worldly_Logo_Keyline[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55249" y="1847466"/>
            <a:ext cx="1200465" cy="120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7" descr="remstep-logo-CMYK-reversed.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55249" y="755041"/>
            <a:ext cx="2549525"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8"/>
          <p:cNvGrpSpPr>
            <a:grpSpLocks/>
          </p:cNvGrpSpPr>
          <p:nvPr/>
        </p:nvGrpSpPr>
        <p:grpSpPr bwMode="auto">
          <a:xfrm>
            <a:off x="676275" y="2571750"/>
            <a:ext cx="3219450" cy="1090613"/>
            <a:chOff x="4797425" y="973568"/>
            <a:chExt cx="3218798" cy="1090514"/>
          </a:xfrm>
        </p:grpSpPr>
        <p:sp>
          <p:nvSpPr>
            <p:cNvPr id="5" name="Rectangle 4"/>
            <p:cNvSpPr/>
            <p:nvPr/>
          </p:nvSpPr>
          <p:spPr>
            <a:xfrm>
              <a:off x="4797425" y="973568"/>
              <a:ext cx="3218798" cy="10905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10" descr="OLT_master_v1_cobrand_inline_v1_cmyk.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97425" y="973568"/>
              <a:ext cx="3218798" cy="107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11" descr="UOM-Rev3D_S_SmRBG.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55249" y="4858585"/>
            <a:ext cx="1187345" cy="1199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descr="Monash_1-CMYK.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155249" y="4112902"/>
            <a:ext cx="2398305" cy="4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3" descr="attachment.ashx.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155249" y="3319988"/>
            <a:ext cx="1797417" cy="522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4"/>
          <p:cNvSpPr txBox="1">
            <a:spLocks noChangeArrowheads="1"/>
          </p:cNvSpPr>
          <p:nvPr/>
        </p:nvSpPr>
        <p:spPr bwMode="auto">
          <a:xfrm>
            <a:off x="796674" y="3830638"/>
            <a:ext cx="3013162"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just"/>
            <a:r>
              <a:rPr lang="en-US" sz="900" i="1" dirty="0">
                <a:solidFill>
                  <a:srgbClr val="DDCD2C"/>
                </a:solidFill>
              </a:rPr>
              <a:t>Support for this project has been provided by the Australian Government Office for Learning and Teaching. The views expressed in this presentation do not necessarily reflect the views of the Australian Government Office for Learning and Teaching. </a:t>
            </a:r>
            <a:endParaRPr lang="en-US" sz="900" dirty="0">
              <a:solidFill>
                <a:srgbClr val="DDCD2C"/>
              </a:solidFill>
            </a:endParaRPr>
          </a:p>
        </p:txBody>
      </p:sp>
      <p:cxnSp>
        <p:nvCxnSpPr>
          <p:cNvPr id="12" name="Straight Connector 11"/>
          <p:cNvCxnSpPr/>
          <p:nvPr userDrawn="1"/>
        </p:nvCxnSpPr>
        <p:spPr>
          <a:xfrm>
            <a:off x="4435200" y="529200"/>
            <a:ext cx="0" cy="5770359"/>
          </a:xfrm>
          <a:prstGeom prst="line">
            <a:avLst/>
          </a:prstGeom>
          <a:ln w="6350">
            <a:gradFill flip="none" rotWithShape="1">
              <a:gsLst>
                <a:gs pos="0">
                  <a:srgbClr val="DDCD2C"/>
                </a:gs>
                <a:gs pos="100000">
                  <a:srgbClr val="DDCD2C">
                    <a:alpha val="30000"/>
                  </a:srgbClr>
                </a:gs>
              </a:gsLst>
              <a:path path="circle">
                <a:fillToRect l="50000" t="50000" r="50000" b="50000"/>
              </a:path>
              <a:tileRect/>
            </a:gra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064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7C3FC5F-654F-0E4A-B31D-5F6247C402B6}" type="datetimeFigureOut">
              <a:rPr lang="en-US"/>
              <a:pPr>
                <a:defRPr/>
              </a:pPr>
              <a:t>27/11/15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EB4FA8B-504C-054A-B7E7-139293ADD440}" type="slidenum">
              <a:rPr lang="en-US"/>
              <a:pPr>
                <a:defRPr/>
              </a:pPr>
              <a:t>‹#›</a:t>
            </a:fld>
            <a:endParaRPr lang="en-US"/>
          </a:p>
        </p:txBody>
      </p:sp>
    </p:spTree>
    <p:extLst>
      <p:ext uri="{BB962C8B-B14F-4D97-AF65-F5344CB8AC3E}">
        <p14:creationId xmlns:p14="http://schemas.microsoft.com/office/powerpoint/2010/main" val="2332571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08B56D3-770B-0B4D-A406-8A31A8D05BF6}" type="datetimeFigureOut">
              <a:rPr lang="en-US"/>
              <a:pPr>
                <a:defRPr/>
              </a:pPr>
              <a:t>27/11/15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F259829-78E5-6C46-A93E-D00C7B32857A}" type="slidenum">
              <a:rPr lang="en-US"/>
              <a:pPr>
                <a:defRPr/>
              </a:pPr>
              <a:t>‹#›</a:t>
            </a:fld>
            <a:endParaRPr lang="en-US"/>
          </a:p>
        </p:txBody>
      </p:sp>
    </p:spTree>
    <p:extLst>
      <p:ext uri="{BB962C8B-B14F-4D97-AF65-F5344CB8AC3E}">
        <p14:creationId xmlns:p14="http://schemas.microsoft.com/office/powerpoint/2010/main" val="937172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A59B1EC-A671-EC48-ABEB-4171735A4E37}" type="datetimeFigureOut">
              <a:rPr lang="en-US"/>
              <a:pPr>
                <a:defRPr/>
              </a:pPr>
              <a:t>27/11/15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23CFDF7-6E12-8C4D-A1BC-D231AC398DF9}" type="slidenum">
              <a:rPr lang="en-US"/>
              <a:pPr>
                <a:defRPr/>
              </a:pPr>
              <a:t>‹#›</a:t>
            </a:fld>
            <a:endParaRPr lang="en-US"/>
          </a:p>
        </p:txBody>
      </p:sp>
    </p:spTree>
    <p:extLst>
      <p:ext uri="{BB962C8B-B14F-4D97-AF65-F5344CB8AC3E}">
        <p14:creationId xmlns:p14="http://schemas.microsoft.com/office/powerpoint/2010/main" val="1193966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ACA5B5F-E213-D545-AE4F-A56943B86CE1}" type="datetimeFigureOut">
              <a:rPr lang="en-US"/>
              <a:pPr>
                <a:defRPr/>
              </a:pPr>
              <a:t>27/11/15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12ADDCF-BDB8-1045-9A88-0F849BD32E58}" type="slidenum">
              <a:rPr lang="en-US"/>
              <a:pPr>
                <a:defRPr/>
              </a:pPr>
              <a:t>‹#›</a:t>
            </a:fld>
            <a:endParaRPr lang="en-US"/>
          </a:p>
        </p:txBody>
      </p:sp>
    </p:spTree>
    <p:extLst>
      <p:ext uri="{BB962C8B-B14F-4D97-AF65-F5344CB8AC3E}">
        <p14:creationId xmlns:p14="http://schemas.microsoft.com/office/powerpoint/2010/main" val="1043098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8E498E3-0613-2B4C-B788-479228018140}" type="datetimeFigureOut">
              <a:rPr lang="en-US"/>
              <a:pPr>
                <a:defRPr/>
              </a:pPr>
              <a:t>27/11/15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4C20591-7BB5-6A45-B4DC-5580859227B3}" type="slidenum">
              <a:rPr lang="en-US"/>
              <a:pPr>
                <a:defRPr/>
              </a:pPr>
              <a:t>‹#›</a:t>
            </a:fld>
            <a:endParaRPr lang="en-US"/>
          </a:p>
        </p:txBody>
      </p:sp>
    </p:spTree>
    <p:extLst>
      <p:ext uri="{BB962C8B-B14F-4D97-AF65-F5344CB8AC3E}">
        <p14:creationId xmlns:p14="http://schemas.microsoft.com/office/powerpoint/2010/main" val="238658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93B3C0E-D76F-C641-9C03-30BC713876BA}" type="datetimeFigureOut">
              <a:rPr lang="en-US"/>
              <a:pPr>
                <a:defRPr/>
              </a:pPr>
              <a:t>27/11/15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E915AB6-F14C-9444-B645-6511A8067384}" type="slidenum">
              <a:rPr lang="en-US"/>
              <a:pPr>
                <a:defRPr/>
              </a:pPr>
              <a:t>‹#›</a:t>
            </a:fld>
            <a:endParaRPr lang="en-US"/>
          </a:p>
        </p:txBody>
      </p:sp>
    </p:spTree>
    <p:extLst>
      <p:ext uri="{BB962C8B-B14F-4D97-AF65-F5344CB8AC3E}">
        <p14:creationId xmlns:p14="http://schemas.microsoft.com/office/powerpoint/2010/main" val="7065289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1D01E6B8-7A78-7047-A16C-0270A88A530A}" type="datetimeFigureOut">
              <a:rPr lang="en-US"/>
              <a:pPr>
                <a:defRPr/>
              </a:pPr>
              <a:t>27/11/15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5577D0D1-2014-1248-8C3F-3F47252DA32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63" r:id="rId2"/>
    <p:sldLayoutId id="2147483674"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5" r:id="rId13"/>
  </p:sldLayoutIdLst>
  <p:txStyles>
    <p:titleStyle>
      <a:lvl1pPr algn="ctr" defTabSz="457200" rtl="0" eaLnBrk="1" fontAlgn="base" hangingPunct="1">
        <a:spcBef>
          <a:spcPct val="0"/>
        </a:spcBef>
        <a:spcAft>
          <a:spcPct val="0"/>
        </a:spcAft>
        <a:defRPr sz="2400" kern="1200" cap="all">
          <a:solidFill>
            <a:srgbClr val="DDCD2C"/>
          </a:solidFill>
          <a:latin typeface="+mj-lt"/>
          <a:ea typeface="ＭＳ Ｐゴシック" charset="0"/>
          <a:cs typeface="ＭＳ Ｐゴシック" charset="0"/>
        </a:defRPr>
      </a:lvl1pPr>
      <a:lvl2pPr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youtu.be/uf6zlsjKvd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youtu.be/nRZjw0QuZc8"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2.jpeg"/><Relationship Id="rId3" Type="http://schemas.openxmlformats.org/officeDocument/2006/relationships/image" Target="../media/image1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1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 Id="rId3" Type="http://schemas.openxmlformats.org/officeDocument/2006/relationships/image" Target="../media/image1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youtu.be/PCGKsE6Jk1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youtu.be/_5yD-9dXUSo"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youtu.be/qX8sshXRmec"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youtu.be/udwiw5Qdd70"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4" Type="http://schemas.openxmlformats.org/officeDocument/2006/relationships/image" Target="../media/image22.jpeg"/><Relationship Id="rId1" Type="http://schemas.openxmlformats.org/officeDocument/2006/relationships/slideLayout" Target="../slideLayouts/slideLayout13.xml"/><Relationship Id="rId2" Type="http://schemas.openxmlformats.org/officeDocument/2006/relationships/image" Target="../media/image20.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itle 2"/>
          <p:cNvSpPr>
            <a:spLocks noGrp="1"/>
          </p:cNvSpPr>
          <p:nvPr>
            <p:ph type="ctrTitle"/>
          </p:nvPr>
        </p:nvSpPr>
        <p:spPr/>
        <p:txBody>
          <a:bodyPr/>
          <a:lstStyle/>
          <a:p>
            <a:r>
              <a:rPr lang="en-AU" dirty="0" smtClean="0"/>
              <a:t>Session </a:t>
            </a:r>
            <a:r>
              <a:rPr lang="en-AU" dirty="0" err="1" smtClean="0"/>
              <a:t>THree</a:t>
            </a:r>
            <a:r>
              <a:rPr lang="en-AU" dirty="0" smtClean="0"/>
              <a:t>: </a:t>
            </a:r>
            <a:r>
              <a:rPr lang="en-AU" dirty="0" smtClean="0"/>
              <a:t>PST Learning with scientists</a:t>
            </a:r>
            <a:endParaRPr lang="en-AU" dirty="0"/>
          </a:p>
        </p:txBody>
      </p:sp>
      <p:sp>
        <p:nvSpPr>
          <p:cNvPr id="4" name="Subtitle 3"/>
          <p:cNvSpPr>
            <a:spLocks noGrp="1"/>
          </p:cNvSpPr>
          <p:nvPr>
            <p:ph type="subTitle" idx="1"/>
          </p:nvPr>
        </p:nvSpPr>
        <p:spPr/>
        <p:txBody>
          <a:bodyPr/>
          <a:lstStyle/>
          <a:p>
            <a:endParaRPr lang="en-AU" dirty="0"/>
          </a:p>
        </p:txBody>
      </p:sp>
    </p:spTree>
    <p:extLst>
      <p:ext uri="{BB962C8B-B14F-4D97-AF65-F5344CB8AC3E}">
        <p14:creationId xmlns:p14="http://schemas.microsoft.com/office/powerpoint/2010/main" val="253593642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Pre-Service Teachers Learning with Scientists</a:t>
            </a:r>
          </a:p>
        </p:txBody>
      </p:sp>
      <p:sp>
        <p:nvSpPr>
          <p:cNvPr id="3" name="Content Placeholder 2"/>
          <p:cNvSpPr>
            <a:spLocks noGrp="1"/>
          </p:cNvSpPr>
          <p:nvPr>
            <p:ph idx="1"/>
          </p:nvPr>
        </p:nvSpPr>
        <p:spPr/>
        <p:txBody>
          <a:bodyPr/>
          <a:lstStyle/>
          <a:p>
            <a:pPr lvl="0">
              <a:lnSpc>
                <a:spcPct val="110000"/>
              </a:lnSpc>
              <a:buFont typeface="+mj-lt"/>
              <a:buAutoNum type="arabicPeriod"/>
            </a:pPr>
            <a:r>
              <a:rPr lang="en-US" sz="1800" dirty="0">
                <a:solidFill>
                  <a:srgbClr val="FFFFFF"/>
                </a:solidFill>
              </a:rPr>
              <a:t>What is the value to participants, including pre-service teachers, scientists, teacher educators, teachers and students, of interactions/partnerships between pre-service teachers and scientists?</a:t>
            </a:r>
          </a:p>
          <a:p>
            <a:pPr lvl="0">
              <a:lnSpc>
                <a:spcPct val="110000"/>
              </a:lnSpc>
              <a:buFont typeface="+mj-lt"/>
              <a:buAutoNum type="arabicPeriod"/>
            </a:pPr>
            <a:r>
              <a:rPr lang="en-US" sz="1800" dirty="0">
                <a:solidFill>
                  <a:srgbClr val="FFFFFF"/>
                </a:solidFill>
              </a:rPr>
              <a:t>What diversity of productive interactions are possible?</a:t>
            </a:r>
          </a:p>
          <a:p>
            <a:pPr lvl="0">
              <a:lnSpc>
                <a:spcPct val="110000"/>
              </a:lnSpc>
              <a:buFont typeface="+mj-lt"/>
              <a:buAutoNum type="arabicPeriod"/>
            </a:pPr>
            <a:r>
              <a:rPr lang="en-US" sz="1800" dirty="0">
                <a:solidFill>
                  <a:srgbClr val="FFFFFF"/>
                </a:solidFill>
              </a:rPr>
              <a:t>What are enablers and constraints in these interactions?</a:t>
            </a:r>
          </a:p>
          <a:p>
            <a:pPr lvl="0">
              <a:lnSpc>
                <a:spcPct val="110000"/>
              </a:lnSpc>
              <a:buFont typeface="+mj-lt"/>
              <a:buAutoNum type="arabicPeriod"/>
            </a:pPr>
            <a:r>
              <a:rPr lang="en-US" sz="1800" dirty="0">
                <a:solidFill>
                  <a:srgbClr val="FFFFFF"/>
                </a:solidFill>
              </a:rPr>
              <a:t>How can these interactions support PSTs’ understanding of contemporary science practices?</a:t>
            </a:r>
          </a:p>
          <a:p>
            <a:pPr lvl="0">
              <a:lnSpc>
                <a:spcPct val="110000"/>
              </a:lnSpc>
              <a:buFont typeface="+mj-lt"/>
              <a:buAutoNum type="arabicPeriod"/>
            </a:pPr>
            <a:r>
              <a:rPr lang="en-US" sz="1800" dirty="0">
                <a:solidFill>
                  <a:srgbClr val="FFFFFF"/>
                </a:solidFill>
              </a:rPr>
              <a:t>How can these interactions enable school science curriculum renewal and innovative practices?</a:t>
            </a:r>
          </a:p>
          <a:p>
            <a:pPr lvl="0">
              <a:lnSpc>
                <a:spcPct val="110000"/>
              </a:lnSpc>
              <a:buFont typeface="+mj-lt"/>
              <a:buAutoNum type="arabicPeriod"/>
            </a:pPr>
            <a:r>
              <a:rPr lang="en-US" sz="1800" dirty="0">
                <a:solidFill>
                  <a:srgbClr val="FFFFFF"/>
                </a:solidFill>
              </a:rPr>
              <a:t>What are future directions in these interactions?</a:t>
            </a:r>
          </a:p>
          <a:p>
            <a:pPr lvl="0">
              <a:lnSpc>
                <a:spcPct val="110000"/>
              </a:lnSpc>
              <a:buFont typeface="+mj-lt"/>
              <a:buAutoNum type="arabicPeriod"/>
            </a:pPr>
            <a:r>
              <a:rPr lang="en-US" sz="1800" dirty="0">
                <a:solidFill>
                  <a:srgbClr val="FFFFFF"/>
                </a:solidFill>
              </a:rPr>
              <a:t>What are the opportunities for up-scaling these interactions and their effects? </a:t>
            </a:r>
          </a:p>
          <a:p>
            <a:endParaRPr lang="en-AU" dirty="0"/>
          </a:p>
        </p:txBody>
      </p:sp>
    </p:spTree>
    <p:extLst>
      <p:ext uri="{BB962C8B-B14F-4D97-AF65-F5344CB8AC3E}">
        <p14:creationId xmlns:p14="http://schemas.microsoft.com/office/powerpoint/2010/main" val="125087184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390" y="1129415"/>
            <a:ext cx="6463093" cy="646394"/>
          </a:xfrm>
        </p:spPr>
        <p:txBody>
          <a:bodyPr>
            <a:normAutofit fontScale="90000"/>
          </a:bodyPr>
          <a:lstStyle/>
          <a:p>
            <a:r>
              <a:rPr lang="en-US" sz="2700" b="1" dirty="0">
                <a:solidFill>
                  <a:srgbClr val="000090"/>
                </a:solidFill>
              </a:rPr>
              <a:t>Pre-Service Teachers Learning with Scientists</a:t>
            </a:r>
          </a:p>
        </p:txBody>
      </p:sp>
      <p:sp>
        <p:nvSpPr>
          <p:cNvPr id="3" name="Content Placeholder 2"/>
          <p:cNvSpPr>
            <a:spLocks noGrp="1"/>
          </p:cNvSpPr>
          <p:nvPr>
            <p:ph idx="1"/>
          </p:nvPr>
        </p:nvSpPr>
        <p:spPr>
          <a:xfrm>
            <a:off x="87783" y="1809829"/>
            <a:ext cx="8975750" cy="4100396"/>
          </a:xfrm>
        </p:spPr>
        <p:txBody>
          <a:bodyPr>
            <a:noAutofit/>
          </a:bodyPr>
          <a:lstStyle/>
          <a:p>
            <a:pPr>
              <a:lnSpc>
                <a:spcPct val="110000"/>
              </a:lnSpc>
              <a:buFont typeface="+mj-lt"/>
              <a:buAutoNum type="arabicPeriod"/>
            </a:pPr>
            <a:r>
              <a:rPr lang="en-US" sz="1800" dirty="0"/>
              <a:t>What is the value to participants, including pre-service teachers, scientists, teacher educators, teachers and students, of interactions/partnerships between pre-service teachers and scientists?</a:t>
            </a:r>
          </a:p>
          <a:p>
            <a:pPr>
              <a:lnSpc>
                <a:spcPct val="110000"/>
              </a:lnSpc>
              <a:buFont typeface="+mj-lt"/>
              <a:buAutoNum type="arabicPeriod"/>
            </a:pPr>
            <a:r>
              <a:rPr lang="en-US" sz="1800" dirty="0"/>
              <a:t>What diversity of productive interactions are possible?</a:t>
            </a:r>
          </a:p>
          <a:p>
            <a:pPr>
              <a:lnSpc>
                <a:spcPct val="110000"/>
              </a:lnSpc>
              <a:buFont typeface="+mj-lt"/>
              <a:buAutoNum type="arabicPeriod"/>
            </a:pPr>
            <a:r>
              <a:rPr lang="en-US" sz="1800" dirty="0"/>
              <a:t>What are enablers and constraints in these interactions?</a:t>
            </a:r>
          </a:p>
          <a:p>
            <a:pPr>
              <a:lnSpc>
                <a:spcPct val="110000"/>
              </a:lnSpc>
              <a:buFont typeface="+mj-lt"/>
              <a:buAutoNum type="arabicPeriod"/>
            </a:pPr>
            <a:r>
              <a:rPr lang="en-US" sz="1800" dirty="0"/>
              <a:t>How can these interactions support PSTs’ understanding of contemporary science practices?</a:t>
            </a:r>
          </a:p>
          <a:p>
            <a:pPr>
              <a:lnSpc>
                <a:spcPct val="110000"/>
              </a:lnSpc>
              <a:buFont typeface="+mj-lt"/>
              <a:buAutoNum type="arabicPeriod"/>
            </a:pPr>
            <a:r>
              <a:rPr lang="en-US" sz="1800" dirty="0"/>
              <a:t>How can these interactions enable school science curriculum renewal and innovative practices?</a:t>
            </a:r>
          </a:p>
          <a:p>
            <a:pPr>
              <a:lnSpc>
                <a:spcPct val="110000"/>
              </a:lnSpc>
              <a:buFont typeface="+mj-lt"/>
              <a:buAutoNum type="arabicPeriod"/>
            </a:pPr>
            <a:r>
              <a:rPr lang="en-US" sz="1800" dirty="0"/>
              <a:t>What are future directions in these interactions?</a:t>
            </a:r>
          </a:p>
          <a:p>
            <a:pPr>
              <a:lnSpc>
                <a:spcPct val="110000"/>
              </a:lnSpc>
              <a:buFont typeface="+mj-lt"/>
              <a:buAutoNum type="arabicPeriod"/>
            </a:pPr>
            <a:r>
              <a:rPr lang="en-US" sz="1800" dirty="0"/>
              <a:t>What are the opportunities for up-scaling these interactions and their effects? </a:t>
            </a:r>
          </a:p>
        </p:txBody>
      </p:sp>
    </p:spTree>
    <p:extLst>
      <p:ext uri="{BB962C8B-B14F-4D97-AF65-F5344CB8AC3E}">
        <p14:creationId xmlns:p14="http://schemas.microsoft.com/office/powerpoint/2010/main" val="22453856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itle 2"/>
          <p:cNvSpPr>
            <a:spLocks noGrp="1"/>
          </p:cNvSpPr>
          <p:nvPr>
            <p:ph type="ctrTitle"/>
          </p:nvPr>
        </p:nvSpPr>
        <p:spPr/>
        <p:txBody>
          <a:bodyPr/>
          <a:lstStyle/>
          <a:p>
            <a:r>
              <a:rPr lang="en-AU" dirty="0" smtClean="0"/>
              <a:t>Multidisciplinary science and technology in education</a:t>
            </a:r>
            <a:endParaRPr lang="en-AU" dirty="0"/>
          </a:p>
        </p:txBody>
      </p:sp>
      <p:sp>
        <p:nvSpPr>
          <p:cNvPr id="4" name="Subtitle 3"/>
          <p:cNvSpPr>
            <a:spLocks noGrp="1"/>
          </p:cNvSpPr>
          <p:nvPr>
            <p:ph type="subTitle" idx="1"/>
          </p:nvPr>
        </p:nvSpPr>
        <p:spPr/>
        <p:txBody>
          <a:bodyPr/>
          <a:lstStyle/>
          <a:p>
            <a:r>
              <a:rPr lang="en-AU" dirty="0" smtClean="0"/>
              <a:t>Jana Mollison</a:t>
            </a:r>
            <a:endParaRPr lang="en-AU" dirty="0"/>
          </a:p>
        </p:txBody>
      </p:sp>
    </p:spTree>
    <p:extLst>
      <p:ext uri="{BB962C8B-B14F-4D97-AF65-F5344CB8AC3E}">
        <p14:creationId xmlns:p14="http://schemas.microsoft.com/office/powerpoint/2010/main" val="29043743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582612"/>
          </a:xfrm>
          <a:prstGeom prst="rect">
            <a:avLst/>
          </a:prstGeom>
        </p:spPr>
        <p:txBody>
          <a:bodyPr/>
          <a:lstStyle>
            <a:lvl1pPr algn="ctr" defTabSz="457200" rtl="0" eaLnBrk="1" fontAlgn="base" hangingPunct="1">
              <a:spcBef>
                <a:spcPct val="0"/>
              </a:spcBef>
              <a:spcAft>
                <a:spcPct val="0"/>
              </a:spcAft>
              <a:defRPr sz="2400" kern="1200" cap="all">
                <a:solidFill>
                  <a:srgbClr val="DDCD2C"/>
                </a:solidFill>
                <a:latin typeface="+mj-lt"/>
                <a:ea typeface="ＭＳ Ｐゴシック" charset="0"/>
                <a:cs typeface="ＭＳ Ｐゴシック" charset="0"/>
              </a:defRPr>
            </a:lvl1pPr>
            <a:lvl2pPr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9pPr>
          </a:lstStyle>
          <a:p>
            <a:r>
              <a:rPr lang="en-US" dirty="0" smtClean="0"/>
              <a:t>MSTIE at Bendigo discovery </a:t>
            </a:r>
            <a:r>
              <a:rPr lang="en-US" dirty="0" err="1" smtClean="0"/>
              <a:t>centre</a:t>
            </a:r>
            <a:endParaRPr lang="en-US" dirty="0"/>
          </a:p>
        </p:txBody>
      </p:sp>
      <p:sp>
        <p:nvSpPr>
          <p:cNvPr id="4" name="TextBox 3"/>
          <p:cNvSpPr txBox="1"/>
          <p:nvPr/>
        </p:nvSpPr>
        <p:spPr>
          <a:xfrm>
            <a:off x="1444625" y="3762375"/>
            <a:ext cx="6270625" cy="369332"/>
          </a:xfrm>
          <a:prstGeom prst="rect">
            <a:avLst/>
          </a:prstGeom>
          <a:noFill/>
        </p:spPr>
        <p:txBody>
          <a:bodyPr wrap="square" rtlCol="0">
            <a:spAutoFit/>
          </a:bodyPr>
          <a:lstStyle/>
          <a:p>
            <a:pPr algn="ctr"/>
            <a:r>
              <a:rPr lang="en-US" dirty="0"/>
              <a:t>https://</a:t>
            </a:r>
            <a:r>
              <a:rPr lang="en-US" dirty="0" err="1"/>
              <a:t>youtu.be</a:t>
            </a:r>
            <a:r>
              <a:rPr lang="en-US" dirty="0"/>
              <a:t>/uf6zlsjKvd0</a:t>
            </a:r>
          </a:p>
        </p:txBody>
      </p:sp>
      <p:sp>
        <p:nvSpPr>
          <p:cNvPr id="5" name="Action Button: Forward or Next 4">
            <a:hlinkClick r:id="rId2" highlightClick="1"/>
          </p:cNvPr>
          <p:cNvSpPr/>
          <p:nvPr/>
        </p:nvSpPr>
        <p:spPr>
          <a:xfrm>
            <a:off x="4143375" y="2714625"/>
            <a:ext cx="920750" cy="920750"/>
          </a:xfrm>
          <a:prstGeom prst="actionButtonForwardNext">
            <a:avLst/>
          </a:prstGeom>
          <a:solidFill>
            <a:srgbClr val="6A43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043657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itle 2"/>
          <p:cNvSpPr>
            <a:spLocks noGrp="1"/>
          </p:cNvSpPr>
          <p:nvPr>
            <p:ph type="ctrTitle"/>
          </p:nvPr>
        </p:nvSpPr>
        <p:spPr/>
        <p:txBody>
          <a:bodyPr/>
          <a:lstStyle/>
          <a:p>
            <a:r>
              <a:rPr lang="en-AU" dirty="0" smtClean="0"/>
              <a:t>Scientists as partners in education</a:t>
            </a:r>
            <a:endParaRPr lang="en-AU" dirty="0"/>
          </a:p>
        </p:txBody>
      </p:sp>
      <p:sp>
        <p:nvSpPr>
          <p:cNvPr id="4" name="Subtitle 3"/>
          <p:cNvSpPr>
            <a:spLocks noGrp="1"/>
          </p:cNvSpPr>
          <p:nvPr>
            <p:ph type="subTitle" idx="1"/>
          </p:nvPr>
        </p:nvSpPr>
        <p:spPr/>
        <p:txBody>
          <a:bodyPr/>
          <a:lstStyle/>
          <a:p>
            <a:r>
              <a:rPr lang="en-AU" dirty="0" smtClean="0"/>
              <a:t>Jennifer Ling</a:t>
            </a:r>
            <a:endParaRPr lang="en-AU" dirty="0"/>
          </a:p>
        </p:txBody>
      </p:sp>
    </p:spTree>
    <p:extLst>
      <p:ext uri="{BB962C8B-B14F-4D97-AF65-F5344CB8AC3E}">
        <p14:creationId xmlns:p14="http://schemas.microsoft.com/office/powerpoint/2010/main" val="237446601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582612"/>
          </a:xfrm>
          <a:prstGeom prst="rect">
            <a:avLst/>
          </a:prstGeom>
        </p:spPr>
        <p:txBody>
          <a:bodyPr/>
          <a:lstStyle>
            <a:lvl1pPr algn="ctr" defTabSz="457200" rtl="0" eaLnBrk="1" fontAlgn="base" hangingPunct="1">
              <a:spcBef>
                <a:spcPct val="0"/>
              </a:spcBef>
              <a:spcAft>
                <a:spcPct val="0"/>
              </a:spcAft>
              <a:defRPr sz="2400" kern="1200" cap="all">
                <a:solidFill>
                  <a:srgbClr val="DDCD2C"/>
                </a:solidFill>
                <a:latin typeface="+mj-lt"/>
                <a:ea typeface="ＭＳ Ｐゴシック" charset="0"/>
                <a:cs typeface="ＭＳ Ｐゴシック" charset="0"/>
              </a:defRPr>
            </a:lvl1pPr>
            <a:lvl2pPr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9pPr>
          </a:lstStyle>
          <a:p>
            <a:r>
              <a:rPr lang="en-US" dirty="0" smtClean="0"/>
              <a:t>grime scene detectives</a:t>
            </a:r>
            <a:endParaRPr lang="en-US" dirty="0"/>
          </a:p>
        </p:txBody>
      </p:sp>
      <p:sp>
        <p:nvSpPr>
          <p:cNvPr id="4" name="TextBox 3"/>
          <p:cNvSpPr txBox="1"/>
          <p:nvPr/>
        </p:nvSpPr>
        <p:spPr>
          <a:xfrm>
            <a:off x="1444625" y="3746500"/>
            <a:ext cx="6270625" cy="369332"/>
          </a:xfrm>
          <a:prstGeom prst="rect">
            <a:avLst/>
          </a:prstGeom>
          <a:noFill/>
        </p:spPr>
        <p:txBody>
          <a:bodyPr wrap="square" rtlCol="0">
            <a:spAutoFit/>
          </a:bodyPr>
          <a:lstStyle/>
          <a:p>
            <a:pPr algn="ctr"/>
            <a:r>
              <a:rPr lang="en-US" dirty="0"/>
              <a:t>https://</a:t>
            </a:r>
            <a:r>
              <a:rPr lang="en-US" dirty="0" err="1"/>
              <a:t>youtu.be</a:t>
            </a:r>
            <a:r>
              <a:rPr lang="en-US" dirty="0"/>
              <a:t>/nRZjw0QuZc8</a:t>
            </a:r>
          </a:p>
        </p:txBody>
      </p:sp>
      <p:sp>
        <p:nvSpPr>
          <p:cNvPr id="5" name="Action Button: Forward or Next 4">
            <a:hlinkClick r:id="rId2" highlightClick="1"/>
          </p:cNvPr>
          <p:cNvSpPr/>
          <p:nvPr/>
        </p:nvSpPr>
        <p:spPr>
          <a:xfrm>
            <a:off x="4143375" y="2698750"/>
            <a:ext cx="920750" cy="920750"/>
          </a:xfrm>
          <a:prstGeom prst="actionButtonForwardNext">
            <a:avLst/>
          </a:prstGeom>
          <a:solidFill>
            <a:srgbClr val="6A43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498554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305800" cy="1022350"/>
          </a:xfrm>
        </p:spPr>
        <p:txBody>
          <a:bodyPr>
            <a:normAutofit fontScale="90000"/>
          </a:bodyPr>
          <a:lstStyle/>
          <a:p>
            <a:pPr algn="ctr"/>
            <a:r>
              <a:rPr lang="en-US" sz="4800" dirty="0" err="1" smtClean="0"/>
              <a:t>ReMSTEP</a:t>
            </a:r>
            <a:r>
              <a:rPr lang="en-US" sz="4800" dirty="0" smtClean="0"/>
              <a:t> - Grime Detectives</a:t>
            </a:r>
            <a:endParaRPr lang="en-US" sz="4800" dirty="0"/>
          </a:p>
        </p:txBody>
      </p:sp>
      <p:sp>
        <p:nvSpPr>
          <p:cNvPr id="4" name="Text Placeholder 3"/>
          <p:cNvSpPr>
            <a:spLocks noGrp="1"/>
          </p:cNvSpPr>
          <p:nvPr>
            <p:ph type="body" sz="half" idx="2"/>
          </p:nvPr>
        </p:nvSpPr>
        <p:spPr>
          <a:xfrm>
            <a:off x="457200" y="1435101"/>
            <a:ext cx="4038600" cy="2298700"/>
          </a:xfrm>
        </p:spPr>
        <p:txBody>
          <a:bodyPr/>
          <a:lstStyle/>
          <a:p>
            <a:r>
              <a:rPr lang="en-US" sz="2400" dirty="0" smtClean="0"/>
              <a:t>1.  </a:t>
            </a:r>
            <a:r>
              <a:rPr lang="en-US" sz="2400" dirty="0" err="1" smtClean="0"/>
              <a:t>ReMSTEP</a:t>
            </a:r>
            <a:r>
              <a:rPr lang="en-US" sz="2400" dirty="0" smtClean="0"/>
              <a:t> - Plan and    	Production</a:t>
            </a:r>
          </a:p>
          <a:p>
            <a:pPr marL="342900" indent="-342900">
              <a:buFont typeface="+mj-lt"/>
              <a:buAutoNum type="arabicPeriod"/>
            </a:pPr>
            <a:endParaRPr lang="en-US" sz="2400" dirty="0" smtClean="0"/>
          </a:p>
          <a:p>
            <a:r>
              <a:rPr lang="en-US" sz="2400" dirty="0" smtClean="0"/>
              <a:t>2.  Primary Setting</a:t>
            </a:r>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a:p>
        </p:txBody>
      </p:sp>
      <p:pic>
        <p:nvPicPr>
          <p:cNvPr id="7" name="Content Placeholder 6" descr="C:\Users\Graeme\Desktop\DSC07845 (2).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48200" y="1295401"/>
            <a:ext cx="4038600" cy="2743200"/>
          </a:xfrm>
          <a:prstGeom prst="rect">
            <a:avLst/>
          </a:prstGeom>
          <a:noFill/>
          <a:ln>
            <a:noFill/>
          </a:ln>
        </p:spPr>
      </p:pic>
      <p:pic>
        <p:nvPicPr>
          <p:cNvPr id="8" name="Picture 7" descr="C:\Users\Graeme\Desktop\DSC07835 (2).JPG"/>
          <p:cNvPicPr/>
          <p:nvPr/>
        </p:nvPicPr>
        <p:blipFill>
          <a:blip r:embed="rId3">
            <a:extLst>
              <a:ext uri="{28A0092B-C50C-407E-A947-70E740481C1C}">
                <a14:useLocalDpi xmlns:a14="http://schemas.microsoft.com/office/drawing/2010/main" val="0"/>
              </a:ext>
            </a:extLst>
          </a:blip>
          <a:srcRect/>
          <a:stretch>
            <a:fillRect/>
          </a:stretch>
        </p:blipFill>
        <p:spPr bwMode="auto">
          <a:xfrm>
            <a:off x="457200" y="3657600"/>
            <a:ext cx="4495800" cy="2894012"/>
          </a:xfrm>
          <a:prstGeom prst="rect">
            <a:avLst/>
          </a:prstGeom>
          <a:noFill/>
          <a:ln>
            <a:noFill/>
          </a:ln>
        </p:spPr>
      </p:pic>
      <p:sp>
        <p:nvSpPr>
          <p:cNvPr id="9" name="TextBox 8"/>
          <p:cNvSpPr txBox="1"/>
          <p:nvPr/>
        </p:nvSpPr>
        <p:spPr>
          <a:xfrm>
            <a:off x="5181600" y="4267200"/>
            <a:ext cx="3581400" cy="1569660"/>
          </a:xfrm>
          <a:prstGeom prst="rect">
            <a:avLst/>
          </a:prstGeom>
          <a:noFill/>
        </p:spPr>
        <p:txBody>
          <a:bodyPr wrap="square" rtlCol="0">
            <a:spAutoFit/>
          </a:bodyPr>
          <a:lstStyle/>
          <a:p>
            <a:r>
              <a:rPr lang="en-US" sz="2400" dirty="0" smtClean="0"/>
              <a:t>3.  Student Engagement</a:t>
            </a:r>
          </a:p>
          <a:p>
            <a:pPr marL="342900" indent="-342900">
              <a:buFont typeface="+mj-lt"/>
              <a:buAutoNum type="arabicPeriod"/>
            </a:pPr>
            <a:endParaRPr lang="en-US" sz="2400" dirty="0" smtClean="0"/>
          </a:p>
          <a:p>
            <a:r>
              <a:rPr lang="en-US" sz="2400" dirty="0" smtClean="0"/>
              <a:t>4.  Quality communication to teachers and schools</a:t>
            </a:r>
          </a:p>
        </p:txBody>
      </p:sp>
    </p:spTree>
    <p:extLst>
      <p:ext uri="{BB962C8B-B14F-4D97-AF65-F5344CB8AC3E}">
        <p14:creationId xmlns:p14="http://schemas.microsoft.com/office/powerpoint/2010/main" val="302876942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hoxley-headshot.jpg"/>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3" name="Title 2"/>
          <p:cNvSpPr>
            <a:spLocks noGrp="1"/>
          </p:cNvSpPr>
          <p:nvPr>
            <p:ph type="ctrTitle"/>
          </p:nvPr>
        </p:nvSpPr>
        <p:spPr/>
        <p:txBody>
          <a:bodyPr/>
          <a:lstStyle/>
          <a:p>
            <a:r>
              <a:rPr lang="en-US" dirty="0" smtClean="0"/>
              <a:t>Growing tall poppies with </a:t>
            </a:r>
            <a:r>
              <a:rPr lang="en-US" dirty="0" err="1" smtClean="0"/>
              <a:t>ReMSTEP</a:t>
            </a:r>
            <a:endParaRPr lang="en-US" dirty="0"/>
          </a:p>
        </p:txBody>
      </p:sp>
      <p:sp>
        <p:nvSpPr>
          <p:cNvPr id="4" name="Subtitle 3"/>
          <p:cNvSpPr>
            <a:spLocks noGrp="1"/>
          </p:cNvSpPr>
          <p:nvPr>
            <p:ph type="subTitle" idx="1"/>
          </p:nvPr>
        </p:nvSpPr>
        <p:spPr/>
        <p:txBody>
          <a:bodyPr/>
          <a:lstStyle/>
          <a:p>
            <a:r>
              <a:rPr lang="en-US" dirty="0" err="1"/>
              <a:t>Dr</a:t>
            </a:r>
            <a:r>
              <a:rPr lang="en-US" dirty="0"/>
              <a:t> David </a:t>
            </a:r>
            <a:r>
              <a:rPr lang="en-US" dirty="0" err="1" smtClean="0"/>
              <a:t>Hoxley</a:t>
            </a:r>
            <a:r>
              <a:rPr lang="en-US" dirty="0" smtClean="0"/>
              <a:t>, La Trobe University</a:t>
            </a:r>
            <a:endParaRPr lang="en-US" dirty="0"/>
          </a:p>
        </p:txBody>
      </p:sp>
    </p:spTree>
    <p:extLst>
      <p:ext uri="{BB962C8B-B14F-4D97-AF65-F5344CB8AC3E}">
        <p14:creationId xmlns:p14="http://schemas.microsoft.com/office/powerpoint/2010/main" val="378185393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TP Powerpoint 02.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Content Placeholder 2"/>
          <p:cNvSpPr>
            <a:spLocks noGrp="1"/>
          </p:cNvSpPr>
          <p:nvPr>
            <p:ph idx="1"/>
          </p:nvPr>
        </p:nvSpPr>
        <p:spPr>
          <a:xfrm>
            <a:off x="4283968" y="1628800"/>
            <a:ext cx="4330824" cy="4752528"/>
          </a:xfrm>
          <a:ln w="28575">
            <a:solidFill>
              <a:schemeClr val="tx1"/>
            </a:solidFill>
          </a:ln>
        </p:spPr>
        <p:txBody>
          <a:bodyPr>
            <a:normAutofit lnSpcReduction="10000"/>
          </a:bodyPr>
          <a:lstStyle/>
          <a:p>
            <a:pPr marL="0" indent="0" algn="ctr">
              <a:buNone/>
            </a:pPr>
            <a:r>
              <a:rPr lang="en-AU" sz="2000" b="1" i="1" u="sng" dirty="0" smtClean="0">
                <a:solidFill>
                  <a:srgbClr val="7030A0"/>
                </a:solidFill>
              </a:rPr>
              <a:t>Research</a:t>
            </a:r>
            <a:r>
              <a:rPr lang="en-AU" sz="2000" dirty="0" smtClean="0">
                <a:solidFill>
                  <a:srgbClr val="7030A0"/>
                </a:solidFill>
              </a:rPr>
              <a:t>: </a:t>
            </a:r>
            <a:r>
              <a:rPr lang="en-AU" sz="1200" dirty="0" smtClean="0">
                <a:solidFill>
                  <a:srgbClr val="7030A0"/>
                </a:solidFill>
              </a:rPr>
              <a:t>Murphy &amp; </a:t>
            </a:r>
            <a:r>
              <a:rPr lang="en-AU" sz="1200" dirty="0" err="1" smtClean="0">
                <a:solidFill>
                  <a:srgbClr val="7030A0"/>
                </a:solidFill>
              </a:rPr>
              <a:t>Whiteleg</a:t>
            </a:r>
            <a:r>
              <a:rPr lang="en-AU" sz="1200" dirty="0" smtClean="0">
                <a:solidFill>
                  <a:srgbClr val="7030A0"/>
                </a:solidFill>
              </a:rPr>
              <a:t>; </a:t>
            </a:r>
            <a:r>
              <a:rPr lang="en-AU" sz="1200" dirty="0" err="1" smtClean="0">
                <a:solidFill>
                  <a:srgbClr val="7030A0"/>
                </a:solidFill>
              </a:rPr>
              <a:t>Pino</a:t>
            </a:r>
            <a:r>
              <a:rPr lang="en-AU" sz="1200" dirty="0" smtClean="0">
                <a:solidFill>
                  <a:srgbClr val="7030A0"/>
                </a:solidFill>
              </a:rPr>
              <a:t> &amp; </a:t>
            </a:r>
            <a:r>
              <a:rPr lang="en-AU" sz="1200" dirty="0" err="1" smtClean="0">
                <a:solidFill>
                  <a:srgbClr val="7030A0"/>
                </a:solidFill>
              </a:rPr>
              <a:t>Couso</a:t>
            </a:r>
            <a:r>
              <a:rPr lang="en-AU" sz="1200" dirty="0" smtClean="0">
                <a:solidFill>
                  <a:srgbClr val="7030A0"/>
                </a:solidFill>
              </a:rPr>
              <a:t>; Daly et al., 2006, 2007, 2009</a:t>
            </a:r>
            <a:endParaRPr lang="en-AU" sz="1200" dirty="0" smtClean="0"/>
          </a:p>
          <a:p>
            <a:pPr marL="0" indent="0" algn="ctr">
              <a:lnSpc>
                <a:spcPct val="150000"/>
              </a:lnSpc>
              <a:buNone/>
            </a:pPr>
            <a:r>
              <a:rPr lang="en-AU" sz="1400" b="1" i="1" dirty="0" smtClean="0"/>
              <a:t>To connect with physics girls need</a:t>
            </a:r>
          </a:p>
          <a:p>
            <a:pPr>
              <a:buFont typeface="+mj-lt"/>
              <a:buAutoNum type="arabicPeriod"/>
            </a:pPr>
            <a:r>
              <a:rPr lang="en-AU" sz="1400" b="1" dirty="0"/>
              <a:t>S</a:t>
            </a:r>
            <a:r>
              <a:rPr lang="en-AU" sz="1400" b="1" dirty="0" smtClean="0"/>
              <a:t>elf efficacy </a:t>
            </a:r>
            <a:r>
              <a:rPr lang="en-AU" sz="1400" dirty="0" smtClean="0"/>
              <a:t>–social cognitive theory (how do girls come to decide that they can succeed in physics) [</a:t>
            </a:r>
            <a:r>
              <a:rPr lang="en-AU" sz="1400" dirty="0"/>
              <a:t>The self-efficacy literature </a:t>
            </a:r>
            <a:r>
              <a:rPr lang="en-AU" sz="1400" dirty="0" smtClean="0"/>
              <a:t>links student science </a:t>
            </a:r>
            <a:r>
              <a:rPr lang="en-AU" sz="1400" dirty="0"/>
              <a:t>self-efficacy to persistence in science </a:t>
            </a:r>
            <a:r>
              <a:rPr lang="en-AU" sz="1400" dirty="0" smtClean="0"/>
              <a:t>study and </a:t>
            </a:r>
            <a:r>
              <a:rPr lang="en-AU" sz="1400" dirty="0"/>
              <a:t>career choices in </a:t>
            </a:r>
            <a:r>
              <a:rPr lang="en-AU" sz="1400" dirty="0" smtClean="0"/>
              <a:t>science]</a:t>
            </a:r>
          </a:p>
          <a:p>
            <a:pPr>
              <a:lnSpc>
                <a:spcPct val="110000"/>
              </a:lnSpc>
              <a:spcBef>
                <a:spcPts val="0"/>
              </a:spcBef>
              <a:buFont typeface="+mj-lt"/>
              <a:buAutoNum type="arabicPeriod"/>
            </a:pPr>
            <a:r>
              <a:rPr lang="en-AU" sz="1400" u="sng" dirty="0"/>
              <a:t>S</a:t>
            </a:r>
            <a:r>
              <a:rPr lang="en-AU" sz="1400" u="sng" dirty="0" smtClean="0"/>
              <a:t>elf concept </a:t>
            </a:r>
            <a:r>
              <a:rPr lang="en-AU" sz="1400" dirty="0" smtClean="0"/>
              <a:t>– </a:t>
            </a:r>
            <a:r>
              <a:rPr lang="en-AU" sz="1400" b="1" dirty="0" smtClean="0"/>
              <a:t>Physics Identity </a:t>
            </a:r>
            <a:r>
              <a:rPr lang="en-AU" sz="1400" dirty="0" smtClean="0"/>
              <a:t>- able to identify with physics gives a sense of belonging)</a:t>
            </a:r>
          </a:p>
          <a:p>
            <a:pPr>
              <a:buFont typeface="+mj-lt"/>
              <a:buAutoNum type="arabicPeriod"/>
            </a:pPr>
            <a:r>
              <a:rPr lang="en-AU" sz="1400" b="1" dirty="0"/>
              <a:t>S</a:t>
            </a:r>
            <a:r>
              <a:rPr lang="en-AU" sz="1400" b="1" dirty="0" smtClean="0"/>
              <a:t>ocial constructivist </a:t>
            </a:r>
            <a:r>
              <a:rPr lang="en-AU" sz="1400" dirty="0" smtClean="0"/>
              <a:t>theory suggests 2 aspects which are important for girls to connect with physics </a:t>
            </a:r>
          </a:p>
          <a:p>
            <a:pPr>
              <a:buFont typeface="+mj-lt"/>
              <a:buAutoNum type="alphaLcPeriod"/>
            </a:pPr>
            <a:r>
              <a:rPr lang="en-AU" sz="1400" b="1" dirty="0" smtClean="0"/>
              <a:t>Social </a:t>
            </a:r>
            <a:r>
              <a:rPr lang="en-AU" sz="1400" b="1" dirty="0"/>
              <a:t>context of</a:t>
            </a:r>
            <a:r>
              <a:rPr lang="en-AU" sz="1400" dirty="0"/>
              <a:t> </a:t>
            </a:r>
            <a:r>
              <a:rPr lang="en-AU" sz="1400" b="1" dirty="0" smtClean="0"/>
              <a:t>content</a:t>
            </a:r>
            <a:r>
              <a:rPr lang="en-AU" sz="1400" dirty="0" smtClean="0"/>
              <a:t> </a:t>
            </a:r>
            <a:r>
              <a:rPr lang="en-AU" sz="1400" b="1" dirty="0" smtClean="0"/>
              <a:t>learning</a:t>
            </a:r>
            <a:r>
              <a:rPr lang="en-AU" sz="1400" dirty="0" smtClean="0"/>
              <a:t> – perceived relevance </a:t>
            </a:r>
            <a:r>
              <a:rPr lang="en-AU" sz="1400" dirty="0"/>
              <a:t>or authenticity of what they learn – girls need social </a:t>
            </a:r>
            <a:r>
              <a:rPr lang="en-AU" sz="1400" dirty="0" smtClean="0"/>
              <a:t>relatedness</a:t>
            </a:r>
          </a:p>
          <a:p>
            <a:pPr>
              <a:buFont typeface="+mj-lt"/>
              <a:buAutoNum type="alphaLcPeriod"/>
            </a:pPr>
            <a:r>
              <a:rPr lang="en-AU" sz="1400" b="1" dirty="0"/>
              <a:t>S</a:t>
            </a:r>
            <a:r>
              <a:rPr lang="en-AU" sz="1400" b="1" dirty="0" smtClean="0"/>
              <a:t>ocial context of the subject </a:t>
            </a:r>
            <a:r>
              <a:rPr lang="en-AU" sz="1400" dirty="0" smtClean="0"/>
              <a:t>i.e. the people associated with it [</a:t>
            </a:r>
            <a:r>
              <a:rPr lang="en-AU" sz="1400" dirty="0"/>
              <a:t>girls placed a high value on references to society </a:t>
            </a:r>
            <a:r>
              <a:rPr lang="en-AU" sz="1400" dirty="0" smtClean="0"/>
              <a:t>and social </a:t>
            </a:r>
            <a:r>
              <a:rPr lang="en-AU" sz="1400" dirty="0"/>
              <a:t>involvement when learning </a:t>
            </a:r>
            <a:r>
              <a:rPr lang="en-AU" sz="1400" dirty="0" smtClean="0"/>
              <a:t>physics]</a:t>
            </a:r>
          </a:p>
          <a:p>
            <a:pPr marL="0" indent="0">
              <a:buNone/>
            </a:pPr>
            <a:endParaRPr lang="en-US" sz="1400" dirty="0" smtClean="0"/>
          </a:p>
          <a:p>
            <a:pPr marL="0" indent="0">
              <a:buNone/>
            </a:pPr>
            <a:endParaRPr lang="en-AU" sz="1400" dirty="0">
              <a:solidFill>
                <a:srgbClr val="7030A0"/>
              </a:solidFill>
            </a:endParaRPr>
          </a:p>
        </p:txBody>
      </p:sp>
      <p:sp>
        <p:nvSpPr>
          <p:cNvPr id="4" name="Text Placeholder 3"/>
          <p:cNvSpPr>
            <a:spLocks noGrp="1"/>
          </p:cNvSpPr>
          <p:nvPr>
            <p:ph type="body" sz="half" idx="2"/>
          </p:nvPr>
        </p:nvSpPr>
        <p:spPr>
          <a:xfrm>
            <a:off x="843607" y="1690265"/>
            <a:ext cx="3008313" cy="4691063"/>
          </a:xfrm>
          <a:ln w="28575">
            <a:noFill/>
          </a:ln>
        </p:spPr>
        <p:txBody>
          <a:bodyPr>
            <a:normAutofit fontScale="92500" lnSpcReduction="10000"/>
          </a:bodyPr>
          <a:lstStyle/>
          <a:p>
            <a:pPr>
              <a:spcBef>
                <a:spcPts val="0"/>
              </a:spcBef>
              <a:spcAft>
                <a:spcPts val="600"/>
              </a:spcAft>
            </a:pPr>
            <a:r>
              <a:rPr lang="en-AU" sz="1600" dirty="0" smtClean="0"/>
              <a:t>Teacher quality/capacity</a:t>
            </a:r>
          </a:p>
          <a:p>
            <a:pPr>
              <a:spcBef>
                <a:spcPts val="0"/>
              </a:spcBef>
              <a:spcAft>
                <a:spcPts val="600"/>
              </a:spcAft>
            </a:pPr>
            <a:r>
              <a:rPr lang="en-AU" sz="1600" dirty="0" smtClean="0"/>
              <a:t>Content </a:t>
            </a:r>
          </a:p>
          <a:p>
            <a:pPr>
              <a:spcBef>
                <a:spcPts val="0"/>
              </a:spcBef>
              <a:spcAft>
                <a:spcPts val="600"/>
              </a:spcAft>
            </a:pPr>
            <a:r>
              <a:rPr lang="en-AU" sz="1600" b="1" dirty="0" smtClean="0">
                <a:solidFill>
                  <a:srgbClr val="FF0000"/>
                </a:solidFill>
              </a:rPr>
              <a:t>Stereotypes </a:t>
            </a:r>
            <a:endParaRPr lang="en-AU" sz="1600" b="1" u="sng" dirty="0" smtClean="0">
              <a:solidFill>
                <a:srgbClr val="FF0000"/>
              </a:solidFill>
            </a:endParaRPr>
          </a:p>
          <a:p>
            <a:pPr>
              <a:spcBef>
                <a:spcPts val="0"/>
              </a:spcBef>
              <a:spcAft>
                <a:spcPts val="600"/>
              </a:spcAft>
            </a:pPr>
            <a:r>
              <a:rPr lang="en-AU" sz="1600" b="1" dirty="0" smtClean="0">
                <a:solidFill>
                  <a:srgbClr val="7030A0"/>
                </a:solidFill>
              </a:rPr>
              <a:t>Lack of perceived need for educational  or career pursuits </a:t>
            </a:r>
            <a:endParaRPr lang="en-AU" sz="1600" b="1" u="sng" dirty="0" smtClean="0">
              <a:solidFill>
                <a:srgbClr val="7030A0"/>
              </a:solidFill>
            </a:endParaRPr>
          </a:p>
          <a:p>
            <a:pPr>
              <a:spcBef>
                <a:spcPts val="0"/>
              </a:spcBef>
              <a:spcAft>
                <a:spcPts val="600"/>
              </a:spcAft>
            </a:pPr>
            <a:r>
              <a:rPr lang="en-AU" sz="1600" dirty="0" smtClean="0"/>
              <a:t>Parent &amp; Career Councillor advice</a:t>
            </a:r>
          </a:p>
          <a:p>
            <a:pPr>
              <a:spcBef>
                <a:spcPts val="0"/>
              </a:spcBef>
              <a:spcAft>
                <a:spcPts val="600"/>
              </a:spcAft>
            </a:pPr>
            <a:r>
              <a:rPr lang="en-AU" sz="1600" dirty="0" smtClean="0"/>
              <a:t>Not required as prerequisite</a:t>
            </a:r>
          </a:p>
          <a:p>
            <a:pPr>
              <a:spcBef>
                <a:spcPts val="0"/>
              </a:spcBef>
              <a:spcAft>
                <a:spcPts val="600"/>
              </a:spcAft>
            </a:pPr>
            <a:r>
              <a:rPr lang="en-AU" sz="1600" b="1" dirty="0" smtClean="0">
                <a:solidFill>
                  <a:srgbClr val="FF0000"/>
                </a:solidFill>
              </a:rPr>
              <a:t>Lack of interest as little humanistic connection –interest </a:t>
            </a:r>
            <a:endParaRPr lang="en-AU" sz="1600" b="1" u="sng" dirty="0" smtClean="0">
              <a:solidFill>
                <a:srgbClr val="FF0000"/>
              </a:solidFill>
            </a:endParaRPr>
          </a:p>
          <a:p>
            <a:pPr>
              <a:spcBef>
                <a:spcPts val="0"/>
              </a:spcBef>
              <a:spcAft>
                <a:spcPts val="600"/>
              </a:spcAft>
            </a:pPr>
            <a:r>
              <a:rPr lang="en-AU" sz="1600" b="1" dirty="0" smtClean="0">
                <a:solidFill>
                  <a:srgbClr val="7030A0"/>
                </a:solidFill>
              </a:rPr>
              <a:t>Lack of own perceived ability (too hard)   </a:t>
            </a:r>
            <a:endParaRPr lang="en-AU" sz="1600" b="1" u="sng" dirty="0" smtClean="0">
              <a:solidFill>
                <a:srgbClr val="7030A0"/>
              </a:solidFill>
            </a:endParaRPr>
          </a:p>
          <a:p>
            <a:pPr>
              <a:spcBef>
                <a:spcPts val="0"/>
              </a:spcBef>
              <a:spcAft>
                <a:spcPts val="600"/>
              </a:spcAft>
            </a:pPr>
            <a:r>
              <a:rPr lang="en-AU" sz="1600" b="1" dirty="0" smtClean="0">
                <a:solidFill>
                  <a:srgbClr val="FF0000"/>
                </a:solidFill>
              </a:rPr>
              <a:t>Perceived as highly mathematical and requiring high maths ability   </a:t>
            </a:r>
            <a:endParaRPr lang="en-AU" sz="1600" b="1" u="sng" dirty="0" smtClean="0">
              <a:solidFill>
                <a:srgbClr val="FF0000"/>
              </a:solidFill>
            </a:endParaRPr>
          </a:p>
          <a:p>
            <a:pPr>
              <a:spcBef>
                <a:spcPts val="0"/>
              </a:spcBef>
              <a:spcAft>
                <a:spcPts val="600"/>
              </a:spcAft>
            </a:pPr>
            <a:r>
              <a:rPr lang="en-AU" sz="1600" dirty="0" smtClean="0"/>
              <a:t>Seen as compromising or not   optimising ATAR</a:t>
            </a:r>
            <a:endParaRPr lang="en-AU" sz="1600" u="sng" dirty="0" smtClean="0"/>
          </a:p>
        </p:txBody>
      </p:sp>
      <p:sp>
        <p:nvSpPr>
          <p:cNvPr id="7" name="WordArt 3"/>
          <p:cNvSpPr>
            <a:spLocks noChangeArrowheads="1" noChangeShapeType="1" noTextEdit="1"/>
          </p:cNvSpPr>
          <p:nvPr/>
        </p:nvSpPr>
        <p:spPr bwMode="auto">
          <a:xfrm rot="20400000">
            <a:off x="6844134" y="501514"/>
            <a:ext cx="1792436" cy="549292"/>
          </a:xfrm>
          <a:prstGeom prst="rect">
            <a:avLst/>
          </a:prstGeom>
          <a:ln>
            <a:noFill/>
          </a:ln>
        </p:spPr>
        <p:txBody>
          <a:bodyPr wrap="none" fromWordArt="1">
            <a:prstTxWarp prst="textPlain">
              <a:avLst>
                <a:gd name="adj" fmla="val 50000"/>
              </a:avLst>
            </a:prstTxWarp>
          </a:bodyPr>
          <a:lstStyle/>
          <a:p>
            <a:pPr algn="ctr" rtl="0">
              <a:buNone/>
            </a:pPr>
            <a:r>
              <a:rPr lang="en-AU" sz="2000" kern="10" dirty="0" smtClean="0">
                <a:ln w="15875">
                  <a:solidFill>
                    <a:srgbClr val="000000"/>
                  </a:solidFill>
                  <a:round/>
                  <a:headEnd/>
                  <a:tailEnd/>
                </a:ln>
                <a:solidFill>
                  <a:srgbClr val="FF0000"/>
                </a:solidFill>
                <a:effectLst>
                  <a:outerShdw dist="28398" dir="1593903" algn="ctr" rotWithShape="0">
                    <a:srgbClr val="D8D8D8"/>
                  </a:outerShdw>
                </a:effectLst>
                <a:latin typeface="+mj-lt"/>
              </a:rPr>
              <a:t>tackles</a:t>
            </a:r>
            <a:endParaRPr lang="en-AU" sz="2000" kern="10" spc="0" dirty="0">
              <a:ln w="15875">
                <a:solidFill>
                  <a:srgbClr val="000000"/>
                </a:solidFill>
                <a:round/>
                <a:headEnd/>
                <a:tailEnd/>
              </a:ln>
              <a:solidFill>
                <a:srgbClr val="FF0000"/>
              </a:solidFill>
              <a:effectLst>
                <a:outerShdw dist="28398" dir="1593903" algn="ctr" rotWithShape="0">
                  <a:srgbClr val="D8D8D8"/>
                </a:outerShdw>
              </a:effectLst>
              <a:latin typeface="+mj-lt"/>
            </a:endParaRPr>
          </a:p>
        </p:txBody>
      </p:sp>
    </p:spTree>
    <p:extLst>
      <p:ext uri="{BB962C8B-B14F-4D97-AF65-F5344CB8AC3E}">
        <p14:creationId xmlns:p14="http://schemas.microsoft.com/office/powerpoint/2010/main" val="236398522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Tall Poppies and </a:t>
            </a:r>
            <a:r>
              <a:rPr lang="en-US" dirty="0" err="1" smtClean="0"/>
              <a:t>remstep</a:t>
            </a:r>
            <a:endParaRPr lang="en-US" dirty="0"/>
          </a:p>
        </p:txBody>
      </p:sp>
      <p:sp>
        <p:nvSpPr>
          <p:cNvPr id="3" name="Content Placeholder 2"/>
          <p:cNvSpPr>
            <a:spLocks noGrp="1"/>
          </p:cNvSpPr>
          <p:nvPr>
            <p:ph idx="1"/>
          </p:nvPr>
        </p:nvSpPr>
        <p:spPr/>
        <p:txBody>
          <a:bodyPr/>
          <a:lstStyle/>
          <a:p>
            <a:r>
              <a:rPr lang="en-AU" dirty="0"/>
              <a:t>PSTs in Growing Tall Poppies SPIEs (Scientists as Partners in </a:t>
            </a:r>
            <a:r>
              <a:rPr lang="en-AU" dirty="0" smtClean="0"/>
              <a:t>Education)</a:t>
            </a:r>
          </a:p>
          <a:p>
            <a:r>
              <a:rPr lang="en-AU" dirty="0" err="1" smtClean="0"/>
              <a:t>MTeach</a:t>
            </a:r>
            <a:r>
              <a:rPr lang="en-AU" dirty="0" smtClean="0"/>
              <a:t>  Practicum/PRP linkup</a:t>
            </a:r>
          </a:p>
          <a:p>
            <a:r>
              <a:rPr lang="en-AU" dirty="0" smtClean="0"/>
              <a:t>Rachel, </a:t>
            </a:r>
            <a:r>
              <a:rPr lang="en-AU" dirty="0" err="1" smtClean="0"/>
              <a:t>Mun</a:t>
            </a:r>
            <a:r>
              <a:rPr lang="en-AU" dirty="0" smtClean="0"/>
              <a:t>-Xing </a:t>
            </a:r>
            <a:endParaRPr lang="en-US" dirty="0" smtClean="0"/>
          </a:p>
        </p:txBody>
      </p:sp>
    </p:spTree>
    <p:extLst>
      <p:ext uri="{BB962C8B-B14F-4D97-AF65-F5344CB8AC3E}">
        <p14:creationId xmlns:p14="http://schemas.microsoft.com/office/powerpoint/2010/main" val="314669332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prain-headshot.jpg"/>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3" name="Title 2"/>
          <p:cNvSpPr>
            <a:spLocks noGrp="1"/>
          </p:cNvSpPr>
          <p:nvPr>
            <p:ph type="ctrTitle"/>
          </p:nvPr>
        </p:nvSpPr>
        <p:spPr/>
        <p:txBody>
          <a:bodyPr/>
          <a:lstStyle/>
          <a:p>
            <a:r>
              <a:rPr lang="en-AU" dirty="0"/>
              <a:t>Session </a:t>
            </a:r>
            <a:r>
              <a:rPr lang="en-AU" dirty="0" smtClean="0"/>
              <a:t>Three: </a:t>
            </a:r>
            <a:r>
              <a:rPr lang="en-AU" dirty="0"/>
              <a:t>PST Learning with scientists</a:t>
            </a:r>
            <a:endParaRPr lang="en-US" dirty="0"/>
          </a:p>
        </p:txBody>
      </p:sp>
      <p:sp>
        <p:nvSpPr>
          <p:cNvPr id="4" name="Subtitle 3"/>
          <p:cNvSpPr>
            <a:spLocks noGrp="1"/>
          </p:cNvSpPr>
          <p:nvPr>
            <p:ph type="subTitle" idx="1"/>
          </p:nvPr>
        </p:nvSpPr>
        <p:spPr/>
        <p:txBody>
          <a:bodyPr/>
          <a:lstStyle/>
          <a:p>
            <a:r>
              <a:rPr lang="en-US" dirty="0"/>
              <a:t>Prof Vaughan </a:t>
            </a:r>
            <a:r>
              <a:rPr lang="en-US" dirty="0" err="1" smtClean="0"/>
              <a:t>Prain</a:t>
            </a:r>
            <a:r>
              <a:rPr lang="en-US" dirty="0" smtClean="0"/>
              <a:t>, La Trobe University</a:t>
            </a:r>
            <a:endParaRPr lang="en-US" dirty="0"/>
          </a:p>
        </p:txBody>
      </p:sp>
    </p:spTree>
    <p:extLst>
      <p:ext uri="{BB962C8B-B14F-4D97-AF65-F5344CB8AC3E}">
        <p14:creationId xmlns:p14="http://schemas.microsoft.com/office/powerpoint/2010/main" val="136847413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FARLABS</a:t>
            </a:r>
            <a:endParaRPr lang="en-US" dirty="0"/>
          </a:p>
        </p:txBody>
      </p:sp>
      <p:sp>
        <p:nvSpPr>
          <p:cNvPr id="3" name="Content Placeholder 2"/>
          <p:cNvSpPr>
            <a:spLocks noGrp="1"/>
          </p:cNvSpPr>
          <p:nvPr>
            <p:ph idx="1"/>
          </p:nvPr>
        </p:nvSpPr>
        <p:spPr/>
        <p:txBody>
          <a:bodyPr/>
          <a:lstStyle/>
          <a:p>
            <a:pPr lvl="0"/>
            <a:r>
              <a:rPr lang="en-AU" dirty="0" err="1"/>
              <a:t>FarLabs</a:t>
            </a:r>
            <a:r>
              <a:rPr lang="en-AU" dirty="0"/>
              <a:t> (David)</a:t>
            </a:r>
          </a:p>
          <a:p>
            <a:endParaRPr lang="en-US" dirty="0" smtClean="0"/>
          </a:p>
        </p:txBody>
      </p:sp>
      <p:pic>
        <p:nvPicPr>
          <p:cNvPr id="4" name="Picture 3"/>
          <p:cNvPicPr>
            <a:picLocks noChangeAspect="1"/>
          </p:cNvPicPr>
          <p:nvPr/>
        </p:nvPicPr>
        <p:blipFill>
          <a:blip r:embed="rId2"/>
          <a:stretch>
            <a:fillRect/>
          </a:stretch>
        </p:blipFill>
        <p:spPr>
          <a:xfrm>
            <a:off x="457200" y="1417638"/>
            <a:ext cx="7973059" cy="4983162"/>
          </a:xfrm>
          <a:prstGeom prst="rect">
            <a:avLst/>
          </a:prstGeom>
        </p:spPr>
      </p:pic>
    </p:spTree>
    <p:extLst>
      <p:ext uri="{BB962C8B-B14F-4D97-AF65-F5344CB8AC3E}">
        <p14:creationId xmlns:p14="http://schemas.microsoft.com/office/powerpoint/2010/main" val="380495955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palmer-headshot.jpg"/>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3" name="Title 2"/>
          <p:cNvSpPr>
            <a:spLocks noGrp="1"/>
          </p:cNvSpPr>
          <p:nvPr>
            <p:ph type="ctrTitle"/>
          </p:nvPr>
        </p:nvSpPr>
        <p:spPr/>
        <p:txBody>
          <a:bodyPr/>
          <a:lstStyle/>
          <a:p>
            <a:r>
              <a:rPr lang="en-US" dirty="0" smtClean="0"/>
              <a:t>science as a human endeavor:</a:t>
            </a:r>
            <a:br>
              <a:rPr lang="en-US" dirty="0" smtClean="0"/>
            </a:br>
            <a:r>
              <a:rPr lang="en-US" dirty="0" smtClean="0"/>
              <a:t> the institute for frontier materials</a:t>
            </a:r>
            <a:endParaRPr lang="en-US" dirty="0"/>
          </a:p>
        </p:txBody>
      </p:sp>
      <p:sp>
        <p:nvSpPr>
          <p:cNvPr id="4" name="Subtitle 3"/>
          <p:cNvSpPr>
            <a:spLocks noGrp="1"/>
          </p:cNvSpPr>
          <p:nvPr>
            <p:ph type="subTitle" idx="1"/>
          </p:nvPr>
        </p:nvSpPr>
        <p:spPr/>
        <p:txBody>
          <a:bodyPr/>
          <a:lstStyle/>
          <a:p>
            <a:r>
              <a:rPr lang="en-US" dirty="0" err="1"/>
              <a:t>Assoc</a:t>
            </a:r>
            <a:r>
              <a:rPr lang="en-US" dirty="0"/>
              <a:t> Prof Stuart </a:t>
            </a:r>
            <a:r>
              <a:rPr lang="en-US" dirty="0" smtClean="0"/>
              <a:t>Palmer, </a:t>
            </a:r>
            <a:r>
              <a:rPr lang="en-US" dirty="0" err="1" smtClean="0"/>
              <a:t>Deakin</a:t>
            </a:r>
            <a:r>
              <a:rPr lang="en-US" dirty="0" smtClean="0"/>
              <a:t> University</a:t>
            </a:r>
            <a:endParaRPr lang="en-US" dirty="0"/>
          </a:p>
        </p:txBody>
      </p:sp>
    </p:spTree>
    <p:extLst>
      <p:ext uri="{BB962C8B-B14F-4D97-AF65-F5344CB8AC3E}">
        <p14:creationId xmlns:p14="http://schemas.microsoft.com/office/powerpoint/2010/main" val="182234714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33712" y="1467268"/>
            <a:ext cx="7943126" cy="2492990"/>
          </a:xfrm>
          <a:prstGeom prst="rect">
            <a:avLst/>
          </a:prstGeom>
          <a:noFill/>
        </p:spPr>
        <p:txBody>
          <a:bodyPr wrap="square" rtlCol="0">
            <a:spAutoFit/>
          </a:bodyPr>
          <a:lstStyle/>
          <a:p>
            <a:r>
              <a:rPr lang="en-AU" sz="2400" b="1" dirty="0"/>
              <a:t>Research in Deakin University’s Institute of Frontier Materials</a:t>
            </a:r>
          </a:p>
          <a:p>
            <a:endParaRPr lang="en-AU" dirty="0"/>
          </a:p>
          <a:p>
            <a:endParaRPr lang="en-AU" dirty="0"/>
          </a:p>
          <a:p>
            <a:r>
              <a:rPr lang="en-AU" dirty="0"/>
              <a:t>This initiative aims to develop teacher education materials based around Year 7-10 modules that introduce students to the work of engineers and scientists at the IFM. The package will include school activities and challenge activities for pre-service teachers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712" y="3894818"/>
            <a:ext cx="567809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4311" y="3985365"/>
            <a:ext cx="1652527" cy="1652527"/>
          </a:xfrm>
          <a:prstGeom prst="rect">
            <a:avLst/>
          </a:prstGeom>
        </p:spPr>
      </p:pic>
    </p:spTree>
    <p:extLst>
      <p:ext uri="{BB962C8B-B14F-4D97-AF65-F5344CB8AC3E}">
        <p14:creationId xmlns:p14="http://schemas.microsoft.com/office/powerpoint/2010/main" val="130850866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33712" y="1124373"/>
            <a:ext cx="7943126" cy="646331"/>
          </a:xfrm>
          <a:prstGeom prst="rect">
            <a:avLst/>
          </a:prstGeom>
          <a:noFill/>
        </p:spPr>
        <p:txBody>
          <a:bodyPr wrap="square" rtlCol="0">
            <a:spAutoFit/>
          </a:bodyPr>
          <a:lstStyle/>
          <a:p>
            <a:r>
              <a:rPr lang="en-AU" b="1" dirty="0"/>
              <a:t>Dr Mandy De Souza</a:t>
            </a:r>
            <a:r>
              <a:rPr lang="en-AU" dirty="0"/>
              <a:t>, Research Fellow</a:t>
            </a:r>
          </a:p>
          <a:p>
            <a:r>
              <a:rPr lang="en-AU" dirty="0"/>
              <a:t>How did the main question behind your research come about?</a:t>
            </a:r>
          </a:p>
        </p:txBody>
      </p:sp>
      <p:sp>
        <p:nvSpPr>
          <p:cNvPr id="6" name="TextBox 5"/>
          <p:cNvSpPr txBox="1"/>
          <p:nvPr/>
        </p:nvSpPr>
        <p:spPr>
          <a:xfrm>
            <a:off x="1444625" y="3746500"/>
            <a:ext cx="6270625" cy="369332"/>
          </a:xfrm>
          <a:prstGeom prst="rect">
            <a:avLst/>
          </a:prstGeom>
          <a:noFill/>
        </p:spPr>
        <p:txBody>
          <a:bodyPr wrap="square" rtlCol="0">
            <a:spAutoFit/>
          </a:bodyPr>
          <a:lstStyle/>
          <a:p>
            <a:pPr algn="ctr"/>
            <a:r>
              <a:rPr lang="en-US" dirty="0"/>
              <a:t>https://</a:t>
            </a:r>
            <a:r>
              <a:rPr lang="en-US" dirty="0" err="1"/>
              <a:t>youtu.be</a:t>
            </a:r>
            <a:r>
              <a:rPr lang="en-US" dirty="0"/>
              <a:t>/PCGKsE6Jk1E</a:t>
            </a:r>
          </a:p>
        </p:txBody>
      </p:sp>
      <p:sp>
        <p:nvSpPr>
          <p:cNvPr id="7" name="Action Button: Forward or Next 6">
            <a:hlinkClick r:id="rId2" highlightClick="1"/>
          </p:cNvPr>
          <p:cNvSpPr/>
          <p:nvPr/>
        </p:nvSpPr>
        <p:spPr>
          <a:xfrm>
            <a:off x="4143375" y="2698750"/>
            <a:ext cx="920750" cy="920750"/>
          </a:xfrm>
          <a:prstGeom prst="actionButtonForwardNext">
            <a:avLst/>
          </a:prstGeom>
          <a:solidFill>
            <a:srgbClr val="6A43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933735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3712" y="1124373"/>
            <a:ext cx="7943126" cy="646331"/>
          </a:xfrm>
          <a:prstGeom prst="rect">
            <a:avLst/>
          </a:prstGeom>
          <a:noFill/>
        </p:spPr>
        <p:txBody>
          <a:bodyPr wrap="square" rtlCol="0">
            <a:spAutoFit/>
          </a:bodyPr>
          <a:lstStyle/>
          <a:p>
            <a:r>
              <a:rPr lang="en-AU" b="1" dirty="0"/>
              <a:t>Mr Matt Jennings</a:t>
            </a:r>
            <a:r>
              <a:rPr lang="en-AU" dirty="0"/>
              <a:t>, PhD Candidate</a:t>
            </a:r>
          </a:p>
          <a:p>
            <a:r>
              <a:rPr lang="en-AU" dirty="0"/>
              <a:t>Do you rely on the assistance/contributions of other staff in your work?</a:t>
            </a:r>
          </a:p>
        </p:txBody>
      </p:sp>
      <p:sp>
        <p:nvSpPr>
          <p:cNvPr id="5" name="TextBox 4"/>
          <p:cNvSpPr txBox="1"/>
          <p:nvPr/>
        </p:nvSpPr>
        <p:spPr>
          <a:xfrm>
            <a:off x="1444625" y="3746500"/>
            <a:ext cx="6270625" cy="369332"/>
          </a:xfrm>
          <a:prstGeom prst="rect">
            <a:avLst/>
          </a:prstGeom>
          <a:noFill/>
        </p:spPr>
        <p:txBody>
          <a:bodyPr wrap="square" rtlCol="0">
            <a:spAutoFit/>
          </a:bodyPr>
          <a:lstStyle/>
          <a:p>
            <a:pPr algn="ctr"/>
            <a:r>
              <a:rPr lang="en-US" dirty="0"/>
              <a:t>https://</a:t>
            </a:r>
            <a:r>
              <a:rPr lang="en-US" dirty="0" err="1"/>
              <a:t>youtu.be</a:t>
            </a:r>
            <a:r>
              <a:rPr lang="en-US" dirty="0"/>
              <a:t>/_5yD-9dXUSo</a:t>
            </a:r>
          </a:p>
        </p:txBody>
      </p:sp>
      <p:sp>
        <p:nvSpPr>
          <p:cNvPr id="6" name="Action Button: Forward or Next 5">
            <a:hlinkClick r:id="rId2" highlightClick="1"/>
          </p:cNvPr>
          <p:cNvSpPr/>
          <p:nvPr/>
        </p:nvSpPr>
        <p:spPr>
          <a:xfrm>
            <a:off x="4143375" y="2698750"/>
            <a:ext cx="920750" cy="920750"/>
          </a:xfrm>
          <a:prstGeom prst="actionButtonForwardNext">
            <a:avLst/>
          </a:prstGeom>
          <a:solidFill>
            <a:srgbClr val="6A43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516551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3712" y="1124373"/>
            <a:ext cx="7943126" cy="646331"/>
          </a:xfrm>
          <a:prstGeom prst="rect">
            <a:avLst/>
          </a:prstGeom>
          <a:noFill/>
        </p:spPr>
        <p:txBody>
          <a:bodyPr wrap="square" rtlCol="0">
            <a:spAutoFit/>
          </a:bodyPr>
          <a:lstStyle/>
          <a:p>
            <a:r>
              <a:rPr lang="en-AU" b="1" dirty="0"/>
              <a:t>Dr Maryam Naebe</a:t>
            </a:r>
            <a:r>
              <a:rPr lang="en-AU" dirty="0"/>
              <a:t>, Research Fellow</a:t>
            </a:r>
          </a:p>
          <a:p>
            <a:r>
              <a:rPr lang="en-AU" dirty="0"/>
              <a:t>How is your research work funded?</a:t>
            </a:r>
          </a:p>
        </p:txBody>
      </p:sp>
      <p:sp>
        <p:nvSpPr>
          <p:cNvPr id="5" name="TextBox 4"/>
          <p:cNvSpPr txBox="1"/>
          <p:nvPr/>
        </p:nvSpPr>
        <p:spPr>
          <a:xfrm>
            <a:off x="1444625" y="3746500"/>
            <a:ext cx="6270625" cy="369332"/>
          </a:xfrm>
          <a:prstGeom prst="rect">
            <a:avLst/>
          </a:prstGeom>
          <a:noFill/>
        </p:spPr>
        <p:txBody>
          <a:bodyPr wrap="square" rtlCol="0">
            <a:spAutoFit/>
          </a:bodyPr>
          <a:lstStyle/>
          <a:p>
            <a:pPr algn="ctr"/>
            <a:r>
              <a:rPr lang="en-US" dirty="0"/>
              <a:t>https://</a:t>
            </a:r>
            <a:r>
              <a:rPr lang="en-US" dirty="0" err="1"/>
              <a:t>youtu.be</a:t>
            </a:r>
            <a:r>
              <a:rPr lang="en-US" dirty="0"/>
              <a:t>/qX8sshXRmec</a:t>
            </a:r>
          </a:p>
        </p:txBody>
      </p:sp>
      <p:sp>
        <p:nvSpPr>
          <p:cNvPr id="6" name="Action Button: Forward or Next 5">
            <a:hlinkClick r:id="rId2" highlightClick="1"/>
          </p:cNvPr>
          <p:cNvSpPr/>
          <p:nvPr/>
        </p:nvSpPr>
        <p:spPr>
          <a:xfrm>
            <a:off x="4143375" y="2698750"/>
            <a:ext cx="920750" cy="920750"/>
          </a:xfrm>
          <a:prstGeom prst="actionButtonForwardNext">
            <a:avLst/>
          </a:prstGeom>
          <a:solidFill>
            <a:srgbClr val="6A43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812685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3712" y="1124373"/>
            <a:ext cx="7943126" cy="646331"/>
          </a:xfrm>
          <a:prstGeom prst="rect">
            <a:avLst/>
          </a:prstGeom>
          <a:noFill/>
        </p:spPr>
        <p:txBody>
          <a:bodyPr wrap="square" rtlCol="0">
            <a:spAutoFit/>
          </a:bodyPr>
          <a:lstStyle/>
          <a:p>
            <a:r>
              <a:rPr lang="en-AU" b="1" dirty="0"/>
              <a:t>Dr Ben Allardyce</a:t>
            </a:r>
            <a:r>
              <a:rPr lang="en-AU" dirty="0"/>
              <a:t>, Postdoctoral Research Fellow</a:t>
            </a:r>
          </a:p>
          <a:p>
            <a:r>
              <a:rPr lang="en-AU" dirty="0"/>
              <a:t>How did you get to be a researcher at Deakin University?</a:t>
            </a:r>
          </a:p>
        </p:txBody>
      </p:sp>
      <p:sp>
        <p:nvSpPr>
          <p:cNvPr id="5" name="TextBox 4"/>
          <p:cNvSpPr txBox="1"/>
          <p:nvPr/>
        </p:nvSpPr>
        <p:spPr>
          <a:xfrm>
            <a:off x="1444625" y="3746500"/>
            <a:ext cx="6270625" cy="369332"/>
          </a:xfrm>
          <a:prstGeom prst="rect">
            <a:avLst/>
          </a:prstGeom>
          <a:noFill/>
        </p:spPr>
        <p:txBody>
          <a:bodyPr wrap="square" rtlCol="0">
            <a:spAutoFit/>
          </a:bodyPr>
          <a:lstStyle/>
          <a:p>
            <a:pPr algn="ctr"/>
            <a:r>
              <a:rPr lang="en-US" dirty="0"/>
              <a:t>https://</a:t>
            </a:r>
            <a:r>
              <a:rPr lang="en-US" dirty="0" err="1"/>
              <a:t>youtu.be</a:t>
            </a:r>
            <a:r>
              <a:rPr lang="en-US" dirty="0"/>
              <a:t>/udwiw5Qdd70</a:t>
            </a:r>
          </a:p>
        </p:txBody>
      </p:sp>
      <p:sp>
        <p:nvSpPr>
          <p:cNvPr id="6" name="Action Button: Forward or Next 5">
            <a:hlinkClick r:id="rId2" highlightClick="1"/>
          </p:cNvPr>
          <p:cNvSpPr/>
          <p:nvPr/>
        </p:nvSpPr>
        <p:spPr>
          <a:xfrm>
            <a:off x="4143375" y="2698750"/>
            <a:ext cx="920750" cy="920750"/>
          </a:xfrm>
          <a:prstGeom prst="actionButtonForwardNext">
            <a:avLst/>
          </a:prstGeom>
          <a:solidFill>
            <a:srgbClr val="6A43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548352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flipV="1">
            <a:off x="6126763" y="857624"/>
            <a:ext cx="2125980" cy="159448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6126763" y="4406263"/>
            <a:ext cx="2125980" cy="159448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800000" flipV="1">
            <a:off x="6126763" y="2631944"/>
            <a:ext cx="2125980" cy="1594485"/>
          </a:xfrm>
          <a:prstGeom prst="rect">
            <a:avLst/>
          </a:prstGeom>
        </p:spPr>
      </p:pic>
      <p:sp>
        <p:nvSpPr>
          <p:cNvPr id="8" name="TextBox 7"/>
          <p:cNvSpPr txBox="1"/>
          <p:nvPr/>
        </p:nvSpPr>
        <p:spPr>
          <a:xfrm>
            <a:off x="111636" y="200394"/>
            <a:ext cx="5326637" cy="6527428"/>
          </a:xfrm>
          <a:prstGeom prst="rect">
            <a:avLst/>
          </a:prstGeom>
          <a:noFill/>
        </p:spPr>
        <p:txBody>
          <a:bodyPr wrap="square" rtlCol="0">
            <a:spAutoFit/>
          </a:bodyPr>
          <a:lstStyle/>
          <a:p>
            <a:pPr>
              <a:spcBef>
                <a:spcPts val="450"/>
              </a:spcBef>
            </a:pPr>
            <a:r>
              <a:rPr lang="en-AU" dirty="0" smtClean="0"/>
              <a:t>“Lightweight </a:t>
            </a:r>
            <a:r>
              <a:rPr lang="en-AU" dirty="0"/>
              <a:t>strands of carbon fibre have very high strength when </a:t>
            </a:r>
            <a:r>
              <a:rPr lang="en-AU" dirty="0" smtClean="0"/>
              <a:t>stretched in </a:t>
            </a:r>
            <a:r>
              <a:rPr lang="en-AU" dirty="0"/>
              <a:t>tension, but crumple if pushed from the sides or ends.  These fibres can </a:t>
            </a:r>
            <a:r>
              <a:rPr lang="en-AU" dirty="0" smtClean="0"/>
              <a:t>be </a:t>
            </a:r>
            <a:r>
              <a:rPr lang="en-AU" dirty="0"/>
              <a:t>set (‘cured’) into a hard plastic resin and the resultant carbon fibre </a:t>
            </a:r>
            <a:r>
              <a:rPr lang="en-AU" dirty="0" smtClean="0"/>
              <a:t>composite </a:t>
            </a:r>
            <a:r>
              <a:rPr lang="en-AU" dirty="0"/>
              <a:t>material is lightweight and combines the tensile strength of the </a:t>
            </a:r>
            <a:r>
              <a:rPr lang="en-AU" dirty="0" smtClean="0"/>
              <a:t>fibres </a:t>
            </a:r>
            <a:r>
              <a:rPr lang="en-AU" dirty="0"/>
              <a:t>with the rigid structure of the resin matrix when it sets solid.  </a:t>
            </a:r>
            <a:r>
              <a:rPr lang="en-AU" dirty="0" smtClean="0"/>
              <a:t>Carbon fibre </a:t>
            </a:r>
            <a:r>
              <a:rPr lang="en-AU" dirty="0"/>
              <a:t>composites are light and strong, but the raw materials used are </a:t>
            </a:r>
            <a:r>
              <a:rPr lang="en-AU" dirty="0" smtClean="0"/>
              <a:t>expensive </a:t>
            </a:r>
            <a:r>
              <a:rPr lang="en-AU" dirty="0"/>
              <a:t>and a lot of energy is required for their production, and the </a:t>
            </a:r>
            <a:r>
              <a:rPr lang="en-AU" dirty="0" smtClean="0"/>
              <a:t>curing </a:t>
            </a:r>
            <a:r>
              <a:rPr lang="en-AU" dirty="0"/>
              <a:t>process to produce a carbon fibre product takes a long time </a:t>
            </a:r>
            <a:r>
              <a:rPr lang="en-AU" dirty="0" smtClean="0"/>
              <a:t>compared </a:t>
            </a:r>
            <a:r>
              <a:rPr lang="en-AU" dirty="0"/>
              <a:t>to the manufacture of similar products made from metals</a:t>
            </a:r>
            <a:r>
              <a:rPr lang="en-AU" dirty="0" smtClean="0"/>
              <a:t>.</a:t>
            </a:r>
          </a:p>
          <a:p>
            <a:pPr>
              <a:spcBef>
                <a:spcPts val="450"/>
              </a:spcBef>
            </a:pPr>
            <a:r>
              <a:rPr lang="en-AU" dirty="0" smtClean="0"/>
              <a:t>Carbon </a:t>
            </a:r>
            <a:r>
              <a:rPr lang="en-AU" dirty="0"/>
              <a:t>fibre composites are used in applications where weight is more </a:t>
            </a:r>
            <a:r>
              <a:rPr lang="en-AU" dirty="0" smtClean="0"/>
              <a:t>critical </a:t>
            </a:r>
            <a:r>
              <a:rPr lang="en-AU" dirty="0"/>
              <a:t>than cost, such as aircraft.  Scientific research continues to find </a:t>
            </a:r>
            <a:r>
              <a:rPr lang="en-AU" dirty="0" smtClean="0"/>
              <a:t>cheaper </a:t>
            </a:r>
            <a:r>
              <a:rPr lang="en-AU" dirty="0"/>
              <a:t>and more sustainable raw materials from which to make carbon </a:t>
            </a:r>
            <a:r>
              <a:rPr lang="en-AU" dirty="0" smtClean="0"/>
              <a:t>fibres</a:t>
            </a:r>
            <a:r>
              <a:rPr lang="en-AU" dirty="0"/>
              <a:t>, and engineering efforts are directed at minimising the energy </a:t>
            </a:r>
            <a:r>
              <a:rPr lang="en-AU" dirty="0" smtClean="0"/>
              <a:t>needed </a:t>
            </a:r>
            <a:r>
              <a:rPr lang="en-AU" dirty="0"/>
              <a:t>to produce the fibres and the time required to curing of products </a:t>
            </a:r>
            <a:r>
              <a:rPr lang="en-AU" dirty="0" smtClean="0"/>
              <a:t>made </a:t>
            </a:r>
            <a:r>
              <a:rPr lang="en-AU" dirty="0"/>
              <a:t>from carbon fibre composites</a:t>
            </a:r>
            <a:r>
              <a:rPr lang="en-AU" dirty="0" smtClean="0"/>
              <a:t>.”</a:t>
            </a:r>
            <a:endParaRPr lang="en-AU" dirty="0"/>
          </a:p>
        </p:txBody>
      </p:sp>
    </p:spTree>
    <p:extLst>
      <p:ext uri="{BB962C8B-B14F-4D97-AF65-F5344CB8AC3E}">
        <p14:creationId xmlns:p14="http://schemas.microsoft.com/office/powerpoint/2010/main" val="217891051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itle 2"/>
          <p:cNvSpPr>
            <a:spLocks noGrp="1"/>
          </p:cNvSpPr>
          <p:nvPr>
            <p:ph type="ctrTitle"/>
          </p:nvPr>
        </p:nvSpPr>
        <p:spPr/>
        <p:txBody>
          <a:bodyPr/>
          <a:lstStyle/>
          <a:p>
            <a:r>
              <a:rPr lang="en-AU" dirty="0"/>
              <a:t>PSTs developing contemporary biology multi-media resources</a:t>
            </a:r>
          </a:p>
        </p:txBody>
      </p:sp>
      <p:sp>
        <p:nvSpPr>
          <p:cNvPr id="4" name="Subtitle 3"/>
          <p:cNvSpPr>
            <a:spLocks noGrp="1"/>
          </p:cNvSpPr>
          <p:nvPr>
            <p:ph type="subTitle" idx="1"/>
          </p:nvPr>
        </p:nvSpPr>
        <p:spPr/>
        <p:txBody>
          <a:bodyPr/>
          <a:lstStyle/>
          <a:p>
            <a:r>
              <a:rPr lang="en-AU" dirty="0" smtClean="0"/>
              <a:t>Peta White</a:t>
            </a:r>
            <a:endParaRPr lang="en-AU" dirty="0"/>
          </a:p>
        </p:txBody>
      </p:sp>
    </p:spTree>
    <p:extLst>
      <p:ext uri="{BB962C8B-B14F-4D97-AF65-F5344CB8AC3E}">
        <p14:creationId xmlns:p14="http://schemas.microsoft.com/office/powerpoint/2010/main" val="339366573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panel discussion</a:t>
            </a:r>
            <a:endParaRPr lang="en-US" dirty="0"/>
          </a:p>
        </p:txBody>
      </p:sp>
      <p:sp>
        <p:nvSpPr>
          <p:cNvPr id="3" name="Content Placeholder 2"/>
          <p:cNvSpPr>
            <a:spLocks noGrp="1"/>
          </p:cNvSpPr>
          <p:nvPr>
            <p:ph idx="1"/>
          </p:nvPr>
        </p:nvSpPr>
        <p:spPr/>
        <p:txBody>
          <a:bodyPr/>
          <a:lstStyle/>
          <a:p>
            <a:r>
              <a:rPr lang="en-AU" dirty="0" smtClean="0"/>
              <a:t>David </a:t>
            </a:r>
            <a:r>
              <a:rPr lang="en-AU" dirty="0"/>
              <a:t>Hoxley</a:t>
            </a:r>
          </a:p>
          <a:p>
            <a:r>
              <a:rPr lang="en-AU" dirty="0"/>
              <a:t>Gail </a:t>
            </a:r>
            <a:r>
              <a:rPr lang="en-AU" dirty="0" err="1"/>
              <a:t>Chittleborough</a:t>
            </a:r>
            <a:endParaRPr lang="en-AU" dirty="0"/>
          </a:p>
          <a:p>
            <a:r>
              <a:rPr lang="en-AU" dirty="0"/>
              <a:t>Stuart Palmer</a:t>
            </a:r>
          </a:p>
          <a:p>
            <a:r>
              <a:rPr lang="en-AU" dirty="0"/>
              <a:t>Jen Ling</a:t>
            </a:r>
          </a:p>
          <a:p>
            <a:r>
              <a:rPr lang="en-AU" dirty="0"/>
              <a:t>Russell Tytler</a:t>
            </a:r>
          </a:p>
          <a:p>
            <a:r>
              <a:rPr lang="en-AU" dirty="0" smtClean="0"/>
              <a:t>Rachel </a:t>
            </a:r>
            <a:r>
              <a:rPr lang="en-AU" dirty="0" err="1" smtClean="0"/>
              <a:t>Beagley</a:t>
            </a:r>
            <a:endParaRPr lang="en-US" dirty="0" smtClean="0"/>
          </a:p>
        </p:txBody>
      </p:sp>
    </p:spTree>
    <p:extLst>
      <p:ext uri="{BB962C8B-B14F-4D97-AF65-F5344CB8AC3E}">
        <p14:creationId xmlns:p14="http://schemas.microsoft.com/office/powerpoint/2010/main" val="244086168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Pre-Service Teachers Learning with Scientists</a:t>
            </a:r>
          </a:p>
        </p:txBody>
      </p:sp>
      <p:sp>
        <p:nvSpPr>
          <p:cNvPr id="3" name="Content Placeholder 2"/>
          <p:cNvSpPr>
            <a:spLocks noGrp="1"/>
          </p:cNvSpPr>
          <p:nvPr>
            <p:ph idx="1"/>
          </p:nvPr>
        </p:nvSpPr>
        <p:spPr/>
        <p:txBody>
          <a:bodyPr/>
          <a:lstStyle/>
          <a:p>
            <a:pPr lvl="0">
              <a:lnSpc>
                <a:spcPct val="110000"/>
              </a:lnSpc>
              <a:buFont typeface="+mj-lt"/>
              <a:buAutoNum type="arabicPeriod"/>
            </a:pPr>
            <a:r>
              <a:rPr lang="en-US" sz="1800" dirty="0">
                <a:solidFill>
                  <a:srgbClr val="FFFFFF"/>
                </a:solidFill>
              </a:rPr>
              <a:t>What is the value to participants, including pre-service teachers, scientists, teacher educators, teachers and students, of interactions/partnerships between pre-service teachers and scientists?</a:t>
            </a:r>
          </a:p>
          <a:p>
            <a:pPr lvl="0">
              <a:lnSpc>
                <a:spcPct val="110000"/>
              </a:lnSpc>
              <a:buFont typeface="+mj-lt"/>
              <a:buAutoNum type="arabicPeriod"/>
            </a:pPr>
            <a:r>
              <a:rPr lang="en-US" sz="1800" dirty="0">
                <a:solidFill>
                  <a:srgbClr val="FFFFFF"/>
                </a:solidFill>
              </a:rPr>
              <a:t>What diversity of productive interactions are possible?</a:t>
            </a:r>
          </a:p>
          <a:p>
            <a:pPr lvl="0">
              <a:lnSpc>
                <a:spcPct val="110000"/>
              </a:lnSpc>
              <a:buFont typeface="+mj-lt"/>
              <a:buAutoNum type="arabicPeriod"/>
            </a:pPr>
            <a:r>
              <a:rPr lang="en-US" sz="1800" dirty="0">
                <a:solidFill>
                  <a:srgbClr val="FFFFFF"/>
                </a:solidFill>
              </a:rPr>
              <a:t>What are enablers and constraints in these interactions?</a:t>
            </a:r>
          </a:p>
          <a:p>
            <a:pPr lvl="0">
              <a:lnSpc>
                <a:spcPct val="110000"/>
              </a:lnSpc>
              <a:buFont typeface="+mj-lt"/>
              <a:buAutoNum type="arabicPeriod"/>
            </a:pPr>
            <a:r>
              <a:rPr lang="en-US" sz="1800" dirty="0">
                <a:solidFill>
                  <a:srgbClr val="FFFFFF"/>
                </a:solidFill>
              </a:rPr>
              <a:t>How can these interactions support PSTs’ understanding of contemporary science practices?</a:t>
            </a:r>
          </a:p>
          <a:p>
            <a:pPr lvl="0">
              <a:lnSpc>
                <a:spcPct val="110000"/>
              </a:lnSpc>
              <a:buFont typeface="+mj-lt"/>
              <a:buAutoNum type="arabicPeriod"/>
            </a:pPr>
            <a:r>
              <a:rPr lang="en-US" sz="1800" dirty="0">
                <a:solidFill>
                  <a:srgbClr val="FFFFFF"/>
                </a:solidFill>
              </a:rPr>
              <a:t>How can these interactions enable school science curriculum renewal and innovative practices?</a:t>
            </a:r>
          </a:p>
          <a:p>
            <a:pPr lvl="0">
              <a:lnSpc>
                <a:spcPct val="110000"/>
              </a:lnSpc>
              <a:buFont typeface="+mj-lt"/>
              <a:buAutoNum type="arabicPeriod"/>
            </a:pPr>
            <a:r>
              <a:rPr lang="en-US" sz="1800" dirty="0">
                <a:solidFill>
                  <a:srgbClr val="FFFFFF"/>
                </a:solidFill>
              </a:rPr>
              <a:t>What are future directions in these interactions?</a:t>
            </a:r>
          </a:p>
          <a:p>
            <a:pPr lvl="0">
              <a:lnSpc>
                <a:spcPct val="110000"/>
              </a:lnSpc>
              <a:buFont typeface="+mj-lt"/>
              <a:buAutoNum type="arabicPeriod"/>
            </a:pPr>
            <a:r>
              <a:rPr lang="en-US" sz="1800" dirty="0">
                <a:solidFill>
                  <a:srgbClr val="FFFFFF"/>
                </a:solidFill>
              </a:rPr>
              <a:t>What are the opportunities for up-scaling these interactions and their effects? </a:t>
            </a:r>
          </a:p>
          <a:p>
            <a:endParaRPr lang="en-AU" dirty="0"/>
          </a:p>
        </p:txBody>
      </p:sp>
    </p:spTree>
    <p:extLst>
      <p:ext uri="{BB962C8B-B14F-4D97-AF65-F5344CB8AC3E}">
        <p14:creationId xmlns:p14="http://schemas.microsoft.com/office/powerpoint/2010/main" val="12990168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2 slide 12</a:t>
            </a:r>
            <a:endParaRPr lang="en-US" dirty="0"/>
          </a:p>
        </p:txBody>
      </p:sp>
      <p:sp>
        <p:nvSpPr>
          <p:cNvPr id="3" name="Content Placeholder 2"/>
          <p:cNvSpPr>
            <a:spLocks noGrp="1"/>
          </p:cNvSpPr>
          <p:nvPr>
            <p:ph idx="1"/>
          </p:nvPr>
        </p:nvSpPr>
        <p:spPr>
          <a:xfrm>
            <a:off x="457200" y="1600200"/>
            <a:ext cx="8229600" cy="5257800"/>
          </a:xfrm>
        </p:spPr>
        <p:txBody>
          <a:bodyPr/>
          <a:lstStyle/>
          <a:p>
            <a:r>
              <a:rPr lang="en-AU" dirty="0"/>
              <a:t> What are key insights</a:t>
            </a:r>
            <a:r>
              <a:rPr lang="en-AU" dirty="0" smtClean="0"/>
              <a:t>?</a:t>
            </a:r>
          </a:p>
          <a:p>
            <a:r>
              <a:rPr lang="en-AU" dirty="0"/>
              <a:t>Personal experience of being a scientist</a:t>
            </a:r>
          </a:p>
          <a:p>
            <a:r>
              <a:rPr lang="en-AU" dirty="0"/>
              <a:t>Understanding professional practices of scientists</a:t>
            </a:r>
          </a:p>
          <a:p>
            <a:r>
              <a:rPr lang="en-AU" dirty="0"/>
              <a:t>Exploring new topics &amp; areas of research in science</a:t>
            </a:r>
          </a:p>
          <a:p>
            <a:r>
              <a:rPr lang="en-AU" dirty="0"/>
              <a:t>Adding value to the professional practice </a:t>
            </a:r>
          </a:p>
          <a:p>
            <a:r>
              <a:rPr lang="en-AU" dirty="0"/>
              <a:t>Formal learning outcomes</a:t>
            </a:r>
          </a:p>
          <a:p>
            <a:pPr marL="0" indent="0">
              <a:buNone/>
            </a:pPr>
            <a:endParaRPr lang="en-AU" dirty="0"/>
          </a:p>
        </p:txBody>
      </p:sp>
    </p:spTree>
    <p:extLst>
      <p:ext uri="{BB962C8B-B14F-4D97-AF65-F5344CB8AC3E}">
        <p14:creationId xmlns:p14="http://schemas.microsoft.com/office/powerpoint/2010/main" val="157819963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prain-headshot.jpg"/>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3" name="Title 2"/>
          <p:cNvSpPr>
            <a:spLocks noGrp="1"/>
          </p:cNvSpPr>
          <p:nvPr>
            <p:ph type="ctrTitle"/>
          </p:nvPr>
        </p:nvSpPr>
        <p:spPr/>
        <p:txBody>
          <a:bodyPr/>
          <a:lstStyle/>
          <a:p>
            <a:r>
              <a:rPr lang="en-AU" dirty="0" err="1" smtClean="0"/>
              <a:t>wrapup</a:t>
            </a:r>
            <a:r>
              <a:rPr lang="en-AU" dirty="0" smtClean="0"/>
              <a:t>: what are the key insights?</a:t>
            </a:r>
            <a:endParaRPr lang="en-US" dirty="0"/>
          </a:p>
        </p:txBody>
      </p:sp>
      <p:sp>
        <p:nvSpPr>
          <p:cNvPr id="4" name="Subtitle 3"/>
          <p:cNvSpPr>
            <a:spLocks noGrp="1"/>
          </p:cNvSpPr>
          <p:nvPr>
            <p:ph type="subTitle" idx="1"/>
          </p:nvPr>
        </p:nvSpPr>
        <p:spPr/>
        <p:txBody>
          <a:bodyPr/>
          <a:lstStyle/>
          <a:p>
            <a:r>
              <a:rPr lang="en-US" dirty="0"/>
              <a:t>Prof Vaughan </a:t>
            </a:r>
            <a:r>
              <a:rPr lang="en-US" dirty="0" err="1" smtClean="0"/>
              <a:t>Prain</a:t>
            </a:r>
            <a:r>
              <a:rPr lang="en-US" dirty="0" smtClean="0"/>
              <a:t>, La Trobe University</a:t>
            </a:r>
            <a:endParaRPr lang="en-US" dirty="0"/>
          </a:p>
        </p:txBody>
      </p:sp>
    </p:spTree>
    <p:extLst>
      <p:ext uri="{BB962C8B-B14F-4D97-AF65-F5344CB8AC3E}">
        <p14:creationId xmlns:p14="http://schemas.microsoft.com/office/powerpoint/2010/main" val="415118236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4897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Pre-Service Teachers Learning with Scientists</a:t>
            </a:r>
          </a:p>
        </p:txBody>
      </p:sp>
      <p:sp>
        <p:nvSpPr>
          <p:cNvPr id="3" name="Content Placeholder 2"/>
          <p:cNvSpPr>
            <a:spLocks noGrp="1"/>
          </p:cNvSpPr>
          <p:nvPr>
            <p:ph idx="1"/>
          </p:nvPr>
        </p:nvSpPr>
        <p:spPr/>
        <p:txBody>
          <a:bodyPr/>
          <a:lstStyle/>
          <a:p>
            <a:pPr lvl="0">
              <a:lnSpc>
                <a:spcPct val="110000"/>
              </a:lnSpc>
              <a:buFont typeface="+mj-lt"/>
              <a:buAutoNum type="arabicPeriod"/>
            </a:pPr>
            <a:r>
              <a:rPr lang="en-US" sz="1800" dirty="0">
                <a:solidFill>
                  <a:srgbClr val="FFFFFF"/>
                </a:solidFill>
              </a:rPr>
              <a:t>What is the value to participants, including pre-service teachers, scientists, teacher educators, teachers and students, of interactions/partnerships between pre-service teachers and scientists?</a:t>
            </a:r>
          </a:p>
          <a:p>
            <a:pPr lvl="0">
              <a:lnSpc>
                <a:spcPct val="110000"/>
              </a:lnSpc>
              <a:buFont typeface="+mj-lt"/>
              <a:buAutoNum type="arabicPeriod"/>
            </a:pPr>
            <a:r>
              <a:rPr lang="en-US" sz="1800" dirty="0">
                <a:solidFill>
                  <a:schemeClr val="bg2">
                    <a:lumMod val="25000"/>
                  </a:schemeClr>
                </a:solidFill>
              </a:rPr>
              <a:t>What diversity of productive interactions are possible?</a:t>
            </a:r>
          </a:p>
          <a:p>
            <a:pPr lvl="0">
              <a:lnSpc>
                <a:spcPct val="110000"/>
              </a:lnSpc>
              <a:buFont typeface="+mj-lt"/>
              <a:buAutoNum type="arabicPeriod"/>
            </a:pPr>
            <a:r>
              <a:rPr lang="en-US" sz="1800" dirty="0">
                <a:solidFill>
                  <a:schemeClr val="bg2">
                    <a:lumMod val="25000"/>
                  </a:schemeClr>
                </a:solidFill>
              </a:rPr>
              <a:t>What are enablers and constraints in these interactions?</a:t>
            </a:r>
          </a:p>
          <a:p>
            <a:pPr lvl="0">
              <a:lnSpc>
                <a:spcPct val="110000"/>
              </a:lnSpc>
              <a:buFont typeface="+mj-lt"/>
              <a:buAutoNum type="arabicPeriod"/>
            </a:pPr>
            <a:r>
              <a:rPr lang="en-US" sz="1800" dirty="0">
                <a:solidFill>
                  <a:schemeClr val="bg2">
                    <a:lumMod val="25000"/>
                  </a:schemeClr>
                </a:solidFill>
              </a:rPr>
              <a:t>How can these interactions support PSTs’ understanding of contemporary science practices?</a:t>
            </a:r>
          </a:p>
          <a:p>
            <a:pPr lvl="0">
              <a:lnSpc>
                <a:spcPct val="110000"/>
              </a:lnSpc>
              <a:buFont typeface="+mj-lt"/>
              <a:buAutoNum type="arabicPeriod"/>
            </a:pPr>
            <a:r>
              <a:rPr lang="en-US" sz="1800" dirty="0">
                <a:solidFill>
                  <a:schemeClr val="bg2">
                    <a:lumMod val="25000"/>
                  </a:schemeClr>
                </a:solidFill>
              </a:rPr>
              <a:t>How can these interactions enable school science curriculum renewal and innovative practices?</a:t>
            </a:r>
          </a:p>
          <a:p>
            <a:pPr lvl="0">
              <a:lnSpc>
                <a:spcPct val="110000"/>
              </a:lnSpc>
              <a:buFont typeface="+mj-lt"/>
              <a:buAutoNum type="arabicPeriod"/>
            </a:pPr>
            <a:r>
              <a:rPr lang="en-US" sz="1800" dirty="0">
                <a:solidFill>
                  <a:schemeClr val="bg2">
                    <a:lumMod val="25000"/>
                  </a:schemeClr>
                </a:solidFill>
              </a:rPr>
              <a:t>What are future directions in these interactions?</a:t>
            </a:r>
          </a:p>
          <a:p>
            <a:pPr lvl="0">
              <a:lnSpc>
                <a:spcPct val="110000"/>
              </a:lnSpc>
              <a:buFont typeface="+mj-lt"/>
              <a:buAutoNum type="arabicPeriod"/>
            </a:pPr>
            <a:r>
              <a:rPr lang="en-US" sz="1800" dirty="0">
                <a:solidFill>
                  <a:schemeClr val="bg2">
                    <a:lumMod val="25000"/>
                  </a:schemeClr>
                </a:solidFill>
              </a:rPr>
              <a:t>What are the opportunities for up-scaling these interactions and their effects? </a:t>
            </a:r>
          </a:p>
          <a:p>
            <a:endParaRPr lang="en-AU" dirty="0"/>
          </a:p>
        </p:txBody>
      </p:sp>
    </p:spTree>
    <p:extLst>
      <p:ext uri="{BB962C8B-B14F-4D97-AF65-F5344CB8AC3E}">
        <p14:creationId xmlns:p14="http://schemas.microsoft.com/office/powerpoint/2010/main" val="192846769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Pre-Service Teachers Learning with Scientists</a:t>
            </a:r>
          </a:p>
        </p:txBody>
      </p:sp>
      <p:sp>
        <p:nvSpPr>
          <p:cNvPr id="3" name="Content Placeholder 2"/>
          <p:cNvSpPr>
            <a:spLocks noGrp="1"/>
          </p:cNvSpPr>
          <p:nvPr>
            <p:ph idx="1"/>
          </p:nvPr>
        </p:nvSpPr>
        <p:spPr/>
        <p:txBody>
          <a:bodyPr/>
          <a:lstStyle/>
          <a:p>
            <a:pPr lvl="0">
              <a:lnSpc>
                <a:spcPct val="110000"/>
              </a:lnSpc>
              <a:buFont typeface="+mj-lt"/>
              <a:buAutoNum type="arabicPeriod"/>
            </a:pPr>
            <a:r>
              <a:rPr lang="en-US" sz="1800" dirty="0">
                <a:solidFill>
                  <a:schemeClr val="bg2">
                    <a:lumMod val="25000"/>
                  </a:schemeClr>
                </a:solidFill>
              </a:rPr>
              <a:t>What is the value to participants, including pre-service teachers, scientists, teacher educators, teachers and students, of interactions/partnerships between pre-service teachers and scientists?</a:t>
            </a:r>
          </a:p>
          <a:p>
            <a:pPr lvl="0">
              <a:lnSpc>
                <a:spcPct val="110000"/>
              </a:lnSpc>
              <a:buFont typeface="+mj-lt"/>
              <a:buAutoNum type="arabicPeriod"/>
            </a:pPr>
            <a:r>
              <a:rPr lang="en-US" sz="1800" dirty="0">
                <a:solidFill>
                  <a:srgbClr val="FFFFFF"/>
                </a:solidFill>
              </a:rPr>
              <a:t>What diversity of productive interactions are possible?</a:t>
            </a:r>
          </a:p>
          <a:p>
            <a:pPr lvl="0">
              <a:lnSpc>
                <a:spcPct val="110000"/>
              </a:lnSpc>
              <a:buFont typeface="+mj-lt"/>
              <a:buAutoNum type="arabicPeriod"/>
            </a:pPr>
            <a:r>
              <a:rPr lang="en-US" sz="1800" dirty="0">
                <a:solidFill>
                  <a:schemeClr val="bg2">
                    <a:lumMod val="25000"/>
                  </a:schemeClr>
                </a:solidFill>
              </a:rPr>
              <a:t>What are enablers and constraints in these interactions?</a:t>
            </a:r>
          </a:p>
          <a:p>
            <a:pPr lvl="0">
              <a:lnSpc>
                <a:spcPct val="110000"/>
              </a:lnSpc>
              <a:buFont typeface="+mj-lt"/>
              <a:buAutoNum type="arabicPeriod"/>
            </a:pPr>
            <a:r>
              <a:rPr lang="en-US" sz="1800" dirty="0">
                <a:solidFill>
                  <a:schemeClr val="bg2">
                    <a:lumMod val="25000"/>
                  </a:schemeClr>
                </a:solidFill>
              </a:rPr>
              <a:t>How can these interactions support PSTs’ understanding of contemporary science practices?</a:t>
            </a:r>
          </a:p>
          <a:p>
            <a:pPr lvl="0">
              <a:lnSpc>
                <a:spcPct val="110000"/>
              </a:lnSpc>
              <a:buFont typeface="+mj-lt"/>
              <a:buAutoNum type="arabicPeriod"/>
            </a:pPr>
            <a:r>
              <a:rPr lang="en-US" sz="1800" dirty="0">
                <a:solidFill>
                  <a:schemeClr val="bg2">
                    <a:lumMod val="25000"/>
                  </a:schemeClr>
                </a:solidFill>
              </a:rPr>
              <a:t>How can these interactions enable school science curriculum renewal and innovative practices?</a:t>
            </a:r>
          </a:p>
          <a:p>
            <a:pPr lvl="0">
              <a:lnSpc>
                <a:spcPct val="110000"/>
              </a:lnSpc>
              <a:buFont typeface="+mj-lt"/>
              <a:buAutoNum type="arabicPeriod"/>
            </a:pPr>
            <a:r>
              <a:rPr lang="en-US" sz="1800" dirty="0">
                <a:solidFill>
                  <a:schemeClr val="bg2">
                    <a:lumMod val="25000"/>
                  </a:schemeClr>
                </a:solidFill>
              </a:rPr>
              <a:t>What are future directions in these interactions?</a:t>
            </a:r>
          </a:p>
          <a:p>
            <a:pPr lvl="0">
              <a:lnSpc>
                <a:spcPct val="110000"/>
              </a:lnSpc>
              <a:buFont typeface="+mj-lt"/>
              <a:buAutoNum type="arabicPeriod"/>
            </a:pPr>
            <a:r>
              <a:rPr lang="en-US" sz="1800" dirty="0">
                <a:solidFill>
                  <a:schemeClr val="bg2">
                    <a:lumMod val="25000"/>
                  </a:schemeClr>
                </a:solidFill>
              </a:rPr>
              <a:t>What are the opportunities for up-scaling these interactions and their effects? </a:t>
            </a:r>
          </a:p>
          <a:p>
            <a:endParaRPr lang="en-AU" dirty="0"/>
          </a:p>
        </p:txBody>
      </p:sp>
    </p:spTree>
    <p:extLst>
      <p:ext uri="{BB962C8B-B14F-4D97-AF65-F5344CB8AC3E}">
        <p14:creationId xmlns:p14="http://schemas.microsoft.com/office/powerpoint/2010/main" val="53775677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TEM participants.png"/>
          <p:cNvPicPr>
            <a:picLocks noGrp="1" noChangeAspect="1"/>
          </p:cNvPicPr>
          <p:nvPr>
            <p:ph idx="1"/>
          </p:nvPr>
        </p:nvPicPr>
        <p:blipFill>
          <a:blip r:embed="rId2">
            <a:extLst>
              <a:ext uri="{28A0092B-C50C-407E-A947-70E740481C1C}">
                <a14:useLocalDpi xmlns:a14="http://schemas.microsoft.com/office/drawing/2010/main" val="0"/>
              </a:ext>
            </a:extLst>
          </a:blip>
          <a:srcRect l="-26656" r="-26656"/>
          <a:stretch>
            <a:fillRect/>
          </a:stretch>
        </p:blipFill>
        <p:spPr>
          <a:xfrm>
            <a:off x="-457565" y="1120141"/>
            <a:ext cx="11194622" cy="4632722"/>
          </a:xfrm>
        </p:spPr>
      </p:pic>
      <p:sp>
        <p:nvSpPr>
          <p:cNvPr id="3" name="Rectangle 2"/>
          <p:cNvSpPr/>
          <p:nvPr/>
        </p:nvSpPr>
        <p:spPr>
          <a:xfrm>
            <a:off x="7532370" y="4549140"/>
            <a:ext cx="1154430" cy="10058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245433359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Pre-Service Teachers Learning with Scientists</a:t>
            </a:r>
          </a:p>
        </p:txBody>
      </p:sp>
      <p:sp>
        <p:nvSpPr>
          <p:cNvPr id="3" name="Content Placeholder 2"/>
          <p:cNvSpPr>
            <a:spLocks noGrp="1"/>
          </p:cNvSpPr>
          <p:nvPr>
            <p:ph idx="1"/>
          </p:nvPr>
        </p:nvSpPr>
        <p:spPr/>
        <p:txBody>
          <a:bodyPr/>
          <a:lstStyle/>
          <a:p>
            <a:pPr lvl="0">
              <a:lnSpc>
                <a:spcPct val="110000"/>
              </a:lnSpc>
              <a:buFont typeface="+mj-lt"/>
              <a:buAutoNum type="arabicPeriod"/>
            </a:pPr>
            <a:r>
              <a:rPr lang="en-US" sz="1800" dirty="0">
                <a:solidFill>
                  <a:schemeClr val="bg2">
                    <a:lumMod val="25000"/>
                  </a:schemeClr>
                </a:solidFill>
              </a:rPr>
              <a:t>What is the value to participants, including pre-service teachers, scientists, teacher educators, teachers and students, of interactions/partnerships between pre-service teachers and scientists?</a:t>
            </a:r>
          </a:p>
          <a:p>
            <a:pPr lvl="0">
              <a:lnSpc>
                <a:spcPct val="110000"/>
              </a:lnSpc>
              <a:buFont typeface="+mj-lt"/>
              <a:buAutoNum type="arabicPeriod"/>
            </a:pPr>
            <a:r>
              <a:rPr lang="en-US" sz="1800" dirty="0">
                <a:solidFill>
                  <a:schemeClr val="bg2">
                    <a:lumMod val="25000"/>
                  </a:schemeClr>
                </a:solidFill>
              </a:rPr>
              <a:t>What diversity of productive interactions are possible?</a:t>
            </a:r>
          </a:p>
          <a:p>
            <a:pPr lvl="0">
              <a:lnSpc>
                <a:spcPct val="110000"/>
              </a:lnSpc>
              <a:buFont typeface="+mj-lt"/>
              <a:buAutoNum type="arabicPeriod"/>
            </a:pPr>
            <a:r>
              <a:rPr lang="en-US" sz="1800" dirty="0">
                <a:solidFill>
                  <a:srgbClr val="FFFFFF"/>
                </a:solidFill>
              </a:rPr>
              <a:t>What are enablers and constraints in these interactions?</a:t>
            </a:r>
          </a:p>
          <a:p>
            <a:pPr lvl="0">
              <a:lnSpc>
                <a:spcPct val="110000"/>
              </a:lnSpc>
              <a:buFont typeface="+mj-lt"/>
              <a:buAutoNum type="arabicPeriod"/>
            </a:pPr>
            <a:r>
              <a:rPr lang="en-US" sz="1800" dirty="0">
                <a:solidFill>
                  <a:schemeClr val="bg2">
                    <a:lumMod val="25000"/>
                  </a:schemeClr>
                </a:solidFill>
              </a:rPr>
              <a:t>How can these interactions support PSTs’ understanding of contemporary science practices?</a:t>
            </a:r>
          </a:p>
          <a:p>
            <a:pPr lvl="0">
              <a:lnSpc>
                <a:spcPct val="110000"/>
              </a:lnSpc>
              <a:buFont typeface="+mj-lt"/>
              <a:buAutoNum type="arabicPeriod"/>
            </a:pPr>
            <a:r>
              <a:rPr lang="en-US" sz="1800" dirty="0">
                <a:solidFill>
                  <a:schemeClr val="bg2">
                    <a:lumMod val="25000"/>
                  </a:schemeClr>
                </a:solidFill>
              </a:rPr>
              <a:t>How can these interactions enable school science curriculum renewal and innovative practices?</a:t>
            </a:r>
          </a:p>
          <a:p>
            <a:pPr lvl="0">
              <a:lnSpc>
                <a:spcPct val="110000"/>
              </a:lnSpc>
              <a:buFont typeface="+mj-lt"/>
              <a:buAutoNum type="arabicPeriod"/>
            </a:pPr>
            <a:r>
              <a:rPr lang="en-US" sz="1800" dirty="0">
                <a:solidFill>
                  <a:schemeClr val="bg2">
                    <a:lumMod val="25000"/>
                  </a:schemeClr>
                </a:solidFill>
              </a:rPr>
              <a:t>What are future directions in these interactions?</a:t>
            </a:r>
          </a:p>
          <a:p>
            <a:pPr lvl="0">
              <a:lnSpc>
                <a:spcPct val="110000"/>
              </a:lnSpc>
              <a:buFont typeface="+mj-lt"/>
              <a:buAutoNum type="arabicPeriod"/>
            </a:pPr>
            <a:r>
              <a:rPr lang="en-US" sz="1800" dirty="0">
                <a:solidFill>
                  <a:schemeClr val="bg2">
                    <a:lumMod val="25000"/>
                  </a:schemeClr>
                </a:solidFill>
              </a:rPr>
              <a:t>What are the opportunities for up-scaling these interactions and their effects? </a:t>
            </a:r>
          </a:p>
          <a:p>
            <a:endParaRPr lang="en-AU" dirty="0"/>
          </a:p>
        </p:txBody>
      </p:sp>
    </p:spTree>
    <p:extLst>
      <p:ext uri="{BB962C8B-B14F-4D97-AF65-F5344CB8AC3E}">
        <p14:creationId xmlns:p14="http://schemas.microsoft.com/office/powerpoint/2010/main" val="27958116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Pre-Service Teachers Learning with Scientists</a:t>
            </a:r>
          </a:p>
        </p:txBody>
      </p:sp>
      <p:sp>
        <p:nvSpPr>
          <p:cNvPr id="3" name="Content Placeholder 2"/>
          <p:cNvSpPr>
            <a:spLocks noGrp="1"/>
          </p:cNvSpPr>
          <p:nvPr>
            <p:ph idx="1"/>
          </p:nvPr>
        </p:nvSpPr>
        <p:spPr/>
        <p:txBody>
          <a:bodyPr/>
          <a:lstStyle/>
          <a:p>
            <a:pPr lvl="0">
              <a:lnSpc>
                <a:spcPct val="110000"/>
              </a:lnSpc>
              <a:buFont typeface="+mj-lt"/>
              <a:buAutoNum type="arabicPeriod"/>
            </a:pPr>
            <a:r>
              <a:rPr lang="en-US" sz="1800" dirty="0">
                <a:solidFill>
                  <a:schemeClr val="bg2">
                    <a:lumMod val="25000"/>
                  </a:schemeClr>
                </a:solidFill>
              </a:rPr>
              <a:t>What is the value to participants, including pre-service teachers, scientists, teacher educators, teachers and students, of interactions/partnerships between pre-service teachers and scientists?</a:t>
            </a:r>
          </a:p>
          <a:p>
            <a:pPr lvl="0">
              <a:lnSpc>
                <a:spcPct val="110000"/>
              </a:lnSpc>
              <a:buFont typeface="+mj-lt"/>
              <a:buAutoNum type="arabicPeriod"/>
            </a:pPr>
            <a:r>
              <a:rPr lang="en-US" sz="1800" dirty="0">
                <a:solidFill>
                  <a:schemeClr val="bg2">
                    <a:lumMod val="25000"/>
                  </a:schemeClr>
                </a:solidFill>
              </a:rPr>
              <a:t>What diversity of productive interactions are possible?</a:t>
            </a:r>
          </a:p>
          <a:p>
            <a:pPr lvl="0">
              <a:lnSpc>
                <a:spcPct val="110000"/>
              </a:lnSpc>
              <a:buFont typeface="+mj-lt"/>
              <a:buAutoNum type="arabicPeriod"/>
            </a:pPr>
            <a:r>
              <a:rPr lang="en-US" sz="1800" dirty="0">
                <a:solidFill>
                  <a:schemeClr val="bg2">
                    <a:lumMod val="25000"/>
                  </a:schemeClr>
                </a:solidFill>
              </a:rPr>
              <a:t>What are enablers and constraints in these interactions?</a:t>
            </a:r>
          </a:p>
          <a:p>
            <a:pPr lvl="0">
              <a:lnSpc>
                <a:spcPct val="110000"/>
              </a:lnSpc>
              <a:buFont typeface="+mj-lt"/>
              <a:buAutoNum type="arabicPeriod"/>
            </a:pPr>
            <a:r>
              <a:rPr lang="en-US" sz="1800" dirty="0">
                <a:solidFill>
                  <a:srgbClr val="FFFFFF"/>
                </a:solidFill>
              </a:rPr>
              <a:t>How can these interactions support PSTs’ understanding of contemporary science practices?</a:t>
            </a:r>
          </a:p>
          <a:p>
            <a:pPr lvl="0">
              <a:lnSpc>
                <a:spcPct val="110000"/>
              </a:lnSpc>
              <a:buFont typeface="+mj-lt"/>
              <a:buAutoNum type="arabicPeriod"/>
            </a:pPr>
            <a:r>
              <a:rPr lang="en-US" sz="1800" dirty="0">
                <a:solidFill>
                  <a:schemeClr val="bg2">
                    <a:lumMod val="25000"/>
                  </a:schemeClr>
                </a:solidFill>
              </a:rPr>
              <a:t>How can these interactions enable school science curriculum renewal and innovative practices?</a:t>
            </a:r>
          </a:p>
          <a:p>
            <a:pPr lvl="0">
              <a:lnSpc>
                <a:spcPct val="110000"/>
              </a:lnSpc>
              <a:buFont typeface="+mj-lt"/>
              <a:buAutoNum type="arabicPeriod"/>
            </a:pPr>
            <a:r>
              <a:rPr lang="en-US" sz="1800" dirty="0">
                <a:solidFill>
                  <a:schemeClr val="bg2">
                    <a:lumMod val="25000"/>
                  </a:schemeClr>
                </a:solidFill>
              </a:rPr>
              <a:t>What are future directions in these interactions?</a:t>
            </a:r>
          </a:p>
          <a:p>
            <a:pPr lvl="0">
              <a:lnSpc>
                <a:spcPct val="110000"/>
              </a:lnSpc>
              <a:buFont typeface="+mj-lt"/>
              <a:buAutoNum type="arabicPeriod"/>
            </a:pPr>
            <a:r>
              <a:rPr lang="en-US" sz="1800" dirty="0">
                <a:solidFill>
                  <a:schemeClr val="bg2">
                    <a:lumMod val="25000"/>
                  </a:schemeClr>
                </a:solidFill>
              </a:rPr>
              <a:t>What are the opportunities for up-scaling these interactions and their effects? </a:t>
            </a:r>
          </a:p>
          <a:p>
            <a:endParaRPr lang="en-AU" dirty="0"/>
          </a:p>
        </p:txBody>
      </p:sp>
    </p:spTree>
    <p:extLst>
      <p:ext uri="{BB962C8B-B14F-4D97-AF65-F5344CB8AC3E}">
        <p14:creationId xmlns:p14="http://schemas.microsoft.com/office/powerpoint/2010/main" val="31573978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Pre-Service Teachers Learning with Scientists</a:t>
            </a:r>
          </a:p>
        </p:txBody>
      </p:sp>
      <p:sp>
        <p:nvSpPr>
          <p:cNvPr id="3" name="Content Placeholder 2"/>
          <p:cNvSpPr>
            <a:spLocks noGrp="1"/>
          </p:cNvSpPr>
          <p:nvPr>
            <p:ph idx="1"/>
          </p:nvPr>
        </p:nvSpPr>
        <p:spPr/>
        <p:txBody>
          <a:bodyPr/>
          <a:lstStyle/>
          <a:p>
            <a:pPr lvl="0">
              <a:lnSpc>
                <a:spcPct val="110000"/>
              </a:lnSpc>
              <a:buFont typeface="+mj-lt"/>
              <a:buAutoNum type="arabicPeriod"/>
            </a:pPr>
            <a:r>
              <a:rPr lang="en-US" sz="1800" dirty="0">
                <a:solidFill>
                  <a:schemeClr val="bg2">
                    <a:lumMod val="25000"/>
                  </a:schemeClr>
                </a:solidFill>
              </a:rPr>
              <a:t>What is the value to participants, including pre-service teachers, scientists, teacher educators, teachers and students, of interactions/partnerships between pre-service teachers and scientists?</a:t>
            </a:r>
          </a:p>
          <a:p>
            <a:pPr lvl="0">
              <a:lnSpc>
                <a:spcPct val="110000"/>
              </a:lnSpc>
              <a:buFont typeface="+mj-lt"/>
              <a:buAutoNum type="arabicPeriod"/>
            </a:pPr>
            <a:r>
              <a:rPr lang="en-US" sz="1800" dirty="0">
                <a:solidFill>
                  <a:schemeClr val="bg2">
                    <a:lumMod val="25000"/>
                  </a:schemeClr>
                </a:solidFill>
              </a:rPr>
              <a:t>What diversity of productive interactions are possible?</a:t>
            </a:r>
          </a:p>
          <a:p>
            <a:pPr lvl="0">
              <a:lnSpc>
                <a:spcPct val="110000"/>
              </a:lnSpc>
              <a:buFont typeface="+mj-lt"/>
              <a:buAutoNum type="arabicPeriod"/>
            </a:pPr>
            <a:r>
              <a:rPr lang="en-US" sz="1800" dirty="0">
                <a:solidFill>
                  <a:schemeClr val="bg2">
                    <a:lumMod val="25000"/>
                  </a:schemeClr>
                </a:solidFill>
              </a:rPr>
              <a:t>What are enablers and constraints in these interactions?</a:t>
            </a:r>
          </a:p>
          <a:p>
            <a:pPr lvl="0">
              <a:lnSpc>
                <a:spcPct val="110000"/>
              </a:lnSpc>
              <a:buFont typeface="+mj-lt"/>
              <a:buAutoNum type="arabicPeriod"/>
            </a:pPr>
            <a:r>
              <a:rPr lang="en-US" sz="1800" dirty="0">
                <a:solidFill>
                  <a:schemeClr val="bg2">
                    <a:lumMod val="25000"/>
                  </a:schemeClr>
                </a:solidFill>
              </a:rPr>
              <a:t>How can these interactions support PSTs’ understanding of contemporary science practices?</a:t>
            </a:r>
          </a:p>
          <a:p>
            <a:pPr lvl="0">
              <a:lnSpc>
                <a:spcPct val="110000"/>
              </a:lnSpc>
              <a:buFont typeface="+mj-lt"/>
              <a:buAutoNum type="arabicPeriod"/>
            </a:pPr>
            <a:r>
              <a:rPr lang="en-US" sz="1800" dirty="0">
                <a:solidFill>
                  <a:srgbClr val="FFFFFF"/>
                </a:solidFill>
              </a:rPr>
              <a:t>How can these interactions enable school science curriculum renewal and innovative practices?</a:t>
            </a:r>
          </a:p>
          <a:p>
            <a:pPr lvl="0">
              <a:lnSpc>
                <a:spcPct val="110000"/>
              </a:lnSpc>
              <a:buFont typeface="+mj-lt"/>
              <a:buAutoNum type="arabicPeriod"/>
            </a:pPr>
            <a:r>
              <a:rPr lang="en-US" sz="1800" dirty="0">
                <a:solidFill>
                  <a:srgbClr val="FFFFFF"/>
                </a:solidFill>
              </a:rPr>
              <a:t>What are future directions in these interactions?</a:t>
            </a:r>
          </a:p>
          <a:p>
            <a:pPr lvl="0">
              <a:lnSpc>
                <a:spcPct val="110000"/>
              </a:lnSpc>
              <a:buFont typeface="+mj-lt"/>
              <a:buAutoNum type="arabicPeriod"/>
            </a:pPr>
            <a:r>
              <a:rPr lang="en-US" sz="1800" dirty="0">
                <a:solidFill>
                  <a:srgbClr val="FFFFFF"/>
                </a:solidFill>
              </a:rPr>
              <a:t>What are the opportunities for up-scaling these interactions and their effects? </a:t>
            </a:r>
          </a:p>
          <a:p>
            <a:endParaRPr lang="en-AU" dirty="0"/>
          </a:p>
        </p:txBody>
      </p:sp>
    </p:spTree>
    <p:extLst>
      <p:ext uri="{BB962C8B-B14F-4D97-AF65-F5344CB8AC3E}">
        <p14:creationId xmlns:p14="http://schemas.microsoft.com/office/powerpoint/2010/main" val="292679003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eMSTEP-PPT-General">
  <a:themeElements>
    <a:clrScheme name="Custom 1">
      <a:dk1>
        <a:srgbClr val="FFFFFF"/>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ReMSTEP-PPT-General.potx</Template>
  <TotalTime>430</TotalTime>
  <Words>1634</Words>
  <Application>Microsoft Macintosh PowerPoint</Application>
  <PresentationFormat>On-screen Show (4:3)</PresentationFormat>
  <Paragraphs>151</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ReMSTEP-PPT-General</vt:lpstr>
      <vt:lpstr>Session THree: PST Learning with scientists</vt:lpstr>
      <vt:lpstr>Session Three: PST Learning with scientists</vt:lpstr>
      <vt:lpstr>Pre-Service Teachers Learning with Scientists</vt:lpstr>
      <vt:lpstr>Pre-Service Teachers Learning with Scientists</vt:lpstr>
      <vt:lpstr>Pre-Service Teachers Learning with Scientists</vt:lpstr>
      <vt:lpstr>PowerPoint Presentation</vt:lpstr>
      <vt:lpstr>Pre-Service Teachers Learning with Scientists</vt:lpstr>
      <vt:lpstr>Pre-Service Teachers Learning with Scientists</vt:lpstr>
      <vt:lpstr>Pre-Service Teachers Learning with Scientists</vt:lpstr>
      <vt:lpstr>Pre-Service Teachers Learning with Scientists</vt:lpstr>
      <vt:lpstr>Pre-Service Teachers Learning with Scientists</vt:lpstr>
      <vt:lpstr>Multidisciplinary science and technology in education</vt:lpstr>
      <vt:lpstr>PowerPoint Presentation</vt:lpstr>
      <vt:lpstr>Scientists as partners in education</vt:lpstr>
      <vt:lpstr>PowerPoint Presentation</vt:lpstr>
      <vt:lpstr>ReMSTEP - Grime Detectives</vt:lpstr>
      <vt:lpstr>Growing tall poppies with ReMSTEP</vt:lpstr>
      <vt:lpstr>PowerPoint Presentation</vt:lpstr>
      <vt:lpstr>Tall Poppies and remstep</vt:lpstr>
      <vt:lpstr>FARLABS</vt:lpstr>
      <vt:lpstr>science as a human endeavor:  the institute for frontier materials</vt:lpstr>
      <vt:lpstr>PowerPoint Presentation</vt:lpstr>
      <vt:lpstr>PowerPoint Presentation</vt:lpstr>
      <vt:lpstr>PowerPoint Presentation</vt:lpstr>
      <vt:lpstr>PowerPoint Presentation</vt:lpstr>
      <vt:lpstr>PowerPoint Presentation</vt:lpstr>
      <vt:lpstr>PowerPoint Presentation</vt:lpstr>
      <vt:lpstr>PSTs developing contemporary biology multi-media resources</vt:lpstr>
      <vt:lpstr>panel discussion</vt:lpstr>
      <vt:lpstr>Session 2 slide 12</vt:lpstr>
      <vt:lpstr>wrapup: what are the key insights?</vt:lpstr>
      <vt:lpstr>PowerPoint Presentation</vt:lpstr>
    </vt:vector>
  </TitlesOfParts>
  <Company>The University Of Melbourne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 Penticoss</dc:creator>
  <cp:lastModifiedBy>Albert Penticoss</cp:lastModifiedBy>
  <cp:revision>43</cp:revision>
  <dcterms:created xsi:type="dcterms:W3CDTF">2015-09-01T04:25:50Z</dcterms:created>
  <dcterms:modified xsi:type="dcterms:W3CDTF">2015-11-27T02:20:02Z</dcterms:modified>
</cp:coreProperties>
</file>