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6"/>
  </p:notesMasterIdLst>
  <p:handoutMasterIdLst>
    <p:handoutMasterId r:id="rId37"/>
  </p:handoutMasterIdLst>
  <p:sldIdLst>
    <p:sldId id="274" r:id="rId3"/>
    <p:sldId id="507" r:id="rId4"/>
    <p:sldId id="276" r:id="rId5"/>
    <p:sldId id="353" r:id="rId6"/>
    <p:sldId id="389" r:id="rId7"/>
    <p:sldId id="453" r:id="rId8"/>
    <p:sldId id="447" r:id="rId9"/>
    <p:sldId id="448" r:id="rId10"/>
    <p:sldId id="450" r:id="rId11"/>
    <p:sldId id="508" r:id="rId12"/>
    <p:sldId id="439" r:id="rId13"/>
    <p:sldId id="455" r:id="rId14"/>
    <p:sldId id="454" r:id="rId15"/>
    <p:sldId id="446" r:id="rId16"/>
    <p:sldId id="497" r:id="rId17"/>
    <p:sldId id="433" r:id="rId18"/>
    <p:sldId id="498" r:id="rId19"/>
    <p:sldId id="499" r:id="rId20"/>
    <p:sldId id="399" r:id="rId21"/>
    <p:sldId id="500" r:id="rId22"/>
    <p:sldId id="501" r:id="rId23"/>
    <p:sldId id="411" r:id="rId24"/>
    <p:sldId id="503" r:id="rId25"/>
    <p:sldId id="504" r:id="rId26"/>
    <p:sldId id="493" r:id="rId27"/>
    <p:sldId id="496" r:id="rId28"/>
    <p:sldId id="505" r:id="rId29"/>
    <p:sldId id="506" r:id="rId30"/>
    <p:sldId id="456" r:id="rId31"/>
    <p:sldId id="570" r:id="rId32"/>
    <p:sldId id="576" r:id="rId33"/>
    <p:sldId id="352" r:id="rId34"/>
    <p:sldId id="492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533" autoAdjust="0"/>
  </p:normalViewPr>
  <p:slideViewPr>
    <p:cSldViewPr>
      <p:cViewPr varScale="1">
        <p:scale>
          <a:sx n="72" d="100"/>
          <a:sy n="72" d="100"/>
        </p:scale>
        <p:origin x="60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0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udge.softuni.bg/Contests/Practice/Index/1010#2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267175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Да напишем първата си програма </a:t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Visual Studio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0518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1156" y="2662229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for($i = 0; $i &lt;= 10; $i++)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90" y="546010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BF676CF9-20EA-4868-9642-7EF0DA6C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938" y="5531222"/>
            <a:ext cx="1707976" cy="9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JavaScript, C#, Java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</a:t>
            </a:r>
            <a:br>
              <a:rPr lang="en-US" dirty="0"/>
            </a:br>
            <a:r>
              <a:rPr lang="bg-BG" dirty="0"/>
              <a:t>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печата числата от 1 до 10: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3311" y="1927159"/>
            <a:ext cx="5524501" cy="587441"/>
          </a:xfrm>
        </p:spPr>
        <p:txBody>
          <a:bodyPr/>
          <a:lstStyle/>
          <a:p>
            <a:r>
              <a:rPr lang="nn-NO" sz="2400" dirty="0">
                <a:solidFill>
                  <a:schemeClr val="tx1"/>
                </a:solidFill>
              </a:rPr>
              <a:t>console.log(base * height / 2);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986A0D-6498-4EDA-A2AD-D54507F512B9}"/>
              </a:ext>
            </a:extLst>
          </p:cNvPr>
          <p:cNvSpPr txBox="1">
            <a:spLocks/>
          </p:cNvSpPr>
          <p:nvPr/>
        </p:nvSpPr>
        <p:spPr>
          <a:xfrm>
            <a:off x="1103311" y="3310551"/>
            <a:ext cx="519275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for (let i = 1; i &lt;= 10; i++)  </a:t>
            </a:r>
            <a:br>
              <a:rPr lang="nn-NO" sz="2400" dirty="0">
                <a:solidFill>
                  <a:schemeClr val="tx1"/>
                </a:solidFill>
              </a:rPr>
            </a:br>
            <a:r>
              <a:rPr lang="nn-NO" sz="2400" dirty="0">
                <a:solidFill>
                  <a:schemeClr val="tx1"/>
                </a:solidFill>
              </a:rPr>
              <a:t>   console.log(i);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103311" y="5086721"/>
            <a:ext cx="469923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let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console.log(euro);</a:t>
            </a:r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Editor </a:t>
            </a:r>
            <a:r>
              <a:rPr lang="bg-BG" dirty="0"/>
              <a:t>или </a:t>
            </a:r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безплатен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Editor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 (IDE)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JavaScript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505200"/>
            <a:ext cx="4452937" cy="2293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и изберете временната папка, в </a:t>
            </a:r>
            <a:r>
              <a:rPr lang="bg-BG"/>
              <a:t>която </a:t>
            </a:r>
            <a:br>
              <a:rPr lang="bg-BG"/>
            </a:br>
            <a:r>
              <a:rPr lang="bg-BG"/>
              <a:t>ще </a:t>
            </a:r>
            <a:r>
              <a:rPr lang="bg-BG" dirty="0"/>
              <a:t>създадем нашата първа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58" y="2492562"/>
            <a:ext cx="7478507" cy="40324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 файла, в който ще пишем кода за </a:t>
            </a:r>
            <a:br>
              <a:rPr lang="en-US" dirty="0"/>
            </a:br>
            <a:r>
              <a:rPr lang="bg-BG" dirty="0"/>
              <a:t>нашата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122612" y="3294685"/>
            <a:ext cx="838200" cy="16844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98" y="1888988"/>
            <a:ext cx="4238625" cy="2247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98" y="4286627"/>
            <a:ext cx="4238625" cy="2238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4FA1-939D-4A36-ACD7-893CD94BE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Сорс кодът на програмата ще напишем в празния файл </a:t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GB" sz="3600" dirty="0">
                <a:solidFill>
                  <a:schemeClr val="bg1"/>
                </a:solidFill>
              </a:rPr>
              <a:t>hello.js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5" y="3044104"/>
            <a:ext cx="6445574" cy="23660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#pb-may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25496" y="1933797"/>
            <a:ext cx="7010399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</a:t>
            </a:r>
            <a:r>
              <a:rPr lang="nn-NO" sz="2800" b="1" noProof="1">
                <a:latin typeface="+mj-lt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962400"/>
            <a:ext cx="7340169" cy="2433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3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F5] </a:t>
            </a:r>
            <a:r>
              <a:rPr lang="bg-BG" dirty="0"/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изберете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[Start Without Debugging]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4191000"/>
            <a:ext cx="7543800" cy="1609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CB0B2-A392-4755-9078-EC9BDB0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12" y="2499792"/>
            <a:ext cx="4800600" cy="4193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59" y="5579664"/>
            <a:ext cx="4914553" cy="5714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0" y="5573818"/>
            <a:ext cx="4919949" cy="572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59" y="1981200"/>
            <a:ext cx="8700968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674A-27D5-43AE-BC1A-9C75E5F16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GB" dirty="0"/>
              <a:t>J</a:t>
            </a:r>
            <a:r>
              <a:rPr lang="en-US" dirty="0"/>
              <a:t>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6E15-0CE5-4F35-8397-1723F7BF0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1" y="3048000"/>
            <a:ext cx="3783614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numsFrom1to20()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console.log(20);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numsFrom1to20();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292871" y="2514600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530" y="3227832"/>
            <a:ext cx="564168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function numsFrom1to20() {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for (let num = 1; num &lt;= 20; num++) {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console.log(num)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br>
              <a:rPr lang="en-GB" b="1" dirty="0">
                <a:latin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</a:rPr>
              <a:t>numsFrom1to20();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40907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https://judge.softuni.bg/Contests/Practice/Index/1010#2</a:t>
            </a:r>
            <a:r>
              <a:rPr lang="bg-BG" sz="2400" dirty="0">
                <a:hlinkClick r:id="rId2"/>
              </a:rPr>
              <a:t> </a:t>
            </a:r>
            <a:endParaRPr lang="bg-BG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DB01FB-C6E6-44C2-943D-0E84A904B0D1}"/>
              </a:ext>
            </a:extLst>
          </p:cNvPr>
          <p:cNvGrpSpPr/>
          <p:nvPr/>
        </p:nvGrpSpPr>
        <p:grpSpPr>
          <a:xfrm>
            <a:off x="8304212" y="5581544"/>
            <a:ext cx="3290582" cy="772119"/>
            <a:chOff x="6981815" y="5063680"/>
            <a:chExt cx="4843743" cy="1080000"/>
          </a:xfrm>
        </p:grpSpPr>
        <p:pic>
          <p:nvPicPr>
            <p:cNvPr id="1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BF643C95-A63E-4C16-BCCF-27BF447E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23FE8B8E-EDD7-4D03-8ED6-C30B99BBF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1ACB9C74-5EE8-4B4E-9DA5-0F2C3BA4A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A484E12-4BB9-4712-80FC-5FA1BA69D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7642215-B316-44A1-ADAC-E80075FEC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B7051F-96B0-4924-B1F4-9512EB24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bg-BG" b="1" dirty="0"/>
              <a:t> </a:t>
            </a:r>
            <a:r>
              <a:rPr lang="bg-BG" dirty="0"/>
              <a:t>и </a:t>
            </a:r>
            <a:br>
              <a:rPr lang="bg-BG" dirty="0"/>
            </a:br>
            <a:r>
              <a:rPr lang="bg-BG" dirty="0"/>
              <a:t>изчислява лицето на правоъгълник със страни</a:t>
            </a:r>
            <a:r>
              <a:rPr lang="bg-BG" b="1" dirty="0"/>
              <a:t> а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b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53" y="3601753"/>
            <a:ext cx="6801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0" y="3340144"/>
            <a:ext cx="457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489406" y="377871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058607-191D-4156-9AAB-5A5C9824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53" y="3561535"/>
            <a:ext cx="6917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56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A05A8F-8BEB-4ED8-8176-3B5DB0F4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959" y="3340144"/>
            <a:ext cx="457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0BEE64-6201-4738-BE0D-2B24B6E2B9EB}"/>
              </a:ext>
            </a:extLst>
          </p:cNvPr>
          <p:cNvSpPr/>
          <p:nvPr/>
        </p:nvSpPr>
        <p:spPr bwMode="auto">
          <a:xfrm>
            <a:off x="4517808" y="3780077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6627812" y="3547942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 на правоъгълник</a:t>
            </a:r>
            <a:r>
              <a:rPr lang="en-US" dirty="0"/>
              <a:t> </a:t>
            </a:r>
            <a:r>
              <a:rPr lang="bg-BG" dirty="0"/>
              <a:t>- решение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371600"/>
            <a:ext cx="5029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rectangleArea(input)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= Number(input[0]);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 = Number(input[1]);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let area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console.log(area);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rectangleArea(["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latin typeface="Consolas" panose="020B0609020204030204" pitchFamily="49" charset="0"/>
              </a:rPr>
              <a:t>",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r>
              <a:rPr lang="en-US" sz="2000" b="1" dirty="0">
                <a:latin typeface="Consolas" panose="020B0609020204030204" pitchFamily="49" charset="0"/>
              </a:rPr>
              <a:t>"]);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23032" y="1906656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5DEB1E6-3CF6-4B77-8DF0-E28D87D8D256}"/>
              </a:ext>
            </a:extLst>
          </p:cNvPr>
          <p:cNvSpPr/>
          <p:nvPr/>
        </p:nvSpPr>
        <p:spPr bwMode="auto">
          <a:xfrm rot="5400000">
            <a:off x="2513012" y="4953000"/>
            <a:ext cx="685800" cy="708875"/>
          </a:xfrm>
          <a:prstGeom prst="bentUp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CC1C-8F29-4261-9CE7-57100030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4" r="5389"/>
          <a:stretch/>
        </p:blipFill>
        <p:spPr>
          <a:xfrm>
            <a:off x="3583475" y="4778448"/>
            <a:ext cx="7076186" cy="113795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1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7E39C-5DEF-4BC0-8143-B5CDB4A2C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поредица к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</a:t>
            </a:r>
            <a:r>
              <a:rPr lang="en-US" sz="3000" dirty="0"/>
              <a:t> JavaScript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 Code)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JavaScript </a:t>
            </a:r>
            <a:r>
              <a:rPr lang="bg-BG" sz="3200" dirty="0"/>
              <a:t>командите се пишат във</a:t>
            </a:r>
            <a:r>
              <a:rPr lang="en-US" sz="3200" dirty="0"/>
              <a:t> </a:t>
            </a:r>
            <a:r>
              <a:rPr lang="bg-BG" sz="3200" dirty="0"/>
              <a:t>функции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командата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console.log(…)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bg-BG" sz="3000" dirty="0"/>
              <a:t>стартираме с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18205" y="3886200"/>
            <a:ext cx="447462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console.log("Hello");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87182-420F-48BD-B393-6C7C0192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6212" y="3429000"/>
            <a:ext cx="25347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945697" cy="4795935"/>
          </a:xfrm>
        </p:spPr>
        <p:txBody>
          <a:bodyPr>
            <a:normAutofit/>
          </a:bodyPr>
          <a:lstStyle/>
          <a:p>
            <a:pPr marL="514350" lvl="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lvl="0" indent="-514350"/>
            <a:r>
              <a:rPr lang="bg-BG" sz="3200" dirty="0"/>
              <a:t>Първа програма с </a:t>
            </a:r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Visual </a:t>
            </a:r>
            <a:r>
              <a:rPr lang="en-US" sz="3200" dirty="0">
                <a:solidFill>
                  <a:schemeClr val="bg1"/>
                </a:solidFill>
              </a:rPr>
              <a:t>Studio Code</a:t>
            </a:r>
          </a:p>
          <a:p>
            <a:pPr marL="514350" lvl="0" indent="-514350"/>
            <a:r>
              <a:rPr lang="bg-BG" sz="3200" dirty="0"/>
              <a:t>Да направим конзолна програма</a:t>
            </a:r>
          </a:p>
          <a:p>
            <a:pPr marL="712788" lvl="1" indent="-409575"/>
            <a:r>
              <a:rPr lang="bg-BG" sz="2800" dirty="0"/>
              <a:t>Създаване на конзолна </a:t>
            </a:r>
            <a:r>
              <a:rPr lang="en-US" sz="2800" dirty="0"/>
              <a:t>JavaScript </a:t>
            </a:r>
            <a:r>
              <a:rPr lang="bg-BG" sz="2800" dirty="0"/>
              <a:t>програма</a:t>
            </a:r>
          </a:p>
          <a:p>
            <a:pPr marL="712788" lvl="1" indent="-409575"/>
            <a:r>
              <a:rPr lang="bg-BG" sz="2800" dirty="0"/>
              <a:t>Стартиране на програмата</a:t>
            </a:r>
          </a:p>
          <a:p>
            <a:pPr marL="712788" lvl="1" indent="-409575"/>
            <a:r>
              <a:rPr lang="bg-BG" sz="2800" dirty="0"/>
              <a:t>Тестване в </a:t>
            </a:r>
            <a:r>
              <a:rPr lang="en-US" sz="2800" dirty="0"/>
              <a:t>judge </a:t>
            </a:r>
            <a:r>
              <a:rPr lang="bg-BG" sz="2800" dirty="0"/>
              <a:t>системата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СофтУни</a:t>
            </a:r>
            <a:r>
              <a:rPr lang="bg-BG" dirty="0"/>
              <a:t> </a:t>
            </a:r>
            <a:r>
              <a:rPr lang="bg-BG" dirty="0" err="1"/>
              <a:t>диамантени</a:t>
            </a:r>
            <a:r>
              <a:rPr lang="bg-BG" dirty="0"/>
              <a:t> партньори</a:t>
            </a:r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СофтУни</a:t>
            </a:r>
            <a:r>
              <a:rPr lang="bg-BG" dirty="0"/>
              <a:t> организационни партньори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28616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71132"/>
            <a:ext cx="2107793" cy="21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5400" dirty="0"/>
              <a:t>Как комуникираме?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4313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6216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808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808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6216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1533" y="5958134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860067" y="47367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5089" y="47367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52012" y="586740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51973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98" y="3576900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115" y="2398210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71142" y="239821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541907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26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1145</Words>
  <Application>Microsoft Office PowerPoint</Application>
  <PresentationFormat>Custom</PresentationFormat>
  <Paragraphs>245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Начин на комуникация (4)</vt:lpstr>
      <vt:lpstr>Езици за програмиране</vt:lpstr>
      <vt:lpstr>Компютърни програми</vt:lpstr>
      <vt:lpstr>PowerPoint Presentation</vt:lpstr>
      <vt:lpstr>Компютърна програма – примери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PowerPoint Presentation</vt:lpstr>
      <vt:lpstr>Числата от 1 до 20</vt:lpstr>
      <vt:lpstr>Лице на правоъгълник</vt:lpstr>
      <vt:lpstr>Лице на правоъгълник - решение</vt:lpstr>
      <vt:lpstr>Какво научихме днес?</vt:lpstr>
      <vt:lpstr>PowerPoint Presentation</vt:lpstr>
      <vt:lpstr>СофтУни диамантени партньори</vt:lpstr>
      <vt:lpstr>СофтУни организационни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2019-05-03T10:06:44Z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