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777" r:id="rId2"/>
    <p:sldId id="769" r:id="rId3"/>
    <p:sldId id="775" r:id="rId4"/>
    <p:sldId id="778" r:id="rId5"/>
    <p:sldId id="779" r:id="rId6"/>
    <p:sldId id="780" r:id="rId7"/>
  </p:sldIdLst>
  <p:sldSz cx="12188825" cy="6858000"/>
  <p:notesSz cx="6858000" cy="9144000"/>
  <p:defaultTextStyle>
    <a:defPPr>
      <a:defRPr lang="en-US"/>
    </a:defPPr>
    <a:lvl1pPr marL="0" algn="l" defTabSz="914285" rtl="0" eaLnBrk="1" latinLnBrk="0" hangingPunct="1">
      <a:defRPr sz="1900" kern="1200">
        <a:solidFill>
          <a:schemeClr val="tx1"/>
        </a:solidFill>
        <a:latin typeface="+mn-lt"/>
        <a:ea typeface="+mn-ea"/>
        <a:cs typeface="+mn-cs"/>
      </a:defRPr>
    </a:lvl1pPr>
    <a:lvl2pPr marL="457141" algn="l" defTabSz="914285" rtl="0" eaLnBrk="1" latinLnBrk="0" hangingPunct="1">
      <a:defRPr sz="1900" kern="1200">
        <a:solidFill>
          <a:schemeClr val="tx1"/>
        </a:solidFill>
        <a:latin typeface="+mn-lt"/>
        <a:ea typeface="+mn-ea"/>
        <a:cs typeface="+mn-cs"/>
      </a:defRPr>
    </a:lvl2pPr>
    <a:lvl3pPr marL="914285" algn="l" defTabSz="914285" rtl="0" eaLnBrk="1" latinLnBrk="0" hangingPunct="1">
      <a:defRPr sz="1900" kern="1200">
        <a:solidFill>
          <a:schemeClr val="tx1"/>
        </a:solidFill>
        <a:latin typeface="+mn-lt"/>
        <a:ea typeface="+mn-ea"/>
        <a:cs typeface="+mn-cs"/>
      </a:defRPr>
    </a:lvl3pPr>
    <a:lvl4pPr marL="1371428" algn="l" defTabSz="914285" rtl="0" eaLnBrk="1" latinLnBrk="0" hangingPunct="1">
      <a:defRPr sz="1900" kern="1200">
        <a:solidFill>
          <a:schemeClr val="tx1"/>
        </a:solidFill>
        <a:latin typeface="+mn-lt"/>
        <a:ea typeface="+mn-ea"/>
        <a:cs typeface="+mn-cs"/>
      </a:defRPr>
    </a:lvl4pPr>
    <a:lvl5pPr marL="1828572" algn="l" defTabSz="914285" rtl="0" eaLnBrk="1" latinLnBrk="0" hangingPunct="1">
      <a:defRPr sz="1900" kern="1200">
        <a:solidFill>
          <a:schemeClr val="tx1"/>
        </a:solidFill>
        <a:latin typeface="+mn-lt"/>
        <a:ea typeface="+mn-ea"/>
        <a:cs typeface="+mn-cs"/>
      </a:defRPr>
    </a:lvl5pPr>
    <a:lvl6pPr marL="2285713" algn="l" defTabSz="914285" rtl="0" eaLnBrk="1" latinLnBrk="0" hangingPunct="1">
      <a:defRPr sz="1900" kern="1200">
        <a:solidFill>
          <a:schemeClr val="tx1"/>
        </a:solidFill>
        <a:latin typeface="+mn-lt"/>
        <a:ea typeface="+mn-ea"/>
        <a:cs typeface="+mn-cs"/>
      </a:defRPr>
    </a:lvl6pPr>
    <a:lvl7pPr marL="2742857" algn="l" defTabSz="914285" rtl="0" eaLnBrk="1" latinLnBrk="0" hangingPunct="1">
      <a:defRPr sz="1900" kern="1200">
        <a:solidFill>
          <a:schemeClr val="tx1"/>
        </a:solidFill>
        <a:latin typeface="+mn-lt"/>
        <a:ea typeface="+mn-ea"/>
        <a:cs typeface="+mn-cs"/>
      </a:defRPr>
    </a:lvl7pPr>
    <a:lvl8pPr marL="3200000" algn="l" defTabSz="914285" rtl="0" eaLnBrk="1" latinLnBrk="0" hangingPunct="1">
      <a:defRPr sz="1900" kern="1200">
        <a:solidFill>
          <a:schemeClr val="tx1"/>
        </a:solidFill>
        <a:latin typeface="+mn-lt"/>
        <a:ea typeface="+mn-ea"/>
        <a:cs typeface="+mn-cs"/>
      </a:defRPr>
    </a:lvl8pPr>
    <a:lvl9pPr marL="3657144" algn="l" defTabSz="914285"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E8F2AE-AB6E-42E3-AAAA-16E7C6B9BC74}">
          <p14:sldIdLst>
            <p14:sldId id="777"/>
            <p14:sldId id="769"/>
            <p14:sldId id="775"/>
            <p14:sldId id="778"/>
            <p14:sldId id="779"/>
            <p14:sldId id="780"/>
          </p14:sldIdLst>
        </p14:section>
      </p14:sectionLst>
    </p:ext>
    <p:ext uri="{EFAFB233-063F-42B5-8137-9DF3F51BA10A}">
      <p15:sldGuideLst xmlns:p15="http://schemas.microsoft.com/office/powerpoint/2012/main">
        <p15:guide id="1" orient="horz" pos="672">
          <p15:clr>
            <a:srgbClr val="A4A3A4"/>
          </p15:clr>
        </p15:guide>
        <p15:guide id="2" pos="623">
          <p15:clr>
            <a:srgbClr val="A4A3A4"/>
          </p15:clr>
        </p15:guide>
        <p15:guide id="3" pos="70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gnizant Technology Solutions" initials="CT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EA"/>
    <a:srgbClr val="3EA6C2"/>
    <a:srgbClr val="D2ECB6"/>
    <a:srgbClr val="5B89C1"/>
    <a:srgbClr val="4476B2"/>
    <a:srgbClr val="006C92"/>
    <a:srgbClr val="19C3FF"/>
    <a:srgbClr val="008BBC"/>
    <a:srgbClr val="1998C5"/>
    <a:srgbClr val="00A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5" autoAdjust="0"/>
    <p:restoredTop sz="86454" autoAdjust="0"/>
  </p:normalViewPr>
  <p:slideViewPr>
    <p:cSldViewPr>
      <p:cViewPr varScale="1">
        <p:scale>
          <a:sx n="137" d="100"/>
          <a:sy n="137" d="100"/>
        </p:scale>
        <p:origin x="1208" y="200"/>
      </p:cViewPr>
      <p:guideLst>
        <p:guide orient="horz" pos="672"/>
        <p:guide pos="623"/>
        <p:guide pos="7008"/>
      </p:guideLst>
    </p:cSldViewPr>
  </p:slideViewPr>
  <p:notesTextViewPr>
    <p:cViewPr>
      <p:scale>
        <a:sx n="1" d="1"/>
        <a:sy n="1" d="1"/>
      </p:scale>
      <p:origin x="0" y="0"/>
    </p:cViewPr>
  </p:notesTextViewPr>
  <p:sorterViewPr>
    <p:cViewPr>
      <p:scale>
        <a:sx n="50" d="100"/>
        <a:sy n="50" d="100"/>
      </p:scale>
      <p:origin x="0" y="306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commentAuthors" Target="commentAuthors.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B2113-32DC-4AEF-9A73-534730BB8D40}" type="datetimeFigureOut">
              <a:rPr lang="en-US" smtClean="0"/>
              <a:pPr/>
              <a:t>12/28/17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CDD8E1-7C1D-4646-9340-8B2F178CD6B2}" type="slidenum">
              <a:rPr lang="en-US" smtClean="0"/>
              <a:pPr/>
              <a:t>‹#›</a:t>
            </a:fld>
            <a:endParaRPr lang="en-US" dirty="0"/>
          </a:p>
        </p:txBody>
      </p:sp>
    </p:spTree>
    <p:extLst>
      <p:ext uri="{BB962C8B-B14F-4D97-AF65-F5344CB8AC3E}">
        <p14:creationId xmlns:p14="http://schemas.microsoft.com/office/powerpoint/2010/main" val="1085892765"/>
      </p:ext>
    </p:extLst>
  </p:cSld>
  <p:clrMap bg1="lt1" tx1="dk1" bg2="lt2" tx2="dk2" accent1="accent1" accent2="accent2" accent3="accent3" accent4="accent4" accent5="accent5" accent6="accent6" hlink="hlink" folHlink="folHlink"/>
  <p:notesStyle>
    <a:lvl1pPr marL="0" algn="l" defTabSz="914285" rtl="0" eaLnBrk="1" latinLnBrk="0" hangingPunct="1">
      <a:defRPr sz="1200" kern="1200">
        <a:solidFill>
          <a:schemeClr val="tx1"/>
        </a:solidFill>
        <a:latin typeface="+mn-lt"/>
        <a:ea typeface="+mn-ea"/>
        <a:cs typeface="+mn-cs"/>
      </a:defRPr>
    </a:lvl1pPr>
    <a:lvl2pPr marL="457141" algn="l" defTabSz="914285" rtl="0" eaLnBrk="1" latinLnBrk="0" hangingPunct="1">
      <a:defRPr sz="1200" kern="1200">
        <a:solidFill>
          <a:schemeClr val="tx1"/>
        </a:solidFill>
        <a:latin typeface="+mn-lt"/>
        <a:ea typeface="+mn-ea"/>
        <a:cs typeface="+mn-cs"/>
      </a:defRPr>
    </a:lvl2pPr>
    <a:lvl3pPr marL="914285" algn="l" defTabSz="914285" rtl="0" eaLnBrk="1" latinLnBrk="0" hangingPunct="1">
      <a:defRPr sz="1200" kern="1200">
        <a:solidFill>
          <a:schemeClr val="tx1"/>
        </a:solidFill>
        <a:latin typeface="+mn-lt"/>
        <a:ea typeface="+mn-ea"/>
        <a:cs typeface="+mn-cs"/>
      </a:defRPr>
    </a:lvl3pPr>
    <a:lvl4pPr marL="1371428" algn="l" defTabSz="914285" rtl="0" eaLnBrk="1" latinLnBrk="0" hangingPunct="1">
      <a:defRPr sz="1200" kern="1200">
        <a:solidFill>
          <a:schemeClr val="tx1"/>
        </a:solidFill>
        <a:latin typeface="+mn-lt"/>
        <a:ea typeface="+mn-ea"/>
        <a:cs typeface="+mn-cs"/>
      </a:defRPr>
    </a:lvl4pPr>
    <a:lvl5pPr marL="1828572" algn="l" defTabSz="914285" rtl="0" eaLnBrk="1" latinLnBrk="0" hangingPunct="1">
      <a:defRPr sz="1200" kern="1200">
        <a:solidFill>
          <a:schemeClr val="tx1"/>
        </a:solidFill>
        <a:latin typeface="+mn-lt"/>
        <a:ea typeface="+mn-ea"/>
        <a:cs typeface="+mn-cs"/>
      </a:defRPr>
    </a:lvl5pPr>
    <a:lvl6pPr marL="2285713" algn="l" defTabSz="914285" rtl="0" eaLnBrk="1" latinLnBrk="0" hangingPunct="1">
      <a:defRPr sz="1200" kern="1200">
        <a:solidFill>
          <a:schemeClr val="tx1"/>
        </a:solidFill>
        <a:latin typeface="+mn-lt"/>
        <a:ea typeface="+mn-ea"/>
        <a:cs typeface="+mn-cs"/>
      </a:defRPr>
    </a:lvl6pPr>
    <a:lvl7pPr marL="2742857" algn="l" defTabSz="914285" rtl="0" eaLnBrk="1" latinLnBrk="0" hangingPunct="1">
      <a:defRPr sz="1200" kern="1200">
        <a:solidFill>
          <a:schemeClr val="tx1"/>
        </a:solidFill>
        <a:latin typeface="+mn-lt"/>
        <a:ea typeface="+mn-ea"/>
        <a:cs typeface="+mn-cs"/>
      </a:defRPr>
    </a:lvl7pPr>
    <a:lvl8pPr marL="3200000" algn="l" defTabSz="914285" rtl="0" eaLnBrk="1" latinLnBrk="0" hangingPunct="1">
      <a:defRPr sz="1200" kern="1200">
        <a:solidFill>
          <a:schemeClr val="tx1"/>
        </a:solidFill>
        <a:latin typeface="+mn-lt"/>
        <a:ea typeface="+mn-ea"/>
        <a:cs typeface="+mn-cs"/>
      </a:defRPr>
    </a:lvl8pPr>
    <a:lvl9pPr marL="3657144" algn="l" defTabSz="9142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3</a:t>
            </a:fld>
            <a:endParaRPr lang="en-US" dirty="0"/>
          </a:p>
        </p:txBody>
      </p:sp>
    </p:spTree>
    <p:extLst>
      <p:ext uri="{BB962C8B-B14F-4D97-AF65-F5344CB8AC3E}">
        <p14:creationId xmlns:p14="http://schemas.microsoft.com/office/powerpoint/2010/main" val="147100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4</a:t>
            </a:fld>
            <a:endParaRPr lang="en-US" dirty="0"/>
          </a:p>
        </p:txBody>
      </p:sp>
    </p:spTree>
    <p:extLst>
      <p:ext uri="{BB962C8B-B14F-4D97-AF65-F5344CB8AC3E}">
        <p14:creationId xmlns:p14="http://schemas.microsoft.com/office/powerpoint/2010/main" val="108780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5</a:t>
            </a:fld>
            <a:endParaRPr lang="en-US" dirty="0"/>
          </a:p>
        </p:txBody>
      </p:sp>
    </p:spTree>
    <p:extLst>
      <p:ext uri="{BB962C8B-B14F-4D97-AF65-F5344CB8AC3E}">
        <p14:creationId xmlns:p14="http://schemas.microsoft.com/office/powerpoint/2010/main" val="208374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6</a:t>
            </a:fld>
            <a:endParaRPr lang="en-US" dirty="0"/>
          </a:p>
        </p:txBody>
      </p:sp>
    </p:spTree>
    <p:extLst>
      <p:ext uri="{BB962C8B-B14F-4D97-AF65-F5344CB8AC3E}">
        <p14:creationId xmlns:p14="http://schemas.microsoft.com/office/powerpoint/2010/main" val="39465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0" y="-8466"/>
            <a:ext cx="12188825" cy="685800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912813" y="2130432"/>
            <a:ext cx="6008992" cy="1470025"/>
          </a:xfrm>
        </p:spPr>
        <p:txBody>
          <a:bodyPr vert="horz" lIns="91428" tIns="45715" rIns="91428" bIns="45715" rtlCol="0" anchor="b">
            <a:normAutofit/>
          </a:bodyPr>
          <a:lstStyle>
            <a:lvl1pPr algn="l">
              <a:defRPr lang="en-US" sz="4000" b="1" cap="all" dirty="0"/>
            </a:lvl1pPr>
          </a:lstStyle>
          <a:p>
            <a:pPr lvl="0" algn="l"/>
            <a:r>
              <a:rPr lang="en-US" dirty="0" smtClean="0"/>
              <a:t>CLICK TO EDIT MASTER TITLE STYLE</a:t>
            </a:r>
            <a:endParaRPr lang="en-US" dirty="0"/>
          </a:p>
        </p:txBody>
      </p:sp>
      <p:sp>
        <p:nvSpPr>
          <p:cNvPr id="3" name="Subtitle 2"/>
          <p:cNvSpPr>
            <a:spLocks noGrp="1"/>
          </p:cNvSpPr>
          <p:nvPr>
            <p:ph type="subTitle" idx="1" hasCustomPrompt="1"/>
          </p:nvPr>
        </p:nvSpPr>
        <p:spPr>
          <a:xfrm>
            <a:off x="912814" y="3886200"/>
            <a:ext cx="6010274" cy="914400"/>
          </a:xfrm>
        </p:spPr>
        <p:txBody>
          <a:bodyPr>
            <a:normAutofit/>
          </a:bodyPr>
          <a:lstStyle>
            <a:lvl1pPr marL="0" indent="0" algn="l">
              <a:buNone/>
              <a:defRPr sz="2400">
                <a:solidFill>
                  <a:srgbClr val="1A77CC"/>
                </a:solidFill>
              </a:defRPr>
            </a:lvl1pPr>
            <a:lvl2pPr marL="457141" indent="0" algn="ctr">
              <a:buNone/>
              <a:defRPr>
                <a:solidFill>
                  <a:schemeClr val="tx1">
                    <a:tint val="75000"/>
                  </a:schemeClr>
                </a:solidFill>
              </a:defRPr>
            </a:lvl2pPr>
            <a:lvl3pPr marL="914285" indent="0" algn="ctr">
              <a:buNone/>
              <a:defRPr>
                <a:solidFill>
                  <a:schemeClr val="tx1">
                    <a:tint val="75000"/>
                  </a:schemeClr>
                </a:solidFill>
              </a:defRPr>
            </a:lvl3pPr>
            <a:lvl4pPr marL="1371428" indent="0" algn="ctr">
              <a:buNone/>
              <a:defRPr>
                <a:solidFill>
                  <a:schemeClr val="tx1">
                    <a:tint val="75000"/>
                  </a:schemeClr>
                </a:solidFill>
              </a:defRPr>
            </a:lvl4pPr>
            <a:lvl5pPr marL="1828572" indent="0" algn="ctr">
              <a:buNone/>
              <a:defRPr>
                <a:solidFill>
                  <a:schemeClr val="tx1">
                    <a:tint val="75000"/>
                  </a:schemeClr>
                </a:solidFill>
              </a:defRPr>
            </a:lvl5pPr>
            <a:lvl6pPr marL="2285713"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4" indent="0" algn="ctr">
              <a:buNone/>
              <a:defRPr>
                <a:solidFill>
                  <a:schemeClr val="tx1">
                    <a:tint val="75000"/>
                  </a:schemeClr>
                </a:solidFill>
              </a:defRPr>
            </a:lvl9pPr>
          </a:lstStyle>
          <a:p>
            <a:r>
              <a:rPr lang="en-US" dirty="0" smtClean="0"/>
              <a:t>CLICK TO EDIT MASTER SUBTITLE STYLE</a:t>
            </a:r>
            <a:endParaRPr lang="en-US" dirty="0"/>
          </a:p>
        </p:txBody>
      </p:sp>
      <p:sp>
        <p:nvSpPr>
          <p:cNvPr id="7" name="Slide Number Placeholder 5"/>
          <p:cNvSpPr>
            <a:spLocks noGrp="1"/>
          </p:cNvSpPr>
          <p:nvPr>
            <p:ph type="sldNum" sz="quarter" idx="4"/>
          </p:nvPr>
        </p:nvSpPr>
        <p:spPr>
          <a:xfrm>
            <a:off x="39647" y="6446925"/>
            <a:ext cx="539196" cy="375771"/>
          </a:xfrm>
          <a:prstGeom prst="rect">
            <a:avLst/>
          </a:prstGeom>
        </p:spPr>
        <p:txBody>
          <a:bodyPr vert="horz" lIns="91428" tIns="45715" rIns="91428" bIns="45715" rtlCol="0" anchor="ctr"/>
          <a:lstStyle>
            <a:lvl1pPr algn="r">
              <a:defRPr sz="1100">
                <a:solidFill>
                  <a:schemeClr val="bg1"/>
                </a:solidFill>
              </a:defRPr>
            </a:lvl1pPr>
          </a:lstStyle>
          <a:p>
            <a:fld id="{B32AB80A-78BA-6B42-BA0D-B44ACF890F5A}" type="slidenum">
              <a:rPr lang="en-US" smtClean="0"/>
              <a:pPr/>
              <a:t>‹#›</a:t>
            </a:fld>
            <a:endParaRPr lang="en-US" dirty="0"/>
          </a:p>
        </p:txBody>
      </p:sp>
      <p:cxnSp>
        <p:nvCxnSpPr>
          <p:cNvPr id="10" name="Straight Connector 9"/>
          <p:cNvCxnSpPr/>
          <p:nvPr userDrawn="1"/>
        </p:nvCxnSpPr>
        <p:spPr>
          <a:xfrm>
            <a:off x="-1588" y="6374704"/>
            <a:ext cx="12194979" cy="0"/>
          </a:xfrm>
          <a:prstGeom prst="line">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6644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6" y="0"/>
            <a:ext cx="10971366" cy="914400"/>
          </a:xfrm>
        </p:spPr>
        <p:txBody>
          <a:bodyPr>
            <a:normAutofit/>
          </a:bodyPr>
          <a:lstStyle>
            <a:lvl1pPr algn="l">
              <a:defRPr sz="4000">
                <a:solidFill>
                  <a:srgbClr val="1B6F1B"/>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442" y="1265232"/>
            <a:ext cx="10969943" cy="48307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txBox="1">
            <a:spLocks/>
          </p:cNvSpPr>
          <p:nvPr userDrawn="1"/>
        </p:nvSpPr>
        <p:spPr>
          <a:xfrm>
            <a:off x="39647" y="6446925"/>
            <a:ext cx="539196" cy="375771"/>
          </a:xfrm>
          <a:prstGeom prst="rect">
            <a:avLst/>
          </a:prstGeom>
        </p:spPr>
        <p:txBody>
          <a:bodyPr vert="horz" lIns="91428" tIns="45715" rIns="91428" bIns="45715"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2AB80A-78BA-6B42-BA0D-B44ACF890F5A}" type="slidenum">
              <a:rPr lang="en-US" sz="1800" smtClean="0"/>
              <a:pPr/>
              <a:t>‹#›</a:t>
            </a:fld>
            <a:endParaRPr lang="en-US" dirty="0"/>
          </a:p>
        </p:txBody>
      </p:sp>
    </p:spTree>
    <p:extLst>
      <p:ext uri="{BB962C8B-B14F-4D97-AF65-F5344CB8AC3E}">
        <p14:creationId xmlns:p14="http://schemas.microsoft.com/office/powerpoint/2010/main" val="4242005226"/>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5" y="4406905"/>
            <a:ext cx="5960254"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962835" y="2906713"/>
            <a:ext cx="5960254" cy="1500187"/>
          </a:xfrm>
        </p:spPr>
        <p:txBody>
          <a:bodyPr anchor="b"/>
          <a:lstStyle>
            <a:lvl1pPr marL="0" indent="0">
              <a:buNone/>
              <a:defRPr sz="2000">
                <a:solidFill>
                  <a:srgbClr val="1A77CC"/>
                </a:solidFill>
              </a:defRPr>
            </a:lvl1pPr>
            <a:lvl2pPr marL="457141" indent="0">
              <a:buNone/>
              <a:defRPr sz="1900">
                <a:solidFill>
                  <a:schemeClr val="tx1">
                    <a:tint val="75000"/>
                  </a:schemeClr>
                </a:solidFill>
              </a:defRPr>
            </a:lvl2pPr>
            <a:lvl3pPr marL="914285" indent="0">
              <a:buNone/>
              <a:defRPr sz="1600">
                <a:solidFill>
                  <a:schemeClr val="tx1">
                    <a:tint val="75000"/>
                  </a:schemeClr>
                </a:solidFill>
              </a:defRPr>
            </a:lvl3pPr>
            <a:lvl4pPr marL="1371428" indent="0">
              <a:buNone/>
              <a:defRPr sz="1500">
                <a:solidFill>
                  <a:schemeClr val="tx1">
                    <a:tint val="75000"/>
                  </a:schemeClr>
                </a:solidFill>
              </a:defRPr>
            </a:lvl4pPr>
            <a:lvl5pPr marL="1828572" indent="0">
              <a:buNone/>
              <a:defRPr sz="1500">
                <a:solidFill>
                  <a:schemeClr val="tx1">
                    <a:tint val="75000"/>
                  </a:schemeClr>
                </a:solidFill>
              </a:defRPr>
            </a:lvl5pPr>
            <a:lvl6pPr marL="2285713" indent="0">
              <a:buNone/>
              <a:defRPr sz="1500">
                <a:solidFill>
                  <a:schemeClr val="tx1">
                    <a:tint val="75000"/>
                  </a:schemeClr>
                </a:solidFill>
              </a:defRPr>
            </a:lvl6pPr>
            <a:lvl7pPr marL="2742857" indent="0">
              <a:buNone/>
              <a:defRPr sz="1500">
                <a:solidFill>
                  <a:schemeClr val="tx1">
                    <a:tint val="75000"/>
                  </a:schemeClr>
                </a:solidFill>
              </a:defRPr>
            </a:lvl7pPr>
            <a:lvl8pPr marL="3200000" indent="0">
              <a:buNone/>
              <a:defRPr sz="1500">
                <a:solidFill>
                  <a:schemeClr val="tx1">
                    <a:tint val="75000"/>
                  </a:schemeClr>
                </a:solidFill>
              </a:defRPr>
            </a:lvl8pPr>
            <a:lvl9pPr marL="3657144" indent="0">
              <a:buNone/>
              <a:defRPr sz="1500">
                <a:solidFill>
                  <a:schemeClr val="tx1">
                    <a:tint val="75000"/>
                  </a:schemeClr>
                </a:solidFill>
              </a:defRPr>
            </a:lvl9pPr>
          </a:lstStyle>
          <a:p>
            <a:pPr lvl="0"/>
            <a:r>
              <a:rPr lang="en-US" dirty="0" smtClean="0"/>
              <a:t>CLICK TO EDIT MASTER TEXT STYLES</a:t>
            </a:r>
          </a:p>
        </p:txBody>
      </p:sp>
      <p:sp>
        <p:nvSpPr>
          <p:cNvPr id="7" name="Slide Number Placeholder 5"/>
          <p:cNvSpPr>
            <a:spLocks noGrp="1"/>
          </p:cNvSpPr>
          <p:nvPr>
            <p:ph type="sldNum" sz="quarter" idx="4"/>
          </p:nvPr>
        </p:nvSpPr>
        <p:spPr>
          <a:xfrm>
            <a:off x="39647" y="6446925"/>
            <a:ext cx="539196" cy="375771"/>
          </a:xfrm>
          <a:prstGeom prst="rect">
            <a:avLst/>
          </a:prstGeom>
        </p:spPr>
        <p:txBody>
          <a:bodyPr vert="horz" lIns="91428" tIns="45715" rIns="91428" bIns="45715" rtlCol="0" anchor="ctr"/>
          <a:lstStyle>
            <a:lvl1pPr algn="r">
              <a:defRPr sz="1100">
                <a:solidFill>
                  <a:schemeClr val="bg1"/>
                </a:solidFill>
              </a:defRPr>
            </a:lvl1pPr>
          </a:lstStyle>
          <a:p>
            <a:fld id="{B32AB80A-78BA-6B42-BA0D-B44ACF890F5A}" type="slidenum">
              <a:rPr lang="en-US" smtClean="0"/>
              <a:pPr/>
              <a:t>‹#›</a:t>
            </a:fld>
            <a:endParaRPr lang="en-US" dirty="0"/>
          </a:p>
        </p:txBody>
      </p:sp>
      <p:sp>
        <p:nvSpPr>
          <p:cNvPr id="12" name="Chevron 11"/>
          <p:cNvSpPr/>
          <p:nvPr userDrawn="1"/>
        </p:nvSpPr>
        <p:spPr>
          <a:xfrm>
            <a:off x="6780213" y="0"/>
            <a:ext cx="6172200" cy="6409944"/>
          </a:xfrm>
          <a:prstGeom prst="chevron">
            <a:avLst>
              <a:gd name="adj" fmla="val 12551"/>
            </a:avLst>
          </a:prstGeom>
          <a:blipFill>
            <a:blip r:embed="rId2">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5" rIns="91428" bIns="45715" rtlCol="0" anchor="ctr"/>
          <a:lstStyle/>
          <a:p>
            <a:pPr algn="ctr"/>
            <a:endParaRPr lang="en-US" dirty="0">
              <a:solidFill>
                <a:schemeClr val="tx1"/>
              </a:solidFill>
            </a:endParaRPr>
          </a:p>
        </p:txBody>
      </p:sp>
    </p:spTree>
    <p:extLst>
      <p:ext uri="{BB962C8B-B14F-4D97-AF65-F5344CB8AC3E}">
        <p14:creationId xmlns:p14="http://schemas.microsoft.com/office/powerpoint/2010/main" val="3905084606"/>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9647" y="6446925"/>
            <a:ext cx="539196" cy="375771"/>
          </a:xfrm>
          <a:prstGeom prst="rect">
            <a:avLst/>
          </a:prstGeom>
        </p:spPr>
        <p:txBody>
          <a:bodyPr vert="horz" lIns="91428" tIns="45715" rIns="91428" bIns="45715" rtlCol="0" anchor="ctr"/>
          <a:lstStyle>
            <a:lvl1pPr algn="r">
              <a:defRPr sz="1100">
                <a:solidFill>
                  <a:schemeClr val="bg1"/>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4222553994"/>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442" y="1295401"/>
            <a:ext cx="10969943" cy="48307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4"/>
          </p:nvPr>
        </p:nvSpPr>
        <p:spPr>
          <a:xfrm>
            <a:off x="39647" y="6446925"/>
            <a:ext cx="539196" cy="375771"/>
          </a:xfrm>
          <a:prstGeom prst="rect">
            <a:avLst/>
          </a:prstGeom>
        </p:spPr>
        <p:txBody>
          <a:bodyPr vert="horz" lIns="91428" tIns="45715" rIns="91428" bIns="45715" rtlCol="0" anchor="ctr"/>
          <a:lstStyle>
            <a:lvl1pPr algn="r">
              <a:defRPr sz="1100">
                <a:solidFill>
                  <a:schemeClr val="bg1"/>
                </a:solidFill>
              </a:defRPr>
            </a:lvl1pPr>
          </a:lstStyle>
          <a:p>
            <a:fld id="{B32AB80A-78BA-6B42-BA0D-B44ACF890F5A}" type="slidenum">
              <a:rPr lang="en-US" smtClean="0"/>
              <a:pPr/>
              <a:t>‹#›</a:t>
            </a:fld>
            <a:endParaRPr lang="en-US" dirty="0"/>
          </a:p>
        </p:txBody>
      </p:sp>
      <p:sp>
        <p:nvSpPr>
          <p:cNvPr id="9" name="Title 1"/>
          <p:cNvSpPr>
            <a:spLocks noGrp="1"/>
          </p:cNvSpPr>
          <p:nvPr>
            <p:ph type="title" hasCustomPrompt="1"/>
          </p:nvPr>
        </p:nvSpPr>
        <p:spPr>
          <a:xfrm>
            <a:off x="609446" y="0"/>
            <a:ext cx="9904571" cy="1143000"/>
          </a:xfrm>
        </p:spPr>
        <p:txBody>
          <a:bodyPr/>
          <a:lstStyle>
            <a:lvl1pPr algn="l">
              <a:defRPr>
                <a:solidFill>
                  <a:srgbClr val="1B6F1B"/>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11058710"/>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0"/>
            <a:ext cx="10969943" cy="1143000"/>
          </a:xfrm>
          <a:prstGeom prst="rect">
            <a:avLst/>
          </a:prstGeom>
        </p:spPr>
        <p:txBody>
          <a:bodyPr vert="horz" lIns="91428" tIns="45715" rIns="91428" bIns="45715" rtlCol="0" anchor="ctr">
            <a:norm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609442" y="1295401"/>
            <a:ext cx="10969943" cy="4830768"/>
          </a:xfrm>
          <a:prstGeom prst="rect">
            <a:avLst/>
          </a:prstGeom>
        </p:spPr>
        <p:txBody>
          <a:bodyPr vert="horz" lIns="91428" tIns="45715" rIns="91428"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423312"/>
            <a:ext cx="12188825"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lIns="91428" tIns="45715" rIns="91428" bIns="45715" rtlCol="0" anchor="ctr"/>
          <a:lstStyle/>
          <a:p>
            <a:pPr marL="0" marR="0" lvl="0" indent="0" algn="ctr" defTabSz="914285"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TextBox 7"/>
          <p:cNvSpPr txBox="1"/>
          <p:nvPr userDrawn="1"/>
        </p:nvSpPr>
        <p:spPr>
          <a:xfrm>
            <a:off x="679785" y="6508295"/>
            <a:ext cx="1923143" cy="276989"/>
          </a:xfrm>
          <a:prstGeom prst="rect">
            <a:avLst/>
          </a:prstGeom>
          <a:noFill/>
        </p:spPr>
        <p:txBody>
          <a:bodyPr wrap="square" lIns="91428" tIns="45715" rIns="91428" bIns="45715" rtlCol="0" anchor="ctr">
            <a:spAutoFit/>
          </a:bodyPr>
          <a:lstStyle/>
          <a:p>
            <a:pPr marL="0" marR="0" lvl="0" indent="0" defTabSz="91428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n-lt"/>
                <a:cs typeface="Arial"/>
              </a:rPr>
              <a:t>© </a:t>
            </a:r>
            <a:r>
              <a:rPr kumimoji="0" lang="en-US" sz="1200" b="0" i="0" u="none" strike="noStrike" kern="0" cap="none" spc="0" normalizeH="0" baseline="0" noProof="0" dirty="0" smtClean="0">
                <a:ln>
                  <a:noFill/>
                </a:ln>
                <a:solidFill>
                  <a:sysClr val="window" lastClr="FFFFFF"/>
                </a:solidFill>
                <a:effectLst/>
                <a:uLnTx/>
                <a:uFillTx/>
                <a:latin typeface="+mn-lt"/>
                <a:cs typeface="Arial"/>
              </a:rPr>
              <a:t>2017 </a:t>
            </a:r>
            <a:r>
              <a:rPr kumimoji="0" lang="en-US" sz="1200" b="0" i="0" u="none" strike="noStrike" kern="0" cap="none" spc="0" normalizeH="0" baseline="0" noProof="0" dirty="0" err="1" smtClean="0">
                <a:ln>
                  <a:noFill/>
                </a:ln>
                <a:solidFill>
                  <a:sysClr val="window" lastClr="FFFFFF"/>
                </a:solidFill>
                <a:effectLst/>
                <a:uLnTx/>
                <a:uFillTx/>
                <a:latin typeface="+mn-lt"/>
                <a:cs typeface="Arial"/>
              </a:rPr>
              <a:t>Subir</a:t>
            </a:r>
            <a:r>
              <a:rPr kumimoji="0" lang="en-US" sz="1200" b="0" i="0" u="none" strike="noStrike" kern="0" cap="none" spc="0" normalizeH="0" baseline="0" noProof="0" dirty="0" smtClean="0">
                <a:ln>
                  <a:noFill/>
                </a:ln>
                <a:solidFill>
                  <a:sysClr val="window" lastClr="FFFFFF"/>
                </a:solidFill>
                <a:effectLst/>
                <a:uLnTx/>
                <a:uFillTx/>
                <a:latin typeface="+mn-lt"/>
                <a:cs typeface="Arial"/>
              </a:rPr>
              <a:t> Das</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9" name="Straight Connector 8"/>
          <p:cNvCxnSpPr/>
          <p:nvPr userDrawn="1"/>
        </p:nvCxnSpPr>
        <p:spPr>
          <a:xfrm>
            <a:off x="616874" y="6543217"/>
            <a:ext cx="0" cy="207147"/>
          </a:xfrm>
          <a:prstGeom prst="line">
            <a:avLst/>
          </a:prstGeom>
          <a:noFill/>
          <a:ln w="6350" cap="flat" cmpd="sng" algn="ctr">
            <a:solidFill>
              <a:sysClr val="window" lastClr="FFFFFF"/>
            </a:solidFill>
            <a:prstDash val="solid"/>
          </a:ln>
          <a:effectLst/>
        </p:spPr>
      </p:cxnSp>
      <p:sp>
        <p:nvSpPr>
          <p:cNvPr id="10" name="Slide Number Placeholder 5"/>
          <p:cNvSpPr>
            <a:spLocks noGrp="1"/>
          </p:cNvSpPr>
          <p:nvPr>
            <p:ph type="sldNum" sz="quarter" idx="4"/>
          </p:nvPr>
        </p:nvSpPr>
        <p:spPr>
          <a:xfrm>
            <a:off x="39647" y="6458905"/>
            <a:ext cx="539196" cy="375771"/>
          </a:xfrm>
          <a:prstGeom prst="rect">
            <a:avLst/>
          </a:prstGeom>
        </p:spPr>
        <p:txBody>
          <a:bodyPr vert="horz" lIns="91428" tIns="45715" rIns="91428" bIns="45715" rtlCol="0" anchor="ctr"/>
          <a:lstStyle>
            <a:lvl1pPr algn="r">
              <a:defRPr sz="2000">
                <a:solidFill>
                  <a:schemeClr val="bg1"/>
                </a:solidFill>
              </a:defRPr>
            </a:lvl1pPr>
          </a:lstStyle>
          <a:p>
            <a:fld id="{B32AB80A-78BA-6B42-BA0D-B44ACF890F5A}" type="slidenum">
              <a:rPr lang="en-US" smtClean="0"/>
              <a:pPr/>
              <a:t>‹#›</a:t>
            </a:fld>
            <a:endParaRPr lang="en-US" dirty="0"/>
          </a:p>
        </p:txBody>
      </p:sp>
      <p:sp>
        <p:nvSpPr>
          <p:cNvPr id="12" name="TextBox 11"/>
          <p:cNvSpPr txBox="1"/>
          <p:nvPr userDrawn="1"/>
        </p:nvSpPr>
        <p:spPr>
          <a:xfrm>
            <a:off x="11058844" y="6515991"/>
            <a:ext cx="1194122" cy="261600"/>
          </a:xfrm>
          <a:prstGeom prst="rect">
            <a:avLst/>
          </a:prstGeom>
          <a:noFill/>
        </p:spPr>
        <p:txBody>
          <a:bodyPr wrap="square" lIns="91428" tIns="45715" rIns="91428" bIns="45715" rtlCol="0" anchor="ctr">
            <a:spAutoFit/>
          </a:bodyPr>
          <a:lstStyle/>
          <a:p>
            <a:pPr marL="0" marR="0" lvl="0" indent="0" defTabSz="9142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 lastClr="FFFFFF"/>
                </a:solidFill>
                <a:effectLst/>
                <a:uLnTx/>
                <a:uFillTx/>
                <a:latin typeface="+mn-lt"/>
                <a:cs typeface="Arial"/>
              </a:rPr>
              <a:t>Capstone Project</a:t>
            </a:r>
            <a:endParaRPr kumimoji="0" lang="en-US" sz="1100" b="0" i="0" u="none" strike="noStrike" kern="0" cap="none" spc="0" normalizeH="0" baseline="0" noProof="0" dirty="0">
              <a:ln>
                <a:noFill/>
              </a:ln>
              <a:solidFill>
                <a:sysClr val="window" lastClr="FFFFFF"/>
              </a:solidFill>
              <a:effectLst/>
              <a:uLnTx/>
              <a:uFillTx/>
              <a:latin typeface="+mn-lt"/>
              <a:cs typeface="Arial"/>
            </a:endParaRPr>
          </a:p>
        </p:txBody>
      </p:sp>
      <p:cxnSp>
        <p:nvCxnSpPr>
          <p:cNvPr id="13" name="Straight Connector 12"/>
          <p:cNvCxnSpPr/>
          <p:nvPr userDrawn="1"/>
        </p:nvCxnSpPr>
        <p:spPr>
          <a:xfrm>
            <a:off x="11047412" y="6543217"/>
            <a:ext cx="0" cy="207147"/>
          </a:xfrm>
          <a:prstGeom prst="line">
            <a:avLst/>
          </a:prstGeom>
          <a:noFill/>
          <a:ln w="6350" cap="flat" cmpd="sng" algn="ctr">
            <a:solidFill>
              <a:sysClr val="window" lastClr="FFFFFF"/>
            </a:solidFill>
            <a:prstDash val="solid"/>
          </a:ln>
          <a:effectLst/>
        </p:spPr>
      </p:cxnSp>
    </p:spTree>
    <p:extLst>
      <p:ext uri="{BB962C8B-B14F-4D97-AF65-F5344CB8AC3E}">
        <p14:creationId xmlns:p14="http://schemas.microsoft.com/office/powerpoint/2010/main" val="3957828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8" r:id="rId5"/>
  </p:sldLayoutIdLst>
  <p:transition spd="slow">
    <p:push dir="u"/>
  </p:transition>
  <p:timing>
    <p:tnLst>
      <p:par>
        <p:cTn id="1" dur="indefinite" restart="never" nodeType="tmRoot"/>
      </p:par>
    </p:tnLst>
  </p:timing>
  <p:hf hdr="0" ftr="0" dt="0"/>
  <p:txStyles>
    <p:titleStyle>
      <a:lvl1pPr algn="l" defTabSz="914285" rtl="0" eaLnBrk="1" latinLnBrk="0" hangingPunct="1">
        <a:spcBef>
          <a:spcPct val="0"/>
        </a:spcBef>
        <a:buNone/>
        <a:defRPr lang="en-US" sz="4400" kern="1200" smtClean="0">
          <a:solidFill>
            <a:srgbClr val="1B6F1B"/>
          </a:solidFill>
          <a:latin typeface="+mj-lt"/>
          <a:ea typeface="+mj-ea"/>
          <a:cs typeface="+mj-cs"/>
        </a:defRPr>
      </a:lvl1pPr>
    </p:titleStyle>
    <p:bodyStyle>
      <a:lvl1pPr marL="342857" indent="-342857" algn="l" defTabSz="91428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58" indent="-285714" algn="l" defTabSz="9142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56" indent="-228572" algn="l" defTabSz="91428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00"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43"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87"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28"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2"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5"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5" rtl="0" eaLnBrk="1" latinLnBrk="0" hangingPunct="1">
        <a:defRPr sz="1900" kern="1200">
          <a:solidFill>
            <a:schemeClr val="tx1"/>
          </a:solidFill>
          <a:latin typeface="+mn-lt"/>
          <a:ea typeface="+mn-ea"/>
          <a:cs typeface="+mn-cs"/>
        </a:defRPr>
      </a:lvl1pPr>
      <a:lvl2pPr marL="457141" algn="l" defTabSz="914285" rtl="0" eaLnBrk="1" latinLnBrk="0" hangingPunct="1">
        <a:defRPr sz="1900" kern="1200">
          <a:solidFill>
            <a:schemeClr val="tx1"/>
          </a:solidFill>
          <a:latin typeface="+mn-lt"/>
          <a:ea typeface="+mn-ea"/>
          <a:cs typeface="+mn-cs"/>
        </a:defRPr>
      </a:lvl2pPr>
      <a:lvl3pPr marL="914285" algn="l" defTabSz="914285" rtl="0" eaLnBrk="1" latinLnBrk="0" hangingPunct="1">
        <a:defRPr sz="1900" kern="1200">
          <a:solidFill>
            <a:schemeClr val="tx1"/>
          </a:solidFill>
          <a:latin typeface="+mn-lt"/>
          <a:ea typeface="+mn-ea"/>
          <a:cs typeface="+mn-cs"/>
        </a:defRPr>
      </a:lvl3pPr>
      <a:lvl4pPr marL="1371428" algn="l" defTabSz="914285" rtl="0" eaLnBrk="1" latinLnBrk="0" hangingPunct="1">
        <a:defRPr sz="1900" kern="1200">
          <a:solidFill>
            <a:schemeClr val="tx1"/>
          </a:solidFill>
          <a:latin typeface="+mn-lt"/>
          <a:ea typeface="+mn-ea"/>
          <a:cs typeface="+mn-cs"/>
        </a:defRPr>
      </a:lvl4pPr>
      <a:lvl5pPr marL="1828572" algn="l" defTabSz="914285" rtl="0" eaLnBrk="1" latinLnBrk="0" hangingPunct="1">
        <a:defRPr sz="1900" kern="1200">
          <a:solidFill>
            <a:schemeClr val="tx1"/>
          </a:solidFill>
          <a:latin typeface="+mn-lt"/>
          <a:ea typeface="+mn-ea"/>
          <a:cs typeface="+mn-cs"/>
        </a:defRPr>
      </a:lvl5pPr>
      <a:lvl6pPr marL="2285713" algn="l" defTabSz="914285" rtl="0" eaLnBrk="1" latinLnBrk="0" hangingPunct="1">
        <a:defRPr sz="1900" kern="1200">
          <a:solidFill>
            <a:schemeClr val="tx1"/>
          </a:solidFill>
          <a:latin typeface="+mn-lt"/>
          <a:ea typeface="+mn-ea"/>
          <a:cs typeface="+mn-cs"/>
        </a:defRPr>
      </a:lvl6pPr>
      <a:lvl7pPr marL="2742857" algn="l" defTabSz="914285" rtl="0" eaLnBrk="1" latinLnBrk="0" hangingPunct="1">
        <a:defRPr sz="1900" kern="1200">
          <a:solidFill>
            <a:schemeClr val="tx1"/>
          </a:solidFill>
          <a:latin typeface="+mn-lt"/>
          <a:ea typeface="+mn-ea"/>
          <a:cs typeface="+mn-cs"/>
        </a:defRPr>
      </a:lvl7pPr>
      <a:lvl8pPr marL="3200000" algn="l" defTabSz="914285" rtl="0" eaLnBrk="1" latinLnBrk="0" hangingPunct="1">
        <a:defRPr sz="1900" kern="1200">
          <a:solidFill>
            <a:schemeClr val="tx1"/>
          </a:solidFill>
          <a:latin typeface="+mn-lt"/>
          <a:ea typeface="+mn-ea"/>
          <a:cs typeface="+mn-cs"/>
        </a:defRPr>
      </a:lvl8pPr>
      <a:lvl9pPr marL="3657144" algn="l" defTabSz="91428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fivethirtyeight/data/blob/master/pulitzer/pulitzer-circulation-data.csv" TargetMode="External"/><Relationship Id="rId4" Type="http://schemas.openxmlformats.org/officeDocument/2006/relationships/hyperlink" Target="http://www.usa.com/rank/us--crime-index--state-rank.htm" TargetMode="External"/><Relationship Id="rId5" Type="http://schemas.openxmlformats.org/officeDocument/2006/relationships/hyperlink" Target="https://ucr.fbi.gov/crime-in-the-u.s/2014/crime-in-the-u.s.-2014/tables/table-1"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hyperlink" Target="https://www.usgovernmentrevenue.com/download_multi_year_2000_2014USb_19c1li101mcn_F1cF0t" TargetMode="External"/><Relationship Id="rId4" Type="http://schemas.openxmlformats.org/officeDocument/2006/relationships/hyperlink" Target="https://www.census.gov/data/datasets/2016/demo/popest/state-total.htm"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612" y="1905000"/>
            <a:ext cx="8153399" cy="857257"/>
          </a:xfrm>
        </p:spPr>
        <p:txBody>
          <a:bodyPr/>
          <a:lstStyle/>
          <a:p>
            <a:r>
              <a:rPr lang="en-US" dirty="0" smtClean="0"/>
              <a:t>Capstone 1 Project </a:t>
            </a:r>
            <a:r>
              <a:rPr lang="mr-IN" dirty="0" smtClean="0"/>
              <a:t>–</a:t>
            </a:r>
            <a:r>
              <a:rPr lang="en-US" dirty="0" smtClean="0"/>
              <a:t> Pulitzer </a:t>
            </a:r>
            <a:endParaRPr lang="en-US" dirty="0"/>
          </a:p>
        </p:txBody>
      </p:sp>
      <p:sp>
        <p:nvSpPr>
          <p:cNvPr id="3" name="Subtitle 2"/>
          <p:cNvSpPr>
            <a:spLocks noGrp="1"/>
          </p:cNvSpPr>
          <p:nvPr>
            <p:ph type="subTitle" idx="1"/>
          </p:nvPr>
        </p:nvSpPr>
        <p:spPr>
          <a:xfrm>
            <a:off x="5103812" y="2590800"/>
            <a:ext cx="3962400" cy="533400"/>
          </a:xfrm>
        </p:spPr>
        <p:txBody>
          <a:bodyPr>
            <a:normAutofit fontScale="62500" lnSpcReduction="20000"/>
          </a:bodyPr>
          <a:lstStyle/>
          <a:p>
            <a:pPr algn="r"/>
            <a:r>
              <a:rPr lang="en-US" dirty="0" smtClean="0"/>
              <a:t>Milestone Report </a:t>
            </a:r>
          </a:p>
          <a:p>
            <a:pPr algn="r"/>
            <a:r>
              <a:rPr lang="en-US" dirty="0" smtClean="0"/>
              <a:t>Dec 28</a:t>
            </a:r>
            <a:r>
              <a:rPr lang="en-US" baseline="30000" dirty="0" smtClean="0"/>
              <a:t>th</a:t>
            </a:r>
            <a:r>
              <a:rPr lang="en-US" dirty="0" smtClean="0"/>
              <a:t> 2017</a:t>
            </a:r>
            <a:endParaRPr lang="en-US" dirty="0"/>
          </a:p>
        </p:txBody>
      </p:sp>
      <p:sp>
        <p:nvSpPr>
          <p:cNvPr id="4" name="Slide Number Placeholder 3"/>
          <p:cNvSpPr>
            <a:spLocks noGrp="1"/>
          </p:cNvSpPr>
          <p:nvPr>
            <p:ph type="sldNum" sz="quarter" idx="4"/>
          </p:nvPr>
        </p:nvSpPr>
        <p:spPr/>
        <p:txBody>
          <a:bodyPr/>
          <a:lstStyle/>
          <a:p>
            <a:fld id="{B32AB80A-78BA-6B42-BA0D-B44ACF890F5A}" type="slidenum">
              <a:rPr lang="en-US" smtClean="0"/>
              <a:pPr/>
              <a:t>1</a:t>
            </a:fld>
            <a:endParaRPr lang="en-US" dirty="0"/>
          </a:p>
        </p:txBody>
      </p:sp>
    </p:spTree>
    <p:extLst>
      <p:ext uri="{BB962C8B-B14F-4D97-AF65-F5344CB8AC3E}">
        <p14:creationId xmlns:p14="http://schemas.microsoft.com/office/powerpoint/2010/main" val="144304149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25" y="0"/>
            <a:ext cx="11202987" cy="914400"/>
          </a:xfrm>
        </p:spPr>
        <p:txBody>
          <a:bodyPr>
            <a:normAutofit/>
          </a:bodyPr>
          <a:lstStyle/>
          <a:p>
            <a:r>
              <a:rPr lang="en-US" dirty="0" smtClean="0"/>
              <a:t>Objective and Clients</a:t>
            </a:r>
            <a:endParaRPr lang="en-US" dirty="0"/>
          </a:p>
        </p:txBody>
      </p:sp>
      <p:sp>
        <p:nvSpPr>
          <p:cNvPr id="30" name="TextBox 29"/>
          <p:cNvSpPr txBox="1"/>
          <p:nvPr/>
        </p:nvSpPr>
        <p:spPr>
          <a:xfrm>
            <a:off x="377825" y="762000"/>
            <a:ext cx="11811000" cy="3985700"/>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2400" b="0" dirty="0">
                <a:latin typeface="Calibri Light" pitchFamily="34" charset="0"/>
              </a:rPr>
              <a:t>The goal is to identify different types of Newspapers Segments based on Pulitzer prize and then identify ways to increase daily circulations and boost readers confidence in print </a:t>
            </a:r>
            <a:r>
              <a:rPr lang="en-US" sz="2400" b="0" dirty="0" smtClean="0">
                <a:latin typeface="Calibri Light" pitchFamily="34" charset="0"/>
              </a:rPr>
              <a:t>media.</a:t>
            </a:r>
            <a:endParaRPr lang="en-US" sz="2400" b="0" dirty="0" smtClean="0">
              <a:latin typeface="Calibri Light" pitchFamily="34" charset="0"/>
            </a:endParaRPr>
          </a:p>
          <a:p>
            <a:pPr algn="l"/>
            <a:endParaRPr lang="en-US" sz="2400" b="0" dirty="0" smtClean="0">
              <a:latin typeface="Calibri Light" pitchFamily="34" charset="0"/>
            </a:endParaRPr>
          </a:p>
          <a:p>
            <a:pPr marL="800041" lvl="1" indent="-342900">
              <a:buFont typeface="Wingdings" charset="2"/>
              <a:buChar char="v"/>
            </a:pPr>
            <a:r>
              <a:rPr lang="en-US" dirty="0" smtClean="0">
                <a:latin typeface="Calibri Light" pitchFamily="34" charset="0"/>
              </a:rPr>
              <a:t>Newspaper Segmentation</a:t>
            </a:r>
          </a:p>
          <a:p>
            <a:pPr marL="800041" lvl="1" indent="-342900">
              <a:buFont typeface="Wingdings" charset="2"/>
              <a:buChar char="v"/>
            </a:pPr>
            <a:r>
              <a:rPr lang="en-US" dirty="0" smtClean="0">
                <a:latin typeface="Calibri Light" pitchFamily="34" charset="0"/>
              </a:rPr>
              <a:t>Newspaper </a:t>
            </a:r>
            <a:r>
              <a:rPr lang="en-US" dirty="0">
                <a:latin typeface="Calibri Light" pitchFamily="34" charset="0"/>
              </a:rPr>
              <a:t>with the maximum number of Pulitzer </a:t>
            </a:r>
            <a:r>
              <a:rPr lang="en-US" dirty="0" smtClean="0">
                <a:latin typeface="Calibri Light" pitchFamily="34" charset="0"/>
              </a:rPr>
              <a:t>prices </a:t>
            </a:r>
          </a:p>
          <a:p>
            <a:pPr marL="800041" lvl="1" indent="-342900">
              <a:buFont typeface="Wingdings" charset="2"/>
              <a:buChar char="v"/>
            </a:pPr>
            <a:r>
              <a:rPr lang="en-US" dirty="0" smtClean="0">
                <a:latin typeface="Calibri Light" pitchFamily="34" charset="0"/>
              </a:rPr>
              <a:t>What </a:t>
            </a:r>
            <a:r>
              <a:rPr lang="en-US" dirty="0">
                <a:latin typeface="Calibri Light" pitchFamily="34" charset="0"/>
              </a:rPr>
              <a:t>are the top 5 states? </a:t>
            </a:r>
            <a:endParaRPr lang="en-US" dirty="0" smtClean="0">
              <a:latin typeface="Calibri Light" pitchFamily="34" charset="0"/>
            </a:endParaRPr>
          </a:p>
          <a:p>
            <a:pPr marL="800041" lvl="1" indent="-342900">
              <a:buFont typeface="Wingdings" charset="2"/>
              <a:buChar char="v"/>
            </a:pPr>
            <a:r>
              <a:rPr lang="en-US" dirty="0" smtClean="0">
                <a:latin typeface="Calibri Light" pitchFamily="34" charset="0"/>
              </a:rPr>
              <a:t>Correlation </a:t>
            </a:r>
            <a:r>
              <a:rPr lang="en-US" dirty="0">
                <a:latin typeface="Calibri Light" pitchFamily="34" charset="0"/>
              </a:rPr>
              <a:t>between Crime, GDP, and Population on Pulitzer? For example - higher GDP means more prices (confounding parameter could be more journalists) or crime-prone cities incubate investigative journalism resulting in more Pulitzer </a:t>
            </a:r>
          </a:p>
          <a:p>
            <a:pPr marL="800041" lvl="1" indent="-342900">
              <a:buFont typeface="Wingdings" charset="2"/>
              <a:buChar char="v"/>
            </a:pPr>
            <a:endParaRPr lang="en-US" dirty="0" smtClean="0">
              <a:latin typeface="Calibri Light" pitchFamily="34" charset="0"/>
            </a:endParaRPr>
          </a:p>
          <a:p>
            <a:pPr lvl="1"/>
            <a:endParaRPr lang="en-US" sz="2400" b="0" dirty="0">
              <a:latin typeface="Calibri Light" pitchFamily="34" charset="0"/>
            </a:endParaRPr>
          </a:p>
          <a:p>
            <a:pPr algn="l"/>
            <a:r>
              <a:rPr lang="en-US" sz="2400" b="0" dirty="0" smtClean="0">
                <a:latin typeface="Calibri Light" pitchFamily="34" charset="0"/>
              </a:rPr>
              <a:t>Clients</a:t>
            </a:r>
            <a:r>
              <a:rPr lang="en-US" sz="2400" b="0" dirty="0">
                <a:latin typeface="Calibri Light" pitchFamily="34" charset="0"/>
              </a:rPr>
              <a:t>: New York Times (</a:t>
            </a:r>
            <a:r>
              <a:rPr lang="en-US" sz="2400" b="0" dirty="0" err="1">
                <a:latin typeface="Calibri Light" pitchFamily="34" charset="0"/>
              </a:rPr>
              <a:t>www.nytimes.com</a:t>
            </a:r>
            <a:r>
              <a:rPr lang="en-US" sz="2400" b="0" dirty="0">
                <a:latin typeface="Calibri Light" pitchFamily="34" charset="0"/>
              </a:rPr>
              <a:t>) </a:t>
            </a:r>
            <a:r>
              <a:rPr lang="en-US" sz="2400" b="0" dirty="0" smtClean="0">
                <a:latin typeface="Calibri Light" pitchFamily="34" charset="0"/>
              </a:rPr>
              <a:t>and Machine Learning Community</a:t>
            </a:r>
            <a:r>
              <a:rPr lang="en-US" sz="2400" b="0" dirty="0" smtClean="0">
                <a:latin typeface="Calibri Light" pitchFamily="34" charset="0"/>
              </a:rPr>
              <a:t>.</a:t>
            </a:r>
            <a:endParaRPr lang="en-US" sz="2400" b="0" dirty="0">
              <a:latin typeface="Calibri Light" pitchFamily="34" charset="0"/>
            </a:endParaRPr>
          </a:p>
        </p:txBody>
      </p:sp>
    </p:spTree>
    <p:extLst>
      <p:ext uri="{BB962C8B-B14F-4D97-AF65-F5344CB8AC3E}">
        <p14:creationId xmlns:p14="http://schemas.microsoft.com/office/powerpoint/2010/main" val="170448914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smtClean="0"/>
              <a:t>Data</a:t>
            </a:r>
            <a:endParaRPr lang="en-US" dirty="0"/>
          </a:p>
        </p:txBody>
      </p:sp>
      <p:sp>
        <p:nvSpPr>
          <p:cNvPr id="5" name="TextBox 4"/>
          <p:cNvSpPr txBox="1"/>
          <p:nvPr/>
        </p:nvSpPr>
        <p:spPr>
          <a:xfrm>
            <a:off x="368461" y="762000"/>
            <a:ext cx="11811000" cy="5570750"/>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2400" b="0" dirty="0" smtClean="0">
                <a:latin typeface="Calibri Light" pitchFamily="34" charset="0"/>
              </a:rPr>
              <a:t>The data for this project is collected from different internet resources as listed below. The base also called raw data (“Pulitzer Dataset”) is made available by FiveThirtyEight. It is a simple table mapping newspaper with daily circulation and Pulitzer.  Pulitzer Dataset is combined with many other dataset in order to find socioeconomic correlations. Additional data source and their formats are described below.  </a:t>
            </a:r>
          </a:p>
          <a:p>
            <a:pPr algn="l"/>
            <a:r>
              <a:rPr lang="en-US" sz="2400" b="0" dirty="0" smtClean="0">
                <a:latin typeface="Calibri Light" pitchFamily="34" charset="0"/>
              </a:rPr>
              <a:t>Additional Data Sources used:</a:t>
            </a:r>
          </a:p>
          <a:p>
            <a:pPr marL="457200" indent="-457200" algn="l">
              <a:buFont typeface="+mj-lt"/>
              <a:buAutoNum type="arabicParenR"/>
            </a:pPr>
            <a:r>
              <a:rPr lang="en-US" sz="2400" b="0" dirty="0">
                <a:latin typeface="Calibri Light" pitchFamily="34" charset="0"/>
              </a:rPr>
              <a:t>Raw Data </a:t>
            </a:r>
            <a:r>
              <a:rPr lang="en-US" sz="2400" b="0" dirty="0" smtClean="0">
                <a:latin typeface="Calibri Light" pitchFamily="34" charset="0"/>
              </a:rPr>
              <a:t>is made available by FiveThirtyEight. </a:t>
            </a:r>
            <a:r>
              <a:rPr lang="en-US" sz="2400" b="0" dirty="0" smtClean="0">
                <a:latin typeface="Calibri Light" pitchFamily="34" charset="0"/>
                <a:hlinkClick r:id="rId3"/>
              </a:rPr>
              <a:t>https</a:t>
            </a:r>
            <a:r>
              <a:rPr lang="en-US" sz="2400" b="0" dirty="0">
                <a:latin typeface="Calibri Light" pitchFamily="34" charset="0"/>
                <a:hlinkClick r:id="rId3"/>
              </a:rPr>
              <a:t>://</a:t>
            </a:r>
            <a:r>
              <a:rPr lang="en-US" sz="2400" b="0" dirty="0" smtClean="0">
                <a:latin typeface="Calibri Light" pitchFamily="34" charset="0"/>
                <a:hlinkClick r:id="rId3"/>
              </a:rPr>
              <a:t>github.com/fivethirtyeight/data/blob/master/pulitzer/pulitzer-circulation-data.csv</a:t>
            </a:r>
            <a:endParaRPr lang="en-US" sz="2400" b="0" dirty="0">
              <a:latin typeface="Calibri Light" pitchFamily="34" charset="0"/>
            </a:endParaRPr>
          </a:p>
          <a:p>
            <a:pPr marL="457200" indent="-457200" algn="l">
              <a:buFont typeface="+mj-lt"/>
              <a:buAutoNum type="arabicParenR"/>
            </a:pPr>
            <a:endParaRPr lang="en-US" sz="2400" b="0" dirty="0">
              <a:latin typeface="Calibri Light" pitchFamily="34" charset="0"/>
            </a:endParaRPr>
          </a:p>
          <a:p>
            <a:pPr marL="457200" indent="-457200" algn="l">
              <a:buFont typeface="+mj-lt"/>
              <a:buAutoNum type="arabicParenR"/>
            </a:pPr>
            <a:r>
              <a:rPr lang="en-US" sz="2400" b="0" dirty="0" smtClean="0">
                <a:latin typeface="Calibri Light" pitchFamily="34" charset="0"/>
              </a:rPr>
              <a:t>Crime </a:t>
            </a:r>
            <a:r>
              <a:rPr lang="en-US" sz="2400" b="0" dirty="0">
                <a:latin typeface="Calibri Light" pitchFamily="34" charset="0"/>
              </a:rPr>
              <a:t>Data by State and US: </a:t>
            </a:r>
            <a:r>
              <a:rPr lang="en-US" sz="2400" b="0" dirty="0" smtClean="0">
                <a:latin typeface="Calibri Light" pitchFamily="34" charset="0"/>
              </a:rPr>
              <a:t>The idea is to check if there is any correlation between crime rate and Pulitzer. The dataset is made available by US Departments. </a:t>
            </a:r>
          </a:p>
          <a:p>
            <a:pPr marL="914341" lvl="1" indent="-457200">
              <a:buFont typeface="+mj-lt"/>
              <a:buAutoNum type="alphaLcPeriod"/>
            </a:pPr>
            <a:r>
              <a:rPr lang="en-US" sz="2300" b="0" dirty="0" smtClean="0">
                <a:latin typeface="Calibri Light" pitchFamily="34" charset="0"/>
                <a:hlinkClick r:id="rId4"/>
              </a:rPr>
              <a:t>http</a:t>
            </a:r>
            <a:r>
              <a:rPr lang="en-US" sz="2300" b="0" dirty="0">
                <a:latin typeface="Calibri Light" pitchFamily="34" charset="0"/>
                <a:hlinkClick r:id="rId4"/>
              </a:rPr>
              <a:t>://www.usa.com/rank/us--crime-index--</a:t>
            </a:r>
            <a:r>
              <a:rPr lang="en-US" sz="2300" b="0" dirty="0" smtClean="0">
                <a:latin typeface="Calibri Light" pitchFamily="34" charset="0"/>
                <a:hlinkClick r:id="rId4"/>
              </a:rPr>
              <a:t>state-rank.htm</a:t>
            </a:r>
            <a:r>
              <a:rPr lang="en-US" sz="2300" dirty="0">
                <a:latin typeface="Calibri Light" pitchFamily="34" charset="0"/>
              </a:rPr>
              <a:t>: The data is a simple excel sheet mapping crime index to US state by population.</a:t>
            </a:r>
            <a:endParaRPr lang="en-US" sz="2300" dirty="0" smtClean="0">
              <a:latin typeface="Calibri Light" pitchFamily="34" charset="0"/>
            </a:endParaRPr>
          </a:p>
          <a:p>
            <a:pPr marL="914341" lvl="1" indent="-457200">
              <a:buFont typeface="+mj-lt"/>
              <a:buAutoNum type="alphaLcPeriod"/>
            </a:pPr>
            <a:r>
              <a:rPr lang="en-US" sz="2300" b="0" dirty="0" smtClean="0">
                <a:latin typeface="Calibri Light" pitchFamily="34" charset="0"/>
                <a:hlinkClick r:id="rId5"/>
              </a:rPr>
              <a:t>https</a:t>
            </a:r>
            <a:r>
              <a:rPr lang="en-US" sz="2300" b="0" dirty="0">
                <a:latin typeface="Calibri Light" pitchFamily="34" charset="0"/>
                <a:hlinkClick r:id="rId5"/>
              </a:rPr>
              <a:t>://ucr.fbi.gov/crime-in-the-u.s/2014/crime-in-the-u.s.-</a:t>
            </a:r>
            <a:r>
              <a:rPr lang="en-US" sz="2300" b="0" dirty="0" smtClean="0">
                <a:latin typeface="Calibri Light" pitchFamily="34" charset="0"/>
                <a:hlinkClick r:id="rId5"/>
              </a:rPr>
              <a:t>2014/tables/table-1</a:t>
            </a:r>
            <a:r>
              <a:rPr lang="en-US" sz="2300" b="0" dirty="0" smtClean="0">
                <a:latin typeface="Calibri Light" pitchFamily="34" charset="0"/>
              </a:rPr>
              <a:t> : This is also an excel sheet mapping year, US population to crime index and types of crime  </a:t>
            </a:r>
          </a:p>
        </p:txBody>
      </p:sp>
    </p:spTree>
    <p:extLst>
      <p:ext uri="{BB962C8B-B14F-4D97-AF65-F5344CB8AC3E}">
        <p14:creationId xmlns:p14="http://schemas.microsoft.com/office/powerpoint/2010/main" val="405269405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smtClean="0"/>
              <a:t>Data </a:t>
            </a:r>
            <a:r>
              <a:rPr lang="en-US" dirty="0" err="1" smtClean="0"/>
              <a:t>Contd</a:t>
            </a:r>
            <a:r>
              <a:rPr lang="mr-IN" dirty="0" smtClean="0"/>
              <a:t>…</a:t>
            </a:r>
            <a:endParaRPr lang="en-US" dirty="0"/>
          </a:p>
        </p:txBody>
      </p:sp>
      <p:sp>
        <p:nvSpPr>
          <p:cNvPr id="5" name="TextBox 4"/>
          <p:cNvSpPr txBox="1"/>
          <p:nvPr/>
        </p:nvSpPr>
        <p:spPr>
          <a:xfrm>
            <a:off x="368461" y="762000"/>
            <a:ext cx="11811000" cy="4154978"/>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2400" b="0" dirty="0" smtClean="0">
                <a:latin typeface="Calibri Light" pitchFamily="34" charset="0"/>
              </a:rPr>
              <a:t>Additional Data Sources used:</a:t>
            </a:r>
          </a:p>
          <a:p>
            <a:pPr marL="457200" indent="-457200" algn="l">
              <a:buFont typeface="+mj-lt"/>
              <a:buAutoNum type="arabicParenR" startAt="3"/>
            </a:pPr>
            <a:r>
              <a:rPr lang="en-US" sz="2400" b="0" dirty="0">
                <a:latin typeface="Calibri Light" pitchFamily="34" charset="0"/>
              </a:rPr>
              <a:t>GDP for US and States: </a:t>
            </a:r>
            <a:br>
              <a:rPr lang="en-US" sz="2400" b="0" dirty="0">
                <a:latin typeface="Calibri Light" pitchFamily="34" charset="0"/>
              </a:rPr>
            </a:br>
            <a:r>
              <a:rPr lang="en-US" sz="2400" b="0" dirty="0">
                <a:latin typeface="Calibri Light" pitchFamily="34" charset="0"/>
                <a:hlinkClick r:id="rId3"/>
              </a:rPr>
              <a:t>https://</a:t>
            </a:r>
            <a:r>
              <a:rPr lang="en-US" sz="2400" b="0" dirty="0" smtClean="0">
                <a:latin typeface="Calibri Light" pitchFamily="34" charset="0"/>
                <a:hlinkClick r:id="rId3"/>
              </a:rPr>
              <a:t>www.usgovernmentrevenue.com/download_multi_year_2000_2014USb_19c1li101mcn_F1cF0t</a:t>
            </a:r>
            <a:r>
              <a:rPr lang="en-US" sz="2400" b="0" dirty="0" smtClean="0">
                <a:latin typeface="Calibri Light" pitchFamily="34" charset="0"/>
              </a:rPr>
              <a:t>: This is a CSV file mapping GDP by state by year dataset. We have 50+1+1 such files.</a:t>
            </a:r>
          </a:p>
          <a:p>
            <a:pPr marL="457200" indent="-457200" algn="l">
              <a:buFont typeface="+mj-lt"/>
              <a:buAutoNum type="arabicParenR" startAt="3"/>
            </a:pPr>
            <a:endParaRPr lang="en-US" sz="2400" b="0" dirty="0" smtClean="0">
              <a:latin typeface="Calibri Light" pitchFamily="34" charset="0"/>
            </a:endParaRPr>
          </a:p>
          <a:p>
            <a:pPr marL="457200" indent="-457200" algn="l">
              <a:buFont typeface="+mj-lt"/>
              <a:buAutoNum type="arabicParenR" startAt="3"/>
            </a:pPr>
            <a:r>
              <a:rPr lang="en-US" sz="2400" b="0" dirty="0">
                <a:latin typeface="Calibri Light" pitchFamily="34" charset="0"/>
              </a:rPr>
              <a:t>Population by State and US: </a:t>
            </a:r>
            <a:br>
              <a:rPr lang="en-US" sz="2400" b="0" dirty="0">
                <a:latin typeface="Calibri Light" pitchFamily="34" charset="0"/>
              </a:rPr>
            </a:br>
            <a:r>
              <a:rPr lang="en-US" sz="2400" b="0" dirty="0">
                <a:latin typeface="Calibri Light" pitchFamily="34" charset="0"/>
                <a:hlinkClick r:id="rId4"/>
              </a:rPr>
              <a:t>https://</a:t>
            </a:r>
            <a:r>
              <a:rPr lang="en-US" sz="2400" b="0" dirty="0" smtClean="0">
                <a:latin typeface="Calibri Light" pitchFamily="34" charset="0"/>
                <a:hlinkClick r:id="rId4"/>
              </a:rPr>
              <a:t>www.census.gov/data/datasets/2016/demo/popest/state-total.htm</a:t>
            </a:r>
            <a:r>
              <a:rPr lang="en-US" sz="2400" b="0" dirty="0" smtClean="0">
                <a:latin typeface="Calibri Light" pitchFamily="34" charset="0"/>
              </a:rPr>
              <a:t> : This is also an excel based data file mapping US stats to population to year. We have two files to cover 22 decades i.e. 1 file per census. </a:t>
            </a:r>
          </a:p>
          <a:p>
            <a:pPr marL="457200" indent="-457200" algn="l">
              <a:buFont typeface="+mj-lt"/>
              <a:buAutoNum type="arabicParenR" startAt="3"/>
            </a:pPr>
            <a:endParaRPr lang="en-US" sz="2400" b="0" dirty="0">
              <a:latin typeface="Calibri Light" pitchFamily="34" charset="0"/>
            </a:endParaRPr>
          </a:p>
        </p:txBody>
      </p:sp>
    </p:spTree>
    <p:extLst>
      <p:ext uri="{BB962C8B-B14F-4D97-AF65-F5344CB8AC3E}">
        <p14:creationId xmlns:p14="http://schemas.microsoft.com/office/powerpoint/2010/main" val="18546359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smtClean="0"/>
              <a:t>Data Wrangling</a:t>
            </a:r>
            <a:endParaRPr lang="en-US" dirty="0"/>
          </a:p>
        </p:txBody>
      </p:sp>
      <p:sp>
        <p:nvSpPr>
          <p:cNvPr id="5" name="TextBox 4"/>
          <p:cNvSpPr txBox="1"/>
          <p:nvPr/>
        </p:nvSpPr>
        <p:spPr>
          <a:xfrm>
            <a:off x="261191" y="762000"/>
            <a:ext cx="11811000" cy="5570750"/>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2400" b="0" dirty="0" smtClean="0">
                <a:latin typeface="Calibri Light" pitchFamily="34" charset="0"/>
              </a:rPr>
              <a:t>The final Pulitzer dataset went through industry standard data validation and verification(V&amp;V) along with transformation before it was used for exploration and pre-processing.  The final dataset was created after merging and transforming 58 datasets. For Audit, timestamp </a:t>
            </a:r>
            <a:r>
              <a:rPr lang="en-US" sz="2400" b="0" dirty="0" smtClean="0">
                <a:latin typeface="Calibri Light" pitchFamily="34" charset="0"/>
              </a:rPr>
              <a:t>and unique identification(UUID) was added to all the 58  pandas </a:t>
            </a:r>
            <a:r>
              <a:rPr lang="en-US" sz="2400" b="0" dirty="0" err="1" smtClean="0">
                <a:latin typeface="Calibri Light" pitchFamily="34" charset="0"/>
              </a:rPr>
              <a:t>dataframes</a:t>
            </a:r>
            <a:r>
              <a:rPr lang="en-US" sz="2400" b="0" dirty="0" smtClean="0">
                <a:latin typeface="Calibri Light" pitchFamily="34" charset="0"/>
              </a:rPr>
              <a:t>. And to make it persistent </a:t>
            </a:r>
            <a:r>
              <a:rPr lang="en-US" sz="2400" b="0" dirty="0">
                <a:latin typeface="Calibri Light" pitchFamily="34" charset="0"/>
              </a:rPr>
              <a:t>and </a:t>
            </a:r>
            <a:r>
              <a:rPr lang="en-US" sz="2400" b="0" dirty="0" smtClean="0">
                <a:latin typeface="Calibri Light" pitchFamily="34" charset="0"/>
              </a:rPr>
              <a:t>reproducible, domain level information was stored in Cassandra cluster running in Google Cloud. Please see the below list for different type of operations as performed.</a:t>
            </a:r>
          </a:p>
          <a:p>
            <a:pPr algn="l"/>
            <a:endParaRPr lang="en-US" sz="2400" b="0" dirty="0" smtClean="0">
              <a:latin typeface="Calibri Light" pitchFamily="34" charset="0"/>
            </a:endParaRPr>
          </a:p>
          <a:p>
            <a:pPr marL="742891" lvl="1" indent="-285750">
              <a:buFont typeface="Wingdings" charset="2"/>
              <a:buChar char="v"/>
            </a:pPr>
            <a:r>
              <a:rPr lang="en-US" sz="1700" b="0" dirty="0">
                <a:latin typeface="Calibri Light" pitchFamily="34" charset="0"/>
              </a:rPr>
              <a:t>Pulitzer Dataset (1 data table) : Datatype Conversion, Removing special char {, % / \} , </a:t>
            </a:r>
            <a:r>
              <a:rPr lang="en-US" sz="1700" b="0" dirty="0" err="1">
                <a:latin typeface="Calibri Light" pitchFamily="34" charset="0"/>
              </a:rPr>
              <a:t>pandas.join|merge|concat|pivot</a:t>
            </a:r>
            <a:endParaRPr lang="en-US" sz="1700" b="0" dirty="0">
              <a:latin typeface="Calibri Light" pitchFamily="34" charset="0"/>
            </a:endParaRPr>
          </a:p>
          <a:p>
            <a:pPr marL="742891" lvl="1" indent="-285750">
              <a:buFont typeface="Wingdings" charset="2"/>
              <a:buChar char="v"/>
            </a:pPr>
            <a:r>
              <a:rPr lang="en-US" sz="1700" b="0" dirty="0">
                <a:latin typeface="Calibri Light" pitchFamily="34" charset="0"/>
              </a:rPr>
              <a:t>Crime Data ( 2 Data tables): Missing Values, </a:t>
            </a:r>
            <a:r>
              <a:rPr lang="en-US" sz="1700" dirty="0">
                <a:latin typeface="Calibri Light" pitchFamily="34" charset="0"/>
              </a:rPr>
              <a:t>Datatype </a:t>
            </a:r>
            <a:r>
              <a:rPr lang="en-US" sz="1700" dirty="0" smtClean="0">
                <a:latin typeface="Calibri Light" pitchFamily="34" charset="0"/>
              </a:rPr>
              <a:t>Conversion, </a:t>
            </a:r>
            <a:r>
              <a:rPr lang="en-US" sz="1700" b="0" dirty="0" smtClean="0">
                <a:latin typeface="Calibri Light" pitchFamily="34" charset="0"/>
              </a:rPr>
              <a:t>Column </a:t>
            </a:r>
            <a:r>
              <a:rPr lang="en-US" sz="1700" b="0" dirty="0">
                <a:latin typeface="Calibri Light" pitchFamily="34" charset="0"/>
              </a:rPr>
              <a:t>Hacks</a:t>
            </a:r>
          </a:p>
          <a:p>
            <a:pPr marL="742891" lvl="1" indent="-285750">
              <a:buFont typeface="Wingdings" charset="2"/>
              <a:buChar char="v"/>
            </a:pPr>
            <a:r>
              <a:rPr lang="en-US" sz="1700" b="0" dirty="0">
                <a:latin typeface="Calibri Light" pitchFamily="34" charset="0"/>
              </a:rPr>
              <a:t>GDP for US and States (53 Data tables) : CSV Bad Lines, Missing Data, Column Hacks, </a:t>
            </a:r>
            <a:r>
              <a:rPr lang="en-US" sz="1700" b="0" dirty="0" err="1">
                <a:latin typeface="Calibri Light" pitchFamily="34" charset="0"/>
              </a:rPr>
              <a:t>pandas.join|merge</a:t>
            </a:r>
            <a:r>
              <a:rPr lang="en-US" sz="1700" b="0" dirty="0">
                <a:latin typeface="Calibri Light" pitchFamily="34" charset="0"/>
              </a:rPr>
              <a:t> </a:t>
            </a:r>
          </a:p>
          <a:p>
            <a:pPr marL="742891" lvl="1" indent="-285750">
              <a:buFont typeface="Wingdings" charset="2"/>
              <a:buChar char="v"/>
            </a:pPr>
            <a:r>
              <a:rPr lang="en-US" sz="1700" b="0" dirty="0">
                <a:latin typeface="Calibri Light" pitchFamily="34" charset="0"/>
              </a:rPr>
              <a:t>Population by State and US (2 Data tables) : Selective columns reading</a:t>
            </a:r>
            <a:r>
              <a:rPr lang="en-US" sz="1700" b="0" dirty="0" smtClean="0">
                <a:latin typeface="Calibri Light" pitchFamily="34" charset="0"/>
              </a:rPr>
              <a:t>,</a:t>
            </a:r>
            <a:r>
              <a:rPr lang="en-US" sz="1700" dirty="0">
                <a:latin typeface="Calibri Light" pitchFamily="34" charset="0"/>
              </a:rPr>
              <a:t> Datatype Conversion</a:t>
            </a:r>
            <a:endParaRPr lang="en-US" sz="1700" b="0" dirty="0">
              <a:latin typeface="Calibri Light" pitchFamily="34" charset="0"/>
            </a:endParaRPr>
          </a:p>
          <a:p>
            <a:pPr algn="l"/>
            <a:endParaRPr lang="en-US" sz="2400" b="0" dirty="0" smtClean="0">
              <a:latin typeface="Calibri Light" pitchFamily="34" charset="0"/>
            </a:endParaRPr>
          </a:p>
          <a:p>
            <a:pPr algn="l"/>
            <a:r>
              <a:rPr lang="en-US" sz="2400" u="sng" dirty="0" smtClean="0">
                <a:latin typeface="Calibri Light" pitchFamily="34" charset="0"/>
              </a:rPr>
              <a:t>Highlights</a:t>
            </a:r>
            <a:r>
              <a:rPr lang="en-US" sz="2400" b="0" dirty="0" smtClean="0">
                <a:latin typeface="Calibri Light" pitchFamily="34" charset="0"/>
              </a:rPr>
              <a:t>:</a:t>
            </a:r>
          </a:p>
          <a:p>
            <a:pPr marL="457200" indent="-457200" algn="l">
              <a:buAutoNum type="arabicParenR"/>
            </a:pPr>
            <a:r>
              <a:rPr lang="en-US" sz="2400" b="0" dirty="0" smtClean="0">
                <a:latin typeface="Calibri Light" pitchFamily="34" charset="0"/>
              </a:rPr>
              <a:t>Google Cloud Platform and Multi Threading to handle massive volume of data</a:t>
            </a:r>
          </a:p>
          <a:p>
            <a:pPr marL="457200" indent="-457200" algn="l">
              <a:buAutoNum type="arabicParenR"/>
            </a:pPr>
            <a:r>
              <a:rPr lang="en-US" sz="2400" b="0" dirty="0" smtClean="0">
                <a:latin typeface="Calibri Light" pitchFamily="34" charset="0"/>
              </a:rPr>
              <a:t>Cassandra Storage for Persistency and Reproducibility</a:t>
            </a:r>
          </a:p>
          <a:p>
            <a:pPr marL="457200" indent="-457200" algn="l">
              <a:buAutoNum type="arabicParenR"/>
            </a:pPr>
            <a:r>
              <a:rPr lang="en-US" sz="2400" b="0" dirty="0" smtClean="0">
                <a:latin typeface="Calibri Light" pitchFamily="34" charset="0"/>
              </a:rPr>
              <a:t>Audit details for Traceability</a:t>
            </a:r>
          </a:p>
        </p:txBody>
      </p:sp>
    </p:spTree>
    <p:extLst>
      <p:ext uri="{BB962C8B-B14F-4D97-AF65-F5344CB8AC3E}">
        <p14:creationId xmlns:p14="http://schemas.microsoft.com/office/powerpoint/2010/main" val="210212038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smtClean="0"/>
              <a:t>Data Exploration</a:t>
            </a:r>
            <a:endParaRPr lang="en-US" dirty="0"/>
          </a:p>
        </p:txBody>
      </p:sp>
      <p:sp>
        <p:nvSpPr>
          <p:cNvPr id="5" name="TextBox 4"/>
          <p:cNvSpPr txBox="1"/>
          <p:nvPr/>
        </p:nvSpPr>
        <p:spPr>
          <a:xfrm>
            <a:off x="1065212" y="1752600"/>
            <a:ext cx="9907587" cy="1200323"/>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2400" b="0" dirty="0" smtClean="0">
                <a:latin typeface="Calibri Light" pitchFamily="34" charset="0"/>
              </a:rPr>
              <a:t>Based on initial data review, it appears that we have outliers and Pulitzer data tends to follow a 80-20 rule i.e. 80% of the newspaper population is under 10 Pulitzer Prizes and 20% of the population is above 10 Pulitzer Prizes. </a:t>
            </a:r>
            <a:endParaRPr lang="en-US" sz="2400" b="0" dirty="0" smtClean="0">
              <a:latin typeface="Calibri Light" pitchFamily="34" charset="0"/>
            </a:endParaRPr>
          </a:p>
        </p:txBody>
      </p:sp>
    </p:spTree>
    <p:extLst>
      <p:ext uri="{BB962C8B-B14F-4D97-AF65-F5344CB8AC3E}">
        <p14:creationId xmlns:p14="http://schemas.microsoft.com/office/powerpoint/2010/main" val="86517560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32186</TotalTime>
  <Words>406</Words>
  <Application>Microsoft Macintosh PowerPoint</Application>
  <PresentationFormat>Custom</PresentationFormat>
  <Paragraphs>45</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Calibri Light</vt:lpstr>
      <vt:lpstr>Mangal</vt:lpstr>
      <vt:lpstr>Wingdings</vt:lpstr>
      <vt:lpstr>Arial</vt:lpstr>
      <vt:lpstr>Office Theme</vt:lpstr>
      <vt:lpstr>Capstone 1 Project – Pulitzer </vt:lpstr>
      <vt:lpstr>Objective and Clients</vt:lpstr>
      <vt:lpstr>Data</vt:lpstr>
      <vt:lpstr>Data Contd…</vt:lpstr>
      <vt:lpstr>Data Wrangling</vt:lpstr>
      <vt:lpstr>Data Exploration</vt:lpstr>
    </vt:vector>
  </TitlesOfParts>
  <Company>Cognizant</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Nambiar, Sidharth (Cognizant)</dc:creator>
  <cp:lastModifiedBy>Swagata Naha</cp:lastModifiedBy>
  <cp:revision>1907</cp:revision>
  <dcterms:created xsi:type="dcterms:W3CDTF">2014-11-26T06:00:14Z</dcterms:created>
  <dcterms:modified xsi:type="dcterms:W3CDTF">2017-12-28T23:58:57Z</dcterms:modified>
</cp:coreProperties>
</file>