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63" r:id="rId5"/>
    <p:sldId id="316" r:id="rId6"/>
    <p:sldId id="271" r:id="rId7"/>
    <p:sldId id="272" r:id="rId8"/>
    <p:sldId id="299" r:id="rId9"/>
    <p:sldId id="300" r:id="rId10"/>
    <p:sldId id="281" r:id="rId11"/>
    <p:sldId id="284" r:id="rId12"/>
    <p:sldId id="285" r:id="rId13"/>
    <p:sldId id="286" r:id="rId14"/>
    <p:sldId id="287" r:id="rId15"/>
    <p:sldId id="274" r:id="rId16"/>
    <p:sldId id="275" r:id="rId17"/>
    <p:sldId id="277" r:id="rId18"/>
    <p:sldId id="278" r:id="rId19"/>
    <p:sldId id="279" r:id="rId20"/>
    <p:sldId id="280" r:id="rId21"/>
    <p:sldId id="290" r:id="rId22"/>
    <p:sldId id="291"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635" y="0"/>
            <a:ext cx="12191365" cy="6857365"/>
          </a:xfrm>
        </p:spPr>
        <p:txBody>
          <a:bodyPr/>
          <a:p>
            <a:endParaRPr lang="en-US" b="1">
              <a:highlight>
                <a:srgbClr val="000000"/>
              </a:highlight>
              <a:sym typeface="+mn-ea"/>
            </a:endParaRPr>
          </a:p>
          <a:p>
            <a:r>
              <a:rPr lang="en-US" sz="4000" b="1">
                <a:solidFill>
                  <a:schemeClr val="tx2"/>
                </a:solidFill>
                <a:latin typeface="Times New Roman" panose="02020603050405020304" charset="0"/>
                <a:cs typeface="Times New Roman" panose="02020603050405020304" charset="0"/>
                <a:sym typeface="+mn-ea"/>
              </a:rPr>
              <a:t>IMPLEMENTING BLOCKCHAIN BASED INFORMATION FLOW </a:t>
            </a:r>
            <a:endParaRPr lang="en-US" sz="4000" b="1">
              <a:solidFill>
                <a:schemeClr val="tx2"/>
              </a:solidFill>
              <a:latin typeface="Times New Roman" panose="02020603050405020304" charset="0"/>
              <a:cs typeface="Times New Roman" panose="02020603050405020304" charset="0"/>
              <a:sym typeface="+mn-ea"/>
            </a:endParaRPr>
          </a:p>
          <a:p>
            <a:r>
              <a:rPr lang="en-US" sz="4000" b="1">
                <a:solidFill>
                  <a:schemeClr val="tx2"/>
                </a:solidFill>
                <a:latin typeface="Times New Roman" panose="02020603050405020304" charset="0"/>
                <a:cs typeface="Times New Roman" panose="02020603050405020304" charset="0"/>
                <a:sym typeface="+mn-ea"/>
              </a:rPr>
              <a:t>A CASE STUDY OF KOM CONSULT</a:t>
            </a:r>
            <a:endParaRPr lang="en-US" sz="4000" b="1">
              <a:solidFill>
                <a:schemeClr val="tx2"/>
              </a:solidFill>
              <a:latin typeface="Times New Roman" panose="02020603050405020304" charset="0"/>
              <a:cs typeface="Times New Roman" panose="02020603050405020304" charset="0"/>
              <a:sym typeface="+mn-ea"/>
            </a:endParaRPr>
          </a:p>
          <a:p>
            <a:r>
              <a:rPr lang="en-US" sz="4000" b="1">
                <a:solidFill>
                  <a:schemeClr val="tx2"/>
                </a:solidFill>
                <a:latin typeface="Times New Roman" panose="02020603050405020304" charset="0"/>
                <a:cs typeface="Times New Roman" panose="02020603050405020304" charset="0"/>
              </a:rPr>
              <a:t> </a:t>
            </a:r>
            <a:endParaRPr lang="en-US" sz="4000" b="1">
              <a:solidFill>
                <a:schemeClr val="tx2"/>
              </a:solidFill>
              <a:latin typeface="Times New Roman" panose="02020603050405020304" charset="0"/>
              <a:cs typeface="Times New Roman" panose="02020603050405020304" charset="0"/>
            </a:endParaRPr>
          </a:p>
          <a:p>
            <a:r>
              <a:rPr lang="en-US" sz="2400" b="1">
                <a:solidFill>
                  <a:schemeClr val="tx2"/>
                </a:solidFill>
                <a:latin typeface="Times New Roman" panose="02020603050405020304" charset="0"/>
                <a:cs typeface="Times New Roman" panose="02020603050405020304" charset="0"/>
              </a:rPr>
              <a:t>KEVIN MUTUGI KITHINJI</a:t>
            </a:r>
            <a:endParaRPr lang="en-US" sz="2400" b="1">
              <a:solidFill>
                <a:schemeClr val="tx2"/>
              </a:solidFill>
              <a:latin typeface="Times New Roman" panose="02020603050405020304" charset="0"/>
              <a:cs typeface="Times New Roman" panose="02020603050405020304" charset="0"/>
            </a:endParaRPr>
          </a:p>
          <a:p>
            <a:r>
              <a:rPr lang="en-US" sz="2400" b="1">
                <a:solidFill>
                  <a:schemeClr val="tx2"/>
                </a:solidFill>
                <a:latin typeface="Times New Roman" panose="02020603050405020304" charset="0"/>
                <a:cs typeface="Times New Roman" panose="02020603050405020304" charset="0"/>
              </a:rPr>
              <a:t>SCT221-0415/2020</a:t>
            </a:r>
            <a:endParaRPr lang="en-US" sz="2400" b="1">
              <a:solidFill>
                <a:schemeClr val="tx2"/>
              </a:solidFill>
              <a:latin typeface="Times New Roman" panose="02020603050405020304" charset="0"/>
              <a:cs typeface="Times New Roman" panose="02020603050405020304" charset="0"/>
            </a:endParaRPr>
          </a:p>
          <a:p>
            <a:endParaRPr lang="en-US" sz="2400" b="1">
              <a:solidFill>
                <a:schemeClr val="tx2"/>
              </a:solidFill>
              <a:latin typeface="Times New Roman" panose="02020603050405020304" charset="0"/>
              <a:cs typeface="Times New Roman" panose="02020603050405020304" charset="0"/>
            </a:endParaRPr>
          </a:p>
          <a:p>
            <a:r>
              <a:rPr lang="en-US" sz="2400" b="1">
                <a:solidFill>
                  <a:schemeClr val="tx2"/>
                </a:solidFill>
                <a:latin typeface="Times New Roman" panose="02020603050405020304" charset="0"/>
                <a:cs typeface="Times New Roman" panose="02020603050405020304" charset="0"/>
              </a:rPr>
              <a:t>November 2023</a:t>
            </a:r>
            <a:endParaRPr lang="en-US" sz="2400" b="1">
              <a:solidFill>
                <a:schemeClr val="tx2"/>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0" y="0"/>
            <a:ext cx="12192000" cy="6858000"/>
          </a:xfrm>
        </p:spPr>
        <p:txBody>
          <a:bodyPr/>
          <a:p>
            <a:pPr marL="0" indent="0">
              <a:buNone/>
            </a:pPr>
            <a:r>
              <a:rPr lang="en-US" b="1">
                <a:latin typeface="Times New Roman" panose="02020603050405020304" charset="0"/>
                <a:cs typeface="Times New Roman" panose="02020603050405020304" charset="0"/>
              </a:rPr>
              <a:t>Performance Evaluation</a:t>
            </a:r>
            <a:endParaRPr lang="en-US" b="1">
              <a:latin typeface="Times New Roman" panose="02020603050405020304" charset="0"/>
              <a:cs typeface="Times New Roman" panose="02020603050405020304" charset="0"/>
            </a:endParaRPr>
          </a:p>
          <a:p>
            <a:pPr marL="0" indent="0">
              <a:buNone/>
            </a:pPr>
            <a:endParaRPr lang="en-US" b="1">
              <a:latin typeface="Times New Roman" panose="02020603050405020304" charset="0"/>
              <a:cs typeface="Times New Roman" panose="02020603050405020304" charset="0"/>
            </a:endParaRPr>
          </a:p>
        </p:txBody>
      </p:sp>
      <p:sp>
        <p:nvSpPr>
          <p:cNvPr id="8" name="Text Box 7"/>
          <p:cNvSpPr txBox="1"/>
          <p:nvPr/>
        </p:nvSpPr>
        <p:spPr>
          <a:xfrm>
            <a:off x="7985125" y="2866390"/>
            <a:ext cx="4064000" cy="368300"/>
          </a:xfrm>
          <a:prstGeom prst="rect">
            <a:avLst/>
          </a:prstGeom>
          <a:noFill/>
        </p:spPr>
        <p:txBody>
          <a:bodyPr wrap="square" rtlCol="0">
            <a:spAutoFit/>
          </a:bodyPr>
          <a:p>
            <a:endParaRPr lang="en-US"/>
          </a:p>
        </p:txBody>
      </p:sp>
      <p:pic>
        <p:nvPicPr>
          <p:cNvPr id="6" name="Content Placeholder 5"/>
          <p:cNvPicPr>
            <a:picLocks noChangeAspect="1"/>
          </p:cNvPicPr>
          <p:nvPr>
            <p:ph sz="half" idx="2"/>
          </p:nvPr>
        </p:nvPicPr>
        <p:blipFill>
          <a:blip r:embed="rId1"/>
          <a:stretch>
            <a:fillRect/>
          </a:stretch>
        </p:blipFill>
        <p:spPr>
          <a:xfrm>
            <a:off x="142240" y="681990"/>
            <a:ext cx="7022465" cy="55606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000"/>
          </a:xfrm>
        </p:spPr>
        <p:txBody>
          <a:bodyPr/>
          <a:p>
            <a:pPr marL="0" indent="0">
              <a:buNone/>
            </a:pPr>
            <a:r>
              <a:rPr lang="en-US" b="1">
                <a:latin typeface="Times New Roman" panose="02020603050405020304" charset="0"/>
                <a:cs typeface="Times New Roman" panose="02020603050405020304" charset="0"/>
              </a:rPr>
              <a:t>Research Scope and Limitation</a:t>
            </a:r>
            <a:endParaRPr lang="en-US"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Considering the construction industry, blockchain technology has been employed in different fields, such as supply chain management, risk management, smart contracts, logistics, carbon estimation, building information modeling (BIM), the IoT and sustainability. </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Blockchain’s potential in the construction industry should be thoroughly analyzed to glean insights from various stakeholders’ points of view. </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The use of Blockchain to enhance construction procedure management and service delivery necessitates identifying new trends, providing research findings, and suggesting prospective future research pathways.</a:t>
            </a:r>
            <a:endParaRPr 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635" cy="6858000"/>
          </a:xfrm>
        </p:spPr>
        <p:txBody>
          <a:bodyPr/>
          <a:p>
            <a:pPr marL="0" indent="0">
              <a:buNone/>
            </a:pPr>
            <a:r>
              <a:rPr lang="en-US" b="1">
                <a:latin typeface="Times New Roman" panose="02020603050405020304" charset="0"/>
                <a:cs typeface="Times New Roman" panose="02020603050405020304" charset="0"/>
              </a:rPr>
              <a:t>Significance of Study</a:t>
            </a:r>
            <a:endParaRPr lang="en-US"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Blockchain technology provide a traceable and transparent track for products and materials, but it can also give vital information that may be utilized in decision-making as a foundation plan for the decommissioning  of  a  structure  and  the  reuse  of  the  materials  in  every  construction project through the appropriate  understanding of  their  properties  and composition. </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Smarter and more sustainable methods may be implemented due to technological innovation and improvements in the building sector. </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Blockchain technology has the potential to improve several areas, including information flows, and the simplicity with which approvals are tracked in real time.</a:t>
            </a:r>
            <a:endParaRPr 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000"/>
          </a:xfrm>
        </p:spPr>
        <p:txBody>
          <a:bodyPr/>
          <a:p>
            <a:pPr marL="0" indent="0">
              <a:buNone/>
            </a:pPr>
            <a:r>
              <a:rPr lang="en-US" b="1">
                <a:latin typeface="Times New Roman" panose="02020603050405020304" charset="0"/>
                <a:cs typeface="Times New Roman" panose="02020603050405020304" charset="0"/>
              </a:rPr>
              <a:t>Expected Research Output</a:t>
            </a:r>
            <a:endParaRPr lang="en-US" b="1">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Output of this research is to develop a web based application that will interact with smart contracts running in blockchain.</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635"/>
            <a:ext cx="12192635" cy="6858000"/>
          </a:xfrm>
        </p:spPr>
        <p:txBody>
          <a:bodyPr/>
          <a:p>
            <a:pPr marL="0" indent="0">
              <a:buNone/>
            </a:pPr>
            <a:r>
              <a:rPr lang="en-US" b="1">
                <a:latin typeface="Times New Roman" panose="02020603050405020304" charset="0"/>
                <a:cs typeface="Times New Roman" panose="02020603050405020304" charset="0"/>
              </a:rPr>
              <a:t>Research Methodology</a:t>
            </a:r>
            <a:endParaRPr lang="en-US"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I will use Object Oriented Methodology. Prototyping is a software development methodology that involves building a preliminary version of a software system or application in order to test its design and functionality. The prototype is created in an iterative and incremental manner, with feedback from stakeholders incorporated at each stage to refine and improve the design.</a:t>
            </a:r>
            <a:r>
              <a:rPr lang="en-US" sz="2800">
                <a:latin typeface="Times New Roman" panose="02020603050405020304" charset="0"/>
                <a:cs typeface="Times New Roman" panose="02020603050405020304" charset="0"/>
                <a:sym typeface="+mn-ea"/>
              </a:rPr>
              <a:t> </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The prototyping methodology involves the following steps:</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i.	Requirement gathering: The first step in prototyping is to gather and document the requirements of the system or application. This involves identifying the user needs, business requirements, and technical specifications that the software must meet. </a:t>
            </a:r>
            <a:r>
              <a:rPr lang="en-US" sz="2800">
                <a:latin typeface="Times New Roman" panose="02020603050405020304" charset="0"/>
                <a:cs typeface="Times New Roman" panose="02020603050405020304" charset="0"/>
                <a:sym typeface="+mn-ea"/>
              </a:rPr>
              <a:t>I will gather my requirements by conducting interviews and using questionnaires.</a:t>
            </a:r>
            <a:endParaRPr lang="en-US" sz="28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635"/>
            <a:ext cx="12192000" cy="6858000"/>
          </a:xfrm>
        </p:spPr>
        <p:txBody>
          <a:bodyPr/>
          <a:p>
            <a:pPr marL="0" indent="0">
              <a:buNone/>
            </a:pPr>
            <a:r>
              <a:rPr lang="en-US" sz="2800">
                <a:latin typeface="Times New Roman" panose="02020603050405020304" charset="0"/>
                <a:cs typeface="Times New Roman" panose="02020603050405020304" charset="0"/>
              </a:rPr>
              <a:t>ii.	Design: Once I have gathered the requirements, I will make a design of the prototype. This will involve creating a preliminary model or sketch of the prototype that will be used to guide the development process.</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iii.	Prototype development: In this step, I will develop a preliminary version of the prototype. This prototype is typically not fully functional but is designed to demonstrate the key features and functionality of the software.</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sym typeface="+mn-ea"/>
              </a:rPr>
              <a:t>iv.	Prototype testing: I will test the prototype to identify any design flaws, bugs or usability issues. </a:t>
            </a:r>
            <a:r>
              <a:rPr lang="en-US" sz="2800">
                <a:latin typeface="Times New Roman" panose="02020603050405020304" charset="0"/>
                <a:cs typeface="Times New Roman" panose="02020603050405020304" charset="0"/>
                <a:sym typeface="+mn-ea"/>
              </a:rPr>
              <a:t>Feedback from stakeholders will be gathered, and any necessary changes are incorporated into the design.</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sym typeface="+mn-ea"/>
              </a:rPr>
              <a:t>v.	Refinement: Based on feedback and testing, the prototype will be refined and updated to incorporate changes and improvements. This process will be repeated until the prototype meets the requirements and expectations of stakeholders.</a:t>
            </a:r>
            <a:endParaRPr lang="en-US" sz="2800">
              <a:latin typeface="Times New Roman" panose="02020603050405020304" charset="0"/>
              <a:cs typeface="Times New Roman" panose="02020603050405020304" charset="0"/>
              <a:sym typeface="+mn-ea"/>
            </a:endParaRPr>
          </a:p>
          <a:p>
            <a:pPr marL="0" indent="0">
              <a:buNone/>
            </a:pPr>
            <a:r>
              <a:rPr lang="en-US" sz="2800">
                <a:latin typeface="Times New Roman" panose="02020603050405020304" charset="0"/>
                <a:cs typeface="Times New Roman" panose="02020603050405020304" charset="0"/>
                <a:sym typeface="+mn-ea"/>
              </a:rPr>
              <a:t>vi.	Final implementation: Once the prototype is refined and fully functional, the final version of the prototype will be developed and implemented.</a:t>
            </a:r>
            <a:endParaRPr lang="en-US" sz="28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635"/>
            <a:ext cx="12192000" cy="6858000"/>
          </a:xfrm>
        </p:spPr>
        <p:txBody>
          <a:bodyPr/>
          <a:p>
            <a:pPr marL="0" indent="0">
              <a:buNone/>
            </a:pPr>
            <a:r>
              <a:rPr lang="en-US" sz="2800">
                <a:latin typeface="Times New Roman" panose="02020603050405020304" charset="0"/>
                <a:cs typeface="Times New Roman" panose="02020603050405020304" charset="0"/>
                <a:sym typeface="+mn-ea"/>
              </a:rPr>
              <a:t>Prototyping methodology is particularly useful in software development projects where the requirements are not fully understood, or where the user needs are complex or difficult to define. </a:t>
            </a:r>
            <a:r>
              <a:rPr lang="en-US" sz="2800">
                <a:latin typeface="Times New Roman" panose="02020603050405020304" charset="0"/>
                <a:cs typeface="Times New Roman" panose="02020603050405020304" charset="0"/>
                <a:sym typeface="+mn-ea"/>
              </a:rPr>
              <a:t>By creating a preliminary version of the software, the prototyping methodology allows for rapid feedback and iteration, resulting in a final product that meets the requirements and expectations of stakeholders.</a:t>
            </a:r>
            <a:endParaRPr lang="en-US" sz="2800">
              <a:latin typeface="Times New Roman" panose="02020603050405020304" charset="0"/>
              <a:cs typeface="Times New Roman" panose="02020603050405020304" charset="0"/>
            </a:endParaRPr>
          </a:p>
          <a:p>
            <a:pPr marL="0" indent="0">
              <a:buNone/>
            </a:pPr>
            <a:endParaRPr lang="en-US"/>
          </a:p>
          <a:p>
            <a:pPr marL="0" indent="0">
              <a:buNone/>
            </a:pPr>
            <a:endParaRPr lang="en-US"/>
          </a:p>
        </p:txBody>
      </p:sp>
      <p:pic>
        <p:nvPicPr>
          <p:cNvPr id="7" name="Picture 1"/>
          <p:cNvPicPr/>
          <p:nvPr/>
        </p:nvPicPr>
        <p:blipFill>
          <a:blip r:embed="rId1" cstate="print">
            <a:extLst>
              <a:ext uri="{28A0092B-C50C-407E-A947-70E740481C1C}">
                <a14:useLocalDpi xmlns:a14="http://schemas.microsoft.com/office/drawing/2010/main" val="0"/>
              </a:ext>
            </a:extLst>
          </a:blip>
          <a:stretch>
            <a:fillRect/>
          </a:stretch>
        </p:blipFill>
        <p:spPr>
          <a:xfrm>
            <a:off x="967740" y="2944495"/>
            <a:ext cx="9364345" cy="36150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0" y="-635"/>
            <a:ext cx="12192000" cy="6858000"/>
          </a:xfrm>
        </p:spPr>
        <p:txBody>
          <a:bodyPr/>
          <a:p>
            <a:pPr marL="0" indent="0">
              <a:buNone/>
            </a:pPr>
            <a:r>
              <a:rPr lang="en-US" b="1">
                <a:latin typeface="Times New Roman" panose="02020603050405020304" charset="0"/>
                <a:cs typeface="Times New Roman" panose="02020603050405020304" charset="0"/>
              </a:rPr>
              <a:t>Conceptual Framework</a:t>
            </a:r>
            <a:endParaRPr lang="en-US" b="1">
              <a:latin typeface="Times New Roman" panose="02020603050405020304" charset="0"/>
              <a:cs typeface="Times New Roman" panose="02020603050405020304" charset="0"/>
            </a:endParaRPr>
          </a:p>
        </p:txBody>
      </p:sp>
      <p:pic>
        <p:nvPicPr>
          <p:cNvPr id="4" name="Content Placeholder 3"/>
          <p:cNvPicPr>
            <a:picLocks noChangeAspect="1"/>
          </p:cNvPicPr>
          <p:nvPr>
            <p:ph sz="half" idx="2"/>
          </p:nvPr>
        </p:nvPicPr>
        <p:blipFill>
          <a:blip r:embed="rId1"/>
          <a:stretch>
            <a:fillRect/>
          </a:stretch>
        </p:blipFill>
        <p:spPr>
          <a:xfrm>
            <a:off x="247015" y="740410"/>
            <a:ext cx="6078855" cy="5960110"/>
          </a:xfrm>
          <a:prstGeom prst="rect">
            <a:avLst/>
          </a:prstGeom>
        </p:spPr>
      </p:pic>
      <p:sp>
        <p:nvSpPr>
          <p:cNvPr id="5" name="Text Box 4"/>
          <p:cNvSpPr txBox="1"/>
          <p:nvPr/>
        </p:nvSpPr>
        <p:spPr>
          <a:xfrm>
            <a:off x="8061325" y="2579370"/>
            <a:ext cx="4064000" cy="368300"/>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0" y="-635"/>
            <a:ext cx="12192000" cy="6858000"/>
          </a:xfrm>
        </p:spPr>
        <p:txBody>
          <a:bodyPr/>
          <a:p>
            <a:pPr marL="0" indent="0">
              <a:buNone/>
            </a:pPr>
            <a:r>
              <a:rPr lang="en-US" b="1">
                <a:latin typeface="Times New Roman" panose="02020603050405020304" charset="0"/>
                <a:cs typeface="Times New Roman" panose="02020603050405020304" charset="0"/>
              </a:rPr>
              <a:t>Proposed Schedule</a:t>
            </a:r>
            <a:endParaRPr lang="en-US" b="1">
              <a:latin typeface="Times New Roman" panose="02020603050405020304" charset="0"/>
              <a:cs typeface="Times New Roman" panose="02020603050405020304" charset="0"/>
            </a:endParaRPr>
          </a:p>
        </p:txBody>
      </p:sp>
      <p:pic>
        <p:nvPicPr>
          <p:cNvPr id="9" name="Picture 6" descr="C:\Users\Administrator\Downloads\proposal\project_schedule_image_v1.PNG"/>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58750" y="765810"/>
            <a:ext cx="11318240" cy="340931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0" y="-635"/>
            <a:ext cx="12192000" cy="6858000"/>
          </a:xfrm>
        </p:spPr>
        <p:txBody>
          <a:bodyPr/>
          <a:p>
            <a:pPr marL="0" indent="0">
              <a:buNone/>
            </a:pPr>
            <a:r>
              <a:rPr lang="en-US" b="1">
                <a:latin typeface="Times New Roman" panose="02020603050405020304" charset="0"/>
                <a:cs typeface="Times New Roman" panose="02020603050405020304" charset="0"/>
              </a:rPr>
              <a:t>Gantt chart</a:t>
            </a:r>
            <a:endParaRPr lang="en-US" b="1">
              <a:latin typeface="Times New Roman" panose="02020603050405020304" charset="0"/>
              <a:cs typeface="Times New Roman" panose="02020603050405020304" charset="0"/>
            </a:endParaRPr>
          </a:p>
        </p:txBody>
      </p:sp>
      <p:pic>
        <p:nvPicPr>
          <p:cNvPr id="9" name="Picture 9" descr="C:\Users\Administrator\Downloads\proposal\gantt_chart_image_v1.PNG"/>
          <p:cNvPicPr>
            <a:picLocks noChangeAspect="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111760" y="600710"/>
            <a:ext cx="11207115" cy="2973070"/>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635" cy="6858000"/>
          </a:xfrm>
        </p:spPr>
        <p:txBody>
          <a:bodyPr/>
          <a:p>
            <a:pPr marL="0" indent="0">
              <a:buNone/>
            </a:pPr>
            <a:r>
              <a:rPr lang="en-US" b="1">
                <a:latin typeface="Times New Roman" panose="02020603050405020304" charset="0"/>
                <a:cs typeface="Times New Roman" panose="02020603050405020304" charset="0"/>
              </a:rPr>
              <a:t>Research Background</a:t>
            </a:r>
            <a:endParaRPr lang="en-US" b="1">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In the buildings construction industry when a construction project is being carried out there is a book called instructions book. This book keeps a record of instructions written down by the construction’s stakeholders mainly being the structural engineer(in charge of ensuring the structure of the building is intact), architect, quantity surveyor(in charge of making the cost estimates of the construction of the building), project manager(in charge of ensuring all other stakeholders work as a team), mechanical engineer(in charge of water pipes, drainage, firefighting utilities)  and electrical engineer(in charge of electricity cabling of the building). </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sym typeface="+mn-ea"/>
              </a:rPr>
              <a:t>When a stakeholder goes to the site and there are instructions given to the workers on the ground, these instructions must be written in the instructions book. Currently the engineer must have his/her own copy, the architect must also have his/her own copy, and one copy must remain at the site.</a:t>
            </a:r>
            <a:endParaRPr lang="en-US" sz="2000">
              <a:latin typeface="Times New Roman" panose="02020603050405020304" charset="0"/>
              <a:cs typeface="Times New Roman" panose="02020603050405020304" charset="0"/>
              <a:sym typeface="+mn-ea"/>
            </a:endParaRPr>
          </a:p>
          <a:p>
            <a:pPr marL="0" indent="0">
              <a:buNone/>
            </a:pPr>
            <a:r>
              <a:rPr lang="en-US" sz="2000">
                <a:latin typeface="Times New Roman" panose="02020603050405020304" charset="0"/>
                <a:cs typeface="Times New Roman" panose="02020603050405020304" charset="0"/>
                <a:sym typeface="+mn-ea"/>
              </a:rPr>
              <a:t> This instructions book is important in that if it’s the engineer who was at the site, the architect can come and read what the engineer has instructed, if it’s the architect who was at the site the engineer can come and read what the architect has instructed, or if it is both the engineer and architect who were at the site, the owner/client can come and read what they have instructed. Also the county inspectors use this instructions book when they occasionally come to inspect if the building construction is being done according to set standards. </a:t>
            </a:r>
            <a:endParaRPr lang="en-US" sz="2000">
              <a:latin typeface="Times New Roman" panose="02020603050405020304" charset="0"/>
              <a:cs typeface="Times New Roman" panose="02020603050405020304" charset="0"/>
              <a:sym typeface="+mn-ea"/>
            </a:endParaRPr>
          </a:p>
          <a:p>
            <a:pPr marL="0" indent="0">
              <a:buNone/>
            </a:pPr>
            <a:r>
              <a:rPr lang="en-US" sz="2000">
                <a:latin typeface="Times New Roman" panose="02020603050405020304" charset="0"/>
                <a:cs typeface="Times New Roman" panose="02020603050405020304" charset="0"/>
                <a:sym typeface="+mn-ea"/>
              </a:rPr>
              <a:t>Current method used to document these instructions is through a manual book. Sometimes someone can remember of an instruction they forgot to write in the book and they are far away from the site and decide to write these instructions in a WhatsApp group that they may have formed for the project. </a:t>
            </a:r>
            <a:endParaRPr lang="en-US" sz="2000">
              <a:latin typeface="Times New Roman" panose="02020603050405020304" charset="0"/>
              <a:cs typeface="Times New Roman" panose="02020603050405020304" charset="0"/>
              <a:sym typeface="+mn-ea"/>
            </a:endParaRPr>
          </a:p>
          <a:p>
            <a:pPr marL="0" indent="0">
              <a:buNone/>
            </a:pPr>
            <a:r>
              <a:rPr lang="en-US" sz="2000">
                <a:latin typeface="Times New Roman" panose="02020603050405020304" charset="0"/>
                <a:cs typeface="Times New Roman" panose="02020603050405020304" charset="0"/>
                <a:sym typeface="+mn-ea"/>
              </a:rPr>
              <a:t>The proper recording and storage of these instructions whether in the manual book or WhatsApp messages is vital because they are admissible in court should anything happen and there need to be proof of them being recorded. </a:t>
            </a:r>
            <a:endParaRPr lang="en-US" sz="20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1"/>
          </p:nvPr>
        </p:nvSpPr>
        <p:spPr>
          <a:xfrm>
            <a:off x="0" y="0"/>
            <a:ext cx="12192000" cy="6858000"/>
          </a:xfrm>
        </p:spPr>
        <p:txBody>
          <a:bodyPr/>
          <a:p>
            <a:pPr marL="0" indent="0">
              <a:buNone/>
            </a:pPr>
            <a:r>
              <a:rPr lang="en-US" b="1">
                <a:latin typeface="Times New Roman" panose="02020603050405020304" charset="0"/>
                <a:cs typeface="Times New Roman" panose="02020603050405020304" charset="0"/>
              </a:rPr>
              <a:t>Budget</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The budget for this project will include travel costs, research costs on smart contract development and web application development and printing. The total budget for this project is estimated to be Ksh 7,500.</a:t>
            </a:r>
            <a:endParaRPr lang="en-US" sz="28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p:txBody>
      </p:sp>
      <p:pic>
        <p:nvPicPr>
          <p:cNvPr id="5" name="Content Placeholder 4"/>
          <p:cNvPicPr>
            <a:picLocks noChangeAspect="1"/>
          </p:cNvPicPr>
          <p:nvPr>
            <p:ph sz="half" idx="2"/>
          </p:nvPr>
        </p:nvPicPr>
        <p:blipFill>
          <a:blip r:embed="rId1"/>
          <a:stretch>
            <a:fillRect/>
          </a:stretch>
        </p:blipFill>
        <p:spPr>
          <a:xfrm>
            <a:off x="130810" y="2199005"/>
            <a:ext cx="11576050" cy="40671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0" y="0"/>
            <a:ext cx="12192000" cy="6858000"/>
          </a:xfrm>
        </p:spPr>
        <p:txBody>
          <a:bodyPr/>
          <a:p>
            <a:pPr marL="0" indent="0">
              <a:buNone/>
            </a:pPr>
            <a:r>
              <a:rPr lang="en-US" b="1">
                <a:latin typeface="Times New Roman" panose="02020603050405020304" charset="0"/>
                <a:cs typeface="Times New Roman" panose="02020603050405020304" charset="0"/>
              </a:rPr>
              <a:t>Project requirements</a:t>
            </a:r>
            <a:endParaRPr lang="en-US" b="1">
              <a:latin typeface="Times New Roman" panose="02020603050405020304" charset="0"/>
              <a:cs typeface="Times New Roman" panose="02020603050405020304" charset="0"/>
            </a:endParaRPr>
          </a:p>
          <a:p>
            <a:pPr marL="0" indent="0">
              <a:buNone/>
            </a:pPr>
            <a:r>
              <a:rPr lang="en-US" sz="2800" b="1">
                <a:latin typeface="Times New Roman" panose="02020603050405020304" charset="0"/>
                <a:cs typeface="Times New Roman" panose="02020603050405020304" charset="0"/>
              </a:rPr>
              <a:t>Hardware requirements</a:t>
            </a:r>
            <a:endParaRPr lang="en-US" sz="2800" b="1">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The hardware requirements for this project will include: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	A computer with a minimum of 8GB RAM and 500 GB storage.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ii.	Flash disk with minimum 64 GB storage.</a:t>
            </a:r>
            <a:endParaRPr lang="en-US" sz="2400">
              <a:latin typeface="Times New Roman" panose="02020603050405020304" charset="0"/>
              <a:cs typeface="Times New Roman" panose="02020603050405020304" charset="0"/>
            </a:endParaRPr>
          </a:p>
          <a:p>
            <a:pPr marL="0" indent="0">
              <a:buNone/>
            </a:pPr>
            <a:r>
              <a:rPr lang="en-US" sz="2800" b="1">
                <a:latin typeface="Times New Roman" panose="02020603050405020304" charset="0"/>
                <a:cs typeface="Times New Roman" panose="02020603050405020304" charset="0"/>
              </a:rPr>
              <a:t>Software Requirements</a:t>
            </a:r>
            <a:endParaRPr lang="en-US" sz="2800" b="1">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The software requirements for this project will include: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	Javascript programming language.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ii.	Solidity programming language.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iii.	Vs Code for smart contract development.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iv.	Node js for web application development.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	Git for version control.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vi.	Microsoft Office for documentation (MS word), analysis (MS Excel), Presentation (MS Power Point)</a:t>
            </a:r>
            <a:endParaRPr lang="en-US" sz="2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0" y="0"/>
            <a:ext cx="12192000" cy="6858000"/>
          </a:xfrm>
        </p:spPr>
        <p:txBody>
          <a:bodyPr/>
          <a:p>
            <a:pPr marL="0" indent="0">
              <a:buNone/>
            </a:pPr>
            <a:r>
              <a:rPr lang="en-US" sz="2800" b="1">
                <a:latin typeface="Times New Roman" panose="02020603050405020304" charset="0"/>
                <a:cs typeface="Times New Roman" panose="02020603050405020304" charset="0"/>
              </a:rPr>
              <a:t>References</a:t>
            </a:r>
            <a:endParaRPr lang="en-US" sz="20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CoinMarketCap. (n.d.). Retrieved May 10, 2018, from https://coinmarketcap.com/</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Crosby, M., Pattanayak, P., Verma, S., &amp; Kalyanaraman, V. (2006, 2). Blockchain Technology: Beyond Bitcoin. Appl. Innov., 71.</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Czepluch, J., Lollike, N., &amp; Malone, S. (n.d.). The Use of Block Chain Technology in Different Application Domains Bachelor Project in Software Development. Retrieved March 13, 2018</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Dobrovnik, M., Herold, D., Fürst, E., &amp; Kummer, S. (2018, 2 18). Blockchain for and in Logistics: What to Adopt and Where to Start. Logistics.</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Fernando, Y., &amp; Saravannan, R. (2021, 4). Blockchain technology: Energy efficiency and ethical compliance. J. Gov. Integr., 88–95.</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Gatteschi, V., Lamberti, F., DeMartini, C., Pranteda, C., &amp; Santamaria, V. (2018, 10 20). Blockchain and Smart Contracts for Insurance: Is the Technology Mature Enough? Future Internet.</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Hassani, H., Huang, X., &amp; Silva, E. (2018, 2 34). Big-Crypto: Big Data, Blockchain and Cryptocurrency. BDCC.</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Partala, J. (2018, 2 ,18). Provably Secure Covert Commmunication on Blockchain. In Cryptography.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Seebacher, S., &amp; Schüritz, R. (2017). Blockchain Technology as an Enabler of Service Systems: A Structured Literature Review. Springer Nature, 279, 12–23.</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V. Ciotta, G. M. (2021). Integration of blockchains and smart contracts into construction information flows: Proof-of-concept,. Automation in Construction,, Volume 132,. Retrieved from https://www.sciencedirect.com/science/article/pii/S0926580521003769</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Zhao, J., Fan, S., &amp; Yan, J. (2016, 2 12). Overview of business innovations and research opportunities in blockchain and. Finan. Innov.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Zheng, Z., Xie, S., Dai, H.-N., Chen, X., &amp; Wang, H. (n.d.). Blockchain challenges and opportunities: A survey. Int. J. Web Grid Serv., 352–375. Retrieved 2018</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635"/>
            <a:ext cx="12192635" cy="6859270"/>
          </a:xfrm>
        </p:spPr>
        <p:txBody>
          <a:bodyPr/>
          <a:p>
            <a:pPr marL="0" indent="0">
              <a:buNone/>
            </a:pPr>
            <a:r>
              <a:rPr lang="en-US" sz="2000">
                <a:latin typeface="Times New Roman" panose="02020603050405020304" charset="0"/>
                <a:cs typeface="Times New Roman" panose="02020603050405020304" charset="0"/>
                <a:sym typeface="+mn-ea"/>
              </a:rPr>
              <a:t>The issue with this mode of record keeping is it prone to loss or damage and also duplication of records. As much as WhatsApp is a modern technology some people may not see the messages, for instance if they have so many groups and contacts, some people overlook checking messages in some groups or they tend to just focus on the top messages only. </a:t>
            </a:r>
            <a:r>
              <a:rPr lang="en-US" sz="2000">
                <a:latin typeface="Times New Roman" panose="02020603050405020304" charset="0"/>
                <a:cs typeface="Times New Roman" panose="02020603050405020304" charset="0"/>
                <a:sym typeface="+mn-ea"/>
              </a:rPr>
              <a:t>Others will just take a peek at the message and assume that if it is from a certain stakeholder, then it does not concern them and they wouldn’t read the whole message. </a:t>
            </a:r>
            <a:endParaRPr lang="en-US" sz="2000">
              <a:latin typeface="Times New Roman" panose="02020603050405020304" charset="0"/>
              <a:cs typeface="Times New Roman" panose="02020603050405020304" charset="0"/>
              <a:sym typeface="+mn-ea"/>
            </a:endParaRPr>
          </a:p>
          <a:p>
            <a:pPr marL="0" indent="0">
              <a:buNone/>
            </a:pPr>
            <a:r>
              <a:rPr lang="en-US" sz="2000">
                <a:latin typeface="Times New Roman" panose="02020603050405020304" charset="0"/>
                <a:cs typeface="Times New Roman" panose="02020603050405020304" charset="0"/>
                <a:sym typeface="+mn-ea"/>
              </a:rPr>
              <a:t>When the client requests any type of changes in the building, these changes must be assessed and approved by all the stakeholders especially the architect and the engineer. The instructions and the approval from each stakeholder must be documented in the instructions books. There are cases where some stakeholders may give their approval through WhatsApp and as stated earlier this can be challenging as an effective mode of communication.</a:t>
            </a:r>
            <a:endParaRPr lang="en-US" sz="2000">
              <a:latin typeface="Times New Roman" panose="02020603050405020304" charset="0"/>
              <a:cs typeface="Times New Roman" panose="02020603050405020304" charset="0"/>
              <a:sym typeface="+mn-ea"/>
            </a:endParaRPr>
          </a:p>
          <a:p>
            <a:pPr marL="0" indent="0">
              <a:buNone/>
            </a:pPr>
            <a:r>
              <a:rPr lang="en-US" sz="2000">
                <a:latin typeface="Times New Roman" panose="02020603050405020304" charset="0"/>
                <a:cs typeface="Times New Roman" panose="02020603050405020304" charset="0"/>
                <a:sym typeface="+mn-ea"/>
              </a:rPr>
              <a:t>KOM Consult is a consultancy firm that deal with supervision and construction of buildings that range from homes, mansions, apartments to high-rise buildings. They provide the engineering expertise in buildings constructions. </a:t>
            </a:r>
            <a:endParaRPr lang="en-US" sz="2000">
              <a:latin typeface="Times New Roman" panose="02020603050405020304" charset="0"/>
              <a:cs typeface="Times New Roman" panose="02020603050405020304" charset="0"/>
              <a:sym typeface="+mn-ea"/>
            </a:endParaRPr>
          </a:p>
          <a:p>
            <a:pPr marL="0" indent="0">
              <a:buNone/>
            </a:pPr>
            <a:r>
              <a:rPr lang="en-US" sz="2000">
                <a:latin typeface="Times New Roman" panose="02020603050405020304" charset="0"/>
                <a:cs typeface="Times New Roman" panose="02020603050405020304" charset="0"/>
                <a:sym typeface="+mn-ea"/>
              </a:rPr>
              <a:t>While there are systems to support document management, communication between them is limited and mainly involves activities susceptible to human error. </a:t>
            </a:r>
            <a:endParaRPr lang="en-US" sz="2000">
              <a:latin typeface="Times New Roman" panose="02020603050405020304" charset="0"/>
              <a:cs typeface="Times New Roman" panose="02020603050405020304" charset="0"/>
              <a:sym typeface="+mn-ea"/>
            </a:endParaRPr>
          </a:p>
          <a:p>
            <a:pPr marL="0" indent="0">
              <a:buNone/>
            </a:pPr>
            <a:r>
              <a:rPr lang="en-US" sz="2000">
                <a:latin typeface="Times New Roman" panose="02020603050405020304" charset="0"/>
                <a:cs typeface="Times New Roman" panose="02020603050405020304" charset="0"/>
                <a:sym typeface="+mn-ea"/>
              </a:rPr>
              <a:t>Owing to its decentralized consensus mechanism, blockchain has the potential to improve information sharing effectiveness on construction management. Blockchain can store data securely and easily for query on the chain, providing support for the long construction cycle and reducing unnecessary work. </a:t>
            </a:r>
            <a:endParaRPr lang="en-US" sz="2000">
              <a:latin typeface="Times New Roman" panose="02020603050405020304" charset="0"/>
              <a:cs typeface="Times New Roman" panose="02020603050405020304" charset="0"/>
              <a:sym typeface="+mn-ea"/>
            </a:endParaRPr>
          </a:p>
          <a:p>
            <a:pPr marL="0" indent="0">
              <a:buNone/>
            </a:pPr>
            <a:r>
              <a:rPr lang="en-US" sz="2000">
                <a:latin typeface="Times New Roman" panose="02020603050405020304" charset="0"/>
                <a:cs typeface="Times New Roman" panose="02020603050405020304" charset="0"/>
                <a:sym typeface="+mn-ea"/>
              </a:rPr>
              <a:t>The focus of the proposal is on reducing human error and increasing the reliability and transparency of decision making process on construction sites. Blockchain is an important research area that can be used to improve information sharing effectiveness on construction management.</a:t>
            </a:r>
            <a:endParaRPr lang="en-US" sz="2000">
              <a:latin typeface="Times New Roman" panose="02020603050405020304" charset="0"/>
              <a:cs typeface="Times New Roman" panose="02020603050405020304" charset="0"/>
            </a:endParaRPr>
          </a:p>
          <a:p>
            <a:pPr marL="0" indent="0">
              <a:buNone/>
            </a:pPr>
            <a:endParaRPr lang="en-US" sz="20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000"/>
          </a:xfrm>
        </p:spPr>
        <p:txBody>
          <a:bodyPr/>
          <a:p>
            <a:pPr marL="0" indent="0">
              <a:buNone/>
            </a:pPr>
            <a:r>
              <a:rPr lang="en-US" sz="1400">
                <a:latin typeface="Times New Roman" panose="02020603050405020304" charset="0"/>
                <a:cs typeface="Times New Roman" panose="02020603050405020304" charset="0"/>
              </a:rPr>
              <a:t>Blockchain technology belongs to the wider digital ledger family, of which there are three fundamental types: centralized, decentralized and distributed. The research area will be on distributed ledger technology. The Distributed Ledger Technology (DLT) is a type of data structure that exits across multiple computing devices, called nodes, which are generally spread over locations or regions throughout the internet (IP/TCP), which acts as the base technology for information sharing. The ledger contains records i.e. transactions, collected into blocks, which are linked using cryptography (V. Ciotta et al., 2021).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A blockchain has four interdependent core layers: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1.	Ledger which is a record of transactions grouped into blocks.</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2.	Peer to Peer network.</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3.	Protocol comprising governance (consensus rules).</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4.	Application layer which contains relations (e.g. smart contracts) that are allow information to flow through the system.</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Permission less blockchain use proof based consensus algorithms, including Proof of Work (POW) and Proof of Stake (POS), which are the most common. These blockchains are also public (e.g. Bitcoin and Ethereum) since anyone can join the network (V. Ciotta et al., 2021).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The main properties of blockchain include: </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Distribution – information is recorded by distributing it among several nodes to ensure IT security and system resilience.</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Traceability – each transaction on the register is traceable in every respect and can be mapped back to its precise origin.</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Disintermediation – blockchain platforms allow the management of transactions without intermediaries: in other words without the presence of trusted central bodies.</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Transparency – the content of the register is transparent and visible to everyone in the public blockchain as well as easily accessible and verifiable.</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Immutability –once written into the register, the data cannot be changed without the network consent.</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Trust – this is built by the P2P network via the consensus mechanism, with no need for intermediaries, even though there is no trust among the parties involved.</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Opportunity to program transactions – it is possible to schedule actions that take place when certain conditions occur on the blockchain using smart contracts (V. Ciotta et al., 2021).</a:t>
            </a: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In the context of construction information flow, blockchain play a crucial role in enabling to bypass the need for emails and other more traditional transmission channels during construction project. This is achieved by certifying all the information containers exchanged and their corresponding information flows on the blockchain. This produces a universal and reliable source of information for the stakeholders both during and following the construction process.</a:t>
            </a:r>
            <a:endParaRPr lang="en-US" sz="1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635" cy="6858000"/>
          </a:xfrm>
        </p:spPr>
        <p:txBody>
          <a:bodyPr/>
          <a:p>
            <a:pPr marL="0" indent="0">
              <a:buNone/>
            </a:pPr>
            <a:r>
              <a:rPr lang="en-US" b="1">
                <a:latin typeface="Times New Roman" panose="02020603050405020304" charset="0"/>
                <a:cs typeface="Times New Roman" panose="02020603050405020304" charset="0"/>
              </a:rPr>
              <a:t>Problem Statement</a:t>
            </a:r>
            <a:endParaRPr lang="en-US"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There is a lack of proper communication between the client, contractor, architect and engineer, especially when a client wishes to make changes to certain elements of the structure under construction and it is implemented without the consultation of either the architect or the engineer or in some cases both. </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This can lead to comprises in the integrity of the structure. </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There is a need to come up with a system that bypasses obsolete and incomplete data exchange processes, while concurrently providing a blockchain tool to create an immutable, trustworthy source that assembles the entire storyline of the structural safety information exchanges that take place during the building process.</a:t>
            </a:r>
            <a:endParaRPr 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000"/>
          </a:xfrm>
        </p:spPr>
        <p:txBody>
          <a:bodyPr/>
          <a:p>
            <a:pPr marL="0" indent="0">
              <a:buNone/>
            </a:pPr>
            <a:r>
              <a:rPr lang="en-US" b="1">
                <a:latin typeface="Times New Roman" panose="02020603050405020304" charset="0"/>
                <a:cs typeface="Times New Roman" panose="02020603050405020304" charset="0"/>
              </a:rPr>
              <a:t>Proposed Solution</a:t>
            </a:r>
            <a:endParaRPr lang="en-US"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The proposed solution is to develop a web user interface that will be deployed as a decentralized application that communicates using smart contracts running in the blockchain. The system will involve a message notification system that will alert all clients of the any new requests, recommendations, approvals and current progress in the field and on site. There will be an interface to key in the instructions and making approvals and another interface for viewing the instructions and approvals or disapprovals.</a:t>
            </a:r>
            <a:endParaRPr lang="en-US" sz="2800">
              <a:latin typeface="Times New Roman" panose="02020603050405020304" charset="0"/>
              <a:cs typeface="Times New Roman" panose="02020603050405020304" charset="0"/>
            </a:endParaRPr>
          </a:p>
          <a:p>
            <a:pPr marL="0" indent="0">
              <a:buNone/>
            </a:pPr>
            <a:r>
              <a:rPr lang="en-US" sz="2800" b="1">
                <a:latin typeface="Times New Roman" panose="02020603050405020304" charset="0"/>
                <a:cs typeface="Times New Roman" panose="02020603050405020304" charset="0"/>
                <a:sym typeface="+mn-ea"/>
              </a:rPr>
              <a:t>Justification</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sym typeface="+mn-ea"/>
              </a:rPr>
              <a:t>The development of an information flow application using blockchain technology will facilitate effective information flow in buildings construction industry. The proposed solution will also contribute to the advancement of blockchain technology research, particularly in the area of construction industry.</a:t>
            </a:r>
            <a:endParaRPr lang="en-US" sz="280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635"/>
            <a:ext cx="12192635" cy="6858000"/>
          </a:xfrm>
        </p:spPr>
        <p:txBody>
          <a:bodyPr/>
          <a:p>
            <a:pPr marL="0" indent="0">
              <a:buNone/>
            </a:pPr>
            <a:r>
              <a:rPr lang="en-US" b="1">
                <a:latin typeface="Times New Roman" panose="02020603050405020304" charset="0"/>
                <a:cs typeface="Times New Roman" panose="02020603050405020304" charset="0"/>
              </a:rPr>
              <a:t>Objectives</a:t>
            </a:r>
            <a:endParaRPr lang="en-US">
              <a:latin typeface="Times New Roman" panose="02020603050405020304" charset="0"/>
              <a:cs typeface="Times New Roman" panose="02020603050405020304" charset="0"/>
            </a:endParaRPr>
          </a:p>
          <a:p>
            <a:pPr marL="0" indent="0">
              <a:buNone/>
            </a:pPr>
            <a:r>
              <a:rPr lang="en-US" sz="2800" b="1">
                <a:latin typeface="Times New Roman" panose="02020603050405020304" charset="0"/>
                <a:cs typeface="Times New Roman" panose="02020603050405020304" charset="0"/>
              </a:rPr>
              <a:t>Main objective</a:t>
            </a:r>
            <a:endParaRPr lang="en-US" sz="2800"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The main objective of this research is to develop a system that will facilitate the efficient and timely relay of information needed in critical decision making in buildings construction.</a:t>
            </a:r>
            <a:endParaRPr lang="en-US" sz="2800">
              <a:latin typeface="Times New Roman" panose="02020603050405020304" charset="0"/>
              <a:cs typeface="Times New Roman" panose="02020603050405020304" charset="0"/>
            </a:endParaRPr>
          </a:p>
          <a:p>
            <a:pPr marL="0" indent="0">
              <a:buNone/>
            </a:pPr>
            <a:r>
              <a:rPr lang="en-US" sz="2800" b="1">
                <a:latin typeface="Times New Roman" panose="02020603050405020304" charset="0"/>
                <a:cs typeface="Times New Roman" panose="02020603050405020304" charset="0"/>
              </a:rPr>
              <a:t>Specific objectives</a:t>
            </a:r>
            <a:endParaRPr lang="en-US" sz="2800"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The specific objectives of this research are as follows:</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i.	I am going to conduct a survey using interviews.</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ii.	I am going to design a system prototype.</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iii.	To develop smart contracts for handling information flow.</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iv.	To develop a web user interface that will allow for entering details and viewing information/notifications.</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v.	To validate and test the developed prototype.</a:t>
            </a:r>
            <a:endParaRPr 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635"/>
            <a:ext cx="12192635" cy="6859270"/>
          </a:xfrm>
        </p:spPr>
        <p:txBody>
          <a:bodyPr/>
          <a:p>
            <a:pPr marL="0" indent="0">
              <a:buNone/>
            </a:pPr>
            <a:r>
              <a:rPr lang="en-US" b="1">
                <a:latin typeface="Times New Roman" panose="02020603050405020304" charset="0"/>
                <a:cs typeface="Times New Roman" panose="02020603050405020304" charset="0"/>
              </a:rPr>
              <a:t>Research Questions</a:t>
            </a:r>
            <a:endParaRPr lang="en-US" b="1">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The research questions for this project proposal are:</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i.	How can blockchain technology be used to enhance the efficiency of information flow in buildings construction?</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ii.	What are the existing methods?</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iii.	How will I conduct my interview?</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iv.	What is the best blockchain platform to use for information flow?</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v.	How can the developed information flow application be evaluated for effectiveness?</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vi.	What Testing techniques can be used to test the prototype?</a:t>
            </a:r>
            <a:endParaRPr lang="en-US" sz="2800">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rPr>
              <a:t>vii.	What are the methods that will be implemented to ensure user friendliness in the system?</a:t>
            </a:r>
            <a:endParaRPr 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635"/>
            <a:ext cx="12192000" cy="6858000"/>
          </a:xfrm>
        </p:spPr>
        <p:txBody>
          <a:bodyPr/>
          <a:p>
            <a:pPr marL="0" indent="0">
              <a:buNone/>
            </a:pPr>
            <a:r>
              <a:rPr lang="en-US" b="1">
                <a:latin typeface="Times New Roman" panose="02020603050405020304" charset="0"/>
                <a:cs typeface="Times New Roman" panose="02020603050405020304" charset="0"/>
              </a:rPr>
              <a:t>LITERATURE REVIEW</a:t>
            </a:r>
            <a:endParaRPr lang="en-US" b="1">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Blockchain is a distributed database which is shared among and agreed upon a peer to peer network. It consists of a linked sequence of blocks, holding time stamped transactions that are secured by public key cryptography and verified by the network community. Once an element is appended to the blockchain, it cannot be altered, turning a blockchain into an immutable record of past activity (Partala, J., 2018).  </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Once the block is full, nodes simultaneously perform Proof of Work (mathematical operations that are difficult to solve but whose correct solution is easy to verify. These mathematical operations are indispensable to the operation of the system, as they force the verifying nodes to expend processing power which would be wasted if they included any fraudulent or invalid transactions. The first node that succeeds in solving a proof of work problem broadcasts the solution, along with the block of transactions and when 51% of the processing power of the network votes to approve a block, nodes begin recording new transactions to a new block, amending them to all previous blocks(CoinMarketCap, 2018,).</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sym typeface="+mn-ea"/>
              </a:rPr>
              <a:t>The blockchain technology solves double-spend problem with the help of public-key cryptography, whereby each user is assigned a private key, and a public key is shared with all other users. The main idea of the blockchain is a distributed database comprising records of transactions that are shared among participating parties. Every transaction is verified by the consensus of most of the participants in the system, making fraudulent transactions unable to pass collective verification. Once a record is created and accepted by the blockchain, it can never be altered (Zhao et al., 2016). </a:t>
            </a:r>
            <a:endParaRPr lang="en-US" sz="1800">
              <a:latin typeface="Times New Roman" panose="02020603050405020304" charset="0"/>
              <a:cs typeface="Times New Roman" panose="02020603050405020304" charset="0"/>
              <a:sym typeface="+mn-ea"/>
            </a:endParaRPr>
          </a:p>
          <a:p>
            <a:pPr marL="0" indent="0">
              <a:buNone/>
            </a:pPr>
            <a:r>
              <a:rPr lang="en-US" sz="1800">
                <a:latin typeface="Times New Roman" panose="02020603050405020304" charset="0"/>
                <a:cs typeface="Times New Roman" panose="02020603050405020304" charset="0"/>
                <a:sym typeface="+mn-ea"/>
              </a:rPr>
              <a:t>This allows for the creation of a jointly generated electronic time stamp that all participants can trust, even if they do not trust one another. In this manner it is easy to verify the origin and accuracy of the information whatever its source. No external intermediary (such as a centralized server) trusted by all the parties is required to validate the data (Seebacher et al., 2017).</a:t>
            </a:r>
            <a:endParaRPr lang="en-US" sz="1800">
              <a:latin typeface="Times New Roman" panose="02020603050405020304" charset="0"/>
              <a:cs typeface="Times New Roman" panose="02020603050405020304" charset="0"/>
              <a:sym typeface="+mn-ea"/>
            </a:endParaRPr>
          </a:p>
          <a:p>
            <a:pPr marL="0" indent="0">
              <a:buNone/>
            </a:pP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17948</Words>
  <Application>WPS Presentation</Application>
  <PresentationFormat>Widescreen</PresentationFormat>
  <Paragraphs>154</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Times New Roman</vt:lpstr>
      <vt:lpstr>Microsoft YaHei</vt:lpstr>
      <vt:lpstr>Arial Unicode MS</vt:lpstr>
      <vt:lpstr>Calibri</vt:lpstr>
      <vt:lpstr>Tahoma</vt:lpstr>
      <vt:lpstr>Gentium Basic</vt:lpstr>
      <vt:lpstr>Pristina</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BLOCKCHAIN BASED INFORMATION FLOW  </dc:title>
  <dc:creator>Administrator</dc:creator>
  <cp:lastModifiedBy>Administrator</cp:lastModifiedBy>
  <cp:revision>18</cp:revision>
  <dcterms:created xsi:type="dcterms:W3CDTF">2023-11-14T09:54:00Z</dcterms:created>
  <dcterms:modified xsi:type="dcterms:W3CDTF">2023-11-20T13:23:12Z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61067752BF0A4D76B763B4DDFADFD9F4_11</vt:lpwstr>
  </property>
  <property fmtid="{D5CDD505-2E9C-101B-9397-08002B2CF9AE}" pid="3" name="KSOProductBuildVer">
    <vt:lpwstr>1033-12.2.0.13306</vt:lpwstr>
  </property>
</Properties>
</file>