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1"/>
  </p:sldMasterIdLst>
  <p:notesMasterIdLst>
    <p:notesMasterId r:id="rId24"/>
  </p:notesMasterIdLst>
  <p:sldIdLst>
    <p:sldId id="256" r:id="rId2"/>
    <p:sldId id="259" r:id="rId3"/>
    <p:sldId id="267" r:id="rId4"/>
    <p:sldId id="268" r:id="rId5"/>
    <p:sldId id="271" r:id="rId6"/>
    <p:sldId id="269" r:id="rId7"/>
    <p:sldId id="272" r:id="rId8"/>
    <p:sldId id="279" r:id="rId9"/>
    <p:sldId id="282" r:id="rId10"/>
    <p:sldId id="284" r:id="rId11"/>
    <p:sldId id="278" r:id="rId12"/>
    <p:sldId id="280" r:id="rId13"/>
    <p:sldId id="281" r:id="rId14"/>
    <p:sldId id="283" r:id="rId15"/>
    <p:sldId id="274" r:id="rId16"/>
    <p:sldId id="275" r:id="rId17"/>
    <p:sldId id="276" r:id="rId18"/>
    <p:sldId id="277" r:id="rId19"/>
    <p:sldId id="285" r:id="rId20"/>
    <p:sldId id="286" r:id="rId21"/>
    <p:sldId id="287" r:id="rId22"/>
    <p:sldId id="288" r:id="rId2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72" autoAdjust="0"/>
    <p:restoredTop sz="94613"/>
  </p:normalViewPr>
  <p:slideViewPr>
    <p:cSldViewPr snapToGrid="0" snapToObjects="1">
      <p:cViewPr varScale="1">
        <p:scale>
          <a:sx n="116" d="100"/>
          <a:sy n="116" d="100"/>
        </p:scale>
        <p:origin x="-66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463CF-76FD-4F6D-BCFD-81851AAE73C7}" type="datetimeFigureOut">
              <a:rPr lang="es-ES" smtClean="0"/>
              <a:pPr/>
              <a:t>29/05/2018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26660-7FCA-4D54-B500-8C237C5241D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84E4F2-BE7B-4FA5-912D-A4403CE14633}" type="datetime1">
              <a:rPr lang="es-ES_tradnl" smtClean="0"/>
              <a:pPr/>
              <a:t>29/05/2018</a:t>
            </a:fld>
            <a:endParaRPr lang="es-ES_tradnl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_tradnl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6EAE5-2712-A746-BF71-B6AD0CD1F22B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32" name="31 Rectángulo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39 Rectángulo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40 Rectángulo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41 Rectángulo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56" name="55 Rectángulo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64 Rectángulo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65 Rectángulo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66 Rectángulo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9EF3A5-9E25-4030-9D9C-7A250A589D9B}" type="datetime1">
              <a:rPr lang="es-ES_tradnl" smtClean="0"/>
              <a:pPr/>
              <a:t>29/05/2018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6EAE5-2712-A746-BF71-B6AD0CD1F22B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A9DA51-2DFD-482F-AD63-FC40838D75CE}" type="datetime1">
              <a:rPr lang="es-ES_tradnl" smtClean="0"/>
              <a:pPr/>
              <a:t>29/05/2018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6EAE5-2712-A746-BF71-B6AD0CD1F22B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CF5457-5961-4D3F-8E58-A223513B7026}" type="datetime1">
              <a:rPr lang="es-ES_tradnl" smtClean="0"/>
              <a:pPr/>
              <a:t>29/05/2018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6EAE5-2712-A746-BF71-B6AD0CD1F22B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Forma libre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14 Forma libre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12 Forma libre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16 Forma libre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17 Forma libre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18 Forma libre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19 Forma libre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20 Forma libre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21 Forma libre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22 Forma libre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23 Forma libre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24 Forma libre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25 Forma libre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26 Forma libre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EB452F-C4C8-499B-BDDB-53B316BA08B9}" type="datetime1">
              <a:rPr lang="es-ES_tradnl" smtClean="0"/>
              <a:pPr/>
              <a:t>29/05/2018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6EAE5-2712-A746-BF71-B6AD0CD1F22B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7" name="6 Rectángulo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8 Rectángulo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0CC532-B93D-4D0C-8339-D451AB5BF645}" type="datetime1">
              <a:rPr lang="es-ES_tradnl" smtClean="0"/>
              <a:pPr/>
              <a:t>29/05/2018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6EAE5-2712-A746-BF71-B6AD0CD1F22B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Rectángulo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8E54E3-D936-4EBC-8168-7A9D59E0D12B}" type="datetime1">
              <a:rPr lang="es-ES_tradnl" smtClean="0"/>
              <a:pPr/>
              <a:t>29/05/2018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6EAE5-2712-A746-BF71-B6AD0CD1F22B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16" name="15 Rectángulo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16 Rectángulo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17 Rectángulo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19 Rectángulo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20 Rectángulo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Rectángulo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29 Rectángulo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E5960A-4E15-4B11-86E9-47F6CAB8A272}" type="datetime1">
              <a:rPr lang="es-ES_tradnl" smtClean="0"/>
              <a:pPr/>
              <a:t>29/05/2018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6EAE5-2712-A746-BF71-B6AD0CD1F22B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6D61B4-6A38-48F1-86E5-57DEB2FE429D}" type="datetime1">
              <a:rPr lang="es-ES_tradnl" smtClean="0"/>
              <a:pPr/>
              <a:t>29/05/2018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6EAE5-2712-A746-BF71-B6AD0CD1F22B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2428C3-9501-421B-BBA6-457B87CC3761}" type="datetime1">
              <a:rPr lang="es-ES_tradnl" smtClean="0"/>
              <a:pPr/>
              <a:t>29/05/2018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6EAE5-2712-A746-BF71-B6AD0CD1F22B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8 Conector recto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9 Grupo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14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grpSp>
        <p:nvGrpSpPr>
          <p:cNvPr id="14" name="13 Grupo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10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17 Grupo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18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>
            <a:extLst/>
          </a:lstStyle>
          <a:p>
            <a:fld id="{E627826C-7928-40F0-BCE6-16826349D4C4}" type="datetime1">
              <a:rPr lang="es-ES_tradnl" smtClean="0"/>
              <a:pPr/>
              <a:t>29/05/2018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>
            <a:extLst/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extLst/>
          </a:lstStyle>
          <a:p>
            <a:fld id="{A0B6EAE5-2712-A746-BF71-B6AD0CD1F22B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14 Rectángulo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15 Rectángulo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16 Rectángulo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97FDDCC-C2EA-46E2-B1CF-EE4882D827B7}" type="datetime1">
              <a:rPr lang="es-ES_tradnl" smtClean="0"/>
              <a:pPr/>
              <a:t>29/05/2018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s-ES_tradnl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A0B6EAE5-2712-A746-BF71-B6AD0CD1F22B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1219200" y="584886"/>
            <a:ext cx="10363200" cy="1975104"/>
          </a:xfrm>
        </p:spPr>
        <p:txBody>
          <a:bodyPr/>
          <a:lstStyle/>
          <a:p>
            <a:pPr marL="285750" indent="-285750" algn="ctr"/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HUMAN-ROBOT INTERACTION (HRI) WITH ROBOT 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PEPPER</a:t>
            </a:r>
            <a:endParaRPr lang="es-ES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type="subTitle" idx="1"/>
          </p:nvPr>
        </p:nvSpPr>
        <p:spPr>
          <a:xfrm>
            <a:off x="1219200" y="3690551"/>
            <a:ext cx="10363200" cy="1978317"/>
          </a:xfrm>
        </p:spPr>
        <p:txBody>
          <a:bodyPr>
            <a:noAutofit/>
          </a:bodyPr>
          <a:lstStyle/>
          <a:p>
            <a:pPr algn="ctr"/>
            <a:r>
              <a:rPr lang="es-ES_tradnl" sz="3200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by</a:t>
            </a:r>
            <a:r>
              <a:rPr lang="es-ES_tradnl" sz="32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/>
            </a:r>
            <a:br>
              <a:rPr lang="es-ES_tradnl" sz="32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</a:br>
            <a:r>
              <a:rPr lang="es-ES_tradnl" sz="32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/>
            </a:r>
            <a:br>
              <a:rPr lang="es-ES_tradnl" sz="32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</a:br>
            <a:r>
              <a:rPr lang="es-ES_tradnl" sz="32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Hernán </a:t>
            </a:r>
            <a:r>
              <a:rPr lang="es-ES_tradnl" sz="3200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Indíbil</a:t>
            </a:r>
            <a:r>
              <a:rPr lang="es-ES_tradnl" sz="32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de la Cruz Calvo</a:t>
            </a:r>
            <a:br>
              <a:rPr lang="es-ES_tradnl" sz="32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</a:br>
            <a:r>
              <a:rPr lang="es-ES_tradnl" sz="32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Alejandro </a:t>
            </a:r>
            <a:r>
              <a:rPr lang="es-ES_tradnl" sz="3200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Zornoza</a:t>
            </a:r>
            <a:r>
              <a:rPr lang="es-ES_tradnl" sz="32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Martínez</a:t>
            </a:r>
            <a:endParaRPr lang="es-ES" sz="3200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5838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4.	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Speech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recognition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: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Face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and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Speech</a:t>
            </a:r>
            <a:endParaRPr lang="es-ES_tradnl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52A9F3F-2243-441D-A790-17483122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_tradnl" dirty="0" smtClean="0"/>
              <a:t>8</a:t>
            </a:r>
            <a:r>
              <a:rPr lang="es-ES_tradnl" dirty="0" smtClean="0"/>
              <a:t>/20</a:t>
            </a:r>
            <a:endParaRPr lang="es-ES_tradnl" dirty="0"/>
          </a:p>
        </p:txBody>
      </p:sp>
      <p:pic>
        <p:nvPicPr>
          <p:cNvPr id="5" name="4 Imagen" descr="faceandspeech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384" y="1869268"/>
            <a:ext cx="9251509" cy="367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3915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4.1.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Animations</a:t>
            </a:r>
            <a:endParaRPr lang="es-ES_tradnl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7913" y="1600205"/>
            <a:ext cx="10972800" cy="4525963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endParaRPr lang="es-ES_tradnl" dirty="0" smtClean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52A9F3F-2243-441D-A790-17483122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_tradnl" dirty="0" smtClean="0"/>
              <a:t>9</a:t>
            </a:r>
            <a:r>
              <a:rPr lang="es-ES_tradnl" dirty="0" smtClean="0"/>
              <a:t>/20</a:t>
            </a:r>
            <a:endParaRPr lang="es-ES_tradnl" dirty="0"/>
          </a:p>
        </p:txBody>
      </p:sp>
      <p:pic>
        <p:nvPicPr>
          <p:cNvPr id="5" name="4 Imagen" descr="speechcommands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764" y="1726756"/>
            <a:ext cx="10253949" cy="439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3915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4.2.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Movement</a:t>
            </a:r>
            <a:endParaRPr lang="es-ES_tradnl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7913" y="1600205"/>
            <a:ext cx="10972800" cy="4525963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endParaRPr lang="es-ES_tradnl" dirty="0" smtClean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52A9F3F-2243-441D-A790-17483122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_tradnl" dirty="0" smtClean="0"/>
              <a:t>10</a:t>
            </a:r>
            <a:r>
              <a:rPr lang="es-ES_tradnl" dirty="0" smtClean="0"/>
              <a:t>/20</a:t>
            </a:r>
            <a:endParaRPr lang="es-ES_tradnl" dirty="0"/>
          </a:p>
        </p:txBody>
      </p:sp>
      <p:pic>
        <p:nvPicPr>
          <p:cNvPr id="5" name="4 Imagen" descr="speechcommands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101" y="1726756"/>
            <a:ext cx="9919274" cy="439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3915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4.2.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Movement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: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Follow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Me</a:t>
            </a:r>
            <a:endParaRPr lang="es-ES_tradnl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7913" y="1600205"/>
            <a:ext cx="10972800" cy="4525963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endParaRPr lang="es-ES_tradnl" dirty="0" smtClean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52A9F3F-2243-441D-A790-17483122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_tradnl" dirty="0" smtClean="0"/>
              <a:t>11/20</a:t>
            </a:r>
            <a:endParaRPr lang="es-ES_tradnl" dirty="0"/>
          </a:p>
        </p:txBody>
      </p:sp>
      <p:pic>
        <p:nvPicPr>
          <p:cNvPr id="5" name="4 Imagen" descr="speechcommands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764" y="1933585"/>
            <a:ext cx="10253949" cy="398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3915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4.2.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Movement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: Come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here</a:t>
            </a:r>
            <a:endParaRPr lang="es-ES_tradnl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7913" y="1600205"/>
            <a:ext cx="10972800" cy="4525963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endParaRPr lang="es-ES_tradnl" dirty="0" smtClean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52A9F3F-2243-441D-A790-17483122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_tradnl" dirty="0" smtClean="0"/>
              <a:t>12/20</a:t>
            </a:r>
            <a:endParaRPr lang="es-ES_tradnl" dirty="0"/>
          </a:p>
        </p:txBody>
      </p:sp>
      <p:pic>
        <p:nvPicPr>
          <p:cNvPr id="5" name="4 Imagen" descr="speechcommands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764" y="2368471"/>
            <a:ext cx="10253949" cy="311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3915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5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.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Face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recognition</a:t>
            </a:r>
            <a:endParaRPr lang="es-ES_tradnl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7913" y="1600205"/>
            <a:ext cx="10972800" cy="4525963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endParaRPr lang="es-ES_tradnl" dirty="0" smtClean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52A9F3F-2243-441D-A790-17483122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_tradnl" dirty="0" smtClean="0"/>
              <a:t>13</a:t>
            </a:r>
            <a:r>
              <a:rPr lang="es-ES_tradnl" dirty="0" smtClean="0"/>
              <a:t>/20</a:t>
            </a:r>
            <a:endParaRPr lang="es-ES_tradnl" dirty="0"/>
          </a:p>
        </p:txBody>
      </p:sp>
      <p:pic>
        <p:nvPicPr>
          <p:cNvPr id="5" name="4 Imagen" descr="speechcommands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764" y="1801160"/>
            <a:ext cx="10253949" cy="425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3915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5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.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Face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recognition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: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learn</a:t>
            </a:r>
            <a:endParaRPr lang="es-ES_tradnl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7913" y="1600205"/>
            <a:ext cx="10972800" cy="4525963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endParaRPr lang="es-ES_tradnl" dirty="0" smtClean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52A9F3F-2243-441D-A790-17483122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_tradnl" dirty="0" smtClean="0"/>
              <a:t>14/20</a:t>
            </a:r>
            <a:endParaRPr lang="es-ES_tradnl" dirty="0"/>
          </a:p>
        </p:txBody>
      </p:sp>
      <p:pic>
        <p:nvPicPr>
          <p:cNvPr id="5" name="4 Imagen" descr="speechcommands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764" y="1835810"/>
            <a:ext cx="10253949" cy="418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3915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5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.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Face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recognition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: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forget</a:t>
            </a:r>
            <a:endParaRPr lang="es-ES_tradnl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7913" y="1600205"/>
            <a:ext cx="10972800" cy="4525963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endParaRPr lang="es-ES_tradnl" dirty="0" smtClean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52A9F3F-2243-441D-A790-17483122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_tradnl" dirty="0" smtClean="0"/>
              <a:t>15</a:t>
            </a:r>
            <a:r>
              <a:rPr lang="es-ES_tradnl" dirty="0" smtClean="0"/>
              <a:t>/20</a:t>
            </a:r>
            <a:endParaRPr lang="es-ES_tradnl" dirty="0"/>
          </a:p>
        </p:txBody>
      </p:sp>
      <p:pic>
        <p:nvPicPr>
          <p:cNvPr id="5" name="4 Imagen" descr="speechcommands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764" y="2148149"/>
            <a:ext cx="10253949" cy="355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3915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6.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Dialogue</a:t>
            </a:r>
            <a:endParaRPr lang="es-ES_tradnl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7913" y="1600205"/>
            <a:ext cx="10972800" cy="4525963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The dialogues in Pepper have their own box with a special syntax when programming.</a:t>
            </a:r>
          </a:p>
          <a:p>
            <a:pPr algn="just">
              <a:buNone/>
            </a:pP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You have to create topics and to prepare responses when a specific concept is said by the user.</a:t>
            </a:r>
            <a:endParaRPr lang="es-ES_tradnl" dirty="0" smtClean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52A9F3F-2243-441D-A790-17483122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_tradnl" dirty="0" smtClean="0"/>
              <a:t>16</a:t>
            </a:r>
            <a:r>
              <a:rPr lang="es-ES_tradnl" dirty="0" smtClean="0"/>
              <a:t>/20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xmlns="" val="2093915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6.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Dialogue</a:t>
            </a:r>
            <a:endParaRPr lang="es-ES_tradnl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52A9F3F-2243-441D-A790-17483122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_tradnl" dirty="0" smtClean="0"/>
              <a:t>17</a:t>
            </a:r>
            <a:r>
              <a:rPr lang="es-ES_tradnl" dirty="0" smtClean="0"/>
              <a:t>/20</a:t>
            </a:r>
            <a:endParaRPr lang="es-ES_tradnl" dirty="0"/>
          </a:p>
        </p:txBody>
      </p:sp>
      <p:pic>
        <p:nvPicPr>
          <p:cNvPr id="5" name="4 Imagen" descr="dialogu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26464"/>
            <a:ext cx="10042299" cy="467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391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4400" dirty="0" err="1">
                <a:latin typeface="DejaVu Sans" pitchFamily="34" charset="0"/>
                <a:ea typeface="DejaVu Sans" pitchFamily="34" charset="0"/>
                <a:cs typeface="DejaVu Sans" pitchFamily="34" charset="0"/>
              </a:rPr>
              <a:t>Index</a:t>
            </a:r>
            <a:endParaRPr lang="es-ES_tradnl" sz="4400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1466" y="1819275"/>
            <a:ext cx="10024533" cy="4219575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1.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Introduction</a:t>
            </a:r>
            <a:r>
              <a:rPr lang="es-ES_tradnl" dirty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					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r>
              <a:rPr lang="es-ES_tradnl" dirty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1</a:t>
            </a:r>
          </a:p>
          <a:p>
            <a:pPr>
              <a:buNone/>
            </a:pP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2.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Objectives</a:t>
            </a:r>
            <a:r>
              <a:rPr lang="es-ES_tradnl" dirty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							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2</a:t>
            </a:r>
            <a:endParaRPr lang="es-ES_tradnl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  <a:p>
            <a:pPr>
              <a:buNone/>
            </a:pP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3.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Preliminaries</a:t>
            </a:r>
            <a:r>
              <a:rPr lang="es-ES_tradnl" dirty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						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3</a:t>
            </a:r>
            <a:endParaRPr lang="es-ES_tradnl" dirty="0" smtClean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  <a:p>
            <a:pPr>
              <a:buNone/>
            </a:pP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3.1. Interface	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					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4</a:t>
            </a:r>
            <a:endParaRPr lang="es-ES_tradnl" dirty="0" smtClean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  <a:p>
            <a:pPr>
              <a:buNone/>
            </a:pP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3.2.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How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to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connect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					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5</a:t>
            </a:r>
            <a:endParaRPr lang="es-ES_tradnl" dirty="0" smtClean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  <a:p>
            <a:pPr>
              <a:buNone/>
            </a:pP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4.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Speech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recognition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					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6</a:t>
            </a:r>
          </a:p>
          <a:p>
            <a:pPr>
              <a:buNone/>
            </a:pP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4.1.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Animations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							9</a:t>
            </a:r>
          </a:p>
          <a:p>
            <a:pPr>
              <a:buNone/>
            </a:pP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4.2.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Movement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							10</a:t>
            </a:r>
          </a:p>
          <a:p>
            <a:pPr>
              <a:buNone/>
            </a:pP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5.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Face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recognition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						13</a:t>
            </a:r>
          </a:p>
          <a:p>
            <a:pPr>
              <a:buNone/>
            </a:pP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6. Dialogue									16</a:t>
            </a:r>
          </a:p>
          <a:p>
            <a:pPr>
              <a:buNone/>
            </a:pP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7.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Conclusions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							20</a:t>
            </a:r>
            <a:endParaRPr lang="es-ES_tradnl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52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6.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Dialogue</a:t>
            </a:r>
            <a:endParaRPr lang="es-ES_tradnl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7913" y="1600205"/>
            <a:ext cx="10972800" cy="4525963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We also created our own animation using a timeline editor provided in </a:t>
            </a:r>
            <a:r>
              <a:rPr lang="en-US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Choregraphe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.</a:t>
            </a:r>
            <a:endParaRPr lang="es-ES_tradnl" dirty="0" smtClean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52A9F3F-2243-441D-A790-17483122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_tradnl" dirty="0" smtClean="0"/>
              <a:t>18</a:t>
            </a:r>
            <a:r>
              <a:rPr lang="es-ES_tradnl" dirty="0" smtClean="0"/>
              <a:t>/20</a:t>
            </a:r>
            <a:endParaRPr lang="es-ES_tradnl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6187" y="2669060"/>
            <a:ext cx="7095523" cy="3991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93915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6.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Dialogue</a:t>
            </a:r>
            <a:endParaRPr lang="es-ES_tradnl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7913" y="1600205"/>
            <a:ext cx="10972800" cy="4525963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In order to display a image, the Show Image block is used. </a:t>
            </a:r>
            <a:endParaRPr lang="es-ES_tradnl" dirty="0" smtClean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52A9F3F-2243-441D-A790-17483122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_tradnl" dirty="0" smtClean="0"/>
              <a:t>19</a:t>
            </a:r>
            <a:r>
              <a:rPr lang="es-ES_tradnl" dirty="0" smtClean="0"/>
              <a:t>/20</a:t>
            </a:r>
            <a:endParaRPr lang="es-ES_tradnl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57592" y="3064477"/>
            <a:ext cx="7935524" cy="2894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93915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7.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Conclusions</a:t>
            </a:r>
            <a:endParaRPr lang="es-ES_tradnl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7913" y="1600205"/>
            <a:ext cx="10972800" cy="4525963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We 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have learnt how 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to work with Pepper and </a:t>
            </a:r>
            <a:r>
              <a:rPr lang="en-US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Choregraphe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.</a:t>
            </a:r>
          </a:p>
          <a:p>
            <a:pPr algn="just">
              <a:buNone/>
            </a:pP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We have implemented </a:t>
            </a:r>
            <a:r>
              <a:rPr lang="en-US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behaviours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based on human-robot 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interaction.</a:t>
            </a:r>
          </a:p>
          <a:p>
            <a:pPr algn="just">
              <a:buNone/>
            </a:pP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It 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was an interesting project where we 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had 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the opportunity to work with one of the most </a:t>
            </a:r>
            <a:r>
              <a:rPr lang="en-US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modern </a:t>
            </a:r>
            <a:r>
              <a:rPr lang="en-US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commercial robots.</a:t>
            </a:r>
            <a:endParaRPr lang="es-ES_tradnl" dirty="0" smtClean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52A9F3F-2243-441D-A790-17483122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_tradnl" dirty="0" smtClean="0"/>
              <a:t>20/20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xmlns="" val="209391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1.	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Introduction</a:t>
            </a:r>
            <a:endParaRPr lang="es-ES_tradnl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7913" y="1600205"/>
            <a:ext cx="10972800" cy="4525963"/>
          </a:xfrm>
        </p:spPr>
        <p:txBody>
          <a:bodyPr/>
          <a:lstStyle/>
          <a:p>
            <a:pPr algn="just">
              <a:buNone/>
            </a:pP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r>
              <a:rPr lang="es-ES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The</a:t>
            </a:r>
            <a:r>
              <a:rPr lang="es-E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</a:t>
            </a:r>
            <a:r>
              <a:rPr lang="es-ES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evolution</a:t>
            </a:r>
            <a:r>
              <a:rPr lang="es-E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of </a:t>
            </a:r>
            <a:r>
              <a:rPr lang="es-ES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technology</a:t>
            </a:r>
            <a:r>
              <a:rPr lang="es-E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has </a:t>
            </a:r>
            <a:r>
              <a:rPr lang="es-ES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improved</a:t>
            </a:r>
            <a:r>
              <a:rPr lang="es-E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</a:t>
            </a:r>
            <a:r>
              <a:rPr lang="es-ES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the</a:t>
            </a:r>
            <a:r>
              <a:rPr lang="es-E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</a:t>
            </a:r>
            <a:r>
              <a:rPr lang="es-ES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way</a:t>
            </a:r>
            <a:r>
              <a:rPr lang="es-E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</a:t>
            </a:r>
            <a:r>
              <a:rPr lang="es-ES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humans</a:t>
            </a:r>
            <a:r>
              <a:rPr lang="es-E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can </a:t>
            </a:r>
            <a:r>
              <a:rPr lang="es-ES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interact</a:t>
            </a:r>
            <a:r>
              <a:rPr lang="es-E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</a:t>
            </a:r>
            <a:r>
              <a:rPr lang="es-ES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with</a:t>
            </a:r>
            <a:r>
              <a:rPr lang="es-E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machines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. Robots 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will provide 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us 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a lot of tools that 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can 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make 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our lives 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more easier.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</a:t>
            </a:r>
            <a:endParaRPr lang="es-ES_tradnl" dirty="0" smtClean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52A9F3F-2243-441D-A790-17483122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_tradnl" dirty="0" smtClean="0"/>
              <a:t>1/20</a:t>
            </a:r>
            <a:endParaRPr lang="es-ES_tradnl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2943" y="3837680"/>
            <a:ext cx="3911943" cy="228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9391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2.	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Objectives</a:t>
            </a:r>
            <a:endParaRPr lang="es-ES_tradnl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7913" y="1600205"/>
            <a:ext cx="10972800" cy="4525963"/>
          </a:xfrm>
        </p:spPr>
        <p:txBody>
          <a:bodyPr/>
          <a:lstStyle/>
          <a:p>
            <a:pPr algn="just"/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Speech-based 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commands 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with animations</a:t>
            </a:r>
          </a:p>
          <a:p>
            <a:pPr algn="just"/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“Follow me” and “Come here” </a:t>
            </a:r>
            <a:r>
              <a:rPr lang="en-US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behaviours</a:t>
            </a:r>
            <a:endParaRPr lang="en-US" dirty="0" smtClean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  <a:p>
            <a:pPr algn="just"/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Face learning and recognition</a:t>
            </a:r>
          </a:p>
          <a:p>
            <a:pPr algn="just"/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Speech-based di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alogue</a:t>
            </a:r>
            <a:endParaRPr lang="es-ES_tradnl" dirty="0" smtClean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52A9F3F-2243-441D-A790-17483122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_tradnl" dirty="0" smtClean="0"/>
              <a:t>2</a:t>
            </a:r>
            <a:r>
              <a:rPr lang="es-ES_tradnl" dirty="0" smtClean="0"/>
              <a:t>/20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xmlns="" val="209391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3.	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Preliminaries</a:t>
            </a:r>
            <a:endParaRPr lang="es-ES_tradnl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7913" y="1600205"/>
            <a:ext cx="10972800" cy="4525963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In order to work with Pepper we are using </a:t>
            </a:r>
            <a:r>
              <a:rPr lang="en-US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Choregraphe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. We will talk about:</a:t>
            </a:r>
          </a:p>
          <a:p>
            <a:pPr lvl="1" algn="just"/>
            <a:r>
              <a:rPr lang="en-US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Choregraphe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interface</a:t>
            </a:r>
          </a:p>
          <a:p>
            <a:pPr lvl="1" algn="just"/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How to connect to the robot</a:t>
            </a:r>
            <a:endParaRPr lang="es-ES_tradnl" dirty="0" smtClean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52A9F3F-2243-441D-A790-17483122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_tradnl" dirty="0" smtClean="0"/>
              <a:t>3/20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xmlns="" val="209391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3.1.	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Interface</a:t>
            </a:r>
            <a:endParaRPr lang="es-ES_tradnl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7913" y="1600205"/>
            <a:ext cx="10972800" cy="4525963"/>
          </a:xfrm>
        </p:spPr>
        <p:txBody>
          <a:bodyPr/>
          <a:lstStyle/>
          <a:p>
            <a:pPr algn="just">
              <a:buNone/>
            </a:pP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endParaRPr lang="es-ES_tradnl" dirty="0" smtClean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52A9F3F-2243-441D-A790-17483122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_tradnl" dirty="0" smtClean="0"/>
              <a:t>4/20</a:t>
            </a:r>
            <a:endParaRPr lang="es-ES_tradnl" dirty="0"/>
          </a:p>
        </p:txBody>
      </p:sp>
      <p:pic>
        <p:nvPicPr>
          <p:cNvPr id="5" name="4 Imagen" descr="1choregraph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227" y="1426464"/>
            <a:ext cx="8762895" cy="501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391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3.2.	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How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to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connect</a:t>
            </a:r>
            <a:endParaRPr lang="es-ES_tradnl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7913" y="1600205"/>
            <a:ext cx="10972800" cy="4525963"/>
          </a:xfrm>
        </p:spPr>
        <p:txBody>
          <a:bodyPr/>
          <a:lstStyle/>
          <a:p>
            <a:pPr algn="just">
              <a:buNone/>
            </a:pP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endParaRPr lang="es-ES_tradnl" dirty="0" smtClean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52A9F3F-2243-441D-A790-17483122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_tradnl" dirty="0" smtClean="0"/>
              <a:t>5/20</a:t>
            </a:r>
            <a:endParaRPr lang="es-ES_tradnl" dirty="0"/>
          </a:p>
        </p:txBody>
      </p:sp>
      <p:pic>
        <p:nvPicPr>
          <p:cNvPr id="5" name="4 Imagen" descr="1choregraph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358" y="1426464"/>
            <a:ext cx="7592632" cy="501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391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4.	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Speech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recognition</a:t>
            </a:r>
            <a:endParaRPr lang="es-ES_tradnl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7913" y="1600205"/>
            <a:ext cx="10972800" cy="4525963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Two objectives fit in this part:</a:t>
            </a:r>
          </a:p>
          <a:p>
            <a:pPr lvl="1" algn="just"/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Animations (Speech-based 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commands with 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animations)</a:t>
            </a:r>
          </a:p>
          <a:p>
            <a:pPr lvl="1" algn="just"/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Movement (“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Follow me” and “Come here” </a:t>
            </a:r>
            <a:r>
              <a:rPr lang="en-US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behaviours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)</a:t>
            </a:r>
          </a:p>
          <a:p>
            <a:pPr algn="just">
              <a:buNone/>
            </a:pP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W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e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also need to talk about two common boxes used in both </a:t>
            </a:r>
            <a:r>
              <a:rPr lang="en-US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behaviours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:</a:t>
            </a:r>
            <a:endParaRPr lang="en-US" dirty="0" smtClean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  <a:p>
            <a:pPr lvl="1" algn="just"/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Awaken box</a:t>
            </a:r>
          </a:p>
          <a:p>
            <a:pPr lvl="1" algn="just"/>
            <a:r>
              <a:rPr lang="en-US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FaceAndSpeech</a:t>
            </a:r>
            <a:r>
              <a:rPr lang="en-US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box</a:t>
            </a:r>
            <a:endParaRPr lang="en-US" dirty="0" smtClean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  <a:p>
            <a:pPr lvl="1" algn="just">
              <a:buNone/>
            </a:pPr>
            <a:endParaRPr lang="en-US" dirty="0" smtClean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  <a:p>
            <a:pPr lvl="1" algn="just">
              <a:buNone/>
            </a:pPr>
            <a:endParaRPr lang="en-US" dirty="0" smtClean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52A9F3F-2243-441D-A790-17483122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_tradnl" dirty="0" smtClean="0"/>
              <a:t>6/20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xmlns="" val="2093915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4.	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Speech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recognition</a:t>
            </a:r>
            <a:r>
              <a:rPr lang="es-ES_tradnl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: </a:t>
            </a:r>
            <a:r>
              <a:rPr lang="es-ES_tradnl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Awaken</a:t>
            </a:r>
            <a:endParaRPr lang="es-ES_tradnl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52A9F3F-2243-441D-A790-17483122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_tradnl" dirty="0" smtClean="0"/>
              <a:t>7</a:t>
            </a:r>
            <a:r>
              <a:rPr lang="es-ES_tradnl" dirty="0" smtClean="0"/>
              <a:t>/20</a:t>
            </a:r>
            <a:endParaRPr lang="es-ES_tradnl" dirty="0"/>
          </a:p>
        </p:txBody>
      </p:sp>
      <p:pic>
        <p:nvPicPr>
          <p:cNvPr id="5" name="4 Imagen" descr="faceandspeech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384" y="2065512"/>
            <a:ext cx="9251509" cy="328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3915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970</TotalTime>
  <Words>93</Words>
  <Application>Microsoft Office PowerPoint</Application>
  <PresentationFormat>Personalizado</PresentationFormat>
  <Paragraphs>84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Metro</vt:lpstr>
      <vt:lpstr>HUMAN-ROBOT INTERACTION (HRI) WITH ROBOT PEPPER</vt:lpstr>
      <vt:lpstr>Index</vt:lpstr>
      <vt:lpstr>1. Introduction</vt:lpstr>
      <vt:lpstr>2. Objectives</vt:lpstr>
      <vt:lpstr>3. Preliminaries</vt:lpstr>
      <vt:lpstr>3.1. Interface</vt:lpstr>
      <vt:lpstr>3.2. How to connect</vt:lpstr>
      <vt:lpstr>4. Speech recognition</vt:lpstr>
      <vt:lpstr>4. Speech recognition: Awaken</vt:lpstr>
      <vt:lpstr>4. Speech recognition: Face and Speech</vt:lpstr>
      <vt:lpstr>4.1. Animations</vt:lpstr>
      <vt:lpstr>4.2. Movement</vt:lpstr>
      <vt:lpstr>4.2. Movement: Follow Me</vt:lpstr>
      <vt:lpstr>4.2. Movement: Come here</vt:lpstr>
      <vt:lpstr>5. Face recognition</vt:lpstr>
      <vt:lpstr>5. Face recognition: learn</vt:lpstr>
      <vt:lpstr>5. Face recognition: forget</vt:lpstr>
      <vt:lpstr>6. Dialogue</vt:lpstr>
      <vt:lpstr>6. Dialogue</vt:lpstr>
      <vt:lpstr>6. Dialogue</vt:lpstr>
      <vt:lpstr>6. Dialogue</vt:lpstr>
      <vt:lpstr>7. 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assignment - AR</dc:title>
  <dc:creator>Hernán Indíbil de la Cruz Calvo; Alejandro Zornoza Martínez</dc:creator>
  <cp:lastModifiedBy>Mowser</cp:lastModifiedBy>
  <cp:revision>132</cp:revision>
  <dcterms:created xsi:type="dcterms:W3CDTF">2017-10-09T18:23:54Z</dcterms:created>
  <dcterms:modified xsi:type="dcterms:W3CDTF">2018-05-29T10:31:16Z</dcterms:modified>
</cp:coreProperties>
</file>