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sldIdLst>
    <p:sldId id="256" r:id="rId2"/>
    <p:sldId id="257" r:id="rId3"/>
    <p:sldId id="258" r:id="rId4"/>
    <p:sldId id="259" r:id="rId5"/>
    <p:sldId id="260" r:id="rId6"/>
    <p:sldId id="265" r:id="rId7"/>
    <p:sldId id="261" r:id="rId8"/>
    <p:sldId id="262"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8007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81182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27401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023393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34613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B482E8-6E0E-1B4F-B1FD-C69DB9E858D9}" type="datetimeFigureOut">
              <a:rPr lang="en-US" smtClean="0"/>
              <a:pPr/>
              <a:t>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51917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B482E8-6E0E-1B4F-B1FD-C69DB9E858D9}" type="datetimeFigureOut">
              <a:rPr lang="en-US" smtClean="0"/>
              <a:pPr/>
              <a:t>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87640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6220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D62726E-379B-B349-9EED-81ED093FA806}" type="datetimeFigureOut">
              <a:rPr lang="en-US" smtClean="0"/>
              <a:pPr/>
              <a:t>1/8/2021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930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6152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2986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2768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31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397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818C68F-D26B-8F47-958C-23B49CF8A634}" type="datetimeFigureOut">
              <a:rPr lang="en-US" smtClean="0"/>
              <a:pPr/>
              <a:t>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9005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976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54302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9B482E8-6E0E-1B4F-B1FD-C69DB9E858D9}" type="datetimeFigureOut">
              <a:rPr lang="en-US" smtClean="0"/>
              <a:pPr/>
              <a:t>1/8/2021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3439879"/>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Home Automation using Cisco Packet Tracer</a:t>
            </a:r>
          </a:p>
        </p:txBody>
      </p:sp>
      <p:sp>
        <p:nvSpPr>
          <p:cNvPr id="3" name="Subtitle 2"/>
          <p:cNvSpPr>
            <a:spLocks noGrp="1"/>
          </p:cNvSpPr>
          <p:nvPr>
            <p:ph type="subTitle" idx="1"/>
          </p:nvPr>
        </p:nvSpPr>
        <p:spPr>
          <a:xfrm>
            <a:off x="810001" y="4452730"/>
            <a:ext cx="10572000" cy="1974196"/>
          </a:xfrm>
        </p:spPr>
        <p:txBody>
          <a:bodyPr>
            <a:normAutofit/>
          </a:bodyPr>
          <a:lstStyle/>
          <a:p>
            <a:r>
              <a:rPr lang="en-IN" b="1" dirty="0">
                <a:solidFill>
                  <a:srgbClr val="0070C0"/>
                </a:solidFill>
              </a:rPr>
              <a:t>Qaiser Abbas</a:t>
            </a:r>
            <a:br>
              <a:rPr lang="en-IN" b="1" dirty="0"/>
            </a:br>
            <a:r>
              <a:rPr lang="en-IN" b="1" dirty="0">
                <a:solidFill>
                  <a:srgbClr val="0070C0"/>
                </a:solidFill>
              </a:rPr>
              <a:t>BSE 5B</a:t>
            </a:r>
            <a:br>
              <a:rPr lang="en-IN" b="1" dirty="0">
                <a:solidFill>
                  <a:srgbClr val="0070C0"/>
                </a:solidFill>
              </a:rPr>
            </a:br>
            <a:r>
              <a:rPr lang="en-IN" b="1" dirty="0">
                <a:solidFill>
                  <a:srgbClr val="0070C0"/>
                </a:solidFill>
              </a:rPr>
              <a:t>Reg no: 57245</a:t>
            </a:r>
          </a:p>
          <a:p>
            <a:endParaRPr lang="en-IN" b="1" dirty="0"/>
          </a:p>
          <a:p>
            <a:pPr algn="ctr"/>
            <a:r>
              <a:rPr lang="en-IN" sz="3200" b="1" dirty="0">
                <a:solidFill>
                  <a:srgbClr val="FFFF00"/>
                </a:solidFill>
              </a:rPr>
              <a:t>Data Communication &amp; Networking Lab</a:t>
            </a:r>
          </a:p>
        </p:txBody>
      </p:sp>
    </p:spTree>
    <p:extLst>
      <p:ext uri="{BB962C8B-B14F-4D97-AF65-F5344CB8AC3E}">
        <p14:creationId xmlns:p14="http://schemas.microsoft.com/office/powerpoint/2010/main" val="2014061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Street Area</a:t>
            </a:r>
          </a:p>
        </p:txBody>
      </p:sp>
      <p:sp>
        <p:nvSpPr>
          <p:cNvPr id="3" name="Content Placeholder 2"/>
          <p:cNvSpPr>
            <a:spLocks noGrp="1"/>
          </p:cNvSpPr>
          <p:nvPr>
            <p:ph idx="1"/>
          </p:nvPr>
        </p:nvSpPr>
        <p:spPr>
          <a:xfrm>
            <a:off x="5556069" y="2466127"/>
            <a:ext cx="5608212" cy="3636511"/>
          </a:xfrm>
        </p:spPr>
        <p:txBody>
          <a:bodyPr/>
          <a:lstStyle/>
          <a:p>
            <a:pPr lvl="0"/>
            <a:r>
              <a:rPr lang="en-US" dirty="0"/>
              <a:t>Can use smartphone to control and monitor appliances</a:t>
            </a:r>
            <a:endParaRPr lang="en-IN" dirty="0"/>
          </a:p>
          <a:p>
            <a:pPr lvl="0"/>
            <a:r>
              <a:rPr lang="en-US" dirty="0"/>
              <a:t>Can use smartphone to lock the doors and windows</a:t>
            </a:r>
            <a:endParaRPr lang="en-IN" dirty="0"/>
          </a:p>
          <a:p>
            <a:r>
              <a:rPr lang="en-US" dirty="0"/>
              <a:t>  </a:t>
            </a:r>
            <a:r>
              <a:rPr lang="en-IN" dirty="0"/>
              <a:t>Smart phone should be connected to cell tower</a:t>
            </a:r>
          </a:p>
        </p:txBody>
      </p:sp>
      <p:sp>
        <p:nvSpPr>
          <p:cNvPr id="4" name="Rectangle 2"/>
          <p:cNvSpPr>
            <a:spLocks noChangeArrowheads="1"/>
          </p:cNvSpPr>
          <p:nvPr/>
        </p:nvSpPr>
        <p:spPr bwMode="auto">
          <a:xfrm>
            <a:off x="409303" y="2090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Picture 7">
            <a:extLst>
              <a:ext uri="{FF2B5EF4-FFF2-40B4-BE49-F238E27FC236}">
                <a16:creationId xmlns:a16="http://schemas.microsoft.com/office/drawing/2014/main" id="{E27FBAB3-DACE-4248-9CE6-73CAD037E991}"/>
              </a:ext>
            </a:extLst>
          </p:cNvPr>
          <p:cNvPicPr>
            <a:picLocks noChangeAspect="1"/>
          </p:cNvPicPr>
          <p:nvPr/>
        </p:nvPicPr>
        <p:blipFill>
          <a:blip r:embed="rId2"/>
          <a:stretch>
            <a:fillRect/>
          </a:stretch>
        </p:blipFill>
        <p:spPr>
          <a:xfrm>
            <a:off x="508043" y="2333178"/>
            <a:ext cx="4461197" cy="3959482"/>
          </a:xfrm>
          <a:prstGeom prst="rect">
            <a:avLst/>
          </a:prstGeom>
        </p:spPr>
      </p:pic>
    </p:spTree>
    <p:extLst>
      <p:ext uri="{BB962C8B-B14F-4D97-AF65-F5344CB8AC3E}">
        <p14:creationId xmlns:p14="http://schemas.microsoft.com/office/powerpoint/2010/main" val="598836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home automation</a:t>
            </a:r>
          </a:p>
        </p:txBody>
      </p:sp>
      <p:sp>
        <p:nvSpPr>
          <p:cNvPr id="3" name="Content Placeholder 2"/>
          <p:cNvSpPr>
            <a:spLocks noGrp="1"/>
          </p:cNvSpPr>
          <p:nvPr>
            <p:ph idx="1"/>
          </p:nvPr>
        </p:nvSpPr>
        <p:spPr/>
        <p:txBody>
          <a:bodyPr>
            <a:normAutofit fontScale="77500" lnSpcReduction="20000"/>
          </a:bodyPr>
          <a:lstStyle/>
          <a:p>
            <a:r>
              <a:rPr lang="en-US" dirty="0"/>
              <a:t>1) Reduced installation costs: First and foremost, installation costs are significantly reduced since no cabling is necessary. Wired solutions require cabling, where material as well as the professional laying of cables (e.g. into walls) is expensive. </a:t>
            </a:r>
            <a:endParaRPr lang="en-IN" dirty="0"/>
          </a:p>
          <a:p>
            <a:r>
              <a:rPr lang="en-US" dirty="0"/>
              <a:t>2) System scalability and easy extension: Deploying a wireless network is especially advantageous when, due to new or changed requirements, extension of the network is necessary. In contrast to wired installations, in which cabling extension is tedious. This makes wireless installations a seminal investment.</a:t>
            </a:r>
            <a:endParaRPr lang="en-IN" dirty="0"/>
          </a:p>
          <a:p>
            <a:r>
              <a:rPr lang="en-US" dirty="0"/>
              <a:t> 3) Aesthetical benefits: Apart from covering a larger area, this attribute helps to full aesthetical requirements as well. Examples include representative buildings with all-glass architecture and historical buildings where design or conservatory reasons do not allow laying of cables.</a:t>
            </a:r>
            <a:endParaRPr lang="en-IN" dirty="0"/>
          </a:p>
          <a:p>
            <a:r>
              <a:rPr lang="en-US" dirty="0"/>
              <a:t>4) Integration of mobile devices: With wireless networks, associating mobile devices such as PDAs and Smartphones with the automation system becomes possible everywhere and at any time, as a device's exact physical location is no longer crucial for a connection (as long as the device is in reach of the network).</a:t>
            </a:r>
            <a:endParaRPr lang="en-IN" dirty="0"/>
          </a:p>
          <a:p>
            <a:endParaRPr lang="en-IN" dirty="0"/>
          </a:p>
        </p:txBody>
      </p:sp>
    </p:spTree>
    <p:extLst>
      <p:ext uri="{BB962C8B-B14F-4D97-AF65-F5344CB8AC3E}">
        <p14:creationId xmlns:p14="http://schemas.microsoft.com/office/powerpoint/2010/main" val="2364170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normAutofit/>
          </a:bodyPr>
          <a:lstStyle/>
          <a:p>
            <a:pPr marL="0" indent="0">
              <a:buNone/>
            </a:pPr>
            <a:r>
              <a:rPr lang="en-US" dirty="0"/>
              <a:t>The home automation using Internet of Things has been experimentally proven to work satisfactorily by connecting simple appliances to it and the appliances were successfully controlled remotely through internet. The designed system not only monitors the sensor data, like temperature, gas, light, motion sensors, but also actuates a process according to the requirement, for example switching on the light when it gets dark. It also stores the sensor parameters in the webpage (database) in a timely manner. This will help the user to </a:t>
            </a:r>
            <a:r>
              <a:rPr lang="en-US" dirty="0" err="1"/>
              <a:t>analyse</a:t>
            </a:r>
            <a:r>
              <a:rPr lang="en-US" dirty="0"/>
              <a:t> the condition of various parameters in the home anytime anywhere</a:t>
            </a:r>
            <a:endParaRPr lang="en-IN" dirty="0"/>
          </a:p>
          <a:p>
            <a:pPr marL="0" indent="0">
              <a:buNone/>
            </a:pPr>
            <a:endParaRPr lang="en-IN" dirty="0"/>
          </a:p>
        </p:txBody>
      </p:sp>
    </p:spTree>
    <p:extLst>
      <p:ext uri="{BB962C8B-B14F-4D97-AF65-F5344CB8AC3E}">
        <p14:creationId xmlns:p14="http://schemas.microsoft.com/office/powerpoint/2010/main" val="110672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home automation?</a:t>
            </a:r>
          </a:p>
        </p:txBody>
      </p:sp>
      <p:sp>
        <p:nvSpPr>
          <p:cNvPr id="3" name="Content Placeholder 2"/>
          <p:cNvSpPr>
            <a:spLocks noGrp="1"/>
          </p:cNvSpPr>
          <p:nvPr>
            <p:ph idx="1"/>
          </p:nvPr>
        </p:nvSpPr>
        <p:spPr/>
        <p:txBody>
          <a:bodyPr>
            <a:normAutofit/>
          </a:bodyPr>
          <a:lstStyle/>
          <a:p>
            <a:pPr marL="0" indent="0">
              <a:buNone/>
            </a:pPr>
            <a:r>
              <a:rPr lang="en-US" dirty="0"/>
              <a:t>Home automation gives you access to control devices in your home from a mobile device anywhere in the world. The term may be used for isolated programmable devices, like thermostats and sprinkler systems, but home automation more accurately describes homes in which nearly everything — lights, appliances, electrical outlets, heating and cooling systems — are hooked up to a remotely controllable network. From a home security perspective, this also includes your alarm system, and all of the doors, windows, locks, smoke detectors, surveillance cameras and any other sensors that are linked to it.</a:t>
            </a:r>
            <a:endParaRPr lang="en-IN" dirty="0"/>
          </a:p>
        </p:txBody>
      </p:sp>
    </p:spTree>
    <p:extLst>
      <p:ext uri="{BB962C8B-B14F-4D97-AF65-F5344CB8AC3E}">
        <p14:creationId xmlns:p14="http://schemas.microsoft.com/office/powerpoint/2010/main" val="1352784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do we need it?</a:t>
            </a:r>
          </a:p>
        </p:txBody>
      </p:sp>
      <p:sp>
        <p:nvSpPr>
          <p:cNvPr id="3" name="Content Placeholder 2"/>
          <p:cNvSpPr>
            <a:spLocks noGrp="1"/>
          </p:cNvSpPr>
          <p:nvPr>
            <p:ph idx="1"/>
          </p:nvPr>
        </p:nvSpPr>
        <p:spPr/>
        <p:txBody>
          <a:bodyPr>
            <a:normAutofit/>
          </a:bodyPr>
          <a:lstStyle/>
          <a:p>
            <a:pPr lvl="0"/>
            <a:r>
              <a:rPr lang="en-IN" dirty="0"/>
              <a:t>To remotely control home appliances and monitor them. </a:t>
            </a:r>
          </a:p>
          <a:p>
            <a:pPr lvl="0"/>
            <a:r>
              <a:rPr lang="en-IN" dirty="0"/>
              <a:t>To save time and utilize the energy efficiently</a:t>
            </a:r>
          </a:p>
          <a:p>
            <a:pPr lvl="0"/>
            <a:r>
              <a:rPr lang="en-IN" dirty="0"/>
              <a:t>To increase your independence and achieve greater control of home environment</a:t>
            </a:r>
          </a:p>
          <a:p>
            <a:pPr lvl="0"/>
            <a:r>
              <a:rPr lang="en-IN" dirty="0"/>
              <a:t>To make it easier to communicate with family</a:t>
            </a:r>
          </a:p>
          <a:p>
            <a:pPr lvl="0"/>
            <a:r>
              <a:rPr lang="en-IN" dirty="0"/>
              <a:t>To improve personal safety</a:t>
            </a:r>
          </a:p>
          <a:p>
            <a:pPr lvl="0"/>
            <a:r>
              <a:rPr lang="en-IN" dirty="0"/>
              <a:t>To alert visually to emergency situations</a:t>
            </a:r>
          </a:p>
          <a:p>
            <a:endParaRPr lang="en-IN" dirty="0"/>
          </a:p>
        </p:txBody>
      </p:sp>
    </p:spTree>
    <p:extLst>
      <p:ext uri="{BB962C8B-B14F-4D97-AF65-F5344CB8AC3E}">
        <p14:creationId xmlns:p14="http://schemas.microsoft.com/office/powerpoint/2010/main" val="252220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Introduction</a:t>
            </a:r>
          </a:p>
        </p:txBody>
      </p:sp>
      <p:sp>
        <p:nvSpPr>
          <p:cNvPr id="3" name="Content Placeholder 2"/>
          <p:cNvSpPr>
            <a:spLocks noGrp="1"/>
          </p:cNvSpPr>
          <p:nvPr>
            <p:ph idx="1"/>
          </p:nvPr>
        </p:nvSpPr>
        <p:spPr/>
        <p:txBody>
          <a:bodyPr>
            <a:normAutofit fontScale="92500" lnSpcReduction="10000"/>
          </a:bodyPr>
          <a:lstStyle/>
          <a:p>
            <a:pPr marL="0" indent="0">
              <a:buNone/>
            </a:pPr>
            <a:r>
              <a:rPr lang="en-IN" dirty="0"/>
              <a:t>Homes of the 21st century will become more and more self-controlled and automated due to the comfort it provides, especially when employed in a private home. A home automation system is a means that allow users to control electric appliances of varying kind. Many existing, well-established home automation systems are based on wired communication. This does not pose a problem until the system is planned well in advance and installed during the physical construction of the building. But for already existing buildings the implementation cost goes very high.</a:t>
            </a:r>
          </a:p>
          <a:p>
            <a:pPr marL="0" indent="0">
              <a:buNone/>
            </a:pPr>
            <a:r>
              <a:rPr lang="en-IN" dirty="0"/>
              <a:t>In contrast, Wireless systems can be of great help for automation systems. With the advancement of wireless technologies such as Wi-Fi, cloud networks in the recent past, wireless systems are used every day and everywhere. </a:t>
            </a:r>
          </a:p>
          <a:p>
            <a:pPr marL="0" indent="0">
              <a:buNone/>
            </a:pPr>
            <a:endParaRPr lang="en-IN" dirty="0"/>
          </a:p>
        </p:txBody>
      </p:sp>
    </p:spTree>
    <p:extLst>
      <p:ext uri="{BB962C8B-B14F-4D97-AF65-F5344CB8AC3E}">
        <p14:creationId xmlns:p14="http://schemas.microsoft.com/office/powerpoint/2010/main" val="3070999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Design</a:t>
            </a:r>
          </a:p>
        </p:txBody>
      </p:sp>
      <p:pic>
        <p:nvPicPr>
          <p:cNvPr id="7" name="Content Placeholder 6">
            <a:extLst>
              <a:ext uri="{FF2B5EF4-FFF2-40B4-BE49-F238E27FC236}">
                <a16:creationId xmlns:a16="http://schemas.microsoft.com/office/drawing/2014/main" id="{0452980D-9D3D-478D-A1DF-461BE772B3A2}"/>
              </a:ext>
            </a:extLst>
          </p:cNvPr>
          <p:cNvPicPr>
            <a:picLocks noGrp="1" noChangeAspect="1"/>
          </p:cNvPicPr>
          <p:nvPr>
            <p:ph idx="1"/>
          </p:nvPr>
        </p:nvPicPr>
        <p:blipFill>
          <a:blip r:embed="rId2"/>
          <a:stretch>
            <a:fillRect/>
          </a:stretch>
        </p:blipFill>
        <p:spPr>
          <a:xfrm>
            <a:off x="0" y="1962806"/>
            <a:ext cx="12192000" cy="4895194"/>
          </a:xfrm>
        </p:spPr>
      </p:pic>
    </p:spTree>
    <p:extLst>
      <p:ext uri="{BB962C8B-B14F-4D97-AF65-F5344CB8AC3E}">
        <p14:creationId xmlns:p14="http://schemas.microsoft.com/office/powerpoint/2010/main" val="3413957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Cisco Packet Tracer</a:t>
            </a:r>
          </a:p>
        </p:txBody>
      </p:sp>
      <p:sp>
        <p:nvSpPr>
          <p:cNvPr id="3" name="Content Placeholder 2"/>
          <p:cNvSpPr>
            <a:spLocks noGrp="1"/>
          </p:cNvSpPr>
          <p:nvPr>
            <p:ph idx="1"/>
          </p:nvPr>
        </p:nvSpPr>
        <p:spPr>
          <a:xfrm>
            <a:off x="635832" y="2570630"/>
            <a:ext cx="10554574" cy="3636511"/>
          </a:xfrm>
        </p:spPr>
        <p:txBody>
          <a:bodyPr>
            <a:normAutofit fontScale="92500" lnSpcReduction="20000"/>
          </a:bodyPr>
          <a:lstStyle/>
          <a:p>
            <a:pPr marL="0" indent="0">
              <a:buNone/>
            </a:pPr>
            <a:r>
              <a:rPr lang="en-US" dirty="0"/>
              <a:t>Packet Tracer is a cross-platform visual simulation tool designed by Cisco Systems that allows users to create network topologies and imitate modern computer networks. The software allows users to simulate the configuration of Cisco routers and switches using a simulated command line interface.</a:t>
            </a:r>
            <a:r>
              <a:rPr lang="en-IN" dirty="0"/>
              <a:t> Currently cisco released new version of packet tracer that includes:- </a:t>
            </a:r>
          </a:p>
          <a:p>
            <a:pPr lvl="0"/>
            <a:r>
              <a:rPr lang="en-US" dirty="0"/>
              <a:t>Offers a realistic simulation and visualization of IOT device </a:t>
            </a:r>
            <a:endParaRPr lang="en-IN" dirty="0"/>
          </a:p>
          <a:p>
            <a:pPr lvl="0"/>
            <a:r>
              <a:rPr lang="en-US" dirty="0"/>
              <a:t>Permits users to design, build, configure smart home, smart city by providing different smart object used for them. </a:t>
            </a:r>
            <a:endParaRPr lang="en-IN" dirty="0"/>
          </a:p>
          <a:p>
            <a:pPr lvl="0"/>
            <a:r>
              <a:rPr lang="en-US" dirty="0"/>
              <a:t>Provide board to control smart object </a:t>
            </a:r>
            <a:endParaRPr lang="en-IN" dirty="0"/>
          </a:p>
          <a:p>
            <a:pPr lvl="0"/>
            <a:r>
              <a:rPr lang="en-US" dirty="0"/>
              <a:t>Allows students to explore concepts IOE</a:t>
            </a:r>
            <a:endParaRPr lang="en-IN" dirty="0"/>
          </a:p>
          <a:p>
            <a:pPr lvl="0"/>
            <a:r>
              <a:rPr lang="en-US" dirty="0"/>
              <a:t>Provide detector for sensor</a:t>
            </a:r>
            <a:endParaRPr lang="en-IN" dirty="0"/>
          </a:p>
          <a:p>
            <a:endParaRPr lang="en-IN" dirty="0"/>
          </a:p>
        </p:txBody>
      </p:sp>
    </p:spTree>
    <p:extLst>
      <p:ext uri="{BB962C8B-B14F-4D97-AF65-F5344CB8AC3E}">
        <p14:creationId xmlns:p14="http://schemas.microsoft.com/office/powerpoint/2010/main" val="1092369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Working</a:t>
            </a:r>
          </a:p>
        </p:txBody>
      </p:sp>
      <p:sp>
        <p:nvSpPr>
          <p:cNvPr id="3" name="Content Placeholder 2"/>
          <p:cNvSpPr>
            <a:spLocks noGrp="1"/>
          </p:cNvSpPr>
          <p:nvPr>
            <p:ph idx="1"/>
          </p:nvPr>
        </p:nvSpPr>
        <p:spPr/>
        <p:txBody>
          <a:bodyPr>
            <a:normAutofit lnSpcReduction="10000"/>
          </a:bodyPr>
          <a:lstStyle/>
          <a:p>
            <a:r>
              <a:rPr lang="en-US" dirty="0"/>
              <a:t>Therefore after registering a smart phone to home gateway all devices are accessed through web by legitimate user. There are six IOE device registered to Home gateway those all are controlled through web by legitimate person.</a:t>
            </a:r>
          </a:p>
          <a:p>
            <a:r>
              <a:rPr lang="en-US" dirty="0"/>
              <a:t>Smartphone can be used anywhere till it has network connection to the remote server.</a:t>
            </a:r>
            <a:endParaRPr lang="en-IN" dirty="0"/>
          </a:p>
          <a:p>
            <a:r>
              <a:rPr lang="en-IN" dirty="0"/>
              <a:t>The smart object is connected to the home Gateway using Ethernet cable and wireless medium to manage smart device local and remotely. Home gateway also works as DHCP server by assigning IP address to each smart device that connected to it.</a:t>
            </a:r>
          </a:p>
          <a:p>
            <a:endParaRPr lang="en-IN" dirty="0"/>
          </a:p>
        </p:txBody>
      </p:sp>
    </p:spTree>
    <p:extLst>
      <p:ext uri="{BB962C8B-B14F-4D97-AF65-F5344CB8AC3E}">
        <p14:creationId xmlns:p14="http://schemas.microsoft.com/office/powerpoint/2010/main" val="3257331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Home Area</a:t>
            </a:r>
          </a:p>
        </p:txBody>
      </p:sp>
      <p:sp>
        <p:nvSpPr>
          <p:cNvPr id="3" name="Content Placeholder 2"/>
          <p:cNvSpPr>
            <a:spLocks noGrp="1"/>
          </p:cNvSpPr>
          <p:nvPr>
            <p:ph idx="1"/>
          </p:nvPr>
        </p:nvSpPr>
        <p:spPr>
          <a:xfrm>
            <a:off x="4537166" y="2483544"/>
            <a:ext cx="6836120" cy="3636511"/>
          </a:xfrm>
        </p:spPr>
        <p:txBody>
          <a:bodyPr>
            <a:normAutofit/>
          </a:bodyPr>
          <a:lstStyle/>
          <a:p>
            <a:pPr lvl="0"/>
            <a:r>
              <a:rPr lang="en-US" dirty="0"/>
              <a:t>Door can be opened and closed remotely</a:t>
            </a:r>
            <a:endParaRPr lang="en-IN" dirty="0"/>
          </a:p>
          <a:p>
            <a:pPr lvl="0"/>
            <a:r>
              <a:rPr lang="en-US" dirty="0"/>
              <a:t>Window can be opened and closed remotely</a:t>
            </a:r>
            <a:endParaRPr lang="en-IN" dirty="0"/>
          </a:p>
          <a:p>
            <a:pPr lvl="0"/>
            <a:r>
              <a:rPr lang="en-US" dirty="0"/>
              <a:t>When window is opened fan turns off automatically.</a:t>
            </a:r>
            <a:endParaRPr lang="en-IN" dirty="0"/>
          </a:p>
          <a:p>
            <a:pPr lvl="0"/>
            <a:r>
              <a:rPr lang="en-US" dirty="0"/>
              <a:t>Fan can be controlled remotely</a:t>
            </a:r>
            <a:endParaRPr lang="en-IN" dirty="0"/>
          </a:p>
          <a:p>
            <a:pPr lvl="0"/>
            <a:r>
              <a:rPr lang="en-US" dirty="0"/>
              <a:t>Light brightness can be controlled.</a:t>
            </a:r>
            <a:endParaRPr lang="en-IN" dirty="0"/>
          </a:p>
          <a:p>
            <a:pPr lvl="0"/>
            <a:r>
              <a:rPr lang="en-US" dirty="0"/>
              <a:t>Laptop can also be used to monitor and control all IOT devices</a:t>
            </a:r>
            <a:endParaRPr lang="en-IN" dirty="0"/>
          </a:p>
          <a:p>
            <a:endParaRPr lang="en-IN" dirty="0"/>
          </a:p>
        </p:txBody>
      </p:sp>
      <p:pic>
        <p:nvPicPr>
          <p:cNvPr id="5" name="Picture 4">
            <a:extLst>
              <a:ext uri="{FF2B5EF4-FFF2-40B4-BE49-F238E27FC236}">
                <a16:creationId xmlns:a16="http://schemas.microsoft.com/office/drawing/2014/main" id="{9E338C4D-8CEB-46B6-ABD1-DFC4B5950E15}"/>
              </a:ext>
            </a:extLst>
          </p:cNvPr>
          <p:cNvPicPr>
            <a:picLocks noChangeAspect="1"/>
          </p:cNvPicPr>
          <p:nvPr/>
        </p:nvPicPr>
        <p:blipFill>
          <a:blip r:embed="rId2"/>
          <a:stretch>
            <a:fillRect/>
          </a:stretch>
        </p:blipFill>
        <p:spPr>
          <a:xfrm>
            <a:off x="298541" y="2154927"/>
            <a:ext cx="4238625" cy="4139856"/>
          </a:xfrm>
          <a:prstGeom prst="rect">
            <a:avLst/>
          </a:prstGeom>
        </p:spPr>
      </p:pic>
    </p:spTree>
    <p:extLst>
      <p:ext uri="{BB962C8B-B14F-4D97-AF65-F5344CB8AC3E}">
        <p14:creationId xmlns:p14="http://schemas.microsoft.com/office/powerpoint/2010/main" val="4124898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Solar System</a:t>
            </a:r>
          </a:p>
        </p:txBody>
      </p:sp>
      <p:sp>
        <p:nvSpPr>
          <p:cNvPr id="3" name="Content Placeholder 2"/>
          <p:cNvSpPr>
            <a:spLocks noGrp="1"/>
          </p:cNvSpPr>
          <p:nvPr>
            <p:ph idx="1"/>
          </p:nvPr>
        </p:nvSpPr>
        <p:spPr>
          <a:xfrm>
            <a:off x="5677988" y="2222287"/>
            <a:ext cx="5695297" cy="3636511"/>
          </a:xfrm>
        </p:spPr>
        <p:txBody>
          <a:bodyPr/>
          <a:lstStyle/>
          <a:p>
            <a:pPr lvl="0"/>
            <a:r>
              <a:rPr lang="en-US" dirty="0"/>
              <a:t>Motor start working until battery is charged.</a:t>
            </a:r>
          </a:p>
          <a:p>
            <a:pPr lvl="0"/>
            <a:r>
              <a:rPr lang="en-US" dirty="0"/>
              <a:t>Heating element also works until battery is available.</a:t>
            </a:r>
          </a:p>
          <a:p>
            <a:pPr lvl="0"/>
            <a:r>
              <a:rPr lang="en-US" dirty="0"/>
              <a:t>Power meter read the power being transmitted on a line.</a:t>
            </a:r>
          </a:p>
          <a:p>
            <a:pPr lvl="0"/>
            <a:r>
              <a:rPr lang="en-US" dirty="0"/>
              <a:t>Solar plate charged automatically in sunlight.</a:t>
            </a:r>
            <a:endParaRPr lang="en-IN" dirty="0"/>
          </a:p>
          <a:p>
            <a:endParaRPr lang="en-IN" dirty="0"/>
          </a:p>
        </p:txBody>
      </p:sp>
      <p:pic>
        <p:nvPicPr>
          <p:cNvPr id="6" name="Picture 5">
            <a:extLst>
              <a:ext uri="{FF2B5EF4-FFF2-40B4-BE49-F238E27FC236}">
                <a16:creationId xmlns:a16="http://schemas.microsoft.com/office/drawing/2014/main" id="{454176EA-7418-4D90-A11B-C50F0C966DFB}"/>
              </a:ext>
            </a:extLst>
          </p:cNvPr>
          <p:cNvPicPr>
            <a:picLocks noChangeAspect="1"/>
          </p:cNvPicPr>
          <p:nvPr/>
        </p:nvPicPr>
        <p:blipFill>
          <a:blip r:embed="rId2"/>
          <a:stretch>
            <a:fillRect/>
          </a:stretch>
        </p:blipFill>
        <p:spPr>
          <a:xfrm>
            <a:off x="0" y="2168209"/>
            <a:ext cx="5446643" cy="4245843"/>
          </a:xfrm>
          <a:prstGeom prst="rect">
            <a:avLst/>
          </a:prstGeom>
        </p:spPr>
      </p:pic>
    </p:spTree>
    <p:extLst>
      <p:ext uri="{BB962C8B-B14F-4D97-AF65-F5344CB8AC3E}">
        <p14:creationId xmlns:p14="http://schemas.microsoft.com/office/powerpoint/2010/main" val="60613796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111</TotalTime>
  <Words>952</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Trebuchet MS</vt:lpstr>
      <vt:lpstr>Berlin</vt:lpstr>
      <vt:lpstr>Home Automation using Cisco Packet Tracer</vt:lpstr>
      <vt:lpstr>What is home automation?</vt:lpstr>
      <vt:lpstr>Why do we need it?</vt:lpstr>
      <vt:lpstr>Project Introduction</vt:lpstr>
      <vt:lpstr>Project Design</vt:lpstr>
      <vt:lpstr>Cisco Packet Tracer</vt:lpstr>
      <vt:lpstr>Project Working</vt:lpstr>
      <vt:lpstr>Home Area</vt:lpstr>
      <vt:lpstr>Solar System</vt:lpstr>
      <vt:lpstr>Street Area</vt:lpstr>
      <vt:lpstr>Advantages of home automation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using Packet Tracer</dc:title>
  <dc:creator>Qaiser</dc:creator>
  <cp:lastModifiedBy>02-131182-030</cp:lastModifiedBy>
  <cp:revision>16</cp:revision>
  <dcterms:created xsi:type="dcterms:W3CDTF">2020-06-02T04:25:19Z</dcterms:created>
  <dcterms:modified xsi:type="dcterms:W3CDTF">2021-01-08T10:16:45Z</dcterms:modified>
</cp:coreProperties>
</file>